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94" r:id="rId5"/>
    <p:sldId id="259" r:id="rId6"/>
    <p:sldId id="291" r:id="rId7"/>
    <p:sldId id="263" r:id="rId8"/>
    <p:sldId id="264" r:id="rId9"/>
    <p:sldId id="266" r:id="rId10"/>
    <p:sldId id="272" r:id="rId11"/>
    <p:sldId id="268" r:id="rId12"/>
    <p:sldId id="269" r:id="rId13"/>
    <p:sldId id="270" r:id="rId14"/>
    <p:sldId id="274" r:id="rId15"/>
    <p:sldId id="276" r:id="rId16"/>
    <p:sldId id="279" r:id="rId17"/>
    <p:sldId id="278" r:id="rId18"/>
    <p:sldId id="281" r:id="rId19"/>
    <p:sldId id="292" r:id="rId20"/>
    <p:sldId id="282" r:id="rId21"/>
    <p:sldId id="285" r:id="rId22"/>
    <p:sldId id="286" r:id="rId23"/>
    <p:sldId id="288" r:id="rId24"/>
    <p:sldId id="287" r:id="rId25"/>
    <p:sldId id="29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5706" autoAdjust="0"/>
  </p:normalViewPr>
  <p:slideViewPr>
    <p:cSldViewPr snapToGrid="0">
      <p:cViewPr varScale="1">
        <p:scale>
          <a:sx n="74" d="100"/>
          <a:sy n="74" d="100"/>
        </p:scale>
        <p:origin x="55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5-28T13:24:06.995"/>
    </inkml:context>
    <inkml:brush xml:id="br0">
      <inkml:brushProperty name="width" value="0.05292" units="cm"/>
      <inkml:brushProperty name="height" value="0.05292" units="cm"/>
      <inkml:brushProperty name="color" value="#FF0000"/>
    </inkml:brush>
  </inkml:definitions>
  <inkml:trace contextRef="#ctx0" brushRef="#br0">16007 8157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5E8F13-3D29-4FF8-8F0A-012C83B79E0B}" type="datetimeFigureOut">
              <a:rPr lang="zh-CN" altLang="en-US" smtClean="0"/>
              <a:t>2020/5/29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763B5-BA9E-4CE6-AF61-60CD531A7136}" type="slidenum">
              <a:rPr lang="zh-CN" altLang="en-US" smtClean="0"/>
              <a:t>‹#›</a:t>
            </a:fld>
            <a:endParaRPr lang="zh-CN" altLang="en-US"/>
          </a:p>
        </p:txBody>
      </p:sp>
    </p:spTree>
    <p:extLst>
      <p:ext uri="{BB962C8B-B14F-4D97-AF65-F5344CB8AC3E}">
        <p14:creationId xmlns:p14="http://schemas.microsoft.com/office/powerpoint/2010/main" val="3251879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6763B5-BA9E-4CE6-AF61-60CD531A7136}" type="slidenum">
              <a:rPr lang="zh-CN" altLang="en-US" smtClean="0"/>
              <a:t>1</a:t>
            </a:fld>
            <a:endParaRPr lang="zh-CN" altLang="en-US"/>
          </a:p>
        </p:txBody>
      </p:sp>
    </p:spTree>
    <p:extLst>
      <p:ext uri="{BB962C8B-B14F-4D97-AF65-F5344CB8AC3E}">
        <p14:creationId xmlns:p14="http://schemas.microsoft.com/office/powerpoint/2010/main" val="2401987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所以</a:t>
            </a:r>
            <a:r>
              <a:rPr lang="zh-CN" altLang="en-US" sz="1200" kern="1200" dirty="0" smtClean="0">
                <a:solidFill>
                  <a:schemeClr val="tx1"/>
                </a:solidFill>
                <a:effectLst/>
                <a:latin typeface="+mn-lt"/>
                <a:ea typeface="+mn-ea"/>
                <a:cs typeface="+mn-cs"/>
              </a:rPr>
              <a:t>这部分的挑战为怎样</a:t>
            </a:r>
            <a:r>
              <a:rPr lang="zh-CN" altLang="zh-CN" sz="1200" kern="1200" dirty="0" smtClean="0">
                <a:solidFill>
                  <a:schemeClr val="tx1"/>
                </a:solidFill>
                <a:effectLst/>
                <a:latin typeface="+mn-lt"/>
                <a:ea typeface="+mn-ea"/>
                <a:cs typeface="+mn-cs"/>
              </a:rPr>
              <a:t>从</a:t>
            </a:r>
            <a:r>
              <a:rPr lang="zh-CN" altLang="zh-CN" sz="1200" b="1" u="sng" kern="1200" dirty="0" smtClean="0">
                <a:solidFill>
                  <a:schemeClr val="tx1"/>
                </a:solidFill>
                <a:effectLst/>
                <a:latin typeface="+mn-lt"/>
                <a:ea typeface="+mn-ea"/>
                <a:cs typeface="+mn-cs"/>
              </a:rPr>
              <a:t>视频版本</a:t>
            </a:r>
            <a:r>
              <a:rPr lang="zh-CN" altLang="zh-CN" sz="1200" kern="1200" dirty="0" smtClean="0">
                <a:solidFill>
                  <a:schemeClr val="tx1"/>
                </a:solidFill>
                <a:effectLst/>
                <a:latin typeface="+mn-lt"/>
                <a:ea typeface="+mn-ea"/>
                <a:cs typeface="+mn-cs"/>
              </a:rPr>
              <a:t>流行度</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清晰度</a:t>
            </a:r>
            <a:r>
              <a:rPr lang="zh-CN" altLang="en-US" sz="1200" kern="1200" dirty="0" smtClean="0">
                <a:solidFill>
                  <a:schemeClr val="tx1"/>
                </a:solidFill>
                <a:effectLst/>
                <a:latin typeface="+mn-lt"/>
                <a:ea typeface="+mn-ea"/>
                <a:cs typeface="+mn-cs"/>
              </a:rPr>
              <a:t>，视频大小三</a:t>
            </a:r>
            <a:r>
              <a:rPr lang="zh-CN" altLang="zh-CN" sz="1200" kern="1200" dirty="0" smtClean="0">
                <a:solidFill>
                  <a:schemeClr val="tx1"/>
                </a:solidFill>
                <a:effectLst/>
                <a:latin typeface="+mn-lt"/>
                <a:ea typeface="+mn-ea"/>
                <a:cs typeface="+mn-cs"/>
              </a:rPr>
              <a:t>个维度上，考虑应该缓存哪些视频版本</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使得传输时延最小。</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E8B4057-736B-41A2-98A6-77493CA47095}" type="slidenum">
              <a:rPr lang="zh-CN" altLang="en-US" smtClean="0"/>
              <a:t>10</a:t>
            </a:fld>
            <a:endParaRPr lang="zh-CN" altLang="en-US"/>
          </a:p>
        </p:txBody>
      </p:sp>
    </p:spTree>
    <p:extLst>
      <p:ext uri="{BB962C8B-B14F-4D97-AF65-F5344CB8AC3E}">
        <p14:creationId xmlns:p14="http://schemas.microsoft.com/office/powerpoint/2010/main" val="1539608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而</a:t>
            </a:r>
            <a:r>
              <a:rPr lang="zh-CN" altLang="zh-CN" sz="1200" kern="1200" dirty="0" smtClean="0">
                <a:solidFill>
                  <a:schemeClr val="tx1"/>
                </a:solidFill>
                <a:effectLst/>
                <a:latin typeface="+mn-lt"/>
                <a:ea typeface="+mn-ea"/>
                <a:cs typeface="+mn-cs"/>
              </a:rPr>
              <a:t>在多基站协作缓存中，有多个缓存服务器，且他们之间以一定带宽协作通信。如图所示，这里有</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个缓存服务器</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只有</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号服务器存储了视频</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的第</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个清晰度，所以用户</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的请求可以得到本地服务器的满足，时延不计</a:t>
            </a:r>
            <a:endParaRPr lang="zh-CN" altLang="en-US" dirty="0"/>
          </a:p>
        </p:txBody>
      </p:sp>
      <p:sp>
        <p:nvSpPr>
          <p:cNvPr id="4" name="灯片编号占位符 3"/>
          <p:cNvSpPr>
            <a:spLocks noGrp="1"/>
          </p:cNvSpPr>
          <p:nvPr>
            <p:ph type="sldNum" sz="quarter" idx="10"/>
          </p:nvPr>
        </p:nvSpPr>
        <p:spPr/>
        <p:txBody>
          <a:bodyPr/>
          <a:lstStyle/>
          <a:p>
            <a:fld id="{CE8B4057-736B-41A2-98A6-77493CA47095}" type="slidenum">
              <a:rPr lang="zh-CN" altLang="en-US" smtClean="0"/>
              <a:t>11</a:t>
            </a:fld>
            <a:endParaRPr lang="zh-CN" altLang="en-US"/>
          </a:p>
        </p:txBody>
      </p:sp>
    </p:spTree>
    <p:extLst>
      <p:ext uri="{BB962C8B-B14F-4D97-AF65-F5344CB8AC3E}">
        <p14:creationId xmlns:p14="http://schemas.microsoft.com/office/powerpoint/2010/main" val="2335853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服务器</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的用户</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的请求可以</a:t>
            </a:r>
            <a:r>
              <a:rPr lang="zh-CN" altLang="en-US" sz="1200" kern="1200" dirty="0" smtClean="0">
                <a:solidFill>
                  <a:schemeClr val="tx1"/>
                </a:solidFill>
                <a:effectLst/>
                <a:latin typeface="+mn-lt"/>
                <a:ea typeface="+mn-ea"/>
                <a:cs typeface="+mn-cs"/>
              </a:rPr>
              <a:t>通过</a:t>
            </a:r>
            <a:r>
              <a:rPr lang="zh-CN" altLang="zh-CN" sz="1200" kern="1200" dirty="0" smtClean="0">
                <a:solidFill>
                  <a:schemeClr val="tx1"/>
                </a:solidFill>
                <a:effectLst/>
                <a:latin typeface="+mn-lt"/>
                <a:ea typeface="+mn-ea"/>
                <a:cs typeface="+mn-cs"/>
              </a:rPr>
              <a:t>协作</a:t>
            </a:r>
            <a:r>
              <a:rPr lang="zh-CN" altLang="en-US" sz="1200" kern="1200" dirty="0" smtClean="0">
                <a:solidFill>
                  <a:schemeClr val="tx1"/>
                </a:solidFill>
                <a:effectLst/>
                <a:latin typeface="+mn-lt"/>
                <a:ea typeface="+mn-ea"/>
                <a:cs typeface="+mn-cs"/>
              </a:rPr>
              <a:t>被</a:t>
            </a:r>
            <a:r>
              <a:rPr lang="zh-CN" altLang="zh-CN" sz="1200" kern="1200" dirty="0" smtClean="0">
                <a:solidFill>
                  <a:schemeClr val="tx1"/>
                </a:solidFill>
                <a:effectLst/>
                <a:latin typeface="+mn-lt"/>
                <a:ea typeface="+mn-ea"/>
                <a:cs typeface="+mn-cs"/>
              </a:rPr>
              <a:t>服务器</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经转码</a:t>
            </a:r>
            <a:r>
              <a:rPr lang="zh-CN" altLang="zh-CN" sz="1200" kern="1200" dirty="0" smtClean="0">
                <a:solidFill>
                  <a:schemeClr val="tx1"/>
                </a:solidFill>
                <a:effectLst/>
                <a:latin typeface="+mn-lt"/>
                <a:ea typeface="+mn-ea"/>
                <a:cs typeface="+mn-cs"/>
              </a:rPr>
              <a:t>满足，</a:t>
            </a:r>
            <a:r>
              <a:rPr lang="zh-CN" altLang="en-US" sz="1200" kern="1200" dirty="0" smtClean="0">
                <a:solidFill>
                  <a:schemeClr val="tx1"/>
                </a:solidFill>
                <a:effectLst/>
                <a:latin typeface="+mn-lt"/>
                <a:ea typeface="+mn-ea"/>
                <a:cs typeface="+mn-cs"/>
              </a:rPr>
              <a:t>产生一定</a:t>
            </a:r>
            <a:r>
              <a:rPr lang="zh-CN" altLang="zh-CN" sz="1200" kern="1200" dirty="0" smtClean="0">
                <a:solidFill>
                  <a:schemeClr val="tx1"/>
                </a:solidFill>
                <a:effectLst/>
                <a:latin typeface="+mn-lt"/>
                <a:ea typeface="+mn-ea"/>
                <a:cs typeface="+mn-cs"/>
              </a:rPr>
              <a:t>时延代价</a:t>
            </a:r>
            <a:endParaRPr lang="zh-CN" altLang="en-US" dirty="0"/>
          </a:p>
        </p:txBody>
      </p:sp>
      <p:sp>
        <p:nvSpPr>
          <p:cNvPr id="4" name="灯片编号占位符 3"/>
          <p:cNvSpPr>
            <a:spLocks noGrp="1"/>
          </p:cNvSpPr>
          <p:nvPr>
            <p:ph type="sldNum" sz="quarter" idx="10"/>
          </p:nvPr>
        </p:nvSpPr>
        <p:spPr/>
        <p:txBody>
          <a:bodyPr/>
          <a:lstStyle/>
          <a:p>
            <a:fld id="{CE8B4057-736B-41A2-98A6-77493CA47095}" type="slidenum">
              <a:rPr lang="zh-CN" altLang="en-US" smtClean="0"/>
              <a:t>12</a:t>
            </a:fld>
            <a:endParaRPr lang="zh-CN" altLang="en-US"/>
          </a:p>
        </p:txBody>
      </p:sp>
    </p:spTree>
    <p:extLst>
      <p:ext uri="{BB962C8B-B14F-4D97-AF65-F5344CB8AC3E}">
        <p14:creationId xmlns:p14="http://schemas.microsoft.com/office/powerpoint/2010/main" val="1907255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而服务器</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上的用户</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的请求不能被任意的服务器满足，不得不从视频源获取文件，时延代价较大。</a:t>
            </a: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E8B4057-736B-41A2-98A6-77493CA47095}" type="slidenum">
              <a:rPr lang="zh-CN" altLang="en-US" smtClean="0"/>
              <a:t>13</a:t>
            </a:fld>
            <a:endParaRPr lang="zh-CN" altLang="en-US"/>
          </a:p>
        </p:txBody>
      </p:sp>
    </p:spTree>
    <p:extLst>
      <p:ext uri="{BB962C8B-B14F-4D97-AF65-F5344CB8AC3E}">
        <p14:creationId xmlns:p14="http://schemas.microsoft.com/office/powerpoint/2010/main" val="1308190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所以</a:t>
            </a:r>
            <a:r>
              <a:rPr lang="zh-CN" altLang="en-US" sz="1200" kern="1200" dirty="0" smtClean="0">
                <a:solidFill>
                  <a:schemeClr val="tx1"/>
                </a:solidFill>
                <a:effectLst/>
                <a:latin typeface="+mn-lt"/>
                <a:ea typeface="+mn-ea"/>
                <a:cs typeface="+mn-cs"/>
              </a:rPr>
              <a:t>本工作的挑战是怎样</a:t>
            </a:r>
            <a:r>
              <a:rPr lang="zh-CN" altLang="zh-CN" sz="1200" kern="1200" dirty="0" smtClean="0">
                <a:solidFill>
                  <a:schemeClr val="tx1"/>
                </a:solidFill>
                <a:effectLst/>
                <a:latin typeface="+mn-lt"/>
                <a:ea typeface="+mn-ea"/>
                <a:cs typeface="+mn-cs"/>
              </a:rPr>
              <a:t>从</a:t>
            </a:r>
            <a:r>
              <a:rPr lang="zh-CN" altLang="zh-CN" sz="1200" b="1" u="sng" kern="1200" dirty="0" smtClean="0">
                <a:solidFill>
                  <a:schemeClr val="tx1"/>
                </a:solidFill>
                <a:effectLst/>
                <a:latin typeface="+mn-lt"/>
                <a:ea typeface="+mn-ea"/>
                <a:cs typeface="+mn-cs"/>
              </a:rPr>
              <a:t>视频版本</a:t>
            </a:r>
            <a:r>
              <a:rPr lang="zh-CN" altLang="zh-CN" sz="1200" kern="1200" dirty="0" smtClean="0">
                <a:solidFill>
                  <a:schemeClr val="tx1"/>
                </a:solidFill>
                <a:effectLst/>
                <a:latin typeface="+mn-lt"/>
                <a:ea typeface="+mn-ea"/>
                <a:cs typeface="+mn-cs"/>
              </a:rPr>
              <a:t>流行度、清晰度</a:t>
            </a:r>
            <a:r>
              <a:rPr lang="zh-CN" altLang="en-US" sz="1200" kern="1200" dirty="0" smtClean="0">
                <a:solidFill>
                  <a:schemeClr val="tx1"/>
                </a:solidFill>
                <a:effectLst/>
                <a:latin typeface="+mn-lt"/>
                <a:ea typeface="+mn-ea"/>
                <a:cs typeface="+mn-cs"/>
              </a:rPr>
              <a:t>，视频大小</a:t>
            </a:r>
            <a:r>
              <a:rPr lang="zh-CN" altLang="zh-CN" sz="1200" kern="1200" dirty="0" smtClean="0">
                <a:solidFill>
                  <a:schemeClr val="tx1"/>
                </a:solidFill>
                <a:effectLst/>
                <a:latin typeface="+mn-lt"/>
                <a:ea typeface="+mn-ea"/>
                <a:cs typeface="+mn-cs"/>
              </a:rPr>
              <a:t>和缓存协作</a:t>
            </a:r>
            <a:r>
              <a:rPr lang="zh-CN" altLang="en-US" sz="1200" kern="1200" dirty="0" smtClean="0">
                <a:solidFill>
                  <a:schemeClr val="tx1"/>
                </a:solidFill>
                <a:effectLst/>
                <a:latin typeface="+mn-lt"/>
                <a:ea typeface="+mn-ea"/>
                <a:cs typeface="+mn-cs"/>
              </a:rPr>
              <a:t>，四</a:t>
            </a:r>
            <a:r>
              <a:rPr lang="zh-CN" altLang="zh-CN" sz="1200" kern="1200" dirty="0" smtClean="0">
                <a:solidFill>
                  <a:schemeClr val="tx1"/>
                </a:solidFill>
                <a:effectLst/>
                <a:latin typeface="+mn-lt"/>
                <a:ea typeface="+mn-ea"/>
                <a:cs typeface="+mn-cs"/>
              </a:rPr>
              <a:t>个维度上，</a:t>
            </a:r>
            <a:r>
              <a:rPr lang="zh-CN" altLang="en-US" sz="1200" dirty="0" smtClean="0"/>
              <a:t>考虑在不同服务器上应该缓存哪些视频版本</a:t>
            </a:r>
            <a:r>
              <a:rPr lang="zh-CN" altLang="en-US" sz="1200" kern="1200" dirty="0" smtClean="0">
                <a:solidFill>
                  <a:schemeClr val="tx1"/>
                </a:solidFill>
                <a:effectLst/>
                <a:latin typeface="+mn-lt"/>
                <a:ea typeface="+mn-ea"/>
                <a:cs typeface="+mn-cs"/>
              </a:rPr>
              <a:t>，使得传输时延最少</a:t>
            </a:r>
            <a:endParaRPr lang="zh-CN" altLang="en-US" dirty="0"/>
          </a:p>
        </p:txBody>
      </p:sp>
      <p:sp>
        <p:nvSpPr>
          <p:cNvPr id="4" name="灯片编号占位符 3"/>
          <p:cNvSpPr>
            <a:spLocks noGrp="1"/>
          </p:cNvSpPr>
          <p:nvPr>
            <p:ph type="sldNum" sz="quarter" idx="10"/>
          </p:nvPr>
        </p:nvSpPr>
        <p:spPr/>
        <p:txBody>
          <a:bodyPr/>
          <a:lstStyle/>
          <a:p>
            <a:fld id="{CE8B4057-736B-41A2-98A6-77493CA47095}" type="slidenum">
              <a:rPr lang="zh-CN" altLang="en-US" smtClean="0"/>
              <a:t>14</a:t>
            </a:fld>
            <a:endParaRPr lang="zh-CN" altLang="en-US"/>
          </a:p>
        </p:txBody>
      </p:sp>
    </p:spTree>
    <p:extLst>
      <p:ext uri="{BB962C8B-B14F-4D97-AF65-F5344CB8AC3E}">
        <p14:creationId xmlns:p14="http://schemas.microsoft.com/office/powerpoint/2010/main" val="3090781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针对上述两种应用场景，</a:t>
            </a:r>
            <a:r>
              <a:rPr lang="zh-CN" altLang="zh-CN" sz="1200" kern="1200" dirty="0" smtClean="0">
                <a:solidFill>
                  <a:schemeClr val="tx1"/>
                </a:solidFill>
                <a:effectLst/>
                <a:latin typeface="+mn-lt"/>
                <a:ea typeface="+mn-ea"/>
                <a:cs typeface="+mn-cs"/>
              </a:rPr>
              <a:t>我们建立</a:t>
            </a:r>
            <a:r>
              <a:rPr lang="zh-CN" altLang="en-US" sz="1200" kern="1200" dirty="0" smtClean="0">
                <a:solidFill>
                  <a:schemeClr val="tx1"/>
                </a:solidFill>
                <a:effectLst/>
                <a:latin typeface="+mn-lt"/>
                <a:ea typeface="+mn-ea"/>
                <a:cs typeface="+mn-cs"/>
              </a:rPr>
              <a:t>了</a:t>
            </a:r>
            <a:r>
              <a:rPr lang="zh-CN" altLang="zh-CN" sz="1200" kern="1200" dirty="0" smtClean="0">
                <a:solidFill>
                  <a:schemeClr val="tx1"/>
                </a:solidFill>
                <a:effectLst/>
                <a:latin typeface="+mn-lt"/>
                <a:ea typeface="+mn-ea"/>
                <a:cs typeface="+mn-cs"/>
              </a:rPr>
              <a:t>如下优化模型，优化目标是</a:t>
            </a:r>
            <a:r>
              <a:rPr lang="zh-CN" altLang="en-US" sz="1200" dirty="0" smtClean="0"/>
              <a:t>找到一组缓存向量</a:t>
            </a:r>
            <a:r>
              <a:rPr lang="en-US" altLang="zh-CN" sz="1200" dirty="0" smtClean="0"/>
              <a:t>X</a:t>
            </a:r>
            <a:r>
              <a:rPr lang="zh-CN" altLang="en-US" sz="1200" dirty="0" smtClean="0"/>
              <a:t>，来最小化视频传输导致的时延</a:t>
            </a:r>
            <a:r>
              <a:rPr lang="zh-CN" altLang="zh-CN" sz="1200" kern="1200" dirty="0" smtClean="0">
                <a:solidFill>
                  <a:schemeClr val="tx1"/>
                </a:solidFill>
                <a:effectLst/>
                <a:latin typeface="+mn-lt"/>
                <a:ea typeface="+mn-ea"/>
                <a:cs typeface="+mn-cs"/>
              </a:rPr>
              <a:t>，限制条件是缓存容量。</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CE8B4057-736B-41A2-98A6-77493CA47095}" type="slidenum">
              <a:rPr lang="zh-CN" altLang="en-US" smtClean="0"/>
              <a:t>15</a:t>
            </a:fld>
            <a:endParaRPr lang="zh-CN" altLang="en-US"/>
          </a:p>
        </p:txBody>
      </p:sp>
    </p:spTree>
    <p:extLst>
      <p:ext uri="{BB962C8B-B14F-4D97-AF65-F5344CB8AC3E}">
        <p14:creationId xmlns:p14="http://schemas.microsoft.com/office/powerpoint/2010/main" val="3836967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smtClean="0"/>
              <a:t>为求解该模型，我们提出了</a:t>
            </a:r>
            <a:r>
              <a:rPr lang="en-US" altLang="zh-CN" dirty="0" smtClean="0"/>
              <a:t>TCA</a:t>
            </a:r>
            <a:r>
              <a:rPr lang="zh-CN" altLang="en-US" dirty="0" smtClean="0"/>
              <a:t>算法，算法</a:t>
            </a:r>
            <a:r>
              <a:rPr lang="zh-CN" altLang="en-US" sz="2400" dirty="0" smtClean="0"/>
              <a:t>利用贪婪的方式，</a:t>
            </a:r>
            <a:r>
              <a:rPr lang="zh-CN" altLang="en-US" sz="2400" dirty="0" smtClean="0">
                <a:solidFill>
                  <a:srgbClr val="FF0000"/>
                </a:solidFill>
              </a:rPr>
              <a:t>迭代的</a:t>
            </a:r>
            <a:r>
              <a:rPr lang="zh-CN" altLang="en-US" sz="2400" dirty="0" smtClean="0"/>
              <a:t>选择最有价值的视频版本存储，直到空间不足</a:t>
            </a:r>
            <a:endParaRPr lang="en-US" altLang="zh-CN" sz="24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rPr>
              <a:t>算法的</a:t>
            </a:r>
            <a:r>
              <a:rPr lang="zh-CN" altLang="en-US" dirty="0" smtClean="0"/>
              <a:t>难点在于视频价值的计算，在本文中，其被定义为基于当前缓存情况，假设存储一个新文件，它所带来的</a:t>
            </a:r>
            <a:r>
              <a:rPr lang="zh-CN" altLang="en-US" dirty="0" smtClean="0">
                <a:solidFill>
                  <a:srgbClr val="FF0000"/>
                </a:solidFill>
              </a:rPr>
              <a:t>性能提升</a:t>
            </a:r>
            <a:r>
              <a:rPr lang="zh-CN" altLang="en-US" dirty="0" smtClean="0"/>
              <a:t>（省下来的时延），与其占用</a:t>
            </a:r>
            <a:r>
              <a:rPr lang="zh-CN" altLang="en-US" dirty="0" smtClean="0">
                <a:solidFill>
                  <a:srgbClr val="FF0000"/>
                </a:solidFill>
              </a:rPr>
              <a:t>存储空间</a:t>
            </a:r>
            <a:r>
              <a:rPr lang="zh-CN" altLang="en-US" dirty="0" smtClean="0"/>
              <a:t>的</a:t>
            </a:r>
            <a:r>
              <a:rPr lang="zh-CN" altLang="en-US" dirty="0" smtClean="0">
                <a:solidFill>
                  <a:srgbClr val="FF0000"/>
                </a:solidFill>
              </a:rPr>
              <a:t>比值</a:t>
            </a:r>
            <a:r>
              <a:rPr lang="zh-CN" altLang="en-US" dirty="0" smtClean="0"/>
              <a:t>。</a:t>
            </a:r>
            <a:endParaRPr lang="en-US" altLang="zh-CN"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这种做的原因在于能够有效提高缓存性能。</a:t>
            </a:r>
            <a:endParaRPr lang="zh-CN" altLang="en-US" dirty="0"/>
          </a:p>
        </p:txBody>
      </p:sp>
      <p:sp>
        <p:nvSpPr>
          <p:cNvPr id="4" name="灯片编号占位符 3"/>
          <p:cNvSpPr>
            <a:spLocks noGrp="1"/>
          </p:cNvSpPr>
          <p:nvPr>
            <p:ph type="sldNum" sz="quarter" idx="10"/>
          </p:nvPr>
        </p:nvSpPr>
        <p:spPr/>
        <p:txBody>
          <a:bodyPr/>
          <a:lstStyle/>
          <a:p>
            <a:fld id="{126763B5-BA9E-4CE6-AF61-60CD531A7136}" type="slidenum">
              <a:rPr lang="zh-CN" altLang="en-US" smtClean="0"/>
              <a:t>16</a:t>
            </a:fld>
            <a:endParaRPr lang="zh-CN" altLang="en-US"/>
          </a:p>
        </p:txBody>
      </p:sp>
    </p:spTree>
    <p:extLst>
      <p:ext uri="{BB962C8B-B14F-4D97-AF65-F5344CB8AC3E}">
        <p14:creationId xmlns:p14="http://schemas.microsoft.com/office/powerpoint/2010/main" val="3064672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r>
              <a:rPr lang="zh-CN" altLang="en-US" dirty="0" smtClean="0"/>
              <a:t>这里列出算法的伪代码，包括初始化，最有价值版本的寻找，参数更新，以及输出</a:t>
            </a:r>
            <a:r>
              <a:rPr lang="en-US" altLang="zh-CN" dirty="0" smtClean="0"/>
              <a:t>X</a:t>
            </a:r>
            <a:endParaRPr lang="zh-CN" altLang="en-US" dirty="0"/>
          </a:p>
        </p:txBody>
      </p:sp>
      <p:sp>
        <p:nvSpPr>
          <p:cNvPr id="4" name="灯片编号占位符 3"/>
          <p:cNvSpPr>
            <a:spLocks noGrp="1"/>
          </p:cNvSpPr>
          <p:nvPr>
            <p:ph type="sldNum" sz="quarter" idx="10"/>
          </p:nvPr>
        </p:nvSpPr>
        <p:spPr/>
        <p:txBody>
          <a:bodyPr/>
          <a:lstStyle/>
          <a:p>
            <a:fld id="{CE8B4057-736B-41A2-98A6-77493CA47095}" type="slidenum">
              <a:rPr lang="zh-CN" altLang="en-US" smtClean="0"/>
              <a:t>17</a:t>
            </a:fld>
            <a:endParaRPr lang="zh-CN" altLang="en-US"/>
          </a:p>
        </p:txBody>
      </p:sp>
    </p:spTree>
    <p:extLst>
      <p:ext uri="{BB962C8B-B14F-4D97-AF65-F5344CB8AC3E}">
        <p14:creationId xmlns:p14="http://schemas.microsoft.com/office/powerpoint/2010/main" val="2059501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最后进行了仿真实验，结果如下图所示左图为不同算法在不同缓存空间下的性能比较图，右图是不同协作传输速率下的性能比较图，由图中可以看出，我们的算法性能更好。</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26763B5-BA9E-4CE6-AF61-60CD531A7136}" type="slidenum">
              <a:rPr lang="zh-CN" altLang="en-US" smtClean="0"/>
              <a:t>18</a:t>
            </a:fld>
            <a:endParaRPr lang="zh-CN" altLang="en-US"/>
          </a:p>
        </p:txBody>
      </p:sp>
    </p:spTree>
    <p:extLst>
      <p:ext uri="{BB962C8B-B14F-4D97-AF65-F5344CB8AC3E}">
        <p14:creationId xmlns:p14="http://schemas.microsoft.com/office/powerpoint/2010/main" val="1694237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下面，介绍一下，我们的第二个工作。其同样包括四个部分</a:t>
            </a:r>
            <a:endParaRPr lang="zh-CN" altLang="en-US" dirty="0"/>
          </a:p>
        </p:txBody>
      </p:sp>
      <p:sp>
        <p:nvSpPr>
          <p:cNvPr id="4" name="灯片编号占位符 3"/>
          <p:cNvSpPr>
            <a:spLocks noGrp="1"/>
          </p:cNvSpPr>
          <p:nvPr>
            <p:ph type="sldNum" sz="quarter" idx="10"/>
          </p:nvPr>
        </p:nvSpPr>
        <p:spPr/>
        <p:txBody>
          <a:bodyPr/>
          <a:lstStyle/>
          <a:p>
            <a:fld id="{126763B5-BA9E-4CE6-AF61-60CD531A7136}" type="slidenum">
              <a:rPr lang="zh-CN" altLang="en-US" smtClean="0"/>
              <a:t>19</a:t>
            </a:fld>
            <a:endParaRPr lang="zh-CN" altLang="en-US"/>
          </a:p>
        </p:txBody>
      </p:sp>
    </p:spTree>
    <p:extLst>
      <p:ext uri="{BB962C8B-B14F-4D97-AF65-F5344CB8AC3E}">
        <p14:creationId xmlns:p14="http://schemas.microsoft.com/office/powerpoint/2010/main" val="1326062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首先介一下论文的选题背景与意义。视频流量的急剧增长给网络带宽带来了巨大的压力，为缓解这种压力，通常采用两种方式，一加大带宽</a:t>
            </a:r>
            <a:r>
              <a:rPr lang="en-US" altLang="zh-CN" dirty="0" smtClean="0"/>
              <a:t>,</a:t>
            </a:r>
            <a:r>
              <a:rPr lang="zh-CN" altLang="en-US" dirty="0" smtClean="0"/>
              <a:t>二部署缓存服务器存储视频文件。而视频文件的存储取决于缓存算法的设计，一个良好的缓存算法，能够有效提升缓存性能，保障用户的视频观看体验质量。</a:t>
            </a:r>
            <a:endParaRPr lang="zh-CN" altLang="en-US" dirty="0"/>
          </a:p>
        </p:txBody>
      </p:sp>
      <p:sp>
        <p:nvSpPr>
          <p:cNvPr id="4" name="灯片编号占位符 3"/>
          <p:cNvSpPr>
            <a:spLocks noGrp="1"/>
          </p:cNvSpPr>
          <p:nvPr>
            <p:ph type="sldNum" sz="quarter" idx="10"/>
          </p:nvPr>
        </p:nvSpPr>
        <p:spPr/>
        <p:txBody>
          <a:bodyPr/>
          <a:lstStyle/>
          <a:p>
            <a:fld id="{126763B5-BA9E-4CE6-AF61-60CD531A7136}" type="slidenum">
              <a:rPr lang="zh-CN" altLang="en-US" smtClean="0"/>
              <a:t>2</a:t>
            </a:fld>
            <a:endParaRPr lang="zh-CN" altLang="en-US"/>
          </a:p>
        </p:txBody>
      </p:sp>
    </p:spTree>
    <p:extLst>
      <p:ext uri="{BB962C8B-B14F-4D97-AF65-F5344CB8AC3E}">
        <p14:creationId xmlns:p14="http://schemas.microsoft.com/office/powerpoint/2010/main" val="3554898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首先</a:t>
            </a:r>
            <a:r>
              <a:rPr lang="zh-CN" altLang="zh-CN" sz="1200" kern="1200" dirty="0" smtClean="0">
                <a:solidFill>
                  <a:schemeClr val="tx1"/>
                </a:solidFill>
                <a:effectLst/>
                <a:latin typeface="+mn-lt"/>
                <a:ea typeface="+mn-ea"/>
                <a:cs typeface="+mn-cs"/>
              </a:rPr>
              <a:t>介绍</a:t>
            </a:r>
            <a:r>
              <a:rPr lang="zh-CN" altLang="en-US" sz="1200" kern="1200" dirty="0" smtClean="0">
                <a:solidFill>
                  <a:schemeClr val="tx1"/>
                </a:solidFill>
                <a:effectLst/>
                <a:latin typeface="+mn-lt"/>
                <a:ea typeface="+mn-ea"/>
                <a:cs typeface="+mn-cs"/>
              </a:rPr>
              <a:t>缓存应用</a:t>
            </a:r>
            <a:r>
              <a:rPr lang="zh-CN" altLang="zh-CN" sz="1200" kern="1200" dirty="0" smtClean="0">
                <a:solidFill>
                  <a:schemeClr val="tx1"/>
                </a:solidFill>
                <a:effectLst/>
                <a:latin typeface="+mn-lt"/>
                <a:ea typeface="+mn-ea"/>
                <a:cs typeface="+mn-cs"/>
              </a:rPr>
              <a:t>场景</a:t>
            </a:r>
            <a:r>
              <a:rPr lang="zh-CN" altLang="en-US" sz="1200" kern="1200" dirty="0" smtClean="0">
                <a:solidFill>
                  <a:schemeClr val="tx1"/>
                </a:solidFill>
                <a:effectLst/>
                <a:latin typeface="+mn-lt"/>
                <a:ea typeface="+mn-ea"/>
                <a:cs typeface="+mn-cs"/>
              </a:rPr>
              <a:t>。如图所示，</a:t>
            </a:r>
            <a:r>
              <a:rPr lang="zh-CN" altLang="zh-CN" sz="1200" kern="1200" dirty="0" smtClean="0">
                <a:solidFill>
                  <a:schemeClr val="tx1"/>
                </a:solidFill>
                <a:effectLst/>
                <a:latin typeface="+mn-lt"/>
                <a:ea typeface="+mn-ea"/>
                <a:cs typeface="+mn-cs"/>
              </a:rPr>
              <a:t>缓存服务器存储了文件</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的第</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个清晰度版本，</a:t>
            </a:r>
            <a:r>
              <a:rPr lang="zh-CN" altLang="en-US" sz="1200" kern="1200" dirty="0" smtClean="0">
                <a:solidFill>
                  <a:schemeClr val="tx1"/>
                </a:solidFill>
                <a:effectLst/>
                <a:latin typeface="+mn-lt"/>
                <a:ea typeface="+mn-ea"/>
                <a:cs typeface="+mn-cs"/>
              </a:rPr>
              <a:t>那么用户</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的请求可以通过转码</a:t>
            </a:r>
            <a:r>
              <a:rPr lang="zh-CN" altLang="en-US" sz="1200" kern="1200" dirty="0" smtClean="0">
                <a:solidFill>
                  <a:schemeClr val="tx1"/>
                </a:solidFill>
                <a:effectLst/>
                <a:latin typeface="+mn-lt"/>
                <a:ea typeface="+mn-ea"/>
                <a:cs typeface="+mn-cs"/>
              </a:rPr>
              <a:t>得到</a:t>
            </a:r>
            <a:r>
              <a:rPr lang="zh-CN" altLang="zh-CN" sz="1200" kern="1200" dirty="0" smtClean="0">
                <a:solidFill>
                  <a:schemeClr val="tx1"/>
                </a:solidFill>
                <a:effectLst/>
                <a:latin typeface="+mn-lt"/>
                <a:ea typeface="+mn-ea"/>
                <a:cs typeface="+mn-cs"/>
              </a:rPr>
              <a:t>满足</a:t>
            </a:r>
            <a:r>
              <a:rPr lang="zh-CN" altLang="en-US" sz="1200" kern="1200" dirty="0" smtClean="0">
                <a:solidFill>
                  <a:schemeClr val="tx1"/>
                </a:solidFill>
                <a:effectLst/>
                <a:latin typeface="+mn-lt"/>
                <a:ea typeface="+mn-ea"/>
                <a:cs typeface="+mn-cs"/>
              </a:rPr>
              <a:t>（时延代价可以忽略不计）</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假设视频</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和视频</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足够相似，那么缓存服务器可以将</a:t>
            </a:r>
            <a:r>
              <a:rPr lang="zh-CN" altLang="zh-CN" sz="1200" kern="1200" dirty="0" smtClean="0">
                <a:solidFill>
                  <a:schemeClr val="tx1"/>
                </a:solidFill>
                <a:effectLst/>
                <a:latin typeface="+mn-lt"/>
                <a:ea typeface="+mn-ea"/>
                <a:cs typeface="+mn-cs"/>
              </a:rPr>
              <a:t>转码</a:t>
            </a:r>
            <a:r>
              <a:rPr lang="zh-CN" altLang="en-US" sz="1200" kern="1200" dirty="0" smtClean="0">
                <a:solidFill>
                  <a:schemeClr val="tx1"/>
                </a:solidFill>
                <a:effectLst/>
                <a:latin typeface="+mn-lt"/>
                <a:ea typeface="+mn-ea"/>
                <a:cs typeface="+mn-cs"/>
              </a:rPr>
              <a:t>得到的</a:t>
            </a:r>
            <a:r>
              <a:rPr lang="zh-CN" altLang="zh-CN" sz="1200" kern="1200" dirty="0" smtClean="0">
                <a:solidFill>
                  <a:schemeClr val="tx1"/>
                </a:solidFill>
                <a:effectLst/>
                <a:latin typeface="+mn-lt"/>
                <a:ea typeface="+mn-ea"/>
                <a:cs typeface="+mn-cs"/>
              </a:rPr>
              <a:t>视频</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清晰度</a:t>
            </a:r>
            <a:r>
              <a:rPr lang="zh-CN" altLang="en-US" sz="1200" kern="1200" dirty="0" smtClean="0">
                <a:solidFill>
                  <a:schemeClr val="tx1"/>
                </a:solidFill>
                <a:effectLst/>
                <a:latin typeface="+mn-lt"/>
                <a:ea typeface="+mn-ea"/>
                <a:cs typeface="+mn-cs"/>
              </a:rPr>
              <a:t>为</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版本推荐给用户</a:t>
            </a:r>
            <a:r>
              <a:rPr lang="en-US" altLang="zh-CN" sz="1200" kern="1200" dirty="0" smtClean="0">
                <a:solidFill>
                  <a:schemeClr val="tx1"/>
                </a:solidFill>
                <a:effectLst/>
                <a:latin typeface="+mn-lt"/>
                <a:ea typeface="+mn-ea"/>
                <a:cs typeface="+mn-cs"/>
              </a:rPr>
              <a:t>B</a:t>
            </a:r>
            <a:r>
              <a:rPr lang="zh-CN" altLang="en-US" sz="1200" kern="1200" dirty="0" smtClean="0">
                <a:solidFill>
                  <a:schemeClr val="tx1"/>
                </a:solidFill>
                <a:effectLst/>
                <a:latin typeface="+mn-lt"/>
                <a:ea typeface="+mn-ea"/>
                <a:cs typeface="+mn-cs"/>
              </a:rPr>
              <a:t>，如果用户</a:t>
            </a:r>
            <a:r>
              <a:rPr lang="en-US" altLang="zh-CN" sz="1200" kern="1200" dirty="0" smtClean="0">
                <a:solidFill>
                  <a:schemeClr val="tx1"/>
                </a:solidFill>
                <a:effectLst/>
                <a:latin typeface="+mn-lt"/>
                <a:ea typeface="+mn-ea"/>
                <a:cs typeface="+mn-cs"/>
              </a:rPr>
              <a:t>B</a:t>
            </a:r>
            <a:r>
              <a:rPr lang="zh-CN" altLang="en-US" sz="1200" kern="1200" dirty="0" smtClean="0">
                <a:solidFill>
                  <a:schemeClr val="tx1"/>
                </a:solidFill>
                <a:effectLst/>
                <a:latin typeface="+mn-lt"/>
                <a:ea typeface="+mn-ea"/>
                <a:cs typeface="+mn-cs"/>
              </a:rPr>
              <a:t>接受推荐，那么时延可以忽略不计，</a:t>
            </a:r>
            <a:r>
              <a:rPr lang="zh-CN" altLang="zh-CN" sz="1200" kern="1200" dirty="0" smtClean="0">
                <a:solidFill>
                  <a:schemeClr val="tx1"/>
                </a:solidFill>
                <a:effectLst/>
                <a:latin typeface="+mn-lt"/>
                <a:ea typeface="+mn-ea"/>
                <a:cs typeface="+mn-cs"/>
              </a:rPr>
              <a:t>如果</a:t>
            </a:r>
            <a:r>
              <a:rPr lang="zh-CN" altLang="en-US" sz="1200" kern="1200" dirty="0" smtClean="0">
                <a:solidFill>
                  <a:schemeClr val="tx1"/>
                </a:solidFill>
                <a:effectLst/>
                <a:latin typeface="+mn-lt"/>
                <a:ea typeface="+mn-ea"/>
                <a:cs typeface="+mn-cs"/>
              </a:rPr>
              <a:t>用户</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不接受，那么他就必须花费</a:t>
            </a:r>
            <a:r>
              <a:rPr lang="zh-CN" altLang="en-US" sz="1200" kern="1200" dirty="0" smtClean="0">
                <a:solidFill>
                  <a:schemeClr val="tx1"/>
                </a:solidFill>
                <a:effectLst/>
                <a:latin typeface="+mn-lt"/>
                <a:ea typeface="+mn-ea"/>
                <a:cs typeface="+mn-cs"/>
              </a:rPr>
              <a:t>时延代价</a:t>
            </a:r>
            <a:r>
              <a:rPr lang="zh-CN" altLang="zh-CN" sz="1200" kern="1200" dirty="0" smtClean="0">
                <a:solidFill>
                  <a:schemeClr val="tx1"/>
                </a:solidFill>
                <a:effectLst/>
                <a:latin typeface="+mn-lt"/>
                <a:ea typeface="+mn-ea"/>
                <a:cs typeface="+mn-cs"/>
              </a:rPr>
              <a:t>从视频源获取</a:t>
            </a:r>
            <a:r>
              <a:rPr lang="zh-CN" altLang="en-US" sz="1200" kern="1200" dirty="0" smtClean="0">
                <a:solidFill>
                  <a:schemeClr val="tx1"/>
                </a:solidFill>
                <a:effectLst/>
                <a:latin typeface="+mn-lt"/>
                <a:ea typeface="+mn-ea"/>
                <a:cs typeface="+mn-cs"/>
              </a:rPr>
              <a:t>视频</a:t>
            </a:r>
            <a:r>
              <a:rPr lang="zh-CN" altLang="zh-CN" sz="1200" kern="1200" dirty="0" smtClean="0">
                <a:solidFill>
                  <a:schemeClr val="tx1"/>
                </a:solidFill>
                <a:effectLst/>
                <a:latin typeface="+mn-lt"/>
                <a:ea typeface="+mn-ea"/>
                <a:cs typeface="+mn-cs"/>
              </a:rPr>
              <a:t>文件了。对于这个场景，我们的缓存设计需要从</a:t>
            </a:r>
            <a:r>
              <a:rPr lang="zh-CN" altLang="zh-CN" sz="1200" b="1" u="sng" kern="1200" dirty="0" smtClean="0">
                <a:solidFill>
                  <a:schemeClr val="tx1"/>
                </a:solidFill>
                <a:effectLst/>
                <a:latin typeface="+mn-lt"/>
                <a:ea typeface="+mn-ea"/>
                <a:cs typeface="+mn-cs"/>
              </a:rPr>
              <a:t>视频版本</a:t>
            </a:r>
            <a:r>
              <a:rPr lang="zh-CN" altLang="zh-CN" sz="1200" kern="1200" dirty="0" smtClean="0">
                <a:solidFill>
                  <a:schemeClr val="tx1"/>
                </a:solidFill>
                <a:effectLst/>
                <a:latin typeface="+mn-lt"/>
                <a:ea typeface="+mn-ea"/>
                <a:cs typeface="+mn-cs"/>
              </a:rPr>
              <a:t>流行度、清晰度</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相似度</a:t>
            </a:r>
            <a:r>
              <a:rPr lang="zh-CN" altLang="en-US" sz="1200" kern="1200" dirty="0" smtClean="0">
                <a:solidFill>
                  <a:schemeClr val="tx1"/>
                </a:solidFill>
                <a:effectLst/>
                <a:latin typeface="+mn-lt"/>
                <a:ea typeface="+mn-ea"/>
                <a:cs typeface="+mn-cs"/>
              </a:rPr>
              <a:t>和视频大小四</a:t>
            </a:r>
            <a:r>
              <a:rPr lang="zh-CN" altLang="zh-CN" sz="1200" kern="1200" dirty="0" smtClean="0">
                <a:solidFill>
                  <a:schemeClr val="tx1"/>
                </a:solidFill>
                <a:effectLst/>
                <a:latin typeface="+mn-lt"/>
                <a:ea typeface="+mn-ea"/>
                <a:cs typeface="+mn-cs"/>
              </a:rPr>
              <a:t>个维度上考虑，难度进一步升级。</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126763B5-BA9E-4CE6-AF61-60CD531A7136}" type="slidenum">
              <a:rPr lang="zh-CN" altLang="en-US" smtClean="0"/>
              <a:t>20</a:t>
            </a:fld>
            <a:endParaRPr lang="zh-CN" altLang="en-US"/>
          </a:p>
        </p:txBody>
      </p:sp>
    </p:spTree>
    <p:extLst>
      <p:ext uri="{BB962C8B-B14F-4D97-AF65-F5344CB8AC3E}">
        <p14:creationId xmlns:p14="http://schemas.microsoft.com/office/powerpoint/2010/main" val="2423127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针对上述应用场景，建立优化模型，目标是最小化视频传输时延，限制条件是缓存空间大小，由于只有用户从视频源获取才会产生时延，因此目标等价转换为最大化由于缓存服务器存储了视频文件而导致的缓存时延的减少。</a:t>
            </a:r>
            <a:endParaRPr lang="zh-CN" altLang="en-US" dirty="0"/>
          </a:p>
        </p:txBody>
      </p:sp>
      <p:sp>
        <p:nvSpPr>
          <p:cNvPr id="4" name="灯片编号占位符 3"/>
          <p:cNvSpPr>
            <a:spLocks noGrp="1"/>
          </p:cNvSpPr>
          <p:nvPr>
            <p:ph type="sldNum" sz="quarter" idx="10"/>
          </p:nvPr>
        </p:nvSpPr>
        <p:spPr/>
        <p:txBody>
          <a:bodyPr/>
          <a:lstStyle/>
          <a:p>
            <a:fld id="{126763B5-BA9E-4CE6-AF61-60CD531A7136}" type="slidenum">
              <a:rPr lang="zh-CN" altLang="en-US" smtClean="0"/>
              <a:t>21</a:t>
            </a:fld>
            <a:endParaRPr lang="zh-CN" altLang="en-US"/>
          </a:p>
        </p:txBody>
      </p:sp>
    </p:spTree>
    <p:extLst>
      <p:ext uri="{BB962C8B-B14F-4D97-AF65-F5344CB8AC3E}">
        <p14:creationId xmlns:p14="http://schemas.microsoft.com/office/powerpoint/2010/main" val="3305519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smtClean="0"/>
              <a:t>针对上述模型，我们提出了近似性算法，</a:t>
            </a:r>
            <a:r>
              <a:rPr lang="en-US" altLang="zh-CN" dirty="0" smtClean="0"/>
              <a:t>RCA</a:t>
            </a:r>
            <a:r>
              <a:rPr lang="zh-CN" altLang="en-US" dirty="0" smtClean="0"/>
              <a:t>来求解，算法是</a:t>
            </a:r>
            <a:r>
              <a:rPr lang="zh-CN" altLang="en-US" sz="2400" dirty="0" smtClean="0"/>
              <a:t>利用</a:t>
            </a:r>
            <a:r>
              <a:rPr lang="zh-CN" altLang="en-US" sz="2400" dirty="0" smtClean="0">
                <a:solidFill>
                  <a:srgbClr val="FF0000"/>
                </a:solidFill>
              </a:rPr>
              <a:t>贪婪</a:t>
            </a:r>
            <a:r>
              <a:rPr lang="zh-CN" altLang="en-US" sz="2400" dirty="0" smtClean="0"/>
              <a:t>的思想，</a:t>
            </a:r>
            <a:r>
              <a:rPr lang="zh-CN" altLang="en-US" sz="2400" dirty="0" smtClean="0">
                <a:solidFill>
                  <a:srgbClr val="FF0000"/>
                </a:solidFill>
              </a:rPr>
              <a:t>迭代</a:t>
            </a:r>
            <a:r>
              <a:rPr lang="zh-CN" altLang="en-US" sz="2400" dirty="0" smtClean="0"/>
              <a:t>的选择当前存储情况下最有价值的视频版本存储，直到空间不足</a:t>
            </a:r>
            <a:endParaRPr lang="en-US" altLang="zh-CN" sz="2400" dirty="0" smtClean="0">
              <a:solidFill>
                <a:srgbClr val="FF0000"/>
              </a:solidFill>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smtClean="0"/>
              <a:t>算法难点同样在于视频版本价值的计算，再本文中，其被定义假设存储一个新文件，它所能够在当前缓存情况下进一步满足用户的缓存未命中请求，而导致的</a:t>
            </a:r>
            <a:r>
              <a:rPr lang="zh-CN" altLang="en-US" dirty="0" smtClean="0">
                <a:solidFill>
                  <a:srgbClr val="FF0000"/>
                </a:solidFill>
              </a:rPr>
              <a:t>传输</a:t>
            </a:r>
            <a:r>
              <a:rPr lang="zh-CN" altLang="en-US" dirty="0" smtClean="0"/>
              <a:t>时延的降低与其占用</a:t>
            </a:r>
            <a:r>
              <a:rPr lang="zh-CN" altLang="en-US" dirty="0" smtClean="0">
                <a:solidFill>
                  <a:srgbClr val="FF0000"/>
                </a:solidFill>
              </a:rPr>
              <a:t>存储空间</a:t>
            </a:r>
            <a:r>
              <a:rPr lang="zh-CN" altLang="en-US" dirty="0" smtClean="0"/>
              <a:t>的</a:t>
            </a:r>
            <a:r>
              <a:rPr lang="zh-CN" altLang="en-US" dirty="0" smtClean="0">
                <a:solidFill>
                  <a:srgbClr val="FF0000"/>
                </a:solidFill>
              </a:rPr>
              <a:t>比值</a:t>
            </a:r>
            <a:r>
              <a:rPr lang="zh-CN" altLang="en-US" dirty="0" smtClean="0"/>
              <a:t>。</a:t>
            </a:r>
            <a:endParaRPr lang="en-US" altLang="zh-CN"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126763B5-BA9E-4CE6-AF61-60CD531A7136}" type="slidenum">
              <a:rPr lang="zh-CN" altLang="en-US" smtClean="0"/>
              <a:t>22</a:t>
            </a:fld>
            <a:endParaRPr lang="zh-CN" altLang="en-US"/>
          </a:p>
        </p:txBody>
      </p:sp>
    </p:spTree>
    <p:extLst>
      <p:ext uri="{BB962C8B-B14F-4D97-AF65-F5344CB8AC3E}">
        <p14:creationId xmlns:p14="http://schemas.microsoft.com/office/powerpoint/2010/main" val="29115006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算法的伪代码如下</a:t>
            </a:r>
            <a:endParaRPr lang="zh-CN" altLang="en-US" dirty="0"/>
          </a:p>
        </p:txBody>
      </p:sp>
      <p:sp>
        <p:nvSpPr>
          <p:cNvPr id="4" name="灯片编号占位符 3"/>
          <p:cNvSpPr>
            <a:spLocks noGrp="1"/>
          </p:cNvSpPr>
          <p:nvPr>
            <p:ph type="sldNum" sz="quarter" idx="10"/>
          </p:nvPr>
        </p:nvSpPr>
        <p:spPr/>
        <p:txBody>
          <a:bodyPr/>
          <a:lstStyle/>
          <a:p>
            <a:fld id="{126763B5-BA9E-4CE6-AF61-60CD531A7136}" type="slidenum">
              <a:rPr lang="zh-CN" altLang="en-US" smtClean="0"/>
              <a:t>23</a:t>
            </a:fld>
            <a:endParaRPr lang="zh-CN" altLang="en-US"/>
          </a:p>
        </p:txBody>
      </p:sp>
    </p:spTree>
    <p:extLst>
      <p:ext uri="{BB962C8B-B14F-4D97-AF65-F5344CB8AC3E}">
        <p14:creationId xmlns:p14="http://schemas.microsoft.com/office/powerpoint/2010/main" val="17003597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最后进行了，仿真实验，结果如下：图一为不同算法在不同缓存空间下的性能评估，图二是不同算法在</a:t>
            </a:r>
            <a:r>
              <a:rPr lang="zh-CN" altLang="en-US" sz="1200" dirty="0" smtClean="0"/>
              <a:t>不同相似度阈值下的性能评估 ，图三是算法性能的优势构成分析。结果表明，我们的算法缓存性能优势更加突出。</a:t>
            </a:r>
          </a:p>
          <a:p>
            <a:endParaRPr lang="zh-CN" altLang="en-US" dirty="0"/>
          </a:p>
        </p:txBody>
      </p:sp>
      <p:sp>
        <p:nvSpPr>
          <p:cNvPr id="4" name="灯片编号占位符 3"/>
          <p:cNvSpPr>
            <a:spLocks noGrp="1"/>
          </p:cNvSpPr>
          <p:nvPr>
            <p:ph type="sldNum" sz="quarter" idx="10"/>
          </p:nvPr>
        </p:nvSpPr>
        <p:spPr/>
        <p:txBody>
          <a:bodyPr/>
          <a:lstStyle/>
          <a:p>
            <a:fld id="{126763B5-BA9E-4CE6-AF61-60CD531A7136}" type="slidenum">
              <a:rPr lang="zh-CN" altLang="en-US" smtClean="0"/>
              <a:t>24</a:t>
            </a:fld>
            <a:endParaRPr lang="zh-CN" altLang="en-US"/>
          </a:p>
        </p:txBody>
      </p:sp>
    </p:spTree>
    <p:extLst>
      <p:ext uri="{BB962C8B-B14F-4D97-AF65-F5344CB8AC3E}">
        <p14:creationId xmlns:p14="http://schemas.microsoft.com/office/powerpoint/2010/main" val="3678505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以上，是我毕设的所有内容，请各位老师批评指导，谢谢老师</a:t>
            </a:r>
            <a:endParaRPr lang="zh-CN" altLang="en-US" dirty="0"/>
          </a:p>
        </p:txBody>
      </p:sp>
      <p:sp>
        <p:nvSpPr>
          <p:cNvPr id="4" name="灯片编号占位符 3"/>
          <p:cNvSpPr>
            <a:spLocks noGrp="1"/>
          </p:cNvSpPr>
          <p:nvPr>
            <p:ph type="sldNum" sz="quarter" idx="10"/>
          </p:nvPr>
        </p:nvSpPr>
        <p:spPr/>
        <p:txBody>
          <a:bodyPr/>
          <a:lstStyle/>
          <a:p>
            <a:fld id="{126763B5-BA9E-4CE6-AF61-60CD531A7136}" type="slidenum">
              <a:rPr lang="zh-CN" altLang="en-US" smtClean="0"/>
              <a:t>25</a:t>
            </a:fld>
            <a:endParaRPr lang="zh-CN" altLang="en-US"/>
          </a:p>
        </p:txBody>
      </p:sp>
    </p:spTree>
    <p:extLst>
      <p:ext uri="{BB962C8B-B14F-4D97-AF65-F5344CB8AC3E}">
        <p14:creationId xmlns:p14="http://schemas.microsoft.com/office/powerpoint/2010/main" val="1419837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mj-ea"/>
              <a:buNone/>
            </a:pPr>
            <a:r>
              <a:rPr lang="zh-CN" altLang="en-US" dirty="0" smtClean="0"/>
              <a:t>接下来，简单介绍下现有的缓存算法研究。其主要分为三个方面，一</a:t>
            </a:r>
            <a:r>
              <a:rPr lang="en-US" altLang="zh-CN" dirty="0" smtClean="0"/>
              <a:t>.</a:t>
            </a:r>
            <a:r>
              <a:rPr lang="zh-CN" altLang="en-US" dirty="0" smtClean="0"/>
              <a:t> 基于流行度的缓存设计，在这些设计中，每个视频文件都是被独立看待的，并依照各文件的流行度来存储文件。这种算法的缺点在于可能导致缓存服务器同时存储同一个视频多个清晰度版本，产生较大的</a:t>
            </a:r>
            <a:r>
              <a:rPr lang="zh-CN" altLang="en-US" dirty="0" smtClean="0">
                <a:latin typeface="宋体" pitchFamily="2" charset="-122"/>
              </a:rPr>
              <a:t>缓存冗余，浪费了存储空间</a:t>
            </a:r>
            <a:r>
              <a:rPr lang="zh-CN" altLang="en-US" dirty="0" smtClean="0">
                <a:latin typeface="+mn-lt"/>
              </a:rPr>
              <a:t>，二</a:t>
            </a:r>
            <a:r>
              <a:rPr lang="en-US" altLang="zh-CN" dirty="0" smtClean="0"/>
              <a:t>.</a:t>
            </a:r>
            <a:r>
              <a:rPr lang="zh-CN" altLang="en-US" dirty="0" smtClean="0"/>
              <a:t>基于视频</a:t>
            </a:r>
            <a:r>
              <a:rPr lang="en-US" altLang="zh-CN" dirty="0" smtClean="0"/>
              <a:t>SVC</a:t>
            </a:r>
            <a:r>
              <a:rPr lang="zh-CN" altLang="en-US" dirty="0" smtClean="0"/>
              <a:t>编码的缓存设计，利用</a:t>
            </a:r>
            <a:r>
              <a:rPr lang="en-US" altLang="zh-CN" dirty="0" smtClean="0"/>
              <a:t>SVC</a:t>
            </a:r>
            <a:r>
              <a:rPr lang="zh-CN" altLang="en-US" dirty="0" smtClean="0"/>
              <a:t>（视频分层编码技术）实现视频清晰度转换，并存储流行度较高的视频层。这种算法的</a:t>
            </a:r>
            <a:r>
              <a:rPr lang="zh-CN" altLang="en-US" dirty="0" smtClean="0">
                <a:solidFill>
                  <a:srgbClr val="FF0000"/>
                </a:solidFill>
                <a:latin typeface="宋体" pitchFamily="2" charset="-122"/>
              </a:rPr>
              <a:t>缺点</a:t>
            </a:r>
            <a:r>
              <a:rPr lang="zh-CN" altLang="en-US" dirty="0" smtClean="0">
                <a:latin typeface="宋体" pitchFamily="2" charset="-122"/>
              </a:rPr>
              <a:t>在于，</a:t>
            </a:r>
            <a:r>
              <a:rPr lang="en-US" altLang="zh-CN" dirty="0" smtClean="0">
                <a:latin typeface="宋体" pitchFamily="2" charset="-122"/>
              </a:rPr>
              <a:t>SVC</a:t>
            </a:r>
            <a:r>
              <a:rPr lang="zh-CN" altLang="en-US" dirty="0" smtClean="0">
                <a:latin typeface="宋体" pitchFamily="2" charset="-122"/>
              </a:rPr>
              <a:t>编解码技术复杂，兼容性比较差，使得实际的系统需要升级以适配</a:t>
            </a:r>
            <a:r>
              <a:rPr lang="en-US" altLang="zh-CN" dirty="0" smtClean="0">
                <a:latin typeface="宋体" pitchFamily="2" charset="-122"/>
              </a:rPr>
              <a:t>SVC</a:t>
            </a:r>
            <a:r>
              <a:rPr lang="zh-CN" altLang="en-US" dirty="0" smtClean="0">
                <a:latin typeface="宋体" pitchFamily="2" charset="-122"/>
              </a:rPr>
              <a:t>技术。三，</a:t>
            </a:r>
            <a:r>
              <a:rPr lang="zh-CN" altLang="en-US" dirty="0" smtClean="0"/>
              <a:t>基于视频推荐的缓存设计，利用视频推荐技术，向用户推荐已经缓存的视频文件，其缺点在于未</a:t>
            </a:r>
            <a:r>
              <a:rPr lang="zh-CN" altLang="en-US" dirty="0" smtClean="0">
                <a:latin typeface="宋体" pitchFamily="2" charset="-122"/>
              </a:rPr>
              <a:t>考虑视频清晰度联系，冗余仍然存在</a:t>
            </a:r>
            <a:endParaRPr lang="en-US" altLang="zh-CN" dirty="0" smtClean="0"/>
          </a:p>
          <a:p>
            <a:pPr marL="0" indent="0">
              <a:buFont typeface="+mj-ea"/>
              <a:buNone/>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26763B5-BA9E-4CE6-AF61-60CD531A7136}" type="slidenum">
              <a:rPr lang="zh-CN" altLang="en-US" smtClean="0"/>
              <a:t>3</a:t>
            </a:fld>
            <a:endParaRPr lang="zh-CN" altLang="en-US"/>
          </a:p>
        </p:txBody>
      </p:sp>
    </p:spTree>
    <p:extLst>
      <p:ext uri="{BB962C8B-B14F-4D97-AF65-F5344CB8AC3E}">
        <p14:creationId xmlns:p14="http://schemas.microsoft.com/office/powerpoint/2010/main" val="4239579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针对上述现状与缺点，我们提出以下研究思虑：</a:t>
            </a:r>
            <a:r>
              <a:rPr lang="en-US" altLang="zh-CN" dirty="0" smtClean="0"/>
              <a:t>1.</a:t>
            </a:r>
            <a:r>
              <a:rPr lang="zh-CN" altLang="en-US" dirty="0" smtClean="0"/>
              <a:t>考虑到转码的兼容性</a:t>
            </a:r>
            <a:r>
              <a:rPr lang="en-US" altLang="zh-CN" dirty="0" smtClean="0"/>
              <a:t>,</a:t>
            </a:r>
            <a:r>
              <a:rPr lang="zh-CN" altLang="en-US" dirty="0" smtClean="0"/>
              <a:t>利用</a:t>
            </a:r>
            <a:r>
              <a:rPr lang="en-US" altLang="zh-CN" dirty="0" smtClean="0"/>
              <a:t> </a:t>
            </a:r>
            <a:r>
              <a:rPr lang="zh-CN" altLang="en-US" dirty="0" smtClean="0">
                <a:solidFill>
                  <a:srgbClr val="FF0000"/>
                </a:solidFill>
              </a:rPr>
              <a:t>视频转码，实现高清转低清</a:t>
            </a:r>
            <a:r>
              <a:rPr lang="zh-CN" altLang="en-US" dirty="0" smtClean="0"/>
              <a:t>。如果缓存了某个视频的高清版本，就不必再存低清版本。</a:t>
            </a:r>
            <a:endParaRPr lang="en-US" altLang="zh-CN" dirty="0" smtClean="0"/>
          </a:p>
          <a:p>
            <a:pPr marL="0" indent="0">
              <a:buFont typeface="+mj-ea"/>
              <a:buNone/>
            </a:pPr>
            <a:r>
              <a:rPr lang="en-US" altLang="zh-CN" dirty="0" smtClean="0"/>
              <a:t>2.</a:t>
            </a:r>
            <a:r>
              <a:rPr lang="zh-CN" altLang="en-US" dirty="0" smtClean="0"/>
              <a:t>考虑到视频的</a:t>
            </a:r>
            <a:r>
              <a:rPr lang="zh-CN" altLang="en-US" dirty="0" smtClean="0">
                <a:solidFill>
                  <a:srgbClr val="FF0000"/>
                </a:solidFill>
              </a:rPr>
              <a:t>相似性，通过视频推荐，实现用户请求转换。这样</a:t>
            </a:r>
            <a:r>
              <a:rPr lang="zh-CN" altLang="en-US" dirty="0" smtClean="0"/>
              <a:t>如果缓存了某个视频，则可以满足用户对类似视频的请求。 （如，可以推荐存储的甄嬛传来用户对延禧攻略观看请求，其原因在于两者比较相似，）。</a:t>
            </a:r>
          </a:p>
          <a:p>
            <a:pPr marL="0" indent="0">
              <a:buFont typeface="+mj-ea"/>
              <a:buNone/>
            </a:pPr>
            <a:r>
              <a:rPr lang="en-US" altLang="zh-CN" dirty="0" smtClean="0">
                <a:solidFill>
                  <a:schemeClr val="tx1"/>
                </a:solidFill>
              </a:rPr>
              <a:t>3.</a:t>
            </a:r>
            <a:r>
              <a:rPr lang="zh-CN" altLang="en-US" dirty="0" smtClean="0">
                <a:solidFill>
                  <a:srgbClr val="FF0000"/>
                </a:solidFill>
              </a:rPr>
              <a:t>结合转码</a:t>
            </a:r>
            <a:r>
              <a:rPr lang="en-US" altLang="zh-CN" dirty="0" smtClean="0">
                <a:solidFill>
                  <a:srgbClr val="FF0000"/>
                </a:solidFill>
              </a:rPr>
              <a:t>+</a:t>
            </a:r>
            <a:r>
              <a:rPr lang="zh-CN" altLang="en-US" dirty="0" smtClean="0">
                <a:solidFill>
                  <a:srgbClr val="FF0000"/>
                </a:solidFill>
              </a:rPr>
              <a:t>推荐设计缓存</a:t>
            </a:r>
            <a:r>
              <a:rPr lang="zh-CN" altLang="en-US" dirty="0" smtClean="0"/>
              <a:t>，</a:t>
            </a:r>
            <a:r>
              <a:rPr lang="zh-CN" altLang="en-US" dirty="0" smtClean="0">
                <a:solidFill>
                  <a:srgbClr val="FF0000"/>
                </a:solidFill>
              </a:rPr>
              <a:t>其可理解为对缓存内容先转码再推荐（如果需要</a:t>
            </a:r>
            <a:r>
              <a:rPr lang="zh-CN" altLang="en-US" dirty="0" smtClean="0"/>
              <a:t>）。这样，缓存一个视频版本，</a:t>
            </a:r>
            <a:r>
              <a:rPr lang="zh-CN" altLang="zh-CN" sz="1200" kern="1200" dirty="0" smtClean="0">
                <a:solidFill>
                  <a:schemeClr val="tx1"/>
                </a:solidFill>
                <a:effectLst/>
                <a:latin typeface="+mn-lt"/>
                <a:ea typeface="+mn-ea"/>
                <a:cs typeface="+mn-cs"/>
              </a:rPr>
              <a:t>就可以满足用户对</a:t>
            </a:r>
            <a:r>
              <a:rPr lang="zh-CN" altLang="zh-CN" sz="1200" b="1" u="sng" kern="1200" dirty="0" smtClean="0">
                <a:solidFill>
                  <a:schemeClr val="tx1"/>
                </a:solidFill>
                <a:effectLst/>
                <a:latin typeface="+mn-lt"/>
                <a:ea typeface="+mn-ea"/>
                <a:cs typeface="+mn-cs"/>
              </a:rPr>
              <a:t>相似视频更多低清</a:t>
            </a:r>
            <a:r>
              <a:rPr lang="zh-CN" altLang="zh-CN" sz="1200" kern="1200" dirty="0" smtClean="0">
                <a:solidFill>
                  <a:schemeClr val="tx1"/>
                </a:solidFill>
                <a:effectLst/>
                <a:latin typeface="+mn-lt"/>
                <a:ea typeface="+mn-ea"/>
                <a:cs typeface="+mn-cs"/>
              </a:rPr>
              <a:t>版本的需求，大幅提高缓存效率。</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126763B5-BA9E-4CE6-AF61-60CD531A7136}" type="slidenum">
              <a:rPr lang="zh-CN" altLang="en-US" smtClean="0"/>
              <a:t>4</a:t>
            </a:fld>
            <a:endParaRPr lang="zh-CN" altLang="en-US"/>
          </a:p>
        </p:txBody>
      </p:sp>
    </p:spTree>
    <p:extLst>
      <p:ext uri="{BB962C8B-B14F-4D97-AF65-F5344CB8AC3E}">
        <p14:creationId xmlns:p14="http://schemas.microsoft.com/office/powerpoint/2010/main" val="1622374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接下来，介绍一下本文的提出的两个主要工作：一基于视频转码的缓存设计，其创新点在于利用转码技术实现高清转低清，并在</a:t>
            </a:r>
            <a:r>
              <a:rPr lang="zh-CN" altLang="en-US" dirty="0" smtClean="0">
                <a:solidFill>
                  <a:srgbClr val="FF0000"/>
                </a:solidFill>
              </a:rPr>
              <a:t>缓存空间</a:t>
            </a:r>
            <a:r>
              <a:rPr lang="zh-CN" altLang="en-US" dirty="0" smtClean="0"/>
              <a:t>和</a:t>
            </a:r>
            <a:r>
              <a:rPr lang="zh-CN" altLang="en-US" dirty="0" smtClean="0">
                <a:solidFill>
                  <a:srgbClr val="FF0000"/>
                </a:solidFill>
              </a:rPr>
              <a:t>清晰度</a:t>
            </a:r>
            <a:r>
              <a:rPr lang="zh-CN" altLang="en-US" dirty="0" smtClean="0"/>
              <a:t>版本之间进行一个</a:t>
            </a:r>
            <a:r>
              <a:rPr lang="zh-CN" altLang="en-US" dirty="0" smtClean="0">
                <a:solidFill>
                  <a:srgbClr val="FF0000"/>
                </a:solidFill>
              </a:rPr>
              <a:t>均衡，具体来说高清能满足的用户请求更多，但占用的存储空间更大。同时通过</a:t>
            </a:r>
            <a:r>
              <a:rPr lang="zh-CN" altLang="en-US" dirty="0" smtClean="0"/>
              <a:t>保证每个视频</a:t>
            </a:r>
            <a:r>
              <a:rPr lang="zh-CN" altLang="en-US" dirty="0" smtClean="0">
                <a:solidFill>
                  <a:srgbClr val="FF0000"/>
                </a:solidFill>
              </a:rPr>
              <a:t>最多一个清晰度版本存储在缓存</a:t>
            </a:r>
            <a:r>
              <a:rPr lang="zh-CN" altLang="en-US" dirty="0" smtClean="0"/>
              <a:t>中，来</a:t>
            </a:r>
            <a:r>
              <a:rPr lang="zh-CN" altLang="en-US" dirty="0" smtClean="0">
                <a:solidFill>
                  <a:srgbClr val="FF0000"/>
                </a:solidFill>
              </a:rPr>
              <a:t>消除冗余，</a:t>
            </a:r>
            <a:r>
              <a:rPr lang="zh-CN" altLang="en-US" dirty="0" smtClean="0"/>
              <a:t>提高缓存性能。</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二、基于视频转码和视频推荐的缓存设计</a:t>
            </a:r>
            <a:r>
              <a:rPr lang="en-US" altLang="zh-CN" dirty="0" smtClean="0"/>
              <a:t>,</a:t>
            </a:r>
            <a:r>
              <a:rPr lang="zh-CN" altLang="en-US" dirty="0" smtClean="0"/>
              <a:t>其创新点在于综合应用转码与推荐技术：在利用转码技术消除冗余的前提下，根据用户的请求以及视频相似性，向用户推荐（或转码后推荐）缓存已经存储的文件，进一步提高缓存性能。这是现有研究没有认识到的。</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126763B5-BA9E-4CE6-AF61-60CD531A7136}" type="slidenum">
              <a:rPr lang="zh-CN" altLang="en-US" smtClean="0"/>
              <a:t>5</a:t>
            </a:fld>
            <a:endParaRPr lang="zh-CN" altLang="en-US"/>
          </a:p>
        </p:txBody>
      </p:sp>
    </p:spTree>
    <p:extLst>
      <p:ext uri="{BB962C8B-B14F-4D97-AF65-F5344CB8AC3E}">
        <p14:creationId xmlns:p14="http://schemas.microsoft.com/office/powerpoint/2010/main" val="1357846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buFont typeface="Wingdings" panose="05000000000000000000" pitchFamily="2" charset="2"/>
              <a:buNone/>
            </a:pPr>
            <a:r>
              <a:rPr lang="zh-CN" altLang="en-US" dirty="0" smtClean="0"/>
              <a:t>接下来，具体介绍一下工作一的四个部分。</a:t>
            </a:r>
            <a:r>
              <a:rPr lang="zh-CN" altLang="en-US" sz="2800" dirty="0" smtClean="0"/>
              <a:t>应用场景描述， 优化模型建立，缓存算法设计， 进行仿真实验</a:t>
            </a:r>
          </a:p>
          <a:p>
            <a:endParaRPr lang="zh-CN" altLang="en-US" dirty="0"/>
          </a:p>
        </p:txBody>
      </p:sp>
      <p:sp>
        <p:nvSpPr>
          <p:cNvPr id="4" name="灯片编号占位符 3"/>
          <p:cNvSpPr>
            <a:spLocks noGrp="1"/>
          </p:cNvSpPr>
          <p:nvPr>
            <p:ph type="sldNum" sz="quarter" idx="10"/>
          </p:nvPr>
        </p:nvSpPr>
        <p:spPr/>
        <p:txBody>
          <a:bodyPr/>
          <a:lstStyle/>
          <a:p>
            <a:fld id="{126763B5-BA9E-4CE6-AF61-60CD531A7136}" type="slidenum">
              <a:rPr lang="zh-CN" altLang="en-US" smtClean="0"/>
              <a:t>6</a:t>
            </a:fld>
            <a:endParaRPr lang="zh-CN" altLang="en-US"/>
          </a:p>
        </p:txBody>
      </p:sp>
    </p:spTree>
    <p:extLst>
      <p:ext uri="{BB962C8B-B14F-4D97-AF65-F5344CB8AC3E}">
        <p14:creationId xmlns:p14="http://schemas.microsoft.com/office/powerpoint/2010/main" val="1534130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首先</a:t>
            </a:r>
            <a:r>
              <a:rPr lang="zh-CN" altLang="en-US" sz="1200" kern="1200" dirty="0" smtClean="0">
                <a:solidFill>
                  <a:schemeClr val="tx1"/>
                </a:solidFill>
                <a:effectLst/>
                <a:latin typeface="+mn-lt"/>
                <a:ea typeface="+mn-ea"/>
                <a:cs typeface="+mn-cs"/>
              </a:rPr>
              <a:t>是应用场景描述，</a:t>
            </a:r>
            <a:r>
              <a:rPr lang="zh-CN" altLang="zh-CN" sz="1200" kern="1200" dirty="0" smtClean="0">
                <a:solidFill>
                  <a:schemeClr val="tx1"/>
                </a:solidFill>
                <a:effectLst/>
                <a:latin typeface="+mn-lt"/>
                <a:ea typeface="+mn-ea"/>
                <a:cs typeface="+mn-cs"/>
              </a:rPr>
              <a:t>我们分别介绍单基站缓存和多基站协作缓存</a:t>
            </a:r>
            <a:r>
              <a:rPr lang="zh-CN" altLang="en-US" sz="1200" kern="1200" dirty="0" smtClean="0">
                <a:solidFill>
                  <a:schemeClr val="tx1"/>
                </a:solidFill>
                <a:effectLst/>
                <a:latin typeface="+mn-lt"/>
                <a:ea typeface="+mn-ea"/>
                <a:cs typeface="+mn-cs"/>
              </a:rPr>
              <a:t>两种应用场景</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如图所示：在单基站缓存中，只有一个缓存服务器，以及存有所有文件的视频源。</a:t>
            </a:r>
            <a:endParaRPr lang="zh-CN" altLang="en-US" dirty="0"/>
          </a:p>
        </p:txBody>
      </p:sp>
      <p:sp>
        <p:nvSpPr>
          <p:cNvPr id="4" name="灯片编号占位符 3"/>
          <p:cNvSpPr>
            <a:spLocks noGrp="1"/>
          </p:cNvSpPr>
          <p:nvPr>
            <p:ph type="sldNum" sz="quarter" idx="10"/>
          </p:nvPr>
        </p:nvSpPr>
        <p:spPr/>
        <p:txBody>
          <a:bodyPr/>
          <a:lstStyle/>
          <a:p>
            <a:fld id="{CE8B4057-736B-41A2-98A6-77493CA47095}" type="slidenum">
              <a:rPr lang="zh-CN" altLang="en-US" smtClean="0"/>
              <a:t>7</a:t>
            </a:fld>
            <a:endParaRPr lang="zh-CN" altLang="en-US"/>
          </a:p>
        </p:txBody>
      </p:sp>
    </p:spTree>
    <p:extLst>
      <p:ext uri="{BB962C8B-B14F-4D97-AF65-F5344CB8AC3E}">
        <p14:creationId xmlns:p14="http://schemas.microsoft.com/office/powerpoint/2010/main" val="849164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假设缓存服务器只存储了视频</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的第</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个清晰度（</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是高清），那么黄色小人的需求可以被转码满足，这时的时延我们假设忽略不计，</a:t>
            </a:r>
            <a:endParaRPr lang="zh-CN" altLang="en-US" dirty="0"/>
          </a:p>
        </p:txBody>
      </p:sp>
      <p:sp>
        <p:nvSpPr>
          <p:cNvPr id="4" name="灯片编号占位符 3"/>
          <p:cNvSpPr>
            <a:spLocks noGrp="1"/>
          </p:cNvSpPr>
          <p:nvPr>
            <p:ph type="sldNum" sz="quarter" idx="10"/>
          </p:nvPr>
        </p:nvSpPr>
        <p:spPr/>
        <p:txBody>
          <a:bodyPr/>
          <a:lstStyle/>
          <a:p>
            <a:fld id="{CE8B4057-736B-41A2-98A6-77493CA47095}" type="slidenum">
              <a:rPr lang="zh-CN" altLang="en-US" smtClean="0"/>
              <a:t>8</a:t>
            </a:fld>
            <a:endParaRPr lang="zh-CN" altLang="en-US"/>
          </a:p>
        </p:txBody>
      </p:sp>
    </p:spTree>
    <p:extLst>
      <p:ext uri="{BB962C8B-B14F-4D97-AF65-F5344CB8AC3E}">
        <p14:creationId xmlns:p14="http://schemas.microsoft.com/office/powerpoint/2010/main" val="1617938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而绿色小人的请求不能被</a:t>
            </a:r>
            <a:r>
              <a:rPr lang="zh-CN" altLang="en-US" sz="1200" kern="1200" dirty="0" smtClean="0">
                <a:solidFill>
                  <a:schemeClr val="tx1"/>
                </a:solidFill>
                <a:effectLst/>
                <a:latin typeface="+mn-lt"/>
                <a:ea typeface="+mn-ea"/>
                <a:cs typeface="+mn-cs"/>
              </a:rPr>
              <a:t>缓存</a:t>
            </a:r>
            <a:r>
              <a:rPr lang="zh-CN" altLang="zh-CN" sz="1200" kern="1200" dirty="0" smtClean="0">
                <a:solidFill>
                  <a:schemeClr val="tx1"/>
                </a:solidFill>
                <a:effectLst/>
                <a:latin typeface="+mn-lt"/>
                <a:ea typeface="+mn-ea"/>
                <a:cs typeface="+mn-cs"/>
              </a:rPr>
              <a:t>满足，则必须通过</a:t>
            </a:r>
            <a:r>
              <a:rPr lang="en-US" altLang="zh-CN" sz="1200" kern="1200" dirty="0" smtClean="0">
                <a:solidFill>
                  <a:schemeClr val="tx1"/>
                </a:solidFill>
                <a:effectLst/>
                <a:latin typeface="+mn-lt"/>
                <a:ea typeface="+mn-ea"/>
                <a:cs typeface="+mn-cs"/>
              </a:rPr>
              <a:t>Backhaul</a:t>
            </a:r>
            <a:r>
              <a:rPr lang="zh-CN" altLang="zh-CN" sz="1200" kern="1200" dirty="0" smtClean="0">
                <a:solidFill>
                  <a:schemeClr val="tx1"/>
                </a:solidFill>
                <a:effectLst/>
                <a:latin typeface="+mn-lt"/>
                <a:ea typeface="+mn-ea"/>
                <a:cs typeface="+mn-cs"/>
              </a:rPr>
              <a:t>链路去视频源获取，产生一定时延</a:t>
            </a:r>
            <a:endParaRPr lang="zh-CN" altLang="en-US" dirty="0"/>
          </a:p>
        </p:txBody>
      </p:sp>
      <p:sp>
        <p:nvSpPr>
          <p:cNvPr id="4" name="灯片编号占位符 3"/>
          <p:cNvSpPr>
            <a:spLocks noGrp="1"/>
          </p:cNvSpPr>
          <p:nvPr>
            <p:ph type="sldNum" sz="quarter" idx="10"/>
          </p:nvPr>
        </p:nvSpPr>
        <p:spPr/>
        <p:txBody>
          <a:bodyPr/>
          <a:lstStyle/>
          <a:p>
            <a:fld id="{CE8B4057-736B-41A2-98A6-77493CA47095}" type="slidenum">
              <a:rPr lang="zh-CN" altLang="en-US" smtClean="0"/>
              <a:t>9</a:t>
            </a:fld>
            <a:endParaRPr lang="zh-CN" altLang="en-US"/>
          </a:p>
        </p:txBody>
      </p:sp>
    </p:spTree>
    <p:extLst>
      <p:ext uri="{BB962C8B-B14F-4D97-AF65-F5344CB8AC3E}">
        <p14:creationId xmlns:p14="http://schemas.microsoft.com/office/powerpoint/2010/main" val="320955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D85872A-0DEE-4958-8CEB-0A3A01F2F669}" type="datetimeFigureOut">
              <a:rPr lang="zh-CN" altLang="en-US" smtClean="0"/>
              <a:t>2020/5/29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3C1A3E-6BF1-4091-9360-DAE0951BAEE9}" type="slidenum">
              <a:rPr lang="zh-CN" altLang="en-US" smtClean="0"/>
              <a:t>‹#›</a:t>
            </a:fld>
            <a:endParaRPr lang="zh-CN" altLang="en-US"/>
          </a:p>
        </p:txBody>
      </p:sp>
    </p:spTree>
    <p:extLst>
      <p:ext uri="{BB962C8B-B14F-4D97-AF65-F5344CB8AC3E}">
        <p14:creationId xmlns:p14="http://schemas.microsoft.com/office/powerpoint/2010/main" val="489067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5872A-0DEE-4958-8CEB-0A3A01F2F669}" type="datetimeFigureOut">
              <a:rPr lang="zh-CN" altLang="en-US" smtClean="0"/>
              <a:t>2020/5/29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3C1A3E-6BF1-4091-9360-DAE0951BAEE9}" type="slidenum">
              <a:rPr lang="zh-CN" altLang="en-US" smtClean="0"/>
              <a:t>‹#›</a:t>
            </a:fld>
            <a:endParaRPr lang="zh-CN" altLang="en-US"/>
          </a:p>
        </p:txBody>
      </p:sp>
    </p:spTree>
    <p:extLst>
      <p:ext uri="{BB962C8B-B14F-4D97-AF65-F5344CB8AC3E}">
        <p14:creationId xmlns:p14="http://schemas.microsoft.com/office/powerpoint/2010/main" val="3421594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5872A-0DEE-4958-8CEB-0A3A01F2F669}" type="datetimeFigureOut">
              <a:rPr lang="zh-CN" altLang="en-US" smtClean="0"/>
              <a:t>2020/5/29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3C1A3E-6BF1-4091-9360-DAE0951BAEE9}" type="slidenum">
              <a:rPr lang="zh-CN" altLang="en-US" smtClean="0"/>
              <a:t>‹#›</a:t>
            </a:fld>
            <a:endParaRPr lang="zh-CN" altLang="en-US"/>
          </a:p>
        </p:txBody>
      </p:sp>
    </p:spTree>
    <p:extLst>
      <p:ext uri="{BB962C8B-B14F-4D97-AF65-F5344CB8AC3E}">
        <p14:creationId xmlns:p14="http://schemas.microsoft.com/office/powerpoint/2010/main" val="251555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5872A-0DEE-4958-8CEB-0A3A01F2F669}" type="datetimeFigureOut">
              <a:rPr lang="zh-CN" altLang="en-US" smtClean="0"/>
              <a:t>2020/5/29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3C1A3E-6BF1-4091-9360-DAE0951BAEE9}" type="slidenum">
              <a:rPr lang="zh-CN" altLang="en-US" smtClean="0"/>
              <a:t>‹#›</a:t>
            </a:fld>
            <a:endParaRPr lang="zh-CN" altLang="en-US"/>
          </a:p>
        </p:txBody>
      </p:sp>
    </p:spTree>
    <p:extLst>
      <p:ext uri="{BB962C8B-B14F-4D97-AF65-F5344CB8AC3E}">
        <p14:creationId xmlns:p14="http://schemas.microsoft.com/office/powerpoint/2010/main" val="2846842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D85872A-0DEE-4958-8CEB-0A3A01F2F669}" type="datetimeFigureOut">
              <a:rPr lang="zh-CN" altLang="en-US" smtClean="0"/>
              <a:t>2020/5/29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3C1A3E-6BF1-4091-9360-DAE0951BAEE9}" type="slidenum">
              <a:rPr lang="zh-CN" altLang="en-US" smtClean="0"/>
              <a:t>‹#›</a:t>
            </a:fld>
            <a:endParaRPr lang="zh-CN" altLang="en-US"/>
          </a:p>
        </p:txBody>
      </p:sp>
    </p:spTree>
    <p:extLst>
      <p:ext uri="{BB962C8B-B14F-4D97-AF65-F5344CB8AC3E}">
        <p14:creationId xmlns:p14="http://schemas.microsoft.com/office/powerpoint/2010/main" val="2094156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D85872A-0DEE-4958-8CEB-0A3A01F2F669}" type="datetimeFigureOut">
              <a:rPr lang="zh-CN" altLang="en-US" smtClean="0"/>
              <a:t>2020/5/29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3C1A3E-6BF1-4091-9360-DAE0951BAEE9}" type="slidenum">
              <a:rPr lang="zh-CN" altLang="en-US" smtClean="0"/>
              <a:t>‹#›</a:t>
            </a:fld>
            <a:endParaRPr lang="zh-CN" altLang="en-US"/>
          </a:p>
        </p:txBody>
      </p:sp>
    </p:spTree>
    <p:extLst>
      <p:ext uri="{BB962C8B-B14F-4D97-AF65-F5344CB8AC3E}">
        <p14:creationId xmlns:p14="http://schemas.microsoft.com/office/powerpoint/2010/main" val="845243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D85872A-0DEE-4958-8CEB-0A3A01F2F669}" type="datetimeFigureOut">
              <a:rPr lang="zh-CN" altLang="en-US" smtClean="0"/>
              <a:t>2020/5/29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F3C1A3E-6BF1-4091-9360-DAE0951BAEE9}" type="slidenum">
              <a:rPr lang="zh-CN" altLang="en-US" smtClean="0"/>
              <a:t>‹#›</a:t>
            </a:fld>
            <a:endParaRPr lang="zh-CN" altLang="en-US"/>
          </a:p>
        </p:txBody>
      </p:sp>
    </p:spTree>
    <p:extLst>
      <p:ext uri="{BB962C8B-B14F-4D97-AF65-F5344CB8AC3E}">
        <p14:creationId xmlns:p14="http://schemas.microsoft.com/office/powerpoint/2010/main" val="530572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D85872A-0DEE-4958-8CEB-0A3A01F2F669}" type="datetimeFigureOut">
              <a:rPr lang="zh-CN" altLang="en-US" smtClean="0"/>
              <a:t>2020/5/29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F3C1A3E-6BF1-4091-9360-DAE0951BAEE9}" type="slidenum">
              <a:rPr lang="zh-CN" altLang="en-US" smtClean="0"/>
              <a:t>‹#›</a:t>
            </a:fld>
            <a:endParaRPr lang="zh-CN" altLang="en-US"/>
          </a:p>
        </p:txBody>
      </p:sp>
    </p:spTree>
    <p:extLst>
      <p:ext uri="{BB962C8B-B14F-4D97-AF65-F5344CB8AC3E}">
        <p14:creationId xmlns:p14="http://schemas.microsoft.com/office/powerpoint/2010/main" val="83661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D85872A-0DEE-4958-8CEB-0A3A01F2F669}" type="datetimeFigureOut">
              <a:rPr lang="zh-CN" altLang="en-US" smtClean="0"/>
              <a:t>2020/5/29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F3C1A3E-6BF1-4091-9360-DAE0951BAEE9}" type="slidenum">
              <a:rPr lang="zh-CN" altLang="en-US" smtClean="0"/>
              <a:t>‹#›</a:t>
            </a:fld>
            <a:endParaRPr lang="zh-CN" altLang="en-US"/>
          </a:p>
        </p:txBody>
      </p:sp>
    </p:spTree>
    <p:extLst>
      <p:ext uri="{BB962C8B-B14F-4D97-AF65-F5344CB8AC3E}">
        <p14:creationId xmlns:p14="http://schemas.microsoft.com/office/powerpoint/2010/main" val="291036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D85872A-0DEE-4958-8CEB-0A3A01F2F669}" type="datetimeFigureOut">
              <a:rPr lang="zh-CN" altLang="en-US" smtClean="0"/>
              <a:t>2020/5/29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3C1A3E-6BF1-4091-9360-DAE0951BAEE9}" type="slidenum">
              <a:rPr lang="zh-CN" altLang="en-US" smtClean="0"/>
              <a:t>‹#›</a:t>
            </a:fld>
            <a:endParaRPr lang="zh-CN" altLang="en-US"/>
          </a:p>
        </p:txBody>
      </p:sp>
    </p:spTree>
    <p:extLst>
      <p:ext uri="{BB962C8B-B14F-4D97-AF65-F5344CB8AC3E}">
        <p14:creationId xmlns:p14="http://schemas.microsoft.com/office/powerpoint/2010/main" val="4085027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D85872A-0DEE-4958-8CEB-0A3A01F2F669}" type="datetimeFigureOut">
              <a:rPr lang="zh-CN" altLang="en-US" smtClean="0"/>
              <a:t>2020/5/29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3C1A3E-6BF1-4091-9360-DAE0951BAEE9}" type="slidenum">
              <a:rPr lang="zh-CN" altLang="en-US" smtClean="0"/>
              <a:t>‹#›</a:t>
            </a:fld>
            <a:endParaRPr lang="zh-CN" altLang="en-US"/>
          </a:p>
        </p:txBody>
      </p:sp>
    </p:spTree>
    <p:extLst>
      <p:ext uri="{BB962C8B-B14F-4D97-AF65-F5344CB8AC3E}">
        <p14:creationId xmlns:p14="http://schemas.microsoft.com/office/powerpoint/2010/main" val="1647417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5872A-0DEE-4958-8CEB-0A3A01F2F669}" type="datetimeFigureOut">
              <a:rPr lang="zh-CN" altLang="en-US" smtClean="0"/>
              <a:t>2020/5/29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C1A3E-6BF1-4091-9360-DAE0951BAEE9}" type="slidenum">
              <a:rPr lang="zh-CN" altLang="en-US" smtClean="0"/>
              <a:t>‹#›</a:t>
            </a:fld>
            <a:endParaRPr lang="zh-CN" altLang="en-US"/>
          </a:p>
        </p:txBody>
      </p:sp>
    </p:spTree>
    <p:extLst>
      <p:ext uri="{BB962C8B-B14F-4D97-AF65-F5344CB8AC3E}">
        <p14:creationId xmlns:p14="http://schemas.microsoft.com/office/powerpoint/2010/main" val="3683021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customXml" Target="../ink/ink1.xml"/><Relationship Id="rId5" Type="http://schemas.microsoft.com/office/2007/relationships/hdphoto" Target="../media/hdphoto1.wdp"/><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7" descr="2014050766100921.jpg"/>
          <p:cNvPicPr>
            <a:picLocks noChangeAspect="1" noChangeArrowheads="1"/>
          </p:cNvPicPr>
          <p:nvPr/>
        </p:nvPicPr>
        <p:blipFill>
          <a:blip r:embed="rId3" cstate="print">
            <a:extLst>
              <a:ext uri="{28A0092B-C50C-407E-A947-70E740481C1C}">
                <a14:useLocalDpi xmlns:a14="http://schemas.microsoft.com/office/drawing/2010/main" val="0"/>
              </a:ext>
            </a:extLst>
          </a:blip>
          <a:srcRect t="29366" b="34534"/>
          <a:stretch>
            <a:fillRect/>
          </a:stretch>
        </p:blipFill>
        <p:spPr bwMode="auto">
          <a:xfrm>
            <a:off x="3465044" y="746095"/>
            <a:ext cx="5688632" cy="1539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a:spLocks noGrp="1" noChangeArrowheads="1"/>
          </p:cNvSpPr>
          <p:nvPr>
            <p:ph type="ctrTitle"/>
          </p:nvPr>
        </p:nvSpPr>
        <p:spPr>
          <a:xfrm>
            <a:off x="3629026" y="2695575"/>
            <a:ext cx="5372100" cy="1146422"/>
          </a:xfrm>
          <a:solidFill>
            <a:schemeClr val="accent1">
              <a:lumMod val="75000"/>
            </a:schemeClr>
          </a:solidFill>
          <a:scene3d>
            <a:camera prst="orthographicFront"/>
            <a:lightRig rig="threePt" dir="t"/>
          </a:scene3d>
          <a:sp3d>
            <a:bevelT/>
          </a:sp3d>
        </p:spPr>
        <p:txBody>
          <a:bodyPr/>
          <a:lstStyle/>
          <a:p>
            <a:pPr algn="ctr">
              <a:defRPr/>
            </a:pPr>
            <a:r>
              <a:rPr lang="zh-CN" altLang="en-US" sz="3600" dirty="0">
                <a:solidFill>
                  <a:schemeClr val="bg1"/>
                </a:solidFill>
                <a:latin typeface="华文中宋" panose="02010600040101010101" pitchFamily="2" charset="-122"/>
                <a:ea typeface="华文中宋" panose="02010600040101010101" pitchFamily="2" charset="-122"/>
              </a:rPr>
              <a:t>基于视频转码</a:t>
            </a:r>
            <a:r>
              <a:rPr lang="zh-CN" altLang="en-US" sz="3600" dirty="0" smtClean="0">
                <a:solidFill>
                  <a:schemeClr val="bg1"/>
                </a:solidFill>
                <a:latin typeface="华文中宋" panose="02010600040101010101" pitchFamily="2" charset="-122"/>
                <a:ea typeface="华文中宋" panose="02010600040101010101" pitchFamily="2" charset="-122"/>
              </a:rPr>
              <a:t>和</a:t>
            </a:r>
            <a:r>
              <a:rPr lang="en-US" altLang="zh-CN" sz="3600" dirty="0" smtClean="0">
                <a:solidFill>
                  <a:schemeClr val="bg1"/>
                </a:solidFill>
                <a:latin typeface="华文中宋" panose="02010600040101010101" pitchFamily="2" charset="-122"/>
                <a:ea typeface="华文中宋" panose="02010600040101010101" pitchFamily="2" charset="-122"/>
              </a:rPr>
              <a:t/>
            </a:r>
            <a:br>
              <a:rPr lang="en-US" altLang="zh-CN" sz="3600" dirty="0" smtClean="0">
                <a:solidFill>
                  <a:schemeClr val="bg1"/>
                </a:solidFill>
                <a:latin typeface="华文中宋" panose="02010600040101010101" pitchFamily="2" charset="-122"/>
                <a:ea typeface="华文中宋" panose="02010600040101010101" pitchFamily="2" charset="-122"/>
              </a:rPr>
            </a:br>
            <a:r>
              <a:rPr lang="zh-CN" altLang="en-US" sz="3600" dirty="0" smtClean="0">
                <a:solidFill>
                  <a:schemeClr val="bg1"/>
                </a:solidFill>
                <a:latin typeface="华文中宋" panose="02010600040101010101" pitchFamily="2" charset="-122"/>
                <a:ea typeface="华文中宋" panose="02010600040101010101" pitchFamily="2" charset="-122"/>
              </a:rPr>
              <a:t>视频</a:t>
            </a:r>
            <a:r>
              <a:rPr lang="zh-CN" altLang="en-US" sz="3600" dirty="0">
                <a:solidFill>
                  <a:schemeClr val="bg1"/>
                </a:solidFill>
                <a:latin typeface="华文中宋" panose="02010600040101010101" pitchFamily="2" charset="-122"/>
                <a:ea typeface="华文中宋" panose="02010600040101010101" pitchFamily="2" charset="-122"/>
              </a:rPr>
              <a:t>推荐的缓存设计</a:t>
            </a:r>
            <a:endParaRPr lang="zh-CN" altLang="zh-CN" sz="3600" b="1" dirty="0">
              <a:solidFill>
                <a:schemeClr val="bg1"/>
              </a:solidFill>
              <a:latin typeface="华文中宋" panose="02010600040101010101" pitchFamily="2" charset="-122"/>
              <a:ea typeface="华文中宋" panose="02010600040101010101" pitchFamily="2" charset="-122"/>
              <a:cs typeface="Times New Roman" pitchFamily="18" charset="0"/>
            </a:endParaRPr>
          </a:p>
        </p:txBody>
      </p:sp>
      <p:sp>
        <p:nvSpPr>
          <p:cNvPr id="6" name="文本框 5"/>
          <p:cNvSpPr txBox="1"/>
          <p:nvPr/>
        </p:nvSpPr>
        <p:spPr>
          <a:xfrm>
            <a:off x="1524000" y="4572000"/>
            <a:ext cx="9144000" cy="923330"/>
          </a:xfrm>
          <a:prstGeom prst="rect">
            <a:avLst/>
          </a:prstGeom>
          <a:noFill/>
        </p:spPr>
        <p:txBody>
          <a:bodyPr wrap="square" rtlCol="0">
            <a:spAutoFit/>
          </a:bodyPr>
          <a:lstStyle/>
          <a:p>
            <a:pPr algn="ctr"/>
            <a:r>
              <a:rPr lang="zh-CN" altLang="en-US" dirty="0"/>
              <a:t>汇报人：赵红娜</a:t>
            </a:r>
            <a:endParaRPr lang="en-US" altLang="zh-CN" dirty="0"/>
          </a:p>
          <a:p>
            <a:pPr algn="ctr"/>
            <a:r>
              <a:rPr lang="zh-CN" altLang="en-US" dirty="0"/>
              <a:t>导    师：李纯喜</a:t>
            </a:r>
            <a:endParaRPr lang="en-US" altLang="zh-CN" dirty="0"/>
          </a:p>
          <a:p>
            <a:pPr algn="ctr"/>
            <a:r>
              <a:rPr lang="zh-CN" altLang="en-US" dirty="0"/>
              <a:t>时    间：</a:t>
            </a:r>
            <a:r>
              <a:rPr lang="en-US" altLang="zh-CN" dirty="0"/>
              <a:t>2020</a:t>
            </a:r>
            <a:r>
              <a:rPr lang="zh-CN" altLang="en-US" dirty="0" smtClean="0"/>
              <a:t>年</a:t>
            </a:r>
            <a:r>
              <a:rPr lang="en-US" altLang="zh-CN" dirty="0" smtClean="0"/>
              <a:t>5</a:t>
            </a:r>
            <a:r>
              <a:rPr lang="zh-CN" altLang="en-US" dirty="0" smtClean="0"/>
              <a:t>月</a:t>
            </a:r>
            <a:endParaRPr lang="zh-CN" altLang="en-US" dirty="0"/>
          </a:p>
        </p:txBody>
      </p:sp>
    </p:spTree>
    <p:extLst>
      <p:ext uri="{BB962C8B-B14F-4D97-AF65-F5344CB8AC3E}">
        <p14:creationId xmlns:p14="http://schemas.microsoft.com/office/powerpoint/2010/main" val="1841467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954" y="1739010"/>
            <a:ext cx="3580934" cy="2810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2932489" y="4172432"/>
            <a:ext cx="534154" cy="369332"/>
          </a:xfrm>
          <a:prstGeom prst="rect">
            <a:avLst/>
          </a:prstGeom>
          <a:noFill/>
        </p:spPr>
        <p:txBody>
          <a:bodyPr wrap="square" rtlCol="0">
            <a:spAutoFit/>
          </a:bodyPr>
          <a:lstStyle/>
          <a:p>
            <a:r>
              <a:rPr lang="en-US" altLang="zh-CN" dirty="0" smtClean="0"/>
              <a:t>2,3</a:t>
            </a:r>
            <a:endParaRPr lang="zh-CN" altLang="en-US" dirty="0"/>
          </a:p>
        </p:txBody>
      </p:sp>
      <p:sp>
        <p:nvSpPr>
          <p:cNvPr id="13" name="TextBox 12"/>
          <p:cNvSpPr txBox="1"/>
          <p:nvPr/>
        </p:nvSpPr>
        <p:spPr>
          <a:xfrm>
            <a:off x="3466643" y="3136410"/>
            <a:ext cx="588476" cy="369332"/>
          </a:xfrm>
          <a:prstGeom prst="rect">
            <a:avLst/>
          </a:prstGeom>
          <a:noFill/>
        </p:spPr>
        <p:txBody>
          <a:bodyPr wrap="square" rtlCol="0">
            <a:spAutoFit/>
          </a:bodyPr>
          <a:lstStyle/>
          <a:p>
            <a:r>
              <a:rPr lang="en-US" altLang="zh-CN" dirty="0" smtClean="0"/>
              <a:t>2,5</a:t>
            </a:r>
            <a:endParaRPr lang="zh-CN" altLang="en-US" dirty="0"/>
          </a:p>
        </p:txBody>
      </p:sp>
      <p:sp>
        <p:nvSpPr>
          <p:cNvPr id="14" name="矩形 13"/>
          <p:cNvSpPr/>
          <p:nvPr/>
        </p:nvSpPr>
        <p:spPr>
          <a:xfrm>
            <a:off x="767201" y="4956565"/>
            <a:ext cx="4196440" cy="1200329"/>
          </a:xfrm>
          <a:prstGeom prst="rect">
            <a:avLst/>
          </a:prstGeom>
        </p:spPr>
        <p:txBody>
          <a:bodyPr wrap="square">
            <a:spAutoFit/>
          </a:bodyPr>
          <a:lstStyle/>
          <a:p>
            <a:r>
              <a:rPr lang="zh-CN" altLang="en-US" sz="2400" dirty="0" smtClean="0"/>
              <a:t>从</a:t>
            </a:r>
            <a:r>
              <a:rPr lang="zh-CN" altLang="en-US" sz="2400" b="1" u="sng" dirty="0"/>
              <a:t>视频版本</a:t>
            </a:r>
            <a:r>
              <a:rPr lang="zh-CN" altLang="en-US" sz="2400" dirty="0">
                <a:solidFill>
                  <a:srgbClr val="FF0000"/>
                </a:solidFill>
              </a:rPr>
              <a:t>流行</a:t>
            </a:r>
            <a:r>
              <a:rPr lang="zh-CN" altLang="en-US" sz="2400" dirty="0" smtClean="0">
                <a:solidFill>
                  <a:srgbClr val="FF0000"/>
                </a:solidFill>
              </a:rPr>
              <a:t>度</a:t>
            </a:r>
            <a:r>
              <a:rPr lang="zh-CN" altLang="en-US" sz="2400" dirty="0"/>
              <a:t>，</a:t>
            </a:r>
            <a:r>
              <a:rPr lang="zh-CN" altLang="en-US" sz="2400" dirty="0" smtClean="0">
                <a:solidFill>
                  <a:srgbClr val="FF0000"/>
                </a:solidFill>
              </a:rPr>
              <a:t>清晰度，</a:t>
            </a:r>
            <a:r>
              <a:rPr lang="zh-CN" altLang="en-US" sz="2400" dirty="0" smtClean="0"/>
              <a:t>和</a:t>
            </a:r>
            <a:r>
              <a:rPr lang="zh-CN" altLang="en-US" sz="2400" dirty="0" smtClean="0">
                <a:solidFill>
                  <a:srgbClr val="FF0000"/>
                </a:solidFill>
              </a:rPr>
              <a:t>视频大小</a:t>
            </a:r>
            <a:r>
              <a:rPr lang="zh-CN" altLang="en-US" sz="2400" dirty="0"/>
              <a:t>三</a:t>
            </a:r>
            <a:r>
              <a:rPr lang="zh-CN" altLang="en-US" sz="2400" dirty="0" smtClean="0"/>
              <a:t>个</a:t>
            </a:r>
            <a:r>
              <a:rPr lang="zh-CN" altLang="en-US" sz="2400" dirty="0"/>
              <a:t>维度上，考虑应该缓存哪些视频版本</a:t>
            </a:r>
            <a:endParaRPr lang="en-US" altLang="zh-CN" sz="2400" dirty="0"/>
          </a:p>
        </p:txBody>
      </p:sp>
      <p:sp>
        <p:nvSpPr>
          <p:cNvPr id="15" name="矩形 14"/>
          <p:cNvSpPr/>
          <p:nvPr/>
        </p:nvSpPr>
        <p:spPr>
          <a:xfrm>
            <a:off x="334064" y="4394527"/>
            <a:ext cx="1112805" cy="461665"/>
          </a:xfrm>
          <a:prstGeom prst="rect">
            <a:avLst/>
          </a:prstGeom>
        </p:spPr>
        <p:txBody>
          <a:bodyPr wrap="none">
            <a:spAutoFit/>
          </a:bodyPr>
          <a:lstStyle/>
          <a:p>
            <a:r>
              <a:rPr lang="zh-CN" altLang="en-US" sz="2400" b="1" dirty="0" smtClean="0">
                <a:solidFill>
                  <a:srgbClr val="FF0000"/>
                </a:solidFill>
              </a:rPr>
              <a:t>挑战</a:t>
            </a:r>
            <a:r>
              <a:rPr lang="zh-CN" altLang="en-US" sz="2400" b="1" dirty="0" smtClean="0"/>
              <a:t>：</a:t>
            </a:r>
            <a:endParaRPr lang="zh-CN" altLang="en-US" sz="2400" b="1" dirty="0"/>
          </a:p>
        </p:txBody>
      </p:sp>
      <p:sp>
        <p:nvSpPr>
          <p:cNvPr id="16" name="矩形 15"/>
          <p:cNvSpPr/>
          <p:nvPr/>
        </p:nvSpPr>
        <p:spPr>
          <a:xfrm>
            <a:off x="1275347" y="3765884"/>
            <a:ext cx="697832" cy="3007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3,1</a:t>
            </a:r>
            <a:endParaRPr lang="zh-CN" altLang="en-US" dirty="0">
              <a:solidFill>
                <a:schemeClr val="tx1"/>
              </a:solidFill>
            </a:endParaRPr>
          </a:p>
        </p:txBody>
      </p:sp>
      <p:sp>
        <p:nvSpPr>
          <p:cNvPr id="17" name="文本框 16"/>
          <p:cNvSpPr txBox="1"/>
          <p:nvPr/>
        </p:nvSpPr>
        <p:spPr>
          <a:xfrm>
            <a:off x="838200" y="798539"/>
            <a:ext cx="8210266" cy="646331"/>
          </a:xfrm>
          <a:prstGeom prst="rect">
            <a:avLst/>
          </a:prstGeom>
          <a:noFill/>
        </p:spPr>
        <p:txBody>
          <a:bodyPr wrap="square" rtlCol="0">
            <a:spAutoFit/>
          </a:bodyPr>
          <a:lstStyle/>
          <a:p>
            <a:r>
              <a:rPr lang="en-US" altLang="zh-CN" sz="3600" dirty="0" smtClean="0">
                <a:latin typeface="微软雅黑" panose="020B0503020204020204" pitchFamily="34" charset="-122"/>
                <a:ea typeface="微软雅黑" panose="020B0503020204020204" pitchFamily="34" charset="-122"/>
              </a:rPr>
              <a:t>1. </a:t>
            </a:r>
            <a:r>
              <a:rPr lang="zh-CN" altLang="en-US" sz="3600" dirty="0" smtClean="0">
                <a:latin typeface="微软雅黑" panose="020B0503020204020204" pitchFamily="34" charset="-122"/>
                <a:ea typeface="微软雅黑" panose="020B0503020204020204" pitchFamily="34" charset="-122"/>
              </a:rPr>
              <a:t>应用场景</a:t>
            </a:r>
            <a:endParaRPr lang="zh-CN" altLang="en-US" sz="3600" dirty="0">
              <a:latin typeface="微软雅黑" panose="020B0503020204020204" pitchFamily="34" charset="-122"/>
              <a:ea typeface="微软雅黑" panose="020B0503020204020204" pitchFamily="34" charset="-122"/>
            </a:endParaRPr>
          </a:p>
        </p:txBody>
      </p:sp>
      <p:sp>
        <p:nvSpPr>
          <p:cNvPr id="18" name="Line 2"/>
          <p:cNvSpPr>
            <a:spLocks noChangeShapeType="1"/>
          </p:cNvSpPr>
          <p:nvPr/>
        </p:nvSpPr>
        <p:spPr bwMode="auto">
          <a:xfrm flipV="1">
            <a:off x="845820" y="1477111"/>
            <a:ext cx="10507980" cy="0"/>
          </a:xfrm>
          <a:prstGeom prst="line">
            <a:avLst/>
          </a:prstGeom>
          <a:noFill/>
          <a:ln w="3175">
            <a:solidFill>
              <a:srgbClr val="0099CC"/>
            </a:solidFill>
            <a:round/>
            <a:headEnd/>
            <a:tailEn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zh-CN" altLang="en-US">
              <a:solidFill>
                <a:srgbClr val="000000"/>
              </a:solidFill>
              <a:latin typeface="Arial" pitchFamily="34" charset="0"/>
            </a:endParaRPr>
          </a:p>
        </p:txBody>
      </p:sp>
    </p:spTree>
    <p:extLst>
      <p:ext uri="{BB962C8B-B14F-4D97-AF65-F5344CB8AC3E}">
        <p14:creationId xmlns:p14="http://schemas.microsoft.com/office/powerpoint/2010/main" val="31447210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2966" y="1558643"/>
            <a:ext cx="5486400" cy="3524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2875"/>
                    </a14:imgEffect>
                    <a14:imgEffect>
                      <a14:saturation sat="1000"/>
                    </a14:imgEffect>
                  </a14:imgLayer>
                </a14:imgProps>
              </a:ext>
              <a:ext uri="{28A0092B-C50C-407E-A947-70E740481C1C}">
                <a14:useLocalDpi xmlns:a14="http://schemas.microsoft.com/office/drawing/2010/main" val="0"/>
              </a:ext>
            </a:extLst>
          </a:blip>
          <a:srcRect/>
          <a:stretch>
            <a:fillRect/>
          </a:stretch>
        </p:blipFill>
        <p:spPr bwMode="auto">
          <a:xfrm>
            <a:off x="1142022" y="1691530"/>
            <a:ext cx="3580934" cy="281066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932489" y="4172432"/>
            <a:ext cx="534154" cy="369332"/>
          </a:xfrm>
          <a:prstGeom prst="rect">
            <a:avLst/>
          </a:prstGeom>
          <a:noFill/>
        </p:spPr>
        <p:txBody>
          <a:bodyPr wrap="square" rtlCol="0">
            <a:spAutoFit/>
          </a:bodyPr>
          <a:lstStyle/>
          <a:p>
            <a:r>
              <a:rPr lang="en-US" altLang="zh-CN" dirty="0" smtClean="0"/>
              <a:t>2,3</a:t>
            </a:r>
            <a:endParaRPr lang="zh-CN" altLang="en-US" dirty="0"/>
          </a:p>
        </p:txBody>
      </p:sp>
      <p:sp>
        <p:nvSpPr>
          <p:cNvPr id="7" name="TextBox 6"/>
          <p:cNvSpPr txBox="1"/>
          <p:nvPr/>
        </p:nvSpPr>
        <p:spPr>
          <a:xfrm>
            <a:off x="3466643" y="3136410"/>
            <a:ext cx="588476" cy="369332"/>
          </a:xfrm>
          <a:prstGeom prst="rect">
            <a:avLst/>
          </a:prstGeom>
          <a:noFill/>
        </p:spPr>
        <p:txBody>
          <a:bodyPr wrap="square" rtlCol="0">
            <a:spAutoFit/>
          </a:bodyPr>
          <a:lstStyle/>
          <a:p>
            <a:r>
              <a:rPr lang="en-US" altLang="zh-CN" dirty="0" smtClean="0"/>
              <a:t>2,5</a:t>
            </a:r>
            <a:endParaRPr lang="zh-CN" altLang="en-US" dirty="0"/>
          </a:p>
        </p:txBody>
      </p:sp>
      <p:sp>
        <p:nvSpPr>
          <p:cNvPr id="11" name="矩形 10"/>
          <p:cNvSpPr/>
          <p:nvPr/>
        </p:nvSpPr>
        <p:spPr>
          <a:xfrm>
            <a:off x="767201" y="4956565"/>
            <a:ext cx="4196440" cy="1200329"/>
          </a:xfrm>
          <a:prstGeom prst="rect">
            <a:avLst/>
          </a:prstGeom>
        </p:spPr>
        <p:txBody>
          <a:bodyPr wrap="square">
            <a:spAutoFit/>
          </a:bodyPr>
          <a:lstStyle/>
          <a:p>
            <a:r>
              <a:rPr lang="zh-CN" altLang="en-US" sz="2400" dirty="0" smtClean="0">
                <a:solidFill>
                  <a:schemeClr val="bg2">
                    <a:lumMod val="90000"/>
                  </a:schemeClr>
                </a:solidFill>
              </a:rPr>
              <a:t>从</a:t>
            </a:r>
            <a:r>
              <a:rPr lang="zh-CN" altLang="en-US" sz="2400" b="1" u="sng" dirty="0">
                <a:solidFill>
                  <a:schemeClr val="bg2">
                    <a:lumMod val="90000"/>
                  </a:schemeClr>
                </a:solidFill>
              </a:rPr>
              <a:t>视频版本</a:t>
            </a:r>
            <a:r>
              <a:rPr lang="zh-CN" altLang="en-US" sz="2400" dirty="0">
                <a:solidFill>
                  <a:schemeClr val="bg2">
                    <a:lumMod val="90000"/>
                  </a:schemeClr>
                </a:solidFill>
              </a:rPr>
              <a:t>流行度和</a:t>
            </a:r>
            <a:r>
              <a:rPr lang="zh-CN" altLang="en-US" sz="2400" dirty="0" smtClean="0">
                <a:solidFill>
                  <a:schemeClr val="bg2">
                    <a:lumMod val="90000"/>
                  </a:schemeClr>
                </a:solidFill>
              </a:rPr>
              <a:t>清晰度和视频大小三个</a:t>
            </a:r>
            <a:r>
              <a:rPr lang="zh-CN" altLang="en-US" sz="2400" dirty="0">
                <a:solidFill>
                  <a:schemeClr val="bg2">
                    <a:lumMod val="90000"/>
                  </a:schemeClr>
                </a:solidFill>
              </a:rPr>
              <a:t>维度上，考虑应该缓存哪些视频版本</a:t>
            </a:r>
            <a:endParaRPr lang="en-US" altLang="zh-CN" sz="2400" dirty="0">
              <a:solidFill>
                <a:schemeClr val="bg2">
                  <a:lumMod val="90000"/>
                </a:schemeClr>
              </a:solidFill>
            </a:endParaRPr>
          </a:p>
        </p:txBody>
      </p:sp>
      <p:sp>
        <p:nvSpPr>
          <p:cNvPr id="14" name="矩形 13"/>
          <p:cNvSpPr/>
          <p:nvPr/>
        </p:nvSpPr>
        <p:spPr>
          <a:xfrm>
            <a:off x="334064" y="4394527"/>
            <a:ext cx="1112805" cy="461665"/>
          </a:xfrm>
          <a:prstGeom prst="rect">
            <a:avLst/>
          </a:prstGeom>
        </p:spPr>
        <p:txBody>
          <a:bodyPr wrap="none">
            <a:spAutoFit/>
          </a:bodyPr>
          <a:lstStyle/>
          <a:p>
            <a:r>
              <a:rPr lang="zh-CN" altLang="en-US" sz="2400" b="1" dirty="0" smtClean="0">
                <a:solidFill>
                  <a:schemeClr val="bg2">
                    <a:lumMod val="90000"/>
                  </a:schemeClr>
                </a:solidFill>
              </a:rPr>
              <a:t>挑战：</a:t>
            </a:r>
            <a:endParaRPr lang="zh-CN" altLang="en-US" sz="2400" b="1" dirty="0">
              <a:solidFill>
                <a:schemeClr val="bg2">
                  <a:lumMod val="90000"/>
                </a:schemeClr>
              </a:solidFill>
            </a:endParaRPr>
          </a:p>
        </p:txBody>
      </p:sp>
      <p:sp>
        <p:nvSpPr>
          <p:cNvPr id="12" name="矩形 11"/>
          <p:cNvSpPr/>
          <p:nvPr/>
        </p:nvSpPr>
        <p:spPr>
          <a:xfrm>
            <a:off x="1275347" y="3765884"/>
            <a:ext cx="697832" cy="3007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3,1</a:t>
            </a:r>
            <a:endParaRPr lang="zh-CN" altLang="en-US" dirty="0">
              <a:solidFill>
                <a:schemeClr val="tx1"/>
              </a:solidFill>
            </a:endParaRPr>
          </a:p>
        </p:txBody>
      </p:sp>
      <p:sp>
        <p:nvSpPr>
          <p:cNvPr id="3" name="TextBox 2"/>
          <p:cNvSpPr txBox="1"/>
          <p:nvPr/>
        </p:nvSpPr>
        <p:spPr>
          <a:xfrm>
            <a:off x="541867" y="1896533"/>
            <a:ext cx="1431312" cy="1200329"/>
          </a:xfrm>
          <a:prstGeom prst="rect">
            <a:avLst/>
          </a:prstGeom>
          <a:noFill/>
        </p:spPr>
        <p:txBody>
          <a:bodyPr wrap="square" rtlCol="0">
            <a:spAutoFit/>
          </a:bodyPr>
          <a:lstStyle/>
          <a:p>
            <a:r>
              <a:rPr lang="en-US" altLang="zh-CN" dirty="0" smtClean="0">
                <a:solidFill>
                  <a:schemeClr val="bg2">
                    <a:lumMod val="90000"/>
                  </a:schemeClr>
                </a:solidFill>
              </a:rPr>
              <a:t>3,1</a:t>
            </a:r>
            <a:r>
              <a:rPr lang="zh-CN" altLang="en-US" dirty="0" smtClean="0">
                <a:solidFill>
                  <a:schemeClr val="bg2">
                    <a:lumMod val="90000"/>
                  </a:schemeClr>
                </a:solidFill>
              </a:rPr>
              <a:t>视频</a:t>
            </a:r>
            <a:r>
              <a:rPr lang="en-US" altLang="zh-CN" dirty="0" smtClean="0">
                <a:solidFill>
                  <a:schemeClr val="bg2">
                    <a:lumMod val="90000"/>
                  </a:schemeClr>
                </a:solidFill>
              </a:rPr>
              <a:t>3</a:t>
            </a:r>
            <a:r>
              <a:rPr lang="zh-CN" altLang="en-US" dirty="0" smtClean="0">
                <a:solidFill>
                  <a:schemeClr val="bg2">
                    <a:lumMod val="90000"/>
                  </a:schemeClr>
                </a:solidFill>
              </a:rPr>
              <a:t>的第</a:t>
            </a:r>
            <a:r>
              <a:rPr lang="en-US" altLang="zh-CN" dirty="0" smtClean="0">
                <a:solidFill>
                  <a:schemeClr val="bg2">
                    <a:lumMod val="90000"/>
                  </a:schemeClr>
                </a:solidFill>
              </a:rPr>
              <a:t>1</a:t>
            </a:r>
            <a:r>
              <a:rPr lang="zh-CN" altLang="en-US" dirty="0" smtClean="0">
                <a:solidFill>
                  <a:schemeClr val="bg2">
                    <a:lumMod val="90000"/>
                  </a:schemeClr>
                </a:solidFill>
              </a:rPr>
              <a:t>个清晰度版本</a:t>
            </a:r>
            <a:endParaRPr lang="zh-CN" altLang="en-US" dirty="0">
              <a:solidFill>
                <a:schemeClr val="bg2">
                  <a:lumMod val="90000"/>
                </a:schemeClr>
              </a:solidFill>
            </a:endParaRPr>
          </a:p>
          <a:p>
            <a:endParaRPr lang="zh-CN" altLang="en-US" dirty="0"/>
          </a:p>
        </p:txBody>
      </p:sp>
      <p:sp>
        <p:nvSpPr>
          <p:cNvPr id="13" name="矩形 12"/>
          <p:cNvSpPr/>
          <p:nvPr/>
        </p:nvSpPr>
        <p:spPr>
          <a:xfrm>
            <a:off x="5498432" y="2015067"/>
            <a:ext cx="1461168" cy="19012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38200" y="798539"/>
            <a:ext cx="8210266" cy="646331"/>
          </a:xfrm>
          <a:prstGeom prst="rect">
            <a:avLst/>
          </a:prstGeom>
          <a:noFill/>
        </p:spPr>
        <p:txBody>
          <a:bodyPr wrap="square" rtlCol="0">
            <a:spAutoFit/>
          </a:bodyPr>
          <a:lstStyle/>
          <a:p>
            <a:r>
              <a:rPr lang="en-US" altLang="zh-CN" sz="3600" dirty="0" smtClean="0">
                <a:latin typeface="微软雅黑" panose="020B0503020204020204" pitchFamily="34" charset="-122"/>
                <a:ea typeface="微软雅黑" panose="020B0503020204020204" pitchFamily="34" charset="-122"/>
              </a:rPr>
              <a:t>1. </a:t>
            </a:r>
            <a:r>
              <a:rPr lang="zh-CN" altLang="en-US" sz="3600" dirty="0" smtClean="0">
                <a:latin typeface="微软雅黑" panose="020B0503020204020204" pitchFamily="34" charset="-122"/>
                <a:ea typeface="微软雅黑" panose="020B0503020204020204" pitchFamily="34" charset="-122"/>
              </a:rPr>
              <a:t>应用场景</a:t>
            </a:r>
            <a:endParaRPr lang="zh-CN" altLang="en-US" sz="3600" dirty="0">
              <a:latin typeface="微软雅黑" panose="020B0503020204020204" pitchFamily="34" charset="-122"/>
              <a:ea typeface="微软雅黑" panose="020B0503020204020204" pitchFamily="34" charset="-122"/>
            </a:endParaRPr>
          </a:p>
        </p:txBody>
      </p:sp>
      <p:sp>
        <p:nvSpPr>
          <p:cNvPr id="16" name="Line 2"/>
          <p:cNvSpPr>
            <a:spLocks noChangeShapeType="1"/>
          </p:cNvSpPr>
          <p:nvPr/>
        </p:nvSpPr>
        <p:spPr bwMode="auto">
          <a:xfrm flipV="1">
            <a:off x="845820" y="1477111"/>
            <a:ext cx="10507980" cy="0"/>
          </a:xfrm>
          <a:prstGeom prst="line">
            <a:avLst/>
          </a:prstGeom>
          <a:noFill/>
          <a:ln w="3175">
            <a:solidFill>
              <a:srgbClr val="0099CC"/>
            </a:solidFill>
            <a:round/>
            <a:headEnd/>
            <a:tailEn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zh-CN" altLang="en-US">
              <a:solidFill>
                <a:srgbClr val="000000"/>
              </a:solidFill>
              <a:latin typeface="Arial" pitchFamily="34" charset="0"/>
            </a:endParaRPr>
          </a:p>
        </p:txBody>
      </p:sp>
    </p:spTree>
    <p:extLst>
      <p:ext uri="{BB962C8B-B14F-4D97-AF65-F5344CB8AC3E}">
        <p14:creationId xmlns:p14="http://schemas.microsoft.com/office/powerpoint/2010/main" val="3462857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2966" y="1558643"/>
            <a:ext cx="5486400" cy="3524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2875"/>
                    </a14:imgEffect>
                    <a14:imgEffect>
                      <a14:saturation sat="1000"/>
                    </a14:imgEffect>
                  </a14:imgLayer>
                </a14:imgProps>
              </a:ext>
              <a:ext uri="{28A0092B-C50C-407E-A947-70E740481C1C}">
                <a14:useLocalDpi xmlns:a14="http://schemas.microsoft.com/office/drawing/2010/main" val="0"/>
              </a:ext>
            </a:extLst>
          </a:blip>
          <a:srcRect/>
          <a:stretch>
            <a:fillRect/>
          </a:stretch>
        </p:blipFill>
        <p:spPr bwMode="auto">
          <a:xfrm>
            <a:off x="1142022" y="1691530"/>
            <a:ext cx="3580934" cy="281066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932489" y="4172432"/>
            <a:ext cx="534154" cy="369332"/>
          </a:xfrm>
          <a:prstGeom prst="rect">
            <a:avLst/>
          </a:prstGeom>
          <a:noFill/>
        </p:spPr>
        <p:txBody>
          <a:bodyPr wrap="square" rtlCol="0">
            <a:spAutoFit/>
          </a:bodyPr>
          <a:lstStyle/>
          <a:p>
            <a:r>
              <a:rPr lang="en-US" altLang="zh-CN" dirty="0" smtClean="0"/>
              <a:t>2,3</a:t>
            </a:r>
            <a:endParaRPr lang="zh-CN" altLang="en-US" dirty="0"/>
          </a:p>
        </p:txBody>
      </p:sp>
      <p:sp>
        <p:nvSpPr>
          <p:cNvPr id="7" name="TextBox 6"/>
          <p:cNvSpPr txBox="1"/>
          <p:nvPr/>
        </p:nvSpPr>
        <p:spPr>
          <a:xfrm>
            <a:off x="3466643" y="3136410"/>
            <a:ext cx="588476" cy="369332"/>
          </a:xfrm>
          <a:prstGeom prst="rect">
            <a:avLst/>
          </a:prstGeom>
          <a:noFill/>
        </p:spPr>
        <p:txBody>
          <a:bodyPr wrap="square" rtlCol="0">
            <a:spAutoFit/>
          </a:bodyPr>
          <a:lstStyle/>
          <a:p>
            <a:r>
              <a:rPr lang="en-US" altLang="zh-CN" dirty="0" smtClean="0"/>
              <a:t>2,5</a:t>
            </a:r>
            <a:endParaRPr lang="zh-CN" altLang="en-US" dirty="0"/>
          </a:p>
        </p:txBody>
      </p:sp>
      <p:sp>
        <p:nvSpPr>
          <p:cNvPr id="11" name="矩形 10"/>
          <p:cNvSpPr/>
          <p:nvPr/>
        </p:nvSpPr>
        <p:spPr>
          <a:xfrm>
            <a:off x="767201" y="4956565"/>
            <a:ext cx="4196440" cy="1200329"/>
          </a:xfrm>
          <a:prstGeom prst="rect">
            <a:avLst/>
          </a:prstGeom>
        </p:spPr>
        <p:txBody>
          <a:bodyPr wrap="square">
            <a:spAutoFit/>
          </a:bodyPr>
          <a:lstStyle/>
          <a:p>
            <a:r>
              <a:rPr lang="zh-CN" altLang="en-US" sz="2400" dirty="0" smtClean="0">
                <a:solidFill>
                  <a:schemeClr val="bg2">
                    <a:lumMod val="90000"/>
                  </a:schemeClr>
                </a:solidFill>
              </a:rPr>
              <a:t>从</a:t>
            </a:r>
            <a:r>
              <a:rPr lang="zh-CN" altLang="en-US" sz="2400" b="1" u="sng" dirty="0">
                <a:solidFill>
                  <a:schemeClr val="bg2">
                    <a:lumMod val="90000"/>
                  </a:schemeClr>
                </a:solidFill>
              </a:rPr>
              <a:t>视频版本</a:t>
            </a:r>
            <a:r>
              <a:rPr lang="zh-CN" altLang="en-US" sz="2400" dirty="0">
                <a:solidFill>
                  <a:schemeClr val="bg2">
                    <a:lumMod val="90000"/>
                  </a:schemeClr>
                </a:solidFill>
              </a:rPr>
              <a:t>流行度和清晰度两个维度上，考虑应该缓存哪些视频版本</a:t>
            </a:r>
            <a:endParaRPr lang="en-US" altLang="zh-CN" sz="2400" dirty="0">
              <a:solidFill>
                <a:schemeClr val="bg2">
                  <a:lumMod val="90000"/>
                </a:schemeClr>
              </a:solidFill>
            </a:endParaRPr>
          </a:p>
        </p:txBody>
      </p:sp>
      <p:sp>
        <p:nvSpPr>
          <p:cNvPr id="14" name="矩形 13"/>
          <p:cNvSpPr/>
          <p:nvPr/>
        </p:nvSpPr>
        <p:spPr>
          <a:xfrm>
            <a:off x="334064" y="4394527"/>
            <a:ext cx="1112805" cy="461665"/>
          </a:xfrm>
          <a:prstGeom prst="rect">
            <a:avLst/>
          </a:prstGeom>
        </p:spPr>
        <p:txBody>
          <a:bodyPr wrap="none">
            <a:spAutoFit/>
          </a:bodyPr>
          <a:lstStyle/>
          <a:p>
            <a:r>
              <a:rPr lang="zh-CN" altLang="en-US" sz="2400" b="1" dirty="0" smtClean="0">
                <a:solidFill>
                  <a:schemeClr val="bg2">
                    <a:lumMod val="90000"/>
                  </a:schemeClr>
                </a:solidFill>
              </a:rPr>
              <a:t>挑战：</a:t>
            </a:r>
            <a:endParaRPr lang="zh-CN" altLang="en-US" sz="2400" b="1" dirty="0">
              <a:solidFill>
                <a:schemeClr val="bg2">
                  <a:lumMod val="90000"/>
                </a:schemeClr>
              </a:solidFill>
            </a:endParaRPr>
          </a:p>
        </p:txBody>
      </p:sp>
      <p:sp>
        <p:nvSpPr>
          <p:cNvPr id="12" name="矩形 11"/>
          <p:cNvSpPr/>
          <p:nvPr/>
        </p:nvSpPr>
        <p:spPr>
          <a:xfrm>
            <a:off x="1275347" y="3765884"/>
            <a:ext cx="697832" cy="3007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3,1</a:t>
            </a:r>
            <a:endParaRPr lang="zh-CN" altLang="en-US" dirty="0">
              <a:solidFill>
                <a:schemeClr val="tx1"/>
              </a:solidFill>
            </a:endParaRPr>
          </a:p>
        </p:txBody>
      </p:sp>
      <p:sp>
        <p:nvSpPr>
          <p:cNvPr id="3" name="TextBox 2"/>
          <p:cNvSpPr txBox="1"/>
          <p:nvPr/>
        </p:nvSpPr>
        <p:spPr>
          <a:xfrm>
            <a:off x="541867" y="1896533"/>
            <a:ext cx="1431312" cy="1200329"/>
          </a:xfrm>
          <a:prstGeom prst="rect">
            <a:avLst/>
          </a:prstGeom>
          <a:noFill/>
        </p:spPr>
        <p:txBody>
          <a:bodyPr wrap="square" rtlCol="0">
            <a:spAutoFit/>
          </a:bodyPr>
          <a:lstStyle/>
          <a:p>
            <a:r>
              <a:rPr lang="en-US" altLang="zh-CN" dirty="0" smtClean="0">
                <a:solidFill>
                  <a:schemeClr val="bg2">
                    <a:lumMod val="90000"/>
                  </a:schemeClr>
                </a:solidFill>
              </a:rPr>
              <a:t>3,1</a:t>
            </a:r>
            <a:r>
              <a:rPr lang="zh-CN" altLang="en-US" dirty="0" smtClean="0">
                <a:solidFill>
                  <a:schemeClr val="bg2">
                    <a:lumMod val="90000"/>
                  </a:schemeClr>
                </a:solidFill>
              </a:rPr>
              <a:t>视频</a:t>
            </a:r>
            <a:r>
              <a:rPr lang="en-US" altLang="zh-CN" dirty="0" smtClean="0">
                <a:solidFill>
                  <a:schemeClr val="bg2">
                    <a:lumMod val="90000"/>
                  </a:schemeClr>
                </a:solidFill>
              </a:rPr>
              <a:t>3</a:t>
            </a:r>
            <a:r>
              <a:rPr lang="zh-CN" altLang="en-US" dirty="0" smtClean="0">
                <a:solidFill>
                  <a:schemeClr val="bg2">
                    <a:lumMod val="90000"/>
                  </a:schemeClr>
                </a:solidFill>
              </a:rPr>
              <a:t>的第</a:t>
            </a:r>
            <a:r>
              <a:rPr lang="en-US" altLang="zh-CN" dirty="0" smtClean="0">
                <a:solidFill>
                  <a:schemeClr val="bg2">
                    <a:lumMod val="90000"/>
                  </a:schemeClr>
                </a:solidFill>
              </a:rPr>
              <a:t>1</a:t>
            </a:r>
            <a:r>
              <a:rPr lang="zh-CN" altLang="en-US" dirty="0" smtClean="0">
                <a:solidFill>
                  <a:schemeClr val="bg2">
                    <a:lumMod val="90000"/>
                  </a:schemeClr>
                </a:solidFill>
              </a:rPr>
              <a:t>个清晰度版本</a:t>
            </a:r>
            <a:endParaRPr lang="zh-CN" altLang="en-US" dirty="0">
              <a:solidFill>
                <a:schemeClr val="bg2">
                  <a:lumMod val="90000"/>
                </a:schemeClr>
              </a:solidFill>
            </a:endParaRPr>
          </a:p>
          <a:p>
            <a:endParaRPr lang="zh-CN" altLang="en-US" dirty="0"/>
          </a:p>
        </p:txBody>
      </p:sp>
      <p:sp>
        <p:nvSpPr>
          <p:cNvPr id="4" name="矩形 3"/>
          <p:cNvSpPr/>
          <p:nvPr/>
        </p:nvSpPr>
        <p:spPr>
          <a:xfrm>
            <a:off x="7151890" y="3765884"/>
            <a:ext cx="1331710" cy="10903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38200" y="798539"/>
            <a:ext cx="8210266" cy="646331"/>
          </a:xfrm>
          <a:prstGeom prst="rect">
            <a:avLst/>
          </a:prstGeom>
          <a:noFill/>
        </p:spPr>
        <p:txBody>
          <a:bodyPr wrap="square" rtlCol="0">
            <a:spAutoFit/>
          </a:bodyPr>
          <a:lstStyle/>
          <a:p>
            <a:r>
              <a:rPr lang="en-US" altLang="zh-CN" sz="3600" dirty="0" smtClean="0">
                <a:latin typeface="微软雅黑" panose="020B0503020204020204" pitchFamily="34" charset="-122"/>
                <a:ea typeface="微软雅黑" panose="020B0503020204020204" pitchFamily="34" charset="-122"/>
              </a:rPr>
              <a:t>1. </a:t>
            </a:r>
            <a:r>
              <a:rPr lang="zh-CN" altLang="en-US" sz="3600" dirty="0" smtClean="0">
                <a:latin typeface="微软雅黑" panose="020B0503020204020204" pitchFamily="34" charset="-122"/>
                <a:ea typeface="微软雅黑" panose="020B0503020204020204" pitchFamily="34" charset="-122"/>
              </a:rPr>
              <a:t>应用场景</a:t>
            </a:r>
            <a:endParaRPr lang="zh-CN" altLang="en-US" sz="3600" dirty="0">
              <a:latin typeface="微软雅黑" panose="020B0503020204020204" pitchFamily="34" charset="-122"/>
              <a:ea typeface="微软雅黑" panose="020B0503020204020204" pitchFamily="34" charset="-122"/>
            </a:endParaRPr>
          </a:p>
        </p:txBody>
      </p:sp>
      <p:sp>
        <p:nvSpPr>
          <p:cNvPr id="16" name="Line 2"/>
          <p:cNvSpPr>
            <a:spLocks noChangeShapeType="1"/>
          </p:cNvSpPr>
          <p:nvPr/>
        </p:nvSpPr>
        <p:spPr bwMode="auto">
          <a:xfrm flipV="1">
            <a:off x="845820" y="1477111"/>
            <a:ext cx="10507980" cy="0"/>
          </a:xfrm>
          <a:prstGeom prst="line">
            <a:avLst/>
          </a:prstGeom>
          <a:noFill/>
          <a:ln w="3175">
            <a:solidFill>
              <a:srgbClr val="0099CC"/>
            </a:solidFill>
            <a:round/>
            <a:headEnd/>
            <a:tailEn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zh-CN" altLang="en-US">
              <a:solidFill>
                <a:srgbClr val="000000"/>
              </a:solidFill>
              <a:latin typeface="Arial" pitchFamily="34" charset="0"/>
            </a:endParaRPr>
          </a:p>
        </p:txBody>
      </p:sp>
    </p:spTree>
    <p:extLst>
      <p:ext uri="{BB962C8B-B14F-4D97-AF65-F5344CB8AC3E}">
        <p14:creationId xmlns:p14="http://schemas.microsoft.com/office/powerpoint/2010/main" val="11305514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2966" y="1558643"/>
            <a:ext cx="5486400" cy="3524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2875"/>
                    </a14:imgEffect>
                    <a14:imgEffect>
                      <a14:saturation sat="1000"/>
                    </a14:imgEffect>
                  </a14:imgLayer>
                </a14:imgProps>
              </a:ext>
              <a:ext uri="{28A0092B-C50C-407E-A947-70E740481C1C}">
                <a14:useLocalDpi xmlns:a14="http://schemas.microsoft.com/office/drawing/2010/main" val="0"/>
              </a:ext>
            </a:extLst>
          </a:blip>
          <a:srcRect/>
          <a:stretch>
            <a:fillRect/>
          </a:stretch>
        </p:blipFill>
        <p:spPr bwMode="auto">
          <a:xfrm>
            <a:off x="1142022" y="1691530"/>
            <a:ext cx="3580934" cy="281066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932489" y="4172432"/>
            <a:ext cx="534154" cy="369332"/>
          </a:xfrm>
          <a:prstGeom prst="rect">
            <a:avLst/>
          </a:prstGeom>
          <a:noFill/>
        </p:spPr>
        <p:txBody>
          <a:bodyPr wrap="square" rtlCol="0">
            <a:spAutoFit/>
          </a:bodyPr>
          <a:lstStyle/>
          <a:p>
            <a:r>
              <a:rPr lang="en-US" altLang="zh-CN" dirty="0" smtClean="0"/>
              <a:t>2,3</a:t>
            </a:r>
            <a:endParaRPr lang="zh-CN" altLang="en-US" dirty="0"/>
          </a:p>
        </p:txBody>
      </p:sp>
      <p:sp>
        <p:nvSpPr>
          <p:cNvPr id="7" name="TextBox 6"/>
          <p:cNvSpPr txBox="1"/>
          <p:nvPr/>
        </p:nvSpPr>
        <p:spPr>
          <a:xfrm>
            <a:off x="3466643" y="3136410"/>
            <a:ext cx="588476" cy="369332"/>
          </a:xfrm>
          <a:prstGeom prst="rect">
            <a:avLst/>
          </a:prstGeom>
          <a:noFill/>
        </p:spPr>
        <p:txBody>
          <a:bodyPr wrap="square" rtlCol="0">
            <a:spAutoFit/>
          </a:bodyPr>
          <a:lstStyle/>
          <a:p>
            <a:r>
              <a:rPr lang="en-US" altLang="zh-CN" dirty="0" smtClean="0"/>
              <a:t>2,5</a:t>
            </a:r>
            <a:endParaRPr lang="zh-CN" altLang="en-US" dirty="0"/>
          </a:p>
        </p:txBody>
      </p:sp>
      <p:sp>
        <p:nvSpPr>
          <p:cNvPr id="11" name="矩形 10"/>
          <p:cNvSpPr/>
          <p:nvPr/>
        </p:nvSpPr>
        <p:spPr>
          <a:xfrm>
            <a:off x="767201" y="4956565"/>
            <a:ext cx="4196440" cy="1200329"/>
          </a:xfrm>
          <a:prstGeom prst="rect">
            <a:avLst/>
          </a:prstGeom>
        </p:spPr>
        <p:txBody>
          <a:bodyPr wrap="square">
            <a:spAutoFit/>
          </a:bodyPr>
          <a:lstStyle/>
          <a:p>
            <a:r>
              <a:rPr lang="zh-CN" altLang="en-US" sz="2400" dirty="0" smtClean="0">
                <a:solidFill>
                  <a:schemeClr val="bg2">
                    <a:lumMod val="90000"/>
                  </a:schemeClr>
                </a:solidFill>
              </a:rPr>
              <a:t>从</a:t>
            </a:r>
            <a:r>
              <a:rPr lang="zh-CN" altLang="en-US" sz="2400" b="1" u="sng" dirty="0">
                <a:solidFill>
                  <a:schemeClr val="bg2">
                    <a:lumMod val="90000"/>
                  </a:schemeClr>
                </a:solidFill>
              </a:rPr>
              <a:t>视频版本</a:t>
            </a:r>
            <a:r>
              <a:rPr lang="zh-CN" altLang="en-US" sz="2400" dirty="0">
                <a:solidFill>
                  <a:schemeClr val="bg2">
                    <a:lumMod val="90000"/>
                  </a:schemeClr>
                </a:solidFill>
              </a:rPr>
              <a:t>流行度和清晰度两个维度上，考虑应该缓存哪些视频版本</a:t>
            </a:r>
            <a:endParaRPr lang="en-US" altLang="zh-CN" sz="2400" dirty="0">
              <a:solidFill>
                <a:schemeClr val="bg2">
                  <a:lumMod val="90000"/>
                </a:schemeClr>
              </a:solidFill>
            </a:endParaRPr>
          </a:p>
        </p:txBody>
      </p:sp>
      <p:sp>
        <p:nvSpPr>
          <p:cNvPr id="14" name="矩形 13"/>
          <p:cNvSpPr/>
          <p:nvPr/>
        </p:nvSpPr>
        <p:spPr>
          <a:xfrm>
            <a:off x="334064" y="4394527"/>
            <a:ext cx="1112805" cy="461665"/>
          </a:xfrm>
          <a:prstGeom prst="rect">
            <a:avLst/>
          </a:prstGeom>
        </p:spPr>
        <p:txBody>
          <a:bodyPr wrap="none">
            <a:spAutoFit/>
          </a:bodyPr>
          <a:lstStyle/>
          <a:p>
            <a:r>
              <a:rPr lang="zh-CN" altLang="en-US" sz="2400" b="1" dirty="0" smtClean="0">
                <a:solidFill>
                  <a:schemeClr val="bg2">
                    <a:lumMod val="90000"/>
                  </a:schemeClr>
                </a:solidFill>
              </a:rPr>
              <a:t>挑战：</a:t>
            </a:r>
            <a:endParaRPr lang="zh-CN" altLang="en-US" sz="2400" b="1" dirty="0">
              <a:solidFill>
                <a:schemeClr val="bg2">
                  <a:lumMod val="90000"/>
                </a:schemeClr>
              </a:solidFill>
            </a:endParaRPr>
          </a:p>
        </p:txBody>
      </p:sp>
      <p:sp>
        <p:nvSpPr>
          <p:cNvPr id="12" name="矩形 11"/>
          <p:cNvSpPr/>
          <p:nvPr/>
        </p:nvSpPr>
        <p:spPr>
          <a:xfrm>
            <a:off x="1275347" y="3765884"/>
            <a:ext cx="697832" cy="3007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3,1</a:t>
            </a:r>
            <a:endParaRPr lang="zh-CN" altLang="en-US" dirty="0">
              <a:solidFill>
                <a:schemeClr val="tx1"/>
              </a:solidFill>
            </a:endParaRPr>
          </a:p>
        </p:txBody>
      </p:sp>
      <p:sp>
        <p:nvSpPr>
          <p:cNvPr id="3" name="TextBox 2"/>
          <p:cNvSpPr txBox="1"/>
          <p:nvPr/>
        </p:nvSpPr>
        <p:spPr>
          <a:xfrm>
            <a:off x="541867" y="1896533"/>
            <a:ext cx="1431312" cy="1200329"/>
          </a:xfrm>
          <a:prstGeom prst="rect">
            <a:avLst/>
          </a:prstGeom>
          <a:noFill/>
        </p:spPr>
        <p:txBody>
          <a:bodyPr wrap="square" rtlCol="0">
            <a:spAutoFit/>
          </a:bodyPr>
          <a:lstStyle/>
          <a:p>
            <a:r>
              <a:rPr lang="en-US" altLang="zh-CN" dirty="0" smtClean="0">
                <a:solidFill>
                  <a:schemeClr val="bg2">
                    <a:lumMod val="90000"/>
                  </a:schemeClr>
                </a:solidFill>
              </a:rPr>
              <a:t>3,1</a:t>
            </a:r>
            <a:r>
              <a:rPr lang="zh-CN" altLang="en-US" dirty="0" smtClean="0">
                <a:solidFill>
                  <a:schemeClr val="bg2">
                    <a:lumMod val="90000"/>
                  </a:schemeClr>
                </a:solidFill>
              </a:rPr>
              <a:t>视频</a:t>
            </a:r>
            <a:r>
              <a:rPr lang="en-US" altLang="zh-CN" dirty="0" smtClean="0">
                <a:solidFill>
                  <a:schemeClr val="bg2">
                    <a:lumMod val="90000"/>
                  </a:schemeClr>
                </a:solidFill>
              </a:rPr>
              <a:t>3</a:t>
            </a:r>
            <a:r>
              <a:rPr lang="zh-CN" altLang="en-US" dirty="0" smtClean="0">
                <a:solidFill>
                  <a:schemeClr val="bg2">
                    <a:lumMod val="90000"/>
                  </a:schemeClr>
                </a:solidFill>
              </a:rPr>
              <a:t>的第</a:t>
            </a:r>
            <a:r>
              <a:rPr lang="en-US" altLang="zh-CN" dirty="0" smtClean="0">
                <a:solidFill>
                  <a:schemeClr val="bg2">
                    <a:lumMod val="90000"/>
                  </a:schemeClr>
                </a:solidFill>
              </a:rPr>
              <a:t>1</a:t>
            </a:r>
            <a:r>
              <a:rPr lang="zh-CN" altLang="en-US" dirty="0" smtClean="0">
                <a:solidFill>
                  <a:schemeClr val="bg2">
                    <a:lumMod val="90000"/>
                  </a:schemeClr>
                </a:solidFill>
              </a:rPr>
              <a:t>个清晰度版本</a:t>
            </a:r>
            <a:endParaRPr lang="zh-CN" altLang="en-US" dirty="0">
              <a:solidFill>
                <a:schemeClr val="bg2">
                  <a:lumMod val="90000"/>
                </a:schemeClr>
              </a:solidFill>
            </a:endParaRPr>
          </a:p>
          <a:p>
            <a:endParaRPr lang="zh-CN" altLang="en-US" dirty="0"/>
          </a:p>
        </p:txBody>
      </p:sp>
      <p:sp>
        <p:nvSpPr>
          <p:cNvPr id="13" name="矩形 12"/>
          <p:cNvSpPr/>
          <p:nvPr/>
        </p:nvSpPr>
        <p:spPr>
          <a:xfrm>
            <a:off x="8613058" y="2319867"/>
            <a:ext cx="1461168" cy="15964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38200" y="798539"/>
            <a:ext cx="8210266" cy="646331"/>
          </a:xfrm>
          <a:prstGeom prst="rect">
            <a:avLst/>
          </a:prstGeom>
          <a:noFill/>
        </p:spPr>
        <p:txBody>
          <a:bodyPr wrap="square" rtlCol="0">
            <a:spAutoFit/>
          </a:bodyPr>
          <a:lstStyle/>
          <a:p>
            <a:r>
              <a:rPr lang="en-US" altLang="zh-CN" sz="3600" dirty="0" smtClean="0">
                <a:latin typeface="微软雅黑" panose="020B0503020204020204" pitchFamily="34" charset="-122"/>
                <a:ea typeface="微软雅黑" panose="020B0503020204020204" pitchFamily="34" charset="-122"/>
              </a:rPr>
              <a:t>1. </a:t>
            </a:r>
            <a:r>
              <a:rPr lang="zh-CN" altLang="en-US" sz="3600" dirty="0" smtClean="0">
                <a:latin typeface="微软雅黑" panose="020B0503020204020204" pitchFamily="34" charset="-122"/>
                <a:ea typeface="微软雅黑" panose="020B0503020204020204" pitchFamily="34" charset="-122"/>
              </a:rPr>
              <a:t>应用场景</a:t>
            </a:r>
            <a:endParaRPr lang="zh-CN" altLang="en-US" sz="3600" dirty="0">
              <a:latin typeface="微软雅黑" panose="020B0503020204020204" pitchFamily="34" charset="-122"/>
              <a:ea typeface="微软雅黑" panose="020B0503020204020204" pitchFamily="34" charset="-122"/>
            </a:endParaRPr>
          </a:p>
        </p:txBody>
      </p:sp>
      <p:sp>
        <p:nvSpPr>
          <p:cNvPr id="16" name="Line 2"/>
          <p:cNvSpPr>
            <a:spLocks noChangeShapeType="1"/>
          </p:cNvSpPr>
          <p:nvPr/>
        </p:nvSpPr>
        <p:spPr bwMode="auto">
          <a:xfrm flipV="1">
            <a:off x="845820" y="1477111"/>
            <a:ext cx="10507980" cy="0"/>
          </a:xfrm>
          <a:prstGeom prst="line">
            <a:avLst/>
          </a:prstGeom>
          <a:noFill/>
          <a:ln w="3175">
            <a:solidFill>
              <a:srgbClr val="0099CC"/>
            </a:solidFill>
            <a:round/>
            <a:headEnd/>
            <a:tailEn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zh-CN" altLang="en-US">
              <a:solidFill>
                <a:srgbClr val="000000"/>
              </a:solidFill>
              <a:latin typeface="Arial" pitchFamily="34" charset="0"/>
            </a:endParaRPr>
          </a:p>
        </p:txBody>
      </p:sp>
    </p:spTree>
    <p:extLst>
      <p:ext uri="{BB962C8B-B14F-4D97-AF65-F5344CB8AC3E}">
        <p14:creationId xmlns:p14="http://schemas.microsoft.com/office/powerpoint/2010/main" val="28759404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2966" y="1558643"/>
            <a:ext cx="5486400" cy="3524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2875"/>
                    </a14:imgEffect>
                    <a14:imgEffect>
                      <a14:saturation sat="1000"/>
                    </a14:imgEffect>
                  </a14:imgLayer>
                </a14:imgProps>
              </a:ext>
              <a:ext uri="{28A0092B-C50C-407E-A947-70E740481C1C}">
                <a14:useLocalDpi xmlns:a14="http://schemas.microsoft.com/office/drawing/2010/main" val="0"/>
              </a:ext>
            </a:extLst>
          </a:blip>
          <a:srcRect/>
          <a:stretch>
            <a:fillRect/>
          </a:stretch>
        </p:blipFill>
        <p:spPr bwMode="auto">
          <a:xfrm>
            <a:off x="1142022" y="1691530"/>
            <a:ext cx="3580934" cy="281066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5498432" y="5000296"/>
            <a:ext cx="5486400" cy="1569660"/>
          </a:xfrm>
          <a:prstGeom prst="rect">
            <a:avLst/>
          </a:prstGeom>
          <a:noFill/>
        </p:spPr>
        <p:txBody>
          <a:bodyPr wrap="square" rtlCol="0">
            <a:spAutoFit/>
          </a:bodyPr>
          <a:lstStyle/>
          <a:p>
            <a:r>
              <a:rPr lang="zh-CN" altLang="en-US" sz="2400" dirty="0" smtClean="0"/>
              <a:t>从</a:t>
            </a:r>
            <a:r>
              <a:rPr lang="zh-CN" altLang="en-US" sz="2400" b="1" u="sng" dirty="0"/>
              <a:t>视频版本</a:t>
            </a:r>
            <a:r>
              <a:rPr lang="zh-CN" altLang="en-US" sz="2400" dirty="0">
                <a:solidFill>
                  <a:srgbClr val="FF0000"/>
                </a:solidFill>
              </a:rPr>
              <a:t>流行</a:t>
            </a:r>
            <a:r>
              <a:rPr lang="zh-CN" altLang="en-US" sz="2400" dirty="0" smtClean="0">
                <a:solidFill>
                  <a:srgbClr val="FF0000"/>
                </a:solidFill>
              </a:rPr>
              <a:t>度</a:t>
            </a:r>
            <a:r>
              <a:rPr lang="zh-CN" altLang="en-US" sz="2400" dirty="0" smtClean="0"/>
              <a:t>、</a:t>
            </a:r>
            <a:r>
              <a:rPr lang="zh-CN" altLang="en-US" sz="2400" dirty="0" smtClean="0">
                <a:solidFill>
                  <a:srgbClr val="FF0000"/>
                </a:solidFill>
              </a:rPr>
              <a:t>清晰度，视频大小</a:t>
            </a:r>
            <a:r>
              <a:rPr lang="zh-CN" altLang="en-US" sz="2400" dirty="0" smtClean="0"/>
              <a:t>和</a:t>
            </a:r>
            <a:r>
              <a:rPr lang="zh-CN" altLang="en-US" sz="2400" dirty="0" smtClean="0">
                <a:solidFill>
                  <a:srgbClr val="FF0000"/>
                </a:solidFill>
              </a:rPr>
              <a:t>缓存协作</a:t>
            </a:r>
            <a:r>
              <a:rPr lang="zh-CN" altLang="en-US" sz="2400" dirty="0" smtClean="0"/>
              <a:t>四个维</a:t>
            </a:r>
            <a:r>
              <a:rPr lang="zh-CN" altLang="en-US" sz="2400" dirty="0"/>
              <a:t>度</a:t>
            </a:r>
            <a:r>
              <a:rPr lang="zh-CN" altLang="en-US" sz="2400" dirty="0" smtClean="0"/>
              <a:t>上，考虑在不同服务器上应该缓存</a:t>
            </a:r>
            <a:r>
              <a:rPr lang="zh-CN" altLang="en-US" sz="2400" dirty="0"/>
              <a:t>哪些视频版本</a:t>
            </a:r>
            <a:endParaRPr lang="en-US" altLang="zh-CN" sz="2400" dirty="0"/>
          </a:p>
          <a:p>
            <a:endParaRPr lang="en-US" altLang="zh-CN" sz="2400" dirty="0" smtClean="0">
              <a:solidFill>
                <a:srgbClr val="FF0000"/>
              </a:solidFill>
            </a:endParaRPr>
          </a:p>
        </p:txBody>
      </p:sp>
      <p:sp>
        <p:nvSpPr>
          <p:cNvPr id="5" name="TextBox 4"/>
          <p:cNvSpPr txBox="1"/>
          <p:nvPr/>
        </p:nvSpPr>
        <p:spPr>
          <a:xfrm>
            <a:off x="2932489" y="4172432"/>
            <a:ext cx="534154" cy="369332"/>
          </a:xfrm>
          <a:prstGeom prst="rect">
            <a:avLst/>
          </a:prstGeom>
          <a:noFill/>
        </p:spPr>
        <p:txBody>
          <a:bodyPr wrap="square" rtlCol="0">
            <a:spAutoFit/>
          </a:bodyPr>
          <a:lstStyle/>
          <a:p>
            <a:r>
              <a:rPr lang="en-US" altLang="zh-CN" dirty="0" smtClean="0"/>
              <a:t>2,3</a:t>
            </a:r>
            <a:endParaRPr lang="zh-CN" altLang="en-US" dirty="0"/>
          </a:p>
        </p:txBody>
      </p:sp>
      <p:sp>
        <p:nvSpPr>
          <p:cNvPr id="7" name="TextBox 6"/>
          <p:cNvSpPr txBox="1"/>
          <p:nvPr/>
        </p:nvSpPr>
        <p:spPr>
          <a:xfrm>
            <a:off x="3466643" y="3136410"/>
            <a:ext cx="588476" cy="369332"/>
          </a:xfrm>
          <a:prstGeom prst="rect">
            <a:avLst/>
          </a:prstGeom>
          <a:noFill/>
        </p:spPr>
        <p:txBody>
          <a:bodyPr wrap="square" rtlCol="0">
            <a:spAutoFit/>
          </a:bodyPr>
          <a:lstStyle/>
          <a:p>
            <a:r>
              <a:rPr lang="en-US" altLang="zh-CN" dirty="0" smtClean="0"/>
              <a:t>2,5</a:t>
            </a:r>
            <a:endParaRPr lang="zh-CN" altLang="en-US" dirty="0"/>
          </a:p>
        </p:txBody>
      </p:sp>
      <p:sp>
        <p:nvSpPr>
          <p:cNvPr id="11" name="矩形 10"/>
          <p:cNvSpPr/>
          <p:nvPr/>
        </p:nvSpPr>
        <p:spPr>
          <a:xfrm>
            <a:off x="767201" y="4956565"/>
            <a:ext cx="4196440" cy="1200329"/>
          </a:xfrm>
          <a:prstGeom prst="rect">
            <a:avLst/>
          </a:prstGeom>
        </p:spPr>
        <p:txBody>
          <a:bodyPr wrap="square">
            <a:spAutoFit/>
          </a:bodyPr>
          <a:lstStyle/>
          <a:p>
            <a:r>
              <a:rPr lang="zh-CN" altLang="en-US" sz="2400" dirty="0" smtClean="0">
                <a:solidFill>
                  <a:schemeClr val="bg2">
                    <a:lumMod val="90000"/>
                  </a:schemeClr>
                </a:solidFill>
              </a:rPr>
              <a:t>从</a:t>
            </a:r>
            <a:r>
              <a:rPr lang="zh-CN" altLang="en-US" sz="2400" b="1" u="sng" dirty="0">
                <a:solidFill>
                  <a:schemeClr val="bg2">
                    <a:lumMod val="90000"/>
                  </a:schemeClr>
                </a:solidFill>
              </a:rPr>
              <a:t>视频版本</a:t>
            </a:r>
            <a:r>
              <a:rPr lang="zh-CN" altLang="en-US" sz="2400" dirty="0">
                <a:solidFill>
                  <a:schemeClr val="bg2">
                    <a:lumMod val="90000"/>
                  </a:schemeClr>
                </a:solidFill>
              </a:rPr>
              <a:t>流行度和清晰度两个维度上，考虑应该缓存哪些视频版本</a:t>
            </a:r>
            <a:endParaRPr lang="en-US" altLang="zh-CN" sz="2400" dirty="0">
              <a:solidFill>
                <a:schemeClr val="bg2">
                  <a:lumMod val="90000"/>
                </a:schemeClr>
              </a:solidFill>
            </a:endParaRPr>
          </a:p>
        </p:txBody>
      </p:sp>
      <p:sp>
        <p:nvSpPr>
          <p:cNvPr id="14" name="矩形 13"/>
          <p:cNvSpPr/>
          <p:nvPr/>
        </p:nvSpPr>
        <p:spPr>
          <a:xfrm>
            <a:off x="5419952" y="4502194"/>
            <a:ext cx="1112805" cy="461665"/>
          </a:xfrm>
          <a:prstGeom prst="rect">
            <a:avLst/>
          </a:prstGeom>
        </p:spPr>
        <p:txBody>
          <a:bodyPr wrap="none">
            <a:spAutoFit/>
          </a:bodyPr>
          <a:lstStyle/>
          <a:p>
            <a:r>
              <a:rPr lang="zh-CN" altLang="en-US" sz="2400" b="1" dirty="0" smtClean="0">
                <a:solidFill>
                  <a:schemeClr val="bg2">
                    <a:lumMod val="90000"/>
                  </a:schemeClr>
                </a:solidFill>
              </a:rPr>
              <a:t>挑战：</a:t>
            </a:r>
            <a:endParaRPr lang="zh-CN" altLang="en-US" sz="2400" b="1" dirty="0">
              <a:solidFill>
                <a:schemeClr val="bg2">
                  <a:lumMod val="90000"/>
                </a:schemeClr>
              </a:solidFill>
            </a:endParaRPr>
          </a:p>
        </p:txBody>
      </p:sp>
      <p:sp>
        <p:nvSpPr>
          <p:cNvPr id="12" name="矩形 11"/>
          <p:cNvSpPr/>
          <p:nvPr/>
        </p:nvSpPr>
        <p:spPr>
          <a:xfrm>
            <a:off x="1275347" y="3765884"/>
            <a:ext cx="697832" cy="3007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3,1</a:t>
            </a:r>
            <a:endParaRPr lang="zh-CN" altLang="en-US" dirty="0">
              <a:solidFill>
                <a:schemeClr val="tx1"/>
              </a:solidFill>
            </a:endParaRPr>
          </a:p>
        </p:txBody>
      </p:sp>
      <p:sp>
        <p:nvSpPr>
          <p:cNvPr id="3" name="TextBox 2"/>
          <p:cNvSpPr txBox="1"/>
          <p:nvPr/>
        </p:nvSpPr>
        <p:spPr>
          <a:xfrm>
            <a:off x="541867" y="1896533"/>
            <a:ext cx="1431312" cy="1200329"/>
          </a:xfrm>
          <a:prstGeom prst="rect">
            <a:avLst/>
          </a:prstGeom>
          <a:noFill/>
        </p:spPr>
        <p:txBody>
          <a:bodyPr wrap="square" rtlCol="0">
            <a:spAutoFit/>
          </a:bodyPr>
          <a:lstStyle/>
          <a:p>
            <a:r>
              <a:rPr lang="en-US" altLang="zh-CN" dirty="0" smtClean="0">
                <a:solidFill>
                  <a:schemeClr val="bg2">
                    <a:lumMod val="90000"/>
                  </a:schemeClr>
                </a:solidFill>
              </a:rPr>
              <a:t>3,1</a:t>
            </a:r>
            <a:r>
              <a:rPr lang="zh-CN" altLang="en-US" dirty="0" smtClean="0">
                <a:solidFill>
                  <a:schemeClr val="bg2">
                    <a:lumMod val="90000"/>
                  </a:schemeClr>
                </a:solidFill>
              </a:rPr>
              <a:t>视频</a:t>
            </a:r>
            <a:r>
              <a:rPr lang="en-US" altLang="zh-CN" dirty="0" smtClean="0">
                <a:solidFill>
                  <a:schemeClr val="bg2">
                    <a:lumMod val="90000"/>
                  </a:schemeClr>
                </a:solidFill>
              </a:rPr>
              <a:t>3</a:t>
            </a:r>
            <a:r>
              <a:rPr lang="zh-CN" altLang="en-US" dirty="0" smtClean="0">
                <a:solidFill>
                  <a:schemeClr val="bg2">
                    <a:lumMod val="90000"/>
                  </a:schemeClr>
                </a:solidFill>
              </a:rPr>
              <a:t>的第</a:t>
            </a:r>
            <a:r>
              <a:rPr lang="en-US" altLang="zh-CN" dirty="0" smtClean="0">
                <a:solidFill>
                  <a:schemeClr val="bg2">
                    <a:lumMod val="90000"/>
                  </a:schemeClr>
                </a:solidFill>
              </a:rPr>
              <a:t>1</a:t>
            </a:r>
            <a:r>
              <a:rPr lang="zh-CN" altLang="en-US" dirty="0" smtClean="0">
                <a:solidFill>
                  <a:schemeClr val="bg2">
                    <a:lumMod val="90000"/>
                  </a:schemeClr>
                </a:solidFill>
              </a:rPr>
              <a:t>个清晰度版本</a:t>
            </a:r>
            <a:endParaRPr lang="zh-CN" altLang="en-US" dirty="0">
              <a:solidFill>
                <a:schemeClr val="bg2">
                  <a:lumMod val="90000"/>
                </a:schemeClr>
              </a:solidFill>
            </a:endParaRPr>
          </a:p>
          <a:p>
            <a:endParaRPr lang="zh-CN" altLang="en-US" dirty="0"/>
          </a:p>
        </p:txBody>
      </p:sp>
      <p:sp>
        <p:nvSpPr>
          <p:cNvPr id="15" name="文本框 14"/>
          <p:cNvSpPr txBox="1"/>
          <p:nvPr/>
        </p:nvSpPr>
        <p:spPr>
          <a:xfrm>
            <a:off x="838200" y="798539"/>
            <a:ext cx="8210266" cy="646331"/>
          </a:xfrm>
          <a:prstGeom prst="rect">
            <a:avLst/>
          </a:prstGeom>
          <a:noFill/>
        </p:spPr>
        <p:txBody>
          <a:bodyPr wrap="square" rtlCol="0">
            <a:spAutoFit/>
          </a:bodyPr>
          <a:lstStyle/>
          <a:p>
            <a:r>
              <a:rPr lang="en-US" altLang="zh-CN" sz="3600" dirty="0" smtClean="0">
                <a:latin typeface="微软雅黑" panose="020B0503020204020204" pitchFamily="34" charset="-122"/>
                <a:ea typeface="微软雅黑" panose="020B0503020204020204" pitchFamily="34" charset="-122"/>
              </a:rPr>
              <a:t>1. </a:t>
            </a:r>
            <a:r>
              <a:rPr lang="zh-CN" altLang="en-US" sz="3600" dirty="0" smtClean="0">
                <a:latin typeface="微软雅黑" panose="020B0503020204020204" pitchFamily="34" charset="-122"/>
                <a:ea typeface="微软雅黑" panose="020B0503020204020204" pitchFamily="34" charset="-122"/>
              </a:rPr>
              <a:t>应用场景</a:t>
            </a:r>
            <a:endParaRPr lang="zh-CN" altLang="en-US" sz="3600" dirty="0">
              <a:latin typeface="微软雅黑" panose="020B0503020204020204" pitchFamily="34" charset="-122"/>
              <a:ea typeface="微软雅黑" panose="020B0503020204020204" pitchFamily="34" charset="-122"/>
            </a:endParaRPr>
          </a:p>
        </p:txBody>
      </p:sp>
      <p:sp>
        <p:nvSpPr>
          <p:cNvPr id="16" name="Line 2"/>
          <p:cNvSpPr>
            <a:spLocks noChangeShapeType="1"/>
          </p:cNvSpPr>
          <p:nvPr/>
        </p:nvSpPr>
        <p:spPr bwMode="auto">
          <a:xfrm flipV="1">
            <a:off x="845820" y="1477111"/>
            <a:ext cx="10507980" cy="0"/>
          </a:xfrm>
          <a:prstGeom prst="line">
            <a:avLst/>
          </a:prstGeom>
          <a:noFill/>
          <a:ln w="3175">
            <a:solidFill>
              <a:srgbClr val="0099CC"/>
            </a:solidFill>
            <a:round/>
            <a:headEnd/>
            <a:tailEn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zh-CN" altLang="en-US">
              <a:solidFill>
                <a:srgbClr val="000000"/>
              </a:solidFill>
              <a:latin typeface="Arial" pitchFamily="34" charset="0"/>
            </a:endParaRPr>
          </a:p>
        </p:txBody>
      </p:sp>
      <p:sp>
        <p:nvSpPr>
          <p:cNvPr id="17" name="矩形 16"/>
          <p:cNvSpPr/>
          <p:nvPr/>
        </p:nvSpPr>
        <p:spPr>
          <a:xfrm>
            <a:off x="486464" y="4546927"/>
            <a:ext cx="1112805" cy="461665"/>
          </a:xfrm>
          <a:prstGeom prst="rect">
            <a:avLst/>
          </a:prstGeom>
        </p:spPr>
        <p:txBody>
          <a:bodyPr wrap="none">
            <a:spAutoFit/>
          </a:bodyPr>
          <a:lstStyle/>
          <a:p>
            <a:r>
              <a:rPr lang="zh-CN" altLang="en-US" sz="2400" b="1" dirty="0" smtClean="0">
                <a:solidFill>
                  <a:schemeClr val="bg2">
                    <a:lumMod val="90000"/>
                  </a:schemeClr>
                </a:solidFill>
              </a:rPr>
              <a:t>挑战：</a:t>
            </a:r>
            <a:endParaRPr lang="zh-CN" altLang="en-US" sz="2400" b="1" dirty="0">
              <a:solidFill>
                <a:schemeClr val="bg2">
                  <a:lumMod val="90000"/>
                </a:schemeClr>
              </a:solidFill>
            </a:endParaRPr>
          </a:p>
        </p:txBody>
      </p:sp>
      <mc:AlternateContent xmlns:mc="http://schemas.openxmlformats.org/markup-compatibility/2006" xmlns:p14="http://schemas.microsoft.com/office/powerpoint/2010/main">
        <mc:Choice Requires="p14">
          <p:contentPart p14:bwMode="auto" r:id="rId6">
            <p14:nvContentPartPr>
              <p14:cNvPr id="2" name="墨迹 1"/>
              <p14:cNvContentPartPr/>
              <p14:nvPr/>
            </p14:nvContentPartPr>
            <p14:xfrm>
              <a:off x="5762520" y="2936520"/>
              <a:ext cx="360" cy="360"/>
            </p14:xfrm>
          </p:contentPart>
        </mc:Choice>
        <mc:Fallback xmlns="">
          <p:pic>
            <p:nvPicPr>
              <p:cNvPr id="2" name="墨迹 1"/>
              <p:cNvPicPr/>
              <p:nvPr/>
            </p:nvPicPr>
            <p:blipFill>
              <a:blip r:embed="rId7"/>
              <a:stretch>
                <a:fillRect/>
              </a:stretch>
            </p:blipFill>
            <p:spPr>
              <a:xfrm>
                <a:off x="5753160" y="2927160"/>
                <a:ext cx="19080" cy="19080"/>
              </a:xfrm>
              <a:prstGeom prst="rect">
                <a:avLst/>
              </a:prstGeom>
            </p:spPr>
          </p:pic>
        </mc:Fallback>
      </mc:AlternateContent>
    </p:spTree>
    <p:extLst>
      <p:ext uri="{BB962C8B-B14F-4D97-AF65-F5344CB8AC3E}">
        <p14:creationId xmlns:p14="http://schemas.microsoft.com/office/powerpoint/2010/main" val="2849133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330"/>
          <a:stretch/>
        </p:blipFill>
        <p:spPr bwMode="auto">
          <a:xfrm>
            <a:off x="851146" y="2837818"/>
            <a:ext cx="3377251" cy="913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004" y="4042716"/>
            <a:ext cx="4419600" cy="1756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897039" y="4541861"/>
            <a:ext cx="2620370" cy="11664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186470" y="2919452"/>
            <a:ext cx="914400" cy="3340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655703" y="3551940"/>
            <a:ext cx="968736" cy="369332"/>
          </a:xfrm>
          <a:prstGeom prst="rect">
            <a:avLst/>
          </a:prstGeom>
          <a:noFill/>
          <a:ln>
            <a:solidFill>
              <a:srgbClr val="FF0000"/>
            </a:solidFill>
          </a:ln>
        </p:spPr>
        <p:txBody>
          <a:bodyPr wrap="square" rtlCol="0">
            <a:spAutoFit/>
          </a:bodyPr>
          <a:lstStyle/>
          <a:p>
            <a:r>
              <a:rPr lang="zh-CN" altLang="en-US" dirty="0"/>
              <a:t>指示符</a:t>
            </a:r>
          </a:p>
        </p:txBody>
      </p:sp>
      <p:cxnSp>
        <p:nvCxnSpPr>
          <p:cNvPr id="15" name="直接箭头连接符 14"/>
          <p:cNvCxnSpPr/>
          <p:nvPr/>
        </p:nvCxnSpPr>
        <p:spPr>
          <a:xfrm>
            <a:off x="4100870" y="3253533"/>
            <a:ext cx="239402" cy="30098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52004" y="1724292"/>
            <a:ext cx="9817769" cy="738664"/>
          </a:xfrm>
          <a:prstGeom prst="rect">
            <a:avLst/>
          </a:prstGeom>
          <a:noFill/>
        </p:spPr>
        <p:txBody>
          <a:bodyPr wrap="square" rtlCol="0">
            <a:spAutoFit/>
          </a:bodyPr>
          <a:lstStyle/>
          <a:p>
            <a:r>
              <a:rPr lang="zh-CN" altLang="en-US" sz="2400" dirty="0" smtClean="0">
                <a:solidFill>
                  <a:srgbClr val="FF0000"/>
                </a:solidFill>
              </a:rPr>
              <a:t>优化目标</a:t>
            </a:r>
            <a:r>
              <a:rPr lang="zh-CN" altLang="en-US" sz="2400" dirty="0" smtClean="0"/>
              <a:t>：</a:t>
            </a:r>
            <a:r>
              <a:rPr lang="zh-CN" altLang="en-US" sz="2400" dirty="0"/>
              <a:t>找到一组缓存向量</a:t>
            </a:r>
            <a:r>
              <a:rPr lang="en-US" altLang="zh-CN" sz="2400" dirty="0" smtClean="0"/>
              <a:t>X</a:t>
            </a:r>
            <a:r>
              <a:rPr lang="zh-CN" altLang="en-US" sz="2400" dirty="0" smtClean="0"/>
              <a:t>，来</a:t>
            </a:r>
            <a:r>
              <a:rPr lang="zh-CN" altLang="en-US" sz="2400" dirty="0"/>
              <a:t>最小化视频传输导致的时延。</a:t>
            </a:r>
          </a:p>
          <a:p>
            <a:endParaRPr lang="zh-CN" altLang="en-US" dirty="0"/>
          </a:p>
        </p:txBody>
      </p:sp>
      <p:sp>
        <p:nvSpPr>
          <p:cNvPr id="16" name="TextBox 15"/>
          <p:cNvSpPr txBox="1"/>
          <p:nvPr/>
        </p:nvSpPr>
        <p:spPr>
          <a:xfrm>
            <a:off x="812237" y="2363392"/>
            <a:ext cx="2935706" cy="461665"/>
          </a:xfrm>
          <a:prstGeom prst="rect">
            <a:avLst/>
          </a:prstGeom>
          <a:noFill/>
        </p:spPr>
        <p:txBody>
          <a:bodyPr wrap="square" rtlCol="0">
            <a:spAutoFit/>
          </a:bodyPr>
          <a:lstStyle/>
          <a:p>
            <a:r>
              <a:rPr lang="zh-CN" altLang="en-US" sz="2400" dirty="0"/>
              <a:t>图</a:t>
            </a:r>
            <a:r>
              <a:rPr lang="zh-CN" altLang="en-US" sz="2400" dirty="0" smtClean="0"/>
              <a:t>一：优化</a:t>
            </a:r>
            <a:endParaRPr lang="zh-CN" altLang="en-US" sz="2400" dirty="0"/>
          </a:p>
        </p:txBody>
      </p:sp>
      <p:pic>
        <p:nvPicPr>
          <p:cNvPr id="11"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5282" y="2799251"/>
            <a:ext cx="65341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6470" y="4092911"/>
            <a:ext cx="5273071" cy="174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矩形 16"/>
          <p:cNvSpPr/>
          <p:nvPr/>
        </p:nvSpPr>
        <p:spPr>
          <a:xfrm>
            <a:off x="6529306" y="4637360"/>
            <a:ext cx="3480619" cy="11774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3" name="直接箭头连接符 2"/>
          <p:cNvCxnSpPr/>
          <p:nvPr/>
        </p:nvCxnSpPr>
        <p:spPr>
          <a:xfrm>
            <a:off x="2976111" y="5708328"/>
            <a:ext cx="12031" cy="3006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404968" y="5996928"/>
            <a:ext cx="1238702" cy="369332"/>
          </a:xfrm>
          <a:prstGeom prst="rect">
            <a:avLst/>
          </a:prstGeom>
          <a:noFill/>
          <a:ln>
            <a:solidFill>
              <a:srgbClr val="FF0000"/>
            </a:solidFill>
          </a:ln>
        </p:spPr>
        <p:txBody>
          <a:bodyPr wrap="square" rtlCol="0">
            <a:spAutoFit/>
          </a:bodyPr>
          <a:lstStyle/>
          <a:p>
            <a:r>
              <a:rPr lang="zh-CN" altLang="en-US" dirty="0" smtClean="0"/>
              <a:t>约束条件</a:t>
            </a:r>
            <a:endParaRPr lang="zh-CN" altLang="en-US" dirty="0"/>
          </a:p>
        </p:txBody>
      </p:sp>
      <p:cxnSp>
        <p:nvCxnSpPr>
          <p:cNvPr id="18" name="直接箭头连接符 17"/>
          <p:cNvCxnSpPr/>
          <p:nvPr/>
        </p:nvCxnSpPr>
        <p:spPr>
          <a:xfrm>
            <a:off x="7819748" y="5858644"/>
            <a:ext cx="12031" cy="3006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200397" y="6181594"/>
            <a:ext cx="1238702" cy="369332"/>
          </a:xfrm>
          <a:prstGeom prst="rect">
            <a:avLst/>
          </a:prstGeom>
          <a:noFill/>
          <a:ln>
            <a:solidFill>
              <a:srgbClr val="FF0000"/>
            </a:solidFill>
          </a:ln>
        </p:spPr>
        <p:txBody>
          <a:bodyPr wrap="square" rtlCol="0">
            <a:spAutoFit/>
          </a:bodyPr>
          <a:lstStyle/>
          <a:p>
            <a:r>
              <a:rPr lang="zh-CN" altLang="en-US" dirty="0" smtClean="0"/>
              <a:t>约束条件</a:t>
            </a:r>
            <a:endParaRPr lang="zh-CN" altLang="en-US" dirty="0"/>
          </a:p>
        </p:txBody>
      </p:sp>
      <p:sp>
        <p:nvSpPr>
          <p:cNvPr id="24" name="矩形 23"/>
          <p:cNvSpPr/>
          <p:nvPr/>
        </p:nvSpPr>
        <p:spPr>
          <a:xfrm>
            <a:off x="7285139" y="2837818"/>
            <a:ext cx="1069218" cy="5034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8439099" y="3606978"/>
            <a:ext cx="968736" cy="369332"/>
          </a:xfrm>
          <a:prstGeom prst="rect">
            <a:avLst/>
          </a:prstGeom>
          <a:noFill/>
          <a:ln>
            <a:solidFill>
              <a:srgbClr val="FF0000"/>
            </a:solidFill>
          </a:ln>
        </p:spPr>
        <p:txBody>
          <a:bodyPr wrap="square" rtlCol="0">
            <a:spAutoFit/>
          </a:bodyPr>
          <a:lstStyle/>
          <a:p>
            <a:r>
              <a:rPr lang="zh-CN" altLang="en-US" dirty="0"/>
              <a:t>指示符</a:t>
            </a:r>
          </a:p>
        </p:txBody>
      </p:sp>
      <p:cxnSp>
        <p:nvCxnSpPr>
          <p:cNvPr id="26" name="直接箭头连接符 25"/>
          <p:cNvCxnSpPr/>
          <p:nvPr/>
        </p:nvCxnSpPr>
        <p:spPr>
          <a:xfrm>
            <a:off x="8327188" y="3308197"/>
            <a:ext cx="239402" cy="30098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418651" y="2377178"/>
            <a:ext cx="2935706" cy="461665"/>
          </a:xfrm>
          <a:prstGeom prst="rect">
            <a:avLst/>
          </a:prstGeom>
          <a:noFill/>
        </p:spPr>
        <p:txBody>
          <a:bodyPr wrap="square" rtlCol="0">
            <a:spAutoFit/>
          </a:bodyPr>
          <a:lstStyle/>
          <a:p>
            <a:r>
              <a:rPr lang="zh-CN" altLang="en-US" sz="2400" dirty="0" smtClean="0"/>
              <a:t>图</a:t>
            </a:r>
            <a:r>
              <a:rPr lang="zh-CN" altLang="en-US" sz="2400" dirty="0"/>
              <a:t>二</a:t>
            </a:r>
            <a:r>
              <a:rPr lang="zh-CN" altLang="en-US" sz="2400" dirty="0" smtClean="0"/>
              <a:t>：优化</a:t>
            </a:r>
            <a:endParaRPr lang="zh-CN" altLang="en-US" sz="2400" dirty="0"/>
          </a:p>
        </p:txBody>
      </p:sp>
      <p:sp>
        <p:nvSpPr>
          <p:cNvPr id="23" name="文本框 22"/>
          <p:cNvSpPr txBox="1"/>
          <p:nvPr/>
        </p:nvSpPr>
        <p:spPr>
          <a:xfrm>
            <a:off x="838200" y="798539"/>
            <a:ext cx="8210266" cy="646331"/>
          </a:xfrm>
          <a:prstGeom prst="rect">
            <a:avLst/>
          </a:prstGeom>
          <a:noFill/>
        </p:spPr>
        <p:txBody>
          <a:bodyPr wrap="square" rtlCol="0">
            <a:spAutoFit/>
          </a:bodyPr>
          <a:lstStyle/>
          <a:p>
            <a:r>
              <a:rPr lang="en-US" altLang="zh-CN" sz="3600" dirty="0" smtClean="0">
                <a:latin typeface="微软雅黑" panose="020B0503020204020204" pitchFamily="34" charset="-122"/>
                <a:ea typeface="微软雅黑" panose="020B0503020204020204" pitchFamily="34" charset="-122"/>
              </a:rPr>
              <a:t>2. </a:t>
            </a:r>
            <a:r>
              <a:rPr lang="zh-CN" altLang="en-US" sz="3600" dirty="0" smtClean="0">
                <a:latin typeface="微软雅黑" panose="020B0503020204020204" pitchFamily="34" charset="-122"/>
                <a:ea typeface="微软雅黑" panose="020B0503020204020204" pitchFamily="34" charset="-122"/>
              </a:rPr>
              <a:t>优化模型</a:t>
            </a:r>
            <a:endParaRPr lang="zh-CN" altLang="en-US" sz="3600" dirty="0">
              <a:latin typeface="微软雅黑" panose="020B0503020204020204" pitchFamily="34" charset="-122"/>
              <a:ea typeface="微软雅黑" panose="020B0503020204020204" pitchFamily="34" charset="-122"/>
            </a:endParaRPr>
          </a:p>
        </p:txBody>
      </p:sp>
      <p:sp>
        <p:nvSpPr>
          <p:cNvPr id="28" name="Line 2"/>
          <p:cNvSpPr>
            <a:spLocks noChangeShapeType="1"/>
          </p:cNvSpPr>
          <p:nvPr/>
        </p:nvSpPr>
        <p:spPr bwMode="auto">
          <a:xfrm flipV="1">
            <a:off x="845820" y="1477111"/>
            <a:ext cx="10507980" cy="0"/>
          </a:xfrm>
          <a:prstGeom prst="line">
            <a:avLst/>
          </a:prstGeom>
          <a:noFill/>
          <a:ln w="3175">
            <a:solidFill>
              <a:srgbClr val="0099CC"/>
            </a:solidFill>
            <a:round/>
            <a:headEnd/>
            <a:tailEn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zh-CN" altLang="en-US">
              <a:solidFill>
                <a:srgbClr val="000000"/>
              </a:solidFill>
              <a:latin typeface="Arial" pitchFamily="34" charset="0"/>
            </a:endParaRPr>
          </a:p>
        </p:txBody>
      </p:sp>
    </p:spTree>
    <p:extLst>
      <p:ext uri="{BB962C8B-B14F-4D97-AF65-F5344CB8AC3E}">
        <p14:creationId xmlns:p14="http://schemas.microsoft.com/office/powerpoint/2010/main" val="2259116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solidFill>
                  <a:srgbClr val="FF0000"/>
                </a:solidFill>
              </a:rPr>
              <a:t>思想</a:t>
            </a:r>
            <a:endParaRPr lang="en-US" altLang="zh-CN" dirty="0" smtClean="0">
              <a:solidFill>
                <a:srgbClr val="FF0000"/>
              </a:solidFill>
            </a:endParaRPr>
          </a:p>
          <a:p>
            <a:pPr marL="800100" lvl="2" indent="-342900">
              <a:spcBef>
                <a:spcPts val="1000"/>
              </a:spcBef>
              <a:buFont typeface="Wingdings" panose="05000000000000000000" pitchFamily="2" charset="2"/>
              <a:buChar char="Ø"/>
            </a:pPr>
            <a:r>
              <a:rPr lang="zh-CN" altLang="en-US" sz="2400" dirty="0" smtClean="0"/>
              <a:t>利用</a:t>
            </a:r>
            <a:r>
              <a:rPr lang="zh-CN" altLang="en-US" sz="2400" dirty="0" smtClean="0">
                <a:solidFill>
                  <a:srgbClr val="FF0000"/>
                </a:solidFill>
              </a:rPr>
              <a:t>贪婪</a:t>
            </a:r>
            <a:r>
              <a:rPr lang="zh-CN" altLang="en-US" sz="2400" dirty="0" smtClean="0"/>
              <a:t>的方式，</a:t>
            </a:r>
            <a:r>
              <a:rPr lang="zh-CN" altLang="en-US" sz="2400" dirty="0" smtClean="0">
                <a:solidFill>
                  <a:srgbClr val="FF0000"/>
                </a:solidFill>
              </a:rPr>
              <a:t>迭代</a:t>
            </a:r>
            <a:r>
              <a:rPr lang="zh-CN" altLang="en-US" sz="2400" dirty="0" smtClean="0"/>
              <a:t>的选择</a:t>
            </a:r>
            <a:r>
              <a:rPr lang="zh-CN" altLang="en-US" sz="2400" dirty="0" smtClean="0">
                <a:solidFill>
                  <a:srgbClr val="FF0000"/>
                </a:solidFill>
              </a:rPr>
              <a:t>价值最大</a:t>
            </a:r>
            <a:r>
              <a:rPr lang="zh-CN" altLang="en-US" sz="2400" dirty="0" smtClean="0"/>
              <a:t>的视频版本进行存储，直到缓存空间不足。</a:t>
            </a:r>
            <a:endParaRPr lang="en-US" altLang="zh-CN" sz="2400" dirty="0" smtClean="0"/>
          </a:p>
          <a:p>
            <a:pPr marL="800100" lvl="2" indent="-342900">
              <a:spcBef>
                <a:spcPts val="1000"/>
              </a:spcBef>
              <a:buFont typeface="Wingdings" panose="05000000000000000000" pitchFamily="2" charset="2"/>
              <a:buChar char="Ø"/>
            </a:pPr>
            <a:endParaRPr lang="en-US" altLang="zh-CN" dirty="0">
              <a:solidFill>
                <a:srgbClr val="FF0000"/>
              </a:solidFill>
            </a:endParaRPr>
          </a:p>
          <a:p>
            <a:r>
              <a:rPr lang="zh-CN" altLang="en-US" dirty="0" smtClean="0">
                <a:solidFill>
                  <a:srgbClr val="FF0000"/>
                </a:solidFill>
              </a:rPr>
              <a:t>难点（视频价值的计算）</a:t>
            </a:r>
            <a:endParaRPr lang="en-US" altLang="zh-CN" dirty="0" smtClean="0">
              <a:solidFill>
                <a:srgbClr val="FF0000"/>
              </a:solidFill>
            </a:endParaRPr>
          </a:p>
          <a:p>
            <a:pPr lvl="1">
              <a:buFont typeface="Wingdings" panose="05000000000000000000" pitchFamily="2" charset="2"/>
              <a:buChar char="Ø"/>
            </a:pPr>
            <a:r>
              <a:rPr lang="zh-CN" altLang="en-US" dirty="0" smtClean="0"/>
              <a:t>定义：基于</a:t>
            </a:r>
            <a:r>
              <a:rPr lang="zh-CN" altLang="en-US" dirty="0"/>
              <a:t>当前缓存的情况，假设存储一个新文件，它所带来的性能提升（省下来的</a:t>
            </a:r>
            <a:r>
              <a:rPr lang="zh-CN" altLang="en-US" dirty="0" smtClean="0"/>
              <a:t>时延（</a:t>
            </a:r>
            <a:r>
              <a:rPr lang="zh-CN" altLang="en-US" dirty="0" smtClean="0">
                <a:solidFill>
                  <a:srgbClr val="FF0000"/>
                </a:solidFill>
              </a:rPr>
              <a:t>转码</a:t>
            </a:r>
            <a:r>
              <a:rPr lang="zh-CN" altLang="en-US" dirty="0" smtClean="0"/>
              <a:t>））与其</a:t>
            </a:r>
            <a:r>
              <a:rPr lang="zh-CN" altLang="en-US" dirty="0"/>
              <a:t>占用存储空间的比值</a:t>
            </a:r>
            <a:r>
              <a:rPr lang="zh-CN" altLang="en-US" dirty="0" smtClean="0"/>
              <a:t>。</a:t>
            </a:r>
            <a:endParaRPr lang="en-US" altLang="zh-CN" dirty="0" smtClean="0"/>
          </a:p>
          <a:p>
            <a:pPr lvl="1">
              <a:buFont typeface="Wingdings" panose="05000000000000000000" pitchFamily="2" charset="2"/>
              <a:buChar char="Ø"/>
            </a:pPr>
            <a:endParaRPr lang="en-US" altLang="zh-CN" dirty="0"/>
          </a:p>
          <a:p>
            <a:pPr lvl="1">
              <a:buFont typeface="Wingdings" panose="05000000000000000000" pitchFamily="2" charset="2"/>
              <a:buChar char="Ø"/>
            </a:pPr>
            <a:r>
              <a:rPr lang="zh-CN" altLang="en-US" dirty="0" smtClean="0">
                <a:solidFill>
                  <a:srgbClr val="FF0000"/>
                </a:solidFill>
              </a:rPr>
              <a:t>好处：有效提高</a:t>
            </a:r>
            <a:r>
              <a:rPr lang="zh-CN" altLang="en-US" dirty="0" smtClean="0"/>
              <a:t>的缓存系统的</a:t>
            </a:r>
            <a:r>
              <a:rPr lang="zh-CN" altLang="en-US" dirty="0" smtClean="0">
                <a:solidFill>
                  <a:srgbClr val="FF0000"/>
                </a:solidFill>
              </a:rPr>
              <a:t>缓存性能</a:t>
            </a:r>
            <a:r>
              <a:rPr lang="zh-CN" altLang="en-US" dirty="0" smtClean="0"/>
              <a:t>。</a:t>
            </a:r>
            <a:endParaRPr lang="en-US" altLang="zh-CN" dirty="0" smtClean="0"/>
          </a:p>
          <a:p>
            <a:pPr marL="457200" lvl="1" indent="0">
              <a:buNone/>
            </a:pPr>
            <a:endParaRPr lang="en-US" altLang="zh-CN" dirty="0"/>
          </a:p>
          <a:p>
            <a:pPr lvl="1">
              <a:buFont typeface="Wingdings" panose="05000000000000000000" pitchFamily="2" charset="2"/>
              <a:buChar char="Ø"/>
            </a:pPr>
            <a:endParaRPr lang="en-US" altLang="zh-CN" dirty="0" smtClean="0">
              <a:solidFill>
                <a:srgbClr val="FF0000"/>
              </a:solidFill>
            </a:endParaRPr>
          </a:p>
        </p:txBody>
      </p:sp>
      <p:sp>
        <p:nvSpPr>
          <p:cNvPr id="4" name="文本框 3"/>
          <p:cNvSpPr txBox="1"/>
          <p:nvPr/>
        </p:nvSpPr>
        <p:spPr>
          <a:xfrm>
            <a:off x="838200" y="798539"/>
            <a:ext cx="8210266" cy="646331"/>
          </a:xfrm>
          <a:prstGeom prst="rect">
            <a:avLst/>
          </a:prstGeom>
          <a:noFill/>
        </p:spPr>
        <p:txBody>
          <a:bodyPr wrap="square" rtlCol="0">
            <a:spAutoFit/>
          </a:bodyPr>
          <a:lstStyle/>
          <a:p>
            <a:r>
              <a:rPr lang="en-US" altLang="zh-CN" sz="3600" dirty="0" smtClean="0">
                <a:latin typeface="微软雅黑" panose="020B0503020204020204" pitchFamily="34" charset="-122"/>
                <a:ea typeface="微软雅黑" panose="020B0503020204020204" pitchFamily="34" charset="-122"/>
              </a:rPr>
              <a:t>3. </a:t>
            </a:r>
            <a:r>
              <a:rPr lang="zh-CN" altLang="en-US" sz="3600" dirty="0" smtClean="0">
                <a:latin typeface="微软雅黑" panose="020B0503020204020204" pitchFamily="34" charset="-122"/>
                <a:ea typeface="微软雅黑" panose="020B0503020204020204" pitchFamily="34" charset="-122"/>
              </a:rPr>
              <a:t>算法设计（</a:t>
            </a:r>
            <a:r>
              <a:rPr lang="en-US" altLang="zh-CN" sz="3600" dirty="0" smtClean="0">
                <a:latin typeface="微软雅黑" panose="020B0503020204020204" pitchFamily="34" charset="-122"/>
                <a:ea typeface="微软雅黑" panose="020B0503020204020204" pitchFamily="34" charset="-122"/>
              </a:rPr>
              <a:t>TCA</a:t>
            </a:r>
            <a:r>
              <a:rPr lang="zh-CN" altLang="en-US" sz="3600" dirty="0" smtClean="0">
                <a:latin typeface="微软雅黑" panose="020B0503020204020204" pitchFamily="34" charset="-122"/>
                <a:ea typeface="微软雅黑" panose="020B0503020204020204" pitchFamily="34" charset="-122"/>
              </a:rPr>
              <a:t>）</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78518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45883"/>
          <a:stretch/>
        </p:blipFill>
        <p:spPr bwMode="auto">
          <a:xfrm>
            <a:off x="1041214" y="1366523"/>
            <a:ext cx="3902119" cy="5413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238547" y="1921447"/>
            <a:ext cx="1598981" cy="369332"/>
          </a:xfrm>
          <a:prstGeom prst="rect">
            <a:avLst/>
          </a:prstGeom>
          <a:noFill/>
          <a:ln>
            <a:solidFill>
              <a:srgbClr val="FF0000"/>
            </a:solidFill>
          </a:ln>
        </p:spPr>
        <p:txBody>
          <a:bodyPr wrap="square" rtlCol="0">
            <a:spAutoFit/>
          </a:bodyPr>
          <a:lstStyle/>
          <a:p>
            <a:r>
              <a:rPr lang="zh-CN" altLang="en-US" dirty="0" smtClean="0"/>
              <a:t>参数的初始化</a:t>
            </a:r>
            <a:endParaRPr lang="zh-CN" altLang="en-US" dirty="0"/>
          </a:p>
        </p:txBody>
      </p:sp>
      <p:sp>
        <p:nvSpPr>
          <p:cNvPr id="11" name="矩形 10"/>
          <p:cNvSpPr/>
          <p:nvPr/>
        </p:nvSpPr>
        <p:spPr>
          <a:xfrm>
            <a:off x="5283956" y="2554593"/>
            <a:ext cx="2587291" cy="3654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最有价值的视频版本</a:t>
            </a:r>
            <a:endParaRPr lang="zh-CN" altLang="en-US" dirty="0">
              <a:solidFill>
                <a:schemeClr val="tx1"/>
              </a:solidFill>
            </a:endParaRPr>
          </a:p>
        </p:txBody>
      </p:sp>
      <p:sp>
        <p:nvSpPr>
          <p:cNvPr id="14" name="文本框 13"/>
          <p:cNvSpPr txBox="1"/>
          <p:nvPr/>
        </p:nvSpPr>
        <p:spPr>
          <a:xfrm>
            <a:off x="838200" y="798539"/>
            <a:ext cx="8210266" cy="646331"/>
          </a:xfrm>
          <a:prstGeom prst="rect">
            <a:avLst/>
          </a:prstGeom>
          <a:noFill/>
        </p:spPr>
        <p:txBody>
          <a:bodyPr wrap="square" rtlCol="0">
            <a:spAutoFit/>
          </a:bodyPr>
          <a:lstStyle/>
          <a:p>
            <a:r>
              <a:rPr lang="en-US" altLang="zh-CN" sz="3600" dirty="0" smtClean="0">
                <a:latin typeface="微软雅黑" panose="020B0503020204020204" pitchFamily="34" charset="-122"/>
                <a:ea typeface="微软雅黑" panose="020B0503020204020204" pitchFamily="34" charset="-122"/>
              </a:rPr>
              <a:t>3. </a:t>
            </a:r>
            <a:r>
              <a:rPr lang="zh-CN" altLang="en-US" sz="3600" dirty="0" smtClean="0">
                <a:latin typeface="微软雅黑" panose="020B0503020204020204" pitchFamily="34" charset="-122"/>
                <a:ea typeface="微软雅黑" panose="020B0503020204020204" pitchFamily="34" charset="-122"/>
              </a:rPr>
              <a:t>算法设计</a:t>
            </a:r>
            <a:endParaRPr lang="zh-CN" altLang="en-US" sz="3600" dirty="0">
              <a:latin typeface="微软雅黑" panose="020B0503020204020204" pitchFamily="34" charset="-122"/>
              <a:ea typeface="微软雅黑" panose="020B0503020204020204" pitchFamily="34" charset="-122"/>
            </a:endParaRPr>
          </a:p>
        </p:txBody>
      </p:sp>
      <p:sp>
        <p:nvSpPr>
          <p:cNvPr id="15" name="Line 2"/>
          <p:cNvSpPr>
            <a:spLocks noChangeShapeType="1"/>
          </p:cNvSpPr>
          <p:nvPr/>
        </p:nvSpPr>
        <p:spPr bwMode="auto">
          <a:xfrm flipV="1">
            <a:off x="845820" y="1477111"/>
            <a:ext cx="10507980" cy="0"/>
          </a:xfrm>
          <a:prstGeom prst="line">
            <a:avLst/>
          </a:prstGeom>
          <a:noFill/>
          <a:ln w="3175">
            <a:solidFill>
              <a:srgbClr val="0099CC"/>
            </a:solidFill>
            <a:round/>
            <a:headEnd/>
            <a:tailEn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zh-CN" altLang="en-US">
              <a:solidFill>
                <a:srgbClr val="000000"/>
              </a:solidFill>
              <a:latin typeface="Arial" pitchFamily="34" charset="0"/>
            </a:endParaRPr>
          </a:p>
        </p:txBody>
      </p:sp>
      <p:sp>
        <p:nvSpPr>
          <p:cNvPr id="3" name="矩形 2"/>
          <p:cNvSpPr/>
          <p:nvPr/>
        </p:nvSpPr>
        <p:spPr>
          <a:xfrm>
            <a:off x="1160060" y="1719618"/>
            <a:ext cx="3152633" cy="7605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a:stCxn id="3" idx="3"/>
          </p:cNvCxnSpPr>
          <p:nvPr/>
        </p:nvCxnSpPr>
        <p:spPr>
          <a:xfrm flipV="1">
            <a:off x="4312693" y="2074460"/>
            <a:ext cx="941695" cy="254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189628" y="2687792"/>
            <a:ext cx="3152633" cy="2018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p:cNvCxnSpPr/>
          <p:nvPr/>
        </p:nvCxnSpPr>
        <p:spPr>
          <a:xfrm flipV="1">
            <a:off x="4342261" y="2775058"/>
            <a:ext cx="941695" cy="254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60059" y="3425015"/>
            <a:ext cx="3152633" cy="20477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p:nvPr/>
        </p:nvCxnSpPr>
        <p:spPr>
          <a:xfrm flipV="1">
            <a:off x="4304161" y="4402647"/>
            <a:ext cx="941695" cy="254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238547" y="4121621"/>
            <a:ext cx="3106003" cy="6202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smtClean="0">
              <a:solidFill>
                <a:schemeClr val="tx1"/>
              </a:solidFill>
            </a:endParaRPr>
          </a:p>
          <a:p>
            <a:r>
              <a:rPr lang="zh-CN" altLang="en-US" dirty="0" smtClean="0">
                <a:solidFill>
                  <a:schemeClr val="tx1"/>
                </a:solidFill>
              </a:rPr>
              <a:t>缓存空间，缓存向量以及待实现的视频存储方案的更新</a:t>
            </a:r>
            <a:endParaRPr lang="en-US" altLang="zh-CN" dirty="0" smtClean="0">
              <a:solidFill>
                <a:schemeClr val="tx1"/>
              </a:solidFill>
            </a:endParaRPr>
          </a:p>
          <a:p>
            <a:pPr algn="ctr"/>
            <a:endParaRPr lang="zh-CN" altLang="en-US" dirty="0">
              <a:solidFill>
                <a:schemeClr val="tx1"/>
              </a:solidFill>
            </a:endParaRPr>
          </a:p>
        </p:txBody>
      </p:sp>
      <p:sp>
        <p:nvSpPr>
          <p:cNvPr id="22" name="矩形 21"/>
          <p:cNvSpPr/>
          <p:nvPr/>
        </p:nvSpPr>
        <p:spPr>
          <a:xfrm>
            <a:off x="1151528" y="6451664"/>
            <a:ext cx="3152633" cy="2018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p:nvPr/>
        </p:nvCxnSpPr>
        <p:spPr>
          <a:xfrm flipV="1">
            <a:off x="4304160" y="6531505"/>
            <a:ext cx="941695" cy="254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5254388" y="6318914"/>
            <a:ext cx="3106003" cy="4164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输出缓存向量</a:t>
            </a:r>
            <a:r>
              <a:rPr lang="en-US" altLang="zh-CN" i="1" dirty="0" smtClean="0">
                <a:solidFill>
                  <a:schemeClr val="tx1"/>
                </a:solidFill>
              </a:rPr>
              <a:t>X</a:t>
            </a:r>
            <a:endParaRPr lang="zh-CN" altLang="en-US" i="1" dirty="0">
              <a:solidFill>
                <a:schemeClr val="tx1"/>
              </a:solidFill>
            </a:endParaRPr>
          </a:p>
        </p:txBody>
      </p:sp>
    </p:spTree>
    <p:extLst>
      <p:ext uri="{BB962C8B-B14F-4D97-AF65-F5344CB8AC3E}">
        <p14:creationId xmlns:p14="http://schemas.microsoft.com/office/powerpoint/2010/main" val="40954864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实验结果</a:t>
            </a:r>
            <a:r>
              <a:rPr lang="zh-CN" altLang="en-US" dirty="0"/>
              <a:t>分析</a:t>
            </a:r>
            <a:r>
              <a:rPr lang="zh-CN" altLang="en-US" dirty="0" smtClean="0"/>
              <a:t>：</a:t>
            </a:r>
            <a:endParaRPr lang="en-US" altLang="zh-CN" dirty="0" smtClean="0"/>
          </a:p>
          <a:p>
            <a:pPr marL="0" indent="0">
              <a:buNone/>
            </a:pPr>
            <a:endParaRPr lang="zh-CN" altLang="en-US" dirty="0"/>
          </a:p>
        </p:txBody>
      </p:sp>
      <p:sp>
        <p:nvSpPr>
          <p:cNvPr id="4" name="文本框 3"/>
          <p:cNvSpPr txBox="1"/>
          <p:nvPr/>
        </p:nvSpPr>
        <p:spPr>
          <a:xfrm>
            <a:off x="838200" y="798539"/>
            <a:ext cx="8210266" cy="646331"/>
          </a:xfrm>
          <a:prstGeom prst="rect">
            <a:avLst/>
          </a:prstGeom>
          <a:noFill/>
        </p:spPr>
        <p:txBody>
          <a:bodyPr wrap="square" rtlCol="0">
            <a:spAutoFit/>
          </a:bodyPr>
          <a:lstStyle/>
          <a:p>
            <a:r>
              <a:rPr lang="en-US" altLang="zh-CN" sz="3600" dirty="0" smtClean="0">
                <a:latin typeface="微软雅黑" panose="020B0503020204020204" pitchFamily="34" charset="-122"/>
                <a:ea typeface="微软雅黑" panose="020B0503020204020204" pitchFamily="34" charset="-122"/>
              </a:rPr>
              <a:t>4. </a:t>
            </a:r>
            <a:r>
              <a:rPr lang="zh-CN" altLang="en-US" sz="3600" dirty="0" smtClean="0">
                <a:latin typeface="微软雅黑" panose="020B0503020204020204" pitchFamily="34" charset="-122"/>
                <a:ea typeface="微软雅黑" panose="020B0503020204020204" pitchFamily="34" charset="-122"/>
              </a:rPr>
              <a:t>仿真实验</a:t>
            </a:r>
            <a:endParaRPr lang="zh-CN" altLang="en-US" sz="3600" dirty="0">
              <a:latin typeface="微软雅黑" panose="020B0503020204020204" pitchFamily="34" charset="-122"/>
              <a:ea typeface="微软雅黑" panose="020B0503020204020204" pitchFamily="34" charset="-122"/>
            </a:endParaRPr>
          </a:p>
        </p:txBody>
      </p:sp>
      <p:sp>
        <p:nvSpPr>
          <p:cNvPr id="5" name="Line 2"/>
          <p:cNvSpPr>
            <a:spLocks noChangeShapeType="1"/>
          </p:cNvSpPr>
          <p:nvPr/>
        </p:nvSpPr>
        <p:spPr bwMode="auto">
          <a:xfrm flipV="1">
            <a:off x="845820" y="1477111"/>
            <a:ext cx="10507980" cy="0"/>
          </a:xfrm>
          <a:prstGeom prst="line">
            <a:avLst/>
          </a:prstGeom>
          <a:noFill/>
          <a:ln w="3175">
            <a:solidFill>
              <a:srgbClr val="0099CC"/>
            </a:solidFill>
            <a:round/>
            <a:headEnd/>
            <a:tailEn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zh-CN" altLang="en-US">
              <a:solidFill>
                <a:srgbClr val="000000"/>
              </a:solidFill>
              <a:latin typeface="Arial" pitchFamily="34"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2564" y="2875056"/>
            <a:ext cx="4677697" cy="3476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894" y="2963546"/>
            <a:ext cx="4636064" cy="3387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7"/>
          <p:cNvSpPr txBox="1"/>
          <p:nvPr/>
        </p:nvSpPr>
        <p:spPr>
          <a:xfrm>
            <a:off x="1148775" y="2551890"/>
            <a:ext cx="2880250" cy="646331"/>
          </a:xfrm>
          <a:prstGeom prst="rect">
            <a:avLst/>
          </a:prstGeom>
          <a:noFill/>
        </p:spPr>
        <p:txBody>
          <a:bodyPr wrap="square" rtlCol="0">
            <a:spAutoFit/>
          </a:bodyPr>
          <a:lstStyle/>
          <a:p>
            <a:r>
              <a:rPr lang="zh-CN" altLang="en-US" dirty="0" smtClean="0"/>
              <a:t>不同缓存空间下，我们的</a:t>
            </a:r>
            <a:r>
              <a:rPr lang="en-US" altLang="zh-CN" dirty="0" smtClean="0"/>
              <a:t>TCA-C</a:t>
            </a:r>
            <a:r>
              <a:rPr lang="zh-CN" altLang="en-US" dirty="0" smtClean="0"/>
              <a:t>算法缓存性能更好</a:t>
            </a:r>
            <a:endParaRPr lang="zh-CN" altLang="en-US" dirty="0"/>
          </a:p>
        </p:txBody>
      </p:sp>
      <p:sp>
        <p:nvSpPr>
          <p:cNvPr id="9" name="文本框 8"/>
          <p:cNvSpPr txBox="1"/>
          <p:nvPr/>
        </p:nvSpPr>
        <p:spPr>
          <a:xfrm>
            <a:off x="6096000" y="2449009"/>
            <a:ext cx="2880250" cy="646331"/>
          </a:xfrm>
          <a:prstGeom prst="rect">
            <a:avLst/>
          </a:prstGeom>
          <a:noFill/>
        </p:spPr>
        <p:txBody>
          <a:bodyPr wrap="square" rtlCol="0">
            <a:spAutoFit/>
          </a:bodyPr>
          <a:lstStyle/>
          <a:p>
            <a:r>
              <a:rPr lang="zh-CN" altLang="en-US" dirty="0" smtClean="0"/>
              <a:t>不同协作传输速率下，我们的</a:t>
            </a:r>
            <a:r>
              <a:rPr lang="en-US" altLang="zh-CN" dirty="0" smtClean="0"/>
              <a:t>TCA-C</a:t>
            </a:r>
            <a:r>
              <a:rPr lang="zh-CN" altLang="en-US" dirty="0" smtClean="0"/>
              <a:t>算法更好</a:t>
            </a:r>
            <a:endParaRPr lang="zh-CN" altLang="en-US" dirty="0"/>
          </a:p>
        </p:txBody>
      </p:sp>
    </p:spTree>
    <p:extLst>
      <p:ext uri="{BB962C8B-B14F-4D97-AF65-F5344CB8AC3E}">
        <p14:creationId xmlns:p14="http://schemas.microsoft.com/office/powerpoint/2010/main" val="13641796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lvl="1">
              <a:buFont typeface="Wingdings" panose="05000000000000000000" pitchFamily="2" charset="2"/>
              <a:buChar char="l"/>
            </a:pPr>
            <a:r>
              <a:rPr lang="zh-CN" altLang="en-US" sz="2800" dirty="0" smtClean="0"/>
              <a:t> 应用场景描述</a:t>
            </a:r>
            <a:endParaRPr lang="en-US" altLang="zh-CN" sz="2800" dirty="0" smtClean="0"/>
          </a:p>
          <a:p>
            <a:pPr lvl="1">
              <a:buFont typeface="Wingdings" panose="05000000000000000000" pitchFamily="2" charset="2"/>
              <a:buChar char="l"/>
            </a:pPr>
            <a:endParaRPr lang="en-US" altLang="zh-CN" sz="2800" dirty="0" smtClean="0"/>
          </a:p>
          <a:p>
            <a:pPr lvl="1">
              <a:buFont typeface="Wingdings" panose="05000000000000000000" pitchFamily="2" charset="2"/>
              <a:buChar char="l"/>
            </a:pPr>
            <a:r>
              <a:rPr lang="zh-CN" altLang="en-US" sz="2800" dirty="0" smtClean="0"/>
              <a:t> 优化</a:t>
            </a:r>
            <a:r>
              <a:rPr lang="zh-CN" altLang="en-US" sz="2800" dirty="0"/>
              <a:t>模型</a:t>
            </a:r>
            <a:r>
              <a:rPr lang="zh-CN" altLang="en-US" sz="2800" dirty="0" smtClean="0"/>
              <a:t>建立</a:t>
            </a:r>
            <a:endParaRPr lang="en-US" altLang="zh-CN" sz="2800" dirty="0" smtClean="0"/>
          </a:p>
          <a:p>
            <a:pPr lvl="1">
              <a:buFont typeface="Wingdings" panose="05000000000000000000" pitchFamily="2" charset="2"/>
              <a:buChar char="l"/>
            </a:pPr>
            <a:endParaRPr lang="en-US" altLang="zh-CN" sz="2800" dirty="0"/>
          </a:p>
          <a:p>
            <a:pPr lvl="1">
              <a:buFont typeface="Wingdings" panose="05000000000000000000" pitchFamily="2" charset="2"/>
              <a:buChar char="l"/>
            </a:pPr>
            <a:r>
              <a:rPr lang="zh-CN" altLang="en-US" sz="2800" dirty="0" smtClean="0"/>
              <a:t> 缓存</a:t>
            </a:r>
            <a:r>
              <a:rPr lang="zh-CN" altLang="en-US" sz="2800" dirty="0"/>
              <a:t>算法</a:t>
            </a:r>
            <a:r>
              <a:rPr lang="zh-CN" altLang="en-US" sz="2800" dirty="0" smtClean="0"/>
              <a:t>设计</a:t>
            </a:r>
            <a:endParaRPr lang="en-US" altLang="zh-CN" sz="2800" dirty="0" smtClean="0"/>
          </a:p>
          <a:p>
            <a:pPr lvl="1">
              <a:buFont typeface="Wingdings" panose="05000000000000000000" pitchFamily="2" charset="2"/>
              <a:buChar char="l"/>
            </a:pPr>
            <a:endParaRPr lang="en-US" altLang="zh-CN" sz="2800" dirty="0" smtClean="0"/>
          </a:p>
          <a:p>
            <a:pPr lvl="1">
              <a:buFont typeface="Wingdings" panose="05000000000000000000" pitchFamily="2" charset="2"/>
              <a:buChar char="l"/>
            </a:pPr>
            <a:r>
              <a:rPr lang="zh-CN" altLang="en-US" sz="2800" dirty="0" smtClean="0"/>
              <a:t> 进行仿真实验</a:t>
            </a:r>
            <a:endParaRPr lang="zh-CN" altLang="en-US" sz="2800" dirty="0"/>
          </a:p>
        </p:txBody>
      </p:sp>
      <p:sp>
        <p:nvSpPr>
          <p:cNvPr id="4" name="Line 2"/>
          <p:cNvSpPr>
            <a:spLocks noChangeShapeType="1"/>
          </p:cNvSpPr>
          <p:nvPr/>
        </p:nvSpPr>
        <p:spPr bwMode="auto">
          <a:xfrm flipV="1">
            <a:off x="845820" y="1477111"/>
            <a:ext cx="10507980" cy="0"/>
          </a:xfrm>
          <a:prstGeom prst="line">
            <a:avLst/>
          </a:prstGeom>
          <a:noFill/>
          <a:ln w="3175">
            <a:solidFill>
              <a:srgbClr val="0099CC"/>
            </a:solidFill>
            <a:round/>
            <a:headEnd/>
            <a:tailEn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zh-CN" altLang="en-US">
              <a:solidFill>
                <a:srgbClr val="000000"/>
              </a:solidFill>
              <a:latin typeface="Arial" pitchFamily="34" charset="0"/>
            </a:endParaRPr>
          </a:p>
        </p:txBody>
      </p:sp>
      <p:sp>
        <p:nvSpPr>
          <p:cNvPr id="5" name="文本框 4"/>
          <p:cNvSpPr txBox="1"/>
          <p:nvPr/>
        </p:nvSpPr>
        <p:spPr>
          <a:xfrm>
            <a:off x="453188" y="830780"/>
            <a:ext cx="8931443" cy="646331"/>
          </a:xfrm>
          <a:prstGeom prst="rect">
            <a:avLst/>
          </a:prstGeom>
          <a:noFill/>
        </p:spPr>
        <p:txBody>
          <a:bodyPr wrap="square" rtlCol="0">
            <a:spAutoFit/>
          </a:bodyPr>
          <a:lstStyle/>
          <a:p>
            <a:pPr algn="ctr"/>
            <a:r>
              <a:rPr lang="zh-CN" altLang="en-US" sz="3600" dirty="0" smtClean="0">
                <a:latin typeface="微软雅黑" panose="020B0503020204020204" pitchFamily="34" charset="-122"/>
                <a:ea typeface="微软雅黑" panose="020B0503020204020204" pitchFamily="34" charset="-122"/>
              </a:rPr>
              <a:t>工作二：联合转码和推荐的视频缓存设计</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18659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latin typeface="宋体" pitchFamily="2" charset="-122"/>
              </a:rPr>
              <a:t>视频流量的急剧增长给网络带宽带来巨大压力</a:t>
            </a:r>
            <a:endParaRPr lang="en-US" altLang="zh-CN" dirty="0" smtClean="0">
              <a:latin typeface="宋体" pitchFamily="2" charset="-122"/>
            </a:endParaRPr>
          </a:p>
          <a:p>
            <a:pPr lvl="1">
              <a:buFont typeface="Wingdings" panose="05000000000000000000" pitchFamily="2" charset="2"/>
              <a:buChar char="Ø"/>
            </a:pPr>
            <a:r>
              <a:rPr lang="en-US" altLang="zh-CN" dirty="0" smtClean="0">
                <a:solidFill>
                  <a:srgbClr val="FF0000"/>
                </a:solidFill>
                <a:latin typeface="+mn-ea"/>
              </a:rPr>
              <a:t> </a:t>
            </a:r>
            <a:r>
              <a:rPr lang="zh-CN" altLang="zh-CN" dirty="0" smtClean="0">
                <a:solidFill>
                  <a:srgbClr val="FF0000"/>
                </a:solidFill>
                <a:latin typeface="+mn-ea"/>
              </a:rPr>
              <a:t>视频流量将占全部移动数据流量的</a:t>
            </a:r>
            <a:r>
              <a:rPr lang="en-US" altLang="zh-CN" dirty="0" smtClean="0">
                <a:solidFill>
                  <a:srgbClr val="FF0000"/>
                </a:solidFill>
                <a:latin typeface="+mn-ea"/>
              </a:rPr>
              <a:t>79%</a:t>
            </a:r>
          </a:p>
          <a:p>
            <a:r>
              <a:rPr lang="zh-CN" altLang="en-US" dirty="0" smtClean="0">
                <a:latin typeface="宋体" pitchFamily="2" charset="-122"/>
              </a:rPr>
              <a:t>缓解压力的方式：</a:t>
            </a:r>
            <a:endParaRPr lang="en-US" altLang="zh-CN" dirty="0" smtClean="0">
              <a:latin typeface="宋体" pitchFamily="2" charset="-122"/>
            </a:endParaRPr>
          </a:p>
          <a:p>
            <a:pPr lvl="1">
              <a:buFont typeface="Wingdings" panose="05000000000000000000" pitchFamily="2" charset="2"/>
              <a:buChar char="Ø"/>
            </a:pPr>
            <a:r>
              <a:rPr lang="zh-CN" altLang="en-US" dirty="0" smtClean="0">
                <a:solidFill>
                  <a:srgbClr val="FF0000"/>
                </a:solidFill>
                <a:latin typeface="宋体" pitchFamily="2" charset="-122"/>
              </a:rPr>
              <a:t> 加大网络带宽</a:t>
            </a:r>
            <a:endParaRPr lang="en-US" altLang="zh-CN" dirty="0" smtClean="0">
              <a:solidFill>
                <a:srgbClr val="FF0000"/>
              </a:solidFill>
              <a:latin typeface="宋体" pitchFamily="2" charset="-122"/>
            </a:endParaRPr>
          </a:p>
          <a:p>
            <a:pPr lvl="1">
              <a:buFont typeface="Wingdings" panose="05000000000000000000" pitchFamily="2" charset="2"/>
              <a:buChar char="Ø"/>
            </a:pPr>
            <a:r>
              <a:rPr lang="zh-CN" altLang="en-US" dirty="0" smtClean="0">
                <a:solidFill>
                  <a:srgbClr val="FF0000"/>
                </a:solidFill>
                <a:latin typeface="宋体" pitchFamily="2" charset="-122"/>
              </a:rPr>
              <a:t> 部署缓存服务器存储视频文件</a:t>
            </a:r>
            <a:endParaRPr lang="en-US" altLang="zh-CN" dirty="0" smtClean="0">
              <a:latin typeface="宋体" pitchFamily="2" charset="-122"/>
            </a:endParaRPr>
          </a:p>
          <a:p>
            <a:pPr marL="0" indent="0">
              <a:buNone/>
            </a:pPr>
            <a:endParaRPr lang="en-US" altLang="zh-CN" dirty="0" smtClean="0">
              <a:latin typeface="宋体" pitchFamily="2" charset="-122"/>
            </a:endParaRPr>
          </a:p>
          <a:p>
            <a:pPr marL="0" indent="0">
              <a:buNone/>
            </a:pPr>
            <a:r>
              <a:rPr lang="zh-CN" altLang="en-US" dirty="0" smtClean="0">
                <a:latin typeface="宋体" pitchFamily="2" charset="-122"/>
              </a:rPr>
              <a:t>缓存算法决定着存储哪些视频文件的</a:t>
            </a:r>
            <a:r>
              <a:rPr lang="en-US" altLang="zh-CN" dirty="0" smtClean="0">
                <a:latin typeface="宋体" pitchFamily="2" charset="-122"/>
              </a:rPr>
              <a:t>,</a:t>
            </a:r>
            <a:r>
              <a:rPr lang="zh-CN" altLang="en-US" dirty="0" smtClean="0">
                <a:latin typeface="宋体" pitchFamily="2" charset="-122"/>
              </a:rPr>
              <a:t> 进而影响缓存性能，用户</a:t>
            </a:r>
            <a:r>
              <a:rPr lang="en-US" altLang="zh-CN" dirty="0" smtClean="0">
                <a:latin typeface="宋体" pitchFamily="2" charset="-122"/>
              </a:rPr>
              <a:t>QOE</a:t>
            </a:r>
          </a:p>
          <a:p>
            <a:endParaRPr lang="zh-CN" altLang="en-US" dirty="0"/>
          </a:p>
        </p:txBody>
      </p:sp>
      <p:sp>
        <p:nvSpPr>
          <p:cNvPr id="4" name="文本框 3"/>
          <p:cNvSpPr txBox="1"/>
          <p:nvPr/>
        </p:nvSpPr>
        <p:spPr>
          <a:xfrm>
            <a:off x="838200" y="798539"/>
            <a:ext cx="4194810"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选题背景与意义</a:t>
            </a:r>
          </a:p>
        </p:txBody>
      </p:sp>
      <p:sp>
        <p:nvSpPr>
          <p:cNvPr id="5" name="Line 2"/>
          <p:cNvSpPr>
            <a:spLocks noChangeShapeType="1"/>
          </p:cNvSpPr>
          <p:nvPr/>
        </p:nvSpPr>
        <p:spPr bwMode="auto">
          <a:xfrm flipV="1">
            <a:off x="838200" y="1451923"/>
            <a:ext cx="10515600" cy="2540"/>
          </a:xfrm>
          <a:prstGeom prst="line">
            <a:avLst/>
          </a:prstGeom>
          <a:noFill/>
          <a:ln w="3175">
            <a:solidFill>
              <a:srgbClr val="0099CC"/>
            </a:solidFill>
            <a:round/>
            <a:headEnd/>
            <a:tailEn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zh-CN" altLang="en-US">
              <a:solidFill>
                <a:srgbClr val="000000"/>
              </a:solidFill>
              <a:latin typeface="Arial" pitchFamily="34" charset="0"/>
            </a:endParaRPr>
          </a:p>
        </p:txBody>
      </p:sp>
    </p:spTree>
    <p:extLst>
      <p:ext uri="{BB962C8B-B14F-4D97-AF65-F5344CB8AC3E}">
        <p14:creationId xmlns:p14="http://schemas.microsoft.com/office/powerpoint/2010/main" val="15823863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200" y="798539"/>
            <a:ext cx="9547746" cy="646331"/>
          </a:xfrm>
          <a:prstGeom prst="rect">
            <a:avLst/>
          </a:prstGeom>
          <a:noFill/>
        </p:spPr>
        <p:txBody>
          <a:bodyPr wrap="square" rtlCol="0">
            <a:spAutoFit/>
          </a:bodyPr>
          <a:lstStyle/>
          <a:p>
            <a:r>
              <a:rPr lang="en-US" altLang="zh-CN" sz="3600" dirty="0" smtClean="0">
                <a:latin typeface="微软雅黑" panose="020B0503020204020204" pitchFamily="34" charset="-122"/>
                <a:ea typeface="微软雅黑" panose="020B0503020204020204" pitchFamily="34" charset="-122"/>
              </a:rPr>
              <a:t>1.</a:t>
            </a:r>
            <a:r>
              <a:rPr lang="zh-CN" altLang="en-US" sz="3600" dirty="0" smtClean="0">
                <a:latin typeface="微软雅黑" panose="020B0503020204020204" pitchFamily="34" charset="-122"/>
                <a:ea typeface="微软雅黑" panose="020B0503020204020204" pitchFamily="34" charset="-122"/>
              </a:rPr>
              <a:t>应用场景</a:t>
            </a:r>
            <a:endParaRPr lang="zh-CN" altLang="en-US" sz="3600" dirty="0">
              <a:latin typeface="微软雅黑" panose="020B0503020204020204" pitchFamily="34" charset="-122"/>
              <a:ea typeface="微软雅黑" panose="020B0503020204020204" pitchFamily="34" charset="-122"/>
            </a:endParaRPr>
          </a:p>
        </p:txBody>
      </p:sp>
      <p:sp>
        <p:nvSpPr>
          <p:cNvPr id="5" name="Line 2"/>
          <p:cNvSpPr>
            <a:spLocks noChangeShapeType="1"/>
          </p:cNvSpPr>
          <p:nvPr/>
        </p:nvSpPr>
        <p:spPr bwMode="auto">
          <a:xfrm flipV="1">
            <a:off x="845820" y="1477111"/>
            <a:ext cx="10507980" cy="0"/>
          </a:xfrm>
          <a:prstGeom prst="line">
            <a:avLst/>
          </a:prstGeom>
          <a:noFill/>
          <a:ln w="3175">
            <a:solidFill>
              <a:srgbClr val="0099CC"/>
            </a:solidFill>
            <a:round/>
            <a:headEnd/>
            <a:tailEn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zh-CN" altLang="en-US">
              <a:solidFill>
                <a:srgbClr val="000000"/>
              </a:solidFill>
              <a:latin typeface="Arial" pitchFamily="34" charset="0"/>
            </a:endParaRPr>
          </a:p>
        </p:txBody>
      </p:sp>
      <p:pic>
        <p:nvPicPr>
          <p:cNvPr id="6" name="Picture 2"/>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13366"/>
          <a:stretch/>
        </p:blipFill>
        <p:spPr bwMode="auto">
          <a:xfrm>
            <a:off x="698139" y="2371258"/>
            <a:ext cx="5964418"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6662557" y="2626647"/>
            <a:ext cx="1266693" cy="523220"/>
          </a:xfrm>
          <a:prstGeom prst="rect">
            <a:avLst/>
          </a:prstGeom>
        </p:spPr>
        <p:txBody>
          <a:bodyPr wrap="none">
            <a:spAutoFit/>
          </a:bodyPr>
          <a:lstStyle/>
          <a:p>
            <a:r>
              <a:rPr lang="zh-CN" altLang="en-US" sz="2800" b="1" dirty="0" smtClean="0"/>
              <a:t>挑战：</a:t>
            </a:r>
            <a:endParaRPr lang="zh-CN" altLang="en-US" sz="2800" b="1" dirty="0"/>
          </a:p>
        </p:txBody>
      </p:sp>
      <p:sp>
        <p:nvSpPr>
          <p:cNvPr id="9" name="文本框 8"/>
          <p:cNvSpPr txBox="1"/>
          <p:nvPr/>
        </p:nvSpPr>
        <p:spPr>
          <a:xfrm>
            <a:off x="6662557" y="3343701"/>
            <a:ext cx="4282947" cy="1569660"/>
          </a:xfrm>
          <a:prstGeom prst="rect">
            <a:avLst/>
          </a:prstGeom>
          <a:noFill/>
        </p:spPr>
        <p:txBody>
          <a:bodyPr wrap="square" rtlCol="0">
            <a:spAutoFit/>
          </a:bodyPr>
          <a:lstStyle/>
          <a:p>
            <a:r>
              <a:rPr lang="zh-CN" altLang="en-US" sz="2400" dirty="0" smtClean="0"/>
              <a:t>从</a:t>
            </a:r>
            <a:r>
              <a:rPr lang="zh-CN" altLang="en-US" sz="2400" b="1" u="sng" dirty="0" smtClean="0"/>
              <a:t>视频版本</a:t>
            </a:r>
            <a:r>
              <a:rPr lang="zh-CN" altLang="en-US" sz="2400" dirty="0" smtClean="0">
                <a:solidFill>
                  <a:srgbClr val="FF0000"/>
                </a:solidFill>
              </a:rPr>
              <a:t>流行度</a:t>
            </a:r>
            <a:r>
              <a:rPr lang="zh-CN" altLang="en-US" sz="2400" dirty="0" smtClean="0"/>
              <a:t>、</a:t>
            </a:r>
            <a:r>
              <a:rPr lang="zh-CN" altLang="en-US" sz="2400" dirty="0" smtClean="0">
                <a:solidFill>
                  <a:srgbClr val="FF0000"/>
                </a:solidFill>
              </a:rPr>
              <a:t>清晰度、相似度</a:t>
            </a:r>
            <a:r>
              <a:rPr lang="en-US" altLang="zh-CN" sz="2400" dirty="0" smtClean="0">
                <a:solidFill>
                  <a:srgbClr val="FF0000"/>
                </a:solidFill>
              </a:rPr>
              <a:t>(</a:t>
            </a:r>
            <a:r>
              <a:rPr lang="zh-CN" altLang="en-US" sz="2400" dirty="0" smtClean="0">
                <a:solidFill>
                  <a:srgbClr val="FF0000"/>
                </a:solidFill>
              </a:rPr>
              <a:t>视频推荐</a:t>
            </a:r>
            <a:r>
              <a:rPr lang="en-US" altLang="zh-CN" sz="2400" dirty="0" smtClean="0">
                <a:solidFill>
                  <a:srgbClr val="FF0000"/>
                </a:solidFill>
              </a:rPr>
              <a:t>)</a:t>
            </a:r>
            <a:r>
              <a:rPr lang="zh-CN" altLang="en-US" sz="2400" dirty="0" smtClean="0">
                <a:solidFill>
                  <a:srgbClr val="FF0000"/>
                </a:solidFill>
              </a:rPr>
              <a:t> </a:t>
            </a:r>
            <a:r>
              <a:rPr lang="zh-CN" altLang="en-US" sz="2400" dirty="0" smtClean="0"/>
              <a:t>和</a:t>
            </a:r>
            <a:r>
              <a:rPr lang="zh-CN" altLang="en-US" sz="2400" dirty="0" smtClean="0">
                <a:solidFill>
                  <a:srgbClr val="FF0000"/>
                </a:solidFill>
              </a:rPr>
              <a:t>视频大小</a:t>
            </a:r>
            <a:r>
              <a:rPr lang="zh-CN" altLang="en-US" sz="2400" dirty="0" smtClean="0"/>
              <a:t>四个维度上，考虑应该缓存哪些视频版本</a:t>
            </a:r>
            <a:endParaRPr lang="en-US" altLang="zh-CN" sz="2400" dirty="0"/>
          </a:p>
        </p:txBody>
      </p:sp>
    </p:spTree>
    <p:extLst>
      <p:ext uri="{BB962C8B-B14F-4D97-AF65-F5344CB8AC3E}">
        <p14:creationId xmlns:p14="http://schemas.microsoft.com/office/powerpoint/2010/main" val="41422006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22256" y="3444269"/>
            <a:ext cx="3930209" cy="1241946"/>
          </a:xfrm>
        </p:spPr>
      </p:pic>
      <p:sp>
        <p:nvSpPr>
          <p:cNvPr id="4" name="文本框 3"/>
          <p:cNvSpPr txBox="1"/>
          <p:nvPr/>
        </p:nvSpPr>
        <p:spPr>
          <a:xfrm>
            <a:off x="838200" y="798539"/>
            <a:ext cx="9547746" cy="646331"/>
          </a:xfrm>
          <a:prstGeom prst="rect">
            <a:avLst/>
          </a:prstGeom>
          <a:noFill/>
        </p:spPr>
        <p:txBody>
          <a:bodyPr wrap="square" rtlCol="0">
            <a:spAutoFit/>
          </a:bodyPr>
          <a:lstStyle/>
          <a:p>
            <a:r>
              <a:rPr lang="en-US" altLang="zh-CN" sz="3600" dirty="0" smtClean="0">
                <a:latin typeface="微软雅黑" panose="020B0503020204020204" pitchFamily="34" charset="-122"/>
                <a:ea typeface="微软雅黑" panose="020B0503020204020204" pitchFamily="34" charset="-122"/>
              </a:rPr>
              <a:t>2.</a:t>
            </a:r>
            <a:r>
              <a:rPr lang="zh-CN" altLang="en-US" sz="3600" dirty="0" smtClean="0">
                <a:latin typeface="微软雅黑" panose="020B0503020204020204" pitchFamily="34" charset="-122"/>
                <a:ea typeface="微软雅黑" panose="020B0503020204020204" pitchFamily="34" charset="-122"/>
              </a:rPr>
              <a:t> 优化模型</a:t>
            </a:r>
            <a:endParaRPr lang="zh-CN" altLang="en-US" sz="3600" dirty="0">
              <a:latin typeface="微软雅黑" panose="020B0503020204020204" pitchFamily="34" charset="-122"/>
              <a:ea typeface="微软雅黑" panose="020B0503020204020204" pitchFamily="34" charset="-122"/>
            </a:endParaRPr>
          </a:p>
        </p:txBody>
      </p:sp>
      <p:sp>
        <p:nvSpPr>
          <p:cNvPr id="5" name="Line 2"/>
          <p:cNvSpPr>
            <a:spLocks noChangeShapeType="1"/>
          </p:cNvSpPr>
          <p:nvPr/>
        </p:nvSpPr>
        <p:spPr bwMode="auto">
          <a:xfrm flipV="1">
            <a:off x="845820" y="1477111"/>
            <a:ext cx="10507980" cy="0"/>
          </a:xfrm>
          <a:prstGeom prst="line">
            <a:avLst/>
          </a:prstGeom>
          <a:noFill/>
          <a:ln w="3175">
            <a:solidFill>
              <a:srgbClr val="0099CC"/>
            </a:solidFill>
            <a:round/>
            <a:headEnd/>
            <a:tailEn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zh-CN" altLang="en-US">
              <a:solidFill>
                <a:srgbClr val="000000"/>
              </a:solidFill>
              <a:latin typeface="Arial" pitchFamily="34" charset="0"/>
            </a:endParaRPr>
          </a:p>
        </p:txBody>
      </p:sp>
      <p:pic>
        <p:nvPicPr>
          <p:cNvPr id="7" name="图片 6"/>
          <p:cNvPicPr>
            <a:picLocks noChangeAspect="1"/>
          </p:cNvPicPr>
          <p:nvPr/>
        </p:nvPicPr>
        <p:blipFill>
          <a:blip r:embed="rId4"/>
          <a:stretch>
            <a:fillRect/>
          </a:stretch>
        </p:blipFill>
        <p:spPr>
          <a:xfrm>
            <a:off x="7057815" y="3340391"/>
            <a:ext cx="4676034" cy="1441358"/>
          </a:xfrm>
          <a:prstGeom prst="rect">
            <a:avLst/>
          </a:prstGeom>
        </p:spPr>
      </p:pic>
      <p:sp>
        <p:nvSpPr>
          <p:cNvPr id="8" name="矩形 7"/>
          <p:cNvSpPr/>
          <p:nvPr/>
        </p:nvSpPr>
        <p:spPr>
          <a:xfrm>
            <a:off x="2756848" y="3880997"/>
            <a:ext cx="2495617" cy="900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452884" y="4877284"/>
            <a:ext cx="2088107" cy="369332"/>
          </a:xfrm>
          <a:prstGeom prst="rect">
            <a:avLst/>
          </a:prstGeom>
          <a:noFill/>
        </p:spPr>
        <p:txBody>
          <a:bodyPr wrap="square" rtlCol="0">
            <a:spAutoFit/>
          </a:bodyPr>
          <a:lstStyle/>
          <a:p>
            <a:r>
              <a:rPr lang="zh-CN" altLang="en-US" dirty="0" smtClean="0"/>
              <a:t>限制条件</a:t>
            </a:r>
            <a:endParaRPr lang="zh-CN" altLang="en-US" dirty="0"/>
          </a:p>
        </p:txBody>
      </p:sp>
      <p:sp>
        <p:nvSpPr>
          <p:cNvPr id="10" name="左右箭头 9"/>
          <p:cNvSpPr/>
          <p:nvPr/>
        </p:nvSpPr>
        <p:spPr>
          <a:xfrm>
            <a:off x="5349922" y="4085713"/>
            <a:ext cx="1610436" cy="20471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540991" y="3798266"/>
            <a:ext cx="1241600" cy="369332"/>
          </a:xfrm>
          <a:prstGeom prst="rect">
            <a:avLst/>
          </a:prstGeom>
          <a:noFill/>
        </p:spPr>
        <p:txBody>
          <a:bodyPr wrap="square" rtlCol="0">
            <a:spAutoFit/>
          </a:bodyPr>
          <a:lstStyle/>
          <a:p>
            <a:r>
              <a:rPr lang="zh-CN" altLang="en-US" dirty="0" smtClean="0"/>
              <a:t>等价转换</a:t>
            </a:r>
            <a:endParaRPr lang="zh-CN" altLang="en-US" dirty="0"/>
          </a:p>
        </p:txBody>
      </p:sp>
      <p:sp>
        <p:nvSpPr>
          <p:cNvPr id="12" name="文本框 11"/>
          <p:cNvSpPr txBox="1"/>
          <p:nvPr/>
        </p:nvSpPr>
        <p:spPr>
          <a:xfrm>
            <a:off x="1322256" y="1792318"/>
            <a:ext cx="3043451" cy="461665"/>
          </a:xfrm>
          <a:prstGeom prst="rect">
            <a:avLst/>
          </a:prstGeom>
          <a:noFill/>
        </p:spPr>
        <p:txBody>
          <a:bodyPr wrap="square" rtlCol="0">
            <a:spAutoFit/>
          </a:bodyPr>
          <a:lstStyle/>
          <a:p>
            <a:r>
              <a:rPr lang="zh-CN" altLang="en-US" sz="2400" dirty="0"/>
              <a:t>最小</a:t>
            </a:r>
            <a:r>
              <a:rPr lang="zh-CN" altLang="en-US" sz="2400" dirty="0" smtClean="0"/>
              <a:t>化视频传输时延</a:t>
            </a:r>
            <a:endParaRPr lang="zh-CN" altLang="en-US" sz="2400" dirty="0"/>
          </a:p>
        </p:txBody>
      </p:sp>
      <p:sp>
        <p:nvSpPr>
          <p:cNvPr id="13" name="文本框 12"/>
          <p:cNvSpPr txBox="1"/>
          <p:nvPr/>
        </p:nvSpPr>
        <p:spPr>
          <a:xfrm>
            <a:off x="7234011" y="1864011"/>
            <a:ext cx="3656902" cy="461665"/>
          </a:xfrm>
          <a:prstGeom prst="rect">
            <a:avLst/>
          </a:prstGeom>
          <a:noFill/>
        </p:spPr>
        <p:txBody>
          <a:bodyPr wrap="square" rtlCol="0">
            <a:spAutoFit/>
          </a:bodyPr>
          <a:lstStyle/>
          <a:p>
            <a:r>
              <a:rPr lang="zh-CN" altLang="en-US" sz="2400" dirty="0" smtClean="0"/>
              <a:t>最大化缓存时延的减少</a:t>
            </a:r>
            <a:endParaRPr lang="zh-CN" altLang="en-US" sz="2400" dirty="0"/>
          </a:p>
        </p:txBody>
      </p:sp>
      <p:sp>
        <p:nvSpPr>
          <p:cNvPr id="14" name="矩形 13"/>
          <p:cNvSpPr/>
          <p:nvPr/>
        </p:nvSpPr>
        <p:spPr>
          <a:xfrm>
            <a:off x="8708931" y="3842706"/>
            <a:ext cx="2495617" cy="900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9116441" y="4811994"/>
            <a:ext cx="2088107" cy="369332"/>
          </a:xfrm>
          <a:prstGeom prst="rect">
            <a:avLst/>
          </a:prstGeom>
          <a:noFill/>
        </p:spPr>
        <p:txBody>
          <a:bodyPr wrap="square" rtlCol="0">
            <a:spAutoFit/>
          </a:bodyPr>
          <a:lstStyle/>
          <a:p>
            <a:r>
              <a:rPr lang="zh-CN" altLang="en-US" dirty="0" smtClean="0"/>
              <a:t>限制条件</a:t>
            </a:r>
            <a:endParaRPr lang="zh-CN" altLang="en-US" dirty="0"/>
          </a:p>
        </p:txBody>
      </p:sp>
      <p:pic>
        <p:nvPicPr>
          <p:cNvPr id="2" name="图片 1"/>
          <p:cNvPicPr>
            <a:picLocks noChangeAspect="1"/>
          </p:cNvPicPr>
          <p:nvPr/>
        </p:nvPicPr>
        <p:blipFill>
          <a:blip r:embed="rId5"/>
          <a:stretch>
            <a:fillRect/>
          </a:stretch>
        </p:blipFill>
        <p:spPr>
          <a:xfrm>
            <a:off x="1159491" y="2348856"/>
            <a:ext cx="4381500" cy="428625"/>
          </a:xfrm>
          <a:prstGeom prst="rect">
            <a:avLst/>
          </a:prstGeom>
        </p:spPr>
      </p:pic>
      <p:pic>
        <p:nvPicPr>
          <p:cNvPr id="3" name="图片 2"/>
          <p:cNvPicPr>
            <a:picLocks noChangeAspect="1"/>
          </p:cNvPicPr>
          <p:nvPr/>
        </p:nvPicPr>
        <p:blipFill>
          <a:blip r:embed="rId6"/>
          <a:stretch>
            <a:fillRect/>
          </a:stretch>
        </p:blipFill>
        <p:spPr>
          <a:xfrm>
            <a:off x="1390234" y="2724201"/>
            <a:ext cx="2343150" cy="476250"/>
          </a:xfrm>
          <a:prstGeom prst="rect">
            <a:avLst/>
          </a:prstGeom>
        </p:spPr>
      </p:pic>
    </p:spTree>
    <p:extLst>
      <p:ext uri="{BB962C8B-B14F-4D97-AF65-F5344CB8AC3E}">
        <p14:creationId xmlns:p14="http://schemas.microsoft.com/office/powerpoint/2010/main" val="17314220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solidFill>
                  <a:srgbClr val="FF0000"/>
                </a:solidFill>
              </a:rPr>
              <a:t>思想</a:t>
            </a:r>
            <a:endParaRPr lang="en-US" altLang="zh-CN" dirty="0" smtClean="0">
              <a:solidFill>
                <a:srgbClr val="FF0000"/>
              </a:solidFill>
            </a:endParaRPr>
          </a:p>
          <a:p>
            <a:pPr marL="800100" lvl="2" indent="-342900">
              <a:spcBef>
                <a:spcPts val="1000"/>
              </a:spcBef>
              <a:buFont typeface="Wingdings" panose="05000000000000000000" pitchFamily="2" charset="2"/>
              <a:buChar char="Ø"/>
            </a:pPr>
            <a:r>
              <a:rPr lang="zh-CN" altLang="en-US" sz="2400" dirty="0" smtClean="0"/>
              <a:t>利用</a:t>
            </a:r>
            <a:r>
              <a:rPr lang="zh-CN" altLang="en-US" sz="2400" dirty="0" smtClean="0">
                <a:solidFill>
                  <a:srgbClr val="FF0000"/>
                </a:solidFill>
              </a:rPr>
              <a:t>贪婪</a:t>
            </a:r>
            <a:r>
              <a:rPr lang="zh-CN" altLang="en-US" sz="2400" dirty="0" smtClean="0"/>
              <a:t>的思想，</a:t>
            </a:r>
            <a:r>
              <a:rPr lang="zh-CN" altLang="en-US" sz="2400" dirty="0" smtClean="0">
                <a:solidFill>
                  <a:srgbClr val="FF0000"/>
                </a:solidFill>
              </a:rPr>
              <a:t>迭代</a:t>
            </a:r>
            <a:r>
              <a:rPr lang="zh-CN" altLang="en-US" sz="2400" dirty="0" smtClean="0"/>
              <a:t>的选择当前存储情况下最有价值的视频版本存储，直到空间不足。</a:t>
            </a:r>
            <a:endParaRPr lang="en-US" altLang="zh-CN" sz="2400" dirty="0" smtClean="0"/>
          </a:p>
          <a:p>
            <a:pPr marL="800100" lvl="2" indent="-342900">
              <a:spcBef>
                <a:spcPts val="1000"/>
              </a:spcBef>
              <a:buFont typeface="Wingdings" panose="05000000000000000000" pitchFamily="2" charset="2"/>
              <a:buChar char="Ø"/>
            </a:pPr>
            <a:endParaRPr lang="en-US" altLang="zh-CN" sz="2400" dirty="0" smtClean="0">
              <a:solidFill>
                <a:srgbClr val="FF0000"/>
              </a:solidFill>
            </a:endParaRPr>
          </a:p>
          <a:p>
            <a:r>
              <a:rPr lang="zh-CN" altLang="en-US" dirty="0" smtClean="0">
                <a:solidFill>
                  <a:srgbClr val="FF0000"/>
                </a:solidFill>
              </a:rPr>
              <a:t>难点（视频版本价值的计算）</a:t>
            </a:r>
            <a:endParaRPr lang="en-US" altLang="zh-CN" dirty="0" smtClean="0">
              <a:solidFill>
                <a:srgbClr val="FF0000"/>
              </a:solidFill>
            </a:endParaRPr>
          </a:p>
          <a:p>
            <a:pPr lvl="1">
              <a:buFont typeface="Wingdings" panose="05000000000000000000" pitchFamily="2" charset="2"/>
              <a:buChar char="Ø"/>
            </a:pPr>
            <a:r>
              <a:rPr lang="zh-CN" altLang="en-US" dirty="0" smtClean="0"/>
              <a:t>定义价值：基于当前缓存情况，假设存储一个新文件，它所能够进一步满足用户请求（</a:t>
            </a:r>
            <a:r>
              <a:rPr lang="zh-CN" altLang="en-US" dirty="0" smtClean="0">
                <a:solidFill>
                  <a:srgbClr val="FF0000"/>
                </a:solidFill>
              </a:rPr>
              <a:t>转码联合推荐</a:t>
            </a:r>
            <a:r>
              <a:rPr lang="zh-CN" altLang="en-US" dirty="0" smtClean="0"/>
              <a:t>），而降低的</a:t>
            </a:r>
            <a:r>
              <a:rPr lang="zh-CN" altLang="en-US" dirty="0" smtClean="0">
                <a:solidFill>
                  <a:srgbClr val="FF0000"/>
                </a:solidFill>
              </a:rPr>
              <a:t>传输</a:t>
            </a:r>
            <a:r>
              <a:rPr lang="zh-CN" altLang="en-US" dirty="0" smtClean="0"/>
              <a:t>时延与其占用</a:t>
            </a:r>
            <a:r>
              <a:rPr lang="zh-CN" altLang="en-US" dirty="0" smtClean="0">
                <a:solidFill>
                  <a:srgbClr val="FF0000"/>
                </a:solidFill>
              </a:rPr>
              <a:t>存储空间</a:t>
            </a:r>
            <a:r>
              <a:rPr lang="zh-CN" altLang="en-US" dirty="0" smtClean="0"/>
              <a:t>的</a:t>
            </a:r>
            <a:r>
              <a:rPr lang="zh-CN" altLang="en-US" dirty="0" smtClean="0">
                <a:solidFill>
                  <a:srgbClr val="FF0000"/>
                </a:solidFill>
              </a:rPr>
              <a:t>比值</a:t>
            </a:r>
            <a:r>
              <a:rPr lang="zh-CN" altLang="en-US" dirty="0" smtClean="0"/>
              <a:t>。</a:t>
            </a:r>
            <a:endParaRPr lang="en-US" altLang="zh-CN" dirty="0" smtClean="0"/>
          </a:p>
        </p:txBody>
      </p:sp>
      <p:sp>
        <p:nvSpPr>
          <p:cNvPr id="4" name="文本框 3"/>
          <p:cNvSpPr txBox="1"/>
          <p:nvPr/>
        </p:nvSpPr>
        <p:spPr>
          <a:xfrm>
            <a:off x="838200" y="798539"/>
            <a:ext cx="9547746" cy="646331"/>
          </a:xfrm>
          <a:prstGeom prst="rect">
            <a:avLst/>
          </a:prstGeom>
          <a:noFill/>
        </p:spPr>
        <p:txBody>
          <a:bodyPr wrap="square" rtlCol="0">
            <a:spAutoFit/>
          </a:bodyPr>
          <a:lstStyle/>
          <a:p>
            <a:r>
              <a:rPr lang="en-US" altLang="zh-CN" sz="3600" dirty="0" smtClean="0">
                <a:latin typeface="微软雅黑" panose="020B0503020204020204" pitchFamily="34" charset="-122"/>
                <a:ea typeface="微软雅黑" panose="020B0503020204020204" pitchFamily="34" charset="-122"/>
              </a:rPr>
              <a:t>3.</a:t>
            </a:r>
            <a:r>
              <a:rPr lang="zh-CN" altLang="en-US" sz="3600" dirty="0" smtClean="0">
                <a:latin typeface="微软雅黑" panose="020B0503020204020204" pitchFamily="34" charset="-122"/>
                <a:ea typeface="微软雅黑" panose="020B0503020204020204" pitchFamily="34" charset="-122"/>
              </a:rPr>
              <a:t> 算法设计</a:t>
            </a:r>
            <a:r>
              <a:rPr lang="en-US" altLang="zh-CN" sz="3600" dirty="0" smtClean="0">
                <a:latin typeface="微软雅黑" panose="020B0503020204020204" pitchFamily="34" charset="-122"/>
                <a:ea typeface="微软雅黑" panose="020B0503020204020204" pitchFamily="34" charset="-122"/>
              </a:rPr>
              <a:t>(TRC)</a:t>
            </a:r>
            <a:endParaRPr lang="zh-CN" altLang="en-US" sz="3600" dirty="0">
              <a:latin typeface="微软雅黑" panose="020B0503020204020204" pitchFamily="34" charset="-122"/>
              <a:ea typeface="微软雅黑" panose="020B0503020204020204" pitchFamily="34" charset="-122"/>
            </a:endParaRPr>
          </a:p>
        </p:txBody>
      </p:sp>
      <p:sp>
        <p:nvSpPr>
          <p:cNvPr id="5" name="Line 2"/>
          <p:cNvSpPr>
            <a:spLocks noChangeShapeType="1"/>
          </p:cNvSpPr>
          <p:nvPr/>
        </p:nvSpPr>
        <p:spPr bwMode="auto">
          <a:xfrm flipV="1">
            <a:off x="845820" y="1477111"/>
            <a:ext cx="10507980" cy="0"/>
          </a:xfrm>
          <a:prstGeom prst="line">
            <a:avLst/>
          </a:prstGeom>
          <a:noFill/>
          <a:ln w="3175">
            <a:solidFill>
              <a:srgbClr val="0099CC"/>
            </a:solidFill>
            <a:round/>
            <a:headEnd/>
            <a:tailEn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zh-CN" altLang="en-US">
              <a:solidFill>
                <a:srgbClr val="000000"/>
              </a:solidFill>
              <a:latin typeface="Arial" pitchFamily="34" charset="0"/>
            </a:endParaRPr>
          </a:p>
        </p:txBody>
      </p:sp>
    </p:spTree>
    <p:extLst>
      <p:ext uri="{BB962C8B-B14F-4D97-AF65-F5344CB8AC3E}">
        <p14:creationId xmlns:p14="http://schemas.microsoft.com/office/powerpoint/2010/main" val="36969513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rotWithShape="1">
          <a:blip r:embed="rId3"/>
          <a:srcRect t="2114" r="25871"/>
          <a:stretch/>
        </p:blipFill>
        <p:spPr>
          <a:xfrm>
            <a:off x="838199" y="1444870"/>
            <a:ext cx="5780965" cy="5413130"/>
          </a:xfrm>
          <a:prstGeom prst="rect">
            <a:avLst/>
          </a:prstGeom>
        </p:spPr>
      </p:pic>
      <p:sp>
        <p:nvSpPr>
          <p:cNvPr id="5" name="文本框 4"/>
          <p:cNvSpPr txBox="1"/>
          <p:nvPr/>
        </p:nvSpPr>
        <p:spPr>
          <a:xfrm>
            <a:off x="838200" y="798539"/>
            <a:ext cx="9547746" cy="646331"/>
          </a:xfrm>
          <a:prstGeom prst="rect">
            <a:avLst/>
          </a:prstGeom>
          <a:noFill/>
        </p:spPr>
        <p:txBody>
          <a:bodyPr wrap="square" rtlCol="0">
            <a:spAutoFit/>
          </a:bodyPr>
          <a:lstStyle/>
          <a:p>
            <a:r>
              <a:rPr lang="en-US" altLang="zh-CN" sz="3600" dirty="0" smtClean="0">
                <a:latin typeface="微软雅黑" panose="020B0503020204020204" pitchFamily="34" charset="-122"/>
                <a:ea typeface="微软雅黑" panose="020B0503020204020204" pitchFamily="34" charset="-122"/>
              </a:rPr>
              <a:t>3.</a:t>
            </a:r>
            <a:r>
              <a:rPr lang="zh-CN" altLang="en-US" sz="3600" dirty="0" smtClean="0">
                <a:latin typeface="微软雅黑" panose="020B0503020204020204" pitchFamily="34" charset="-122"/>
                <a:ea typeface="微软雅黑" panose="020B0503020204020204" pitchFamily="34" charset="-122"/>
              </a:rPr>
              <a:t> 算法设计</a:t>
            </a:r>
            <a:endParaRPr lang="zh-CN" altLang="en-US" sz="3600" dirty="0">
              <a:latin typeface="微软雅黑" panose="020B0503020204020204" pitchFamily="34" charset="-122"/>
              <a:ea typeface="微软雅黑" panose="020B0503020204020204" pitchFamily="34" charset="-122"/>
            </a:endParaRPr>
          </a:p>
        </p:txBody>
      </p:sp>
      <p:sp>
        <p:nvSpPr>
          <p:cNvPr id="6" name="Line 2"/>
          <p:cNvSpPr>
            <a:spLocks noChangeShapeType="1"/>
          </p:cNvSpPr>
          <p:nvPr/>
        </p:nvSpPr>
        <p:spPr bwMode="auto">
          <a:xfrm flipV="1">
            <a:off x="845820" y="1477111"/>
            <a:ext cx="10507980" cy="0"/>
          </a:xfrm>
          <a:prstGeom prst="line">
            <a:avLst/>
          </a:prstGeom>
          <a:noFill/>
          <a:ln w="3175">
            <a:solidFill>
              <a:srgbClr val="0099CC"/>
            </a:solidFill>
            <a:round/>
            <a:headEnd/>
            <a:tailEn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zh-CN" altLang="en-US">
              <a:solidFill>
                <a:srgbClr val="000000"/>
              </a:solidFill>
              <a:latin typeface="Arial" pitchFamily="34" charset="0"/>
            </a:endParaRPr>
          </a:p>
        </p:txBody>
      </p:sp>
      <p:sp>
        <p:nvSpPr>
          <p:cNvPr id="8" name="矩形 7"/>
          <p:cNvSpPr/>
          <p:nvPr/>
        </p:nvSpPr>
        <p:spPr>
          <a:xfrm>
            <a:off x="1705971" y="3960366"/>
            <a:ext cx="2988858" cy="3821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403375" y="3574872"/>
            <a:ext cx="2661313" cy="369332"/>
          </a:xfrm>
          <a:prstGeom prst="rect">
            <a:avLst/>
          </a:prstGeom>
          <a:noFill/>
          <a:ln>
            <a:solidFill>
              <a:srgbClr val="FF0000"/>
            </a:solidFill>
          </a:ln>
        </p:spPr>
        <p:txBody>
          <a:bodyPr wrap="square" rtlCol="0">
            <a:spAutoFit/>
          </a:bodyPr>
          <a:lstStyle/>
          <a:p>
            <a:r>
              <a:rPr lang="zh-CN" altLang="en-US" dirty="0" smtClean="0"/>
              <a:t>价值最大的视频版本</a:t>
            </a:r>
            <a:endParaRPr lang="zh-CN" altLang="en-US" dirty="0"/>
          </a:p>
        </p:txBody>
      </p:sp>
      <p:cxnSp>
        <p:nvCxnSpPr>
          <p:cNvPr id="11" name="直接箭头连接符 10"/>
          <p:cNvCxnSpPr>
            <a:stCxn id="8" idx="3"/>
            <a:endCxn id="9" idx="1"/>
          </p:cNvCxnSpPr>
          <p:nvPr/>
        </p:nvCxnSpPr>
        <p:spPr>
          <a:xfrm flipV="1">
            <a:off x="4694829" y="3759538"/>
            <a:ext cx="708546" cy="3918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705971" y="4625219"/>
            <a:ext cx="2838734" cy="3821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419296" y="4168885"/>
            <a:ext cx="2661313" cy="369332"/>
          </a:xfrm>
          <a:prstGeom prst="rect">
            <a:avLst/>
          </a:prstGeom>
          <a:noFill/>
          <a:ln>
            <a:solidFill>
              <a:srgbClr val="FF0000"/>
            </a:solidFill>
          </a:ln>
        </p:spPr>
        <p:txBody>
          <a:bodyPr wrap="square" rtlCol="0">
            <a:spAutoFit/>
          </a:bodyPr>
          <a:lstStyle/>
          <a:p>
            <a:r>
              <a:rPr lang="zh-CN" altLang="en-US" dirty="0" smtClean="0"/>
              <a:t>缓存未命中请求的更新</a:t>
            </a:r>
            <a:endParaRPr lang="zh-CN" altLang="en-US" dirty="0"/>
          </a:p>
        </p:txBody>
      </p:sp>
      <p:cxnSp>
        <p:nvCxnSpPr>
          <p:cNvPr id="17" name="直接箭头连接符 16"/>
          <p:cNvCxnSpPr/>
          <p:nvPr/>
        </p:nvCxnSpPr>
        <p:spPr>
          <a:xfrm flipV="1">
            <a:off x="4544705" y="4336101"/>
            <a:ext cx="858670" cy="4801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392073" y="2477960"/>
            <a:ext cx="2838734" cy="10969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p:cNvCxnSpPr/>
          <p:nvPr/>
        </p:nvCxnSpPr>
        <p:spPr>
          <a:xfrm flipV="1">
            <a:off x="4245023" y="2515822"/>
            <a:ext cx="708546" cy="3918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953569" y="2317165"/>
            <a:ext cx="2661313" cy="369332"/>
          </a:xfrm>
          <a:prstGeom prst="rect">
            <a:avLst/>
          </a:prstGeom>
          <a:noFill/>
          <a:ln>
            <a:solidFill>
              <a:srgbClr val="FF0000"/>
            </a:solidFill>
          </a:ln>
        </p:spPr>
        <p:txBody>
          <a:bodyPr wrap="square" rtlCol="0">
            <a:spAutoFit/>
          </a:bodyPr>
          <a:lstStyle/>
          <a:p>
            <a:r>
              <a:rPr lang="zh-CN" altLang="en-US" dirty="0" smtClean="0"/>
              <a:t>参数的初始化</a:t>
            </a:r>
            <a:endParaRPr lang="zh-CN" altLang="en-US" dirty="0"/>
          </a:p>
        </p:txBody>
      </p:sp>
      <p:sp>
        <p:nvSpPr>
          <p:cNvPr id="24" name="矩形 23"/>
          <p:cNvSpPr/>
          <p:nvPr/>
        </p:nvSpPr>
        <p:spPr>
          <a:xfrm>
            <a:off x="1726440" y="5077658"/>
            <a:ext cx="4169391" cy="1349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p:cNvCxnSpPr/>
          <p:nvPr/>
        </p:nvCxnSpPr>
        <p:spPr>
          <a:xfrm flipV="1">
            <a:off x="5891282" y="5391747"/>
            <a:ext cx="858670" cy="4801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784072" y="5098068"/>
            <a:ext cx="2661313" cy="646331"/>
          </a:xfrm>
          <a:prstGeom prst="rect">
            <a:avLst/>
          </a:prstGeom>
          <a:noFill/>
          <a:ln>
            <a:solidFill>
              <a:srgbClr val="FF0000"/>
            </a:solidFill>
          </a:ln>
        </p:spPr>
        <p:txBody>
          <a:bodyPr wrap="square" rtlCol="0">
            <a:spAutoFit/>
          </a:bodyPr>
          <a:lstStyle/>
          <a:p>
            <a:r>
              <a:rPr lang="zh-CN" altLang="en-US" dirty="0" smtClean="0"/>
              <a:t>缓存空间，缓存向量，待缓存视频版本的更新</a:t>
            </a:r>
            <a:endParaRPr lang="zh-CN" altLang="en-US" dirty="0"/>
          </a:p>
        </p:txBody>
      </p:sp>
    </p:spTree>
    <p:extLst>
      <p:ext uri="{BB962C8B-B14F-4D97-AF65-F5344CB8AC3E}">
        <p14:creationId xmlns:p14="http://schemas.microsoft.com/office/powerpoint/2010/main" val="6764485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实验结果分析：</a:t>
            </a:r>
            <a:endParaRPr lang="en-US" altLang="zh-CN" dirty="0" smtClean="0"/>
          </a:p>
          <a:p>
            <a:pPr marL="0" indent="0">
              <a:buNone/>
            </a:pPr>
            <a:r>
              <a:rPr lang="en-US" altLang="zh-CN" sz="2400" dirty="0" smtClean="0"/>
              <a:t>1.</a:t>
            </a:r>
            <a:r>
              <a:rPr lang="zh-CN" altLang="en-US" sz="2400" dirty="0" smtClean="0"/>
              <a:t>不同缓存空间下性能评估 </a:t>
            </a:r>
            <a:r>
              <a:rPr lang="en-US" altLang="zh-CN" sz="2400" dirty="0" smtClean="0"/>
              <a:t>2.</a:t>
            </a:r>
            <a:r>
              <a:rPr lang="zh-CN" altLang="en-US" sz="2400" dirty="0" smtClean="0"/>
              <a:t>不同相似度阈值下性能评估 </a:t>
            </a:r>
            <a:r>
              <a:rPr lang="en-US" altLang="zh-CN" sz="2400" dirty="0" smtClean="0"/>
              <a:t>3.</a:t>
            </a:r>
            <a:r>
              <a:rPr lang="zh-CN" altLang="en-US" sz="2400" dirty="0" smtClean="0"/>
              <a:t>性能优势构成</a:t>
            </a:r>
          </a:p>
          <a:p>
            <a:pPr marL="0" indent="0">
              <a:buNone/>
            </a:pPr>
            <a:endParaRPr lang="zh-CN" altLang="en-US" sz="2400" dirty="0" smtClean="0"/>
          </a:p>
          <a:p>
            <a:endParaRPr lang="zh-CN" altLang="en-US" dirty="0"/>
          </a:p>
        </p:txBody>
      </p:sp>
      <p:sp>
        <p:nvSpPr>
          <p:cNvPr id="5" name="文本框 4"/>
          <p:cNvSpPr txBox="1"/>
          <p:nvPr/>
        </p:nvSpPr>
        <p:spPr>
          <a:xfrm>
            <a:off x="838200" y="798539"/>
            <a:ext cx="9547746" cy="646331"/>
          </a:xfrm>
          <a:prstGeom prst="rect">
            <a:avLst/>
          </a:prstGeom>
          <a:noFill/>
        </p:spPr>
        <p:txBody>
          <a:bodyPr wrap="square" rtlCol="0">
            <a:spAutoFit/>
          </a:bodyPr>
          <a:lstStyle/>
          <a:p>
            <a:r>
              <a:rPr lang="en-US" altLang="zh-CN" sz="3600" dirty="0" smtClean="0">
                <a:latin typeface="微软雅黑" panose="020B0503020204020204" pitchFamily="34" charset="-122"/>
                <a:ea typeface="微软雅黑" panose="020B0503020204020204" pitchFamily="34" charset="-122"/>
              </a:rPr>
              <a:t>4.</a:t>
            </a:r>
            <a:r>
              <a:rPr lang="zh-CN" altLang="en-US" sz="3600" dirty="0" smtClean="0">
                <a:latin typeface="微软雅黑" panose="020B0503020204020204" pitchFamily="34" charset="-122"/>
                <a:ea typeface="微软雅黑" panose="020B0503020204020204" pitchFamily="34" charset="-122"/>
              </a:rPr>
              <a:t> 仿真实验</a:t>
            </a:r>
            <a:endParaRPr lang="zh-CN" altLang="en-US" sz="3600" dirty="0">
              <a:latin typeface="微软雅黑" panose="020B0503020204020204" pitchFamily="34" charset="-122"/>
              <a:ea typeface="微软雅黑" panose="020B0503020204020204" pitchFamily="34" charset="-122"/>
            </a:endParaRPr>
          </a:p>
        </p:txBody>
      </p:sp>
      <p:sp>
        <p:nvSpPr>
          <p:cNvPr id="6" name="Line 2"/>
          <p:cNvSpPr>
            <a:spLocks noChangeShapeType="1"/>
          </p:cNvSpPr>
          <p:nvPr/>
        </p:nvSpPr>
        <p:spPr bwMode="auto">
          <a:xfrm flipV="1">
            <a:off x="845820" y="1477111"/>
            <a:ext cx="10507980" cy="0"/>
          </a:xfrm>
          <a:prstGeom prst="line">
            <a:avLst/>
          </a:prstGeom>
          <a:noFill/>
          <a:ln w="3175">
            <a:solidFill>
              <a:srgbClr val="0099CC"/>
            </a:solidFill>
            <a:round/>
            <a:headEnd/>
            <a:tailEn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zh-CN" altLang="en-US">
              <a:solidFill>
                <a:srgbClr val="000000"/>
              </a:solidFill>
              <a:latin typeface="Arial" pitchFamily="34" charset="0"/>
            </a:endParaRPr>
          </a:p>
        </p:txBody>
      </p:sp>
      <p:pic>
        <p:nvPicPr>
          <p:cNvPr id="7" name="图片 6"/>
          <p:cNvPicPr>
            <a:picLocks noChangeAspect="1"/>
          </p:cNvPicPr>
          <p:nvPr/>
        </p:nvPicPr>
        <p:blipFill rotWithShape="1">
          <a:blip r:embed="rId3"/>
          <a:srcRect b="14883"/>
          <a:stretch/>
        </p:blipFill>
        <p:spPr>
          <a:xfrm>
            <a:off x="845820" y="2915055"/>
            <a:ext cx="3486150" cy="2472733"/>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6513" y="3059913"/>
            <a:ext cx="3658111" cy="2457793"/>
          </a:xfrm>
          <a:prstGeom prst="rect">
            <a:avLst/>
          </a:prstGeom>
        </p:spPr>
      </p:pic>
      <p:pic>
        <p:nvPicPr>
          <p:cNvPr id="9" name="图片 8"/>
          <p:cNvPicPr>
            <a:picLocks noChangeAspect="1"/>
          </p:cNvPicPr>
          <p:nvPr/>
        </p:nvPicPr>
        <p:blipFill>
          <a:blip r:embed="rId5"/>
          <a:stretch>
            <a:fillRect/>
          </a:stretch>
        </p:blipFill>
        <p:spPr>
          <a:xfrm>
            <a:off x="7972958" y="3059913"/>
            <a:ext cx="3467100" cy="2476500"/>
          </a:xfrm>
          <a:prstGeom prst="rect">
            <a:avLst/>
          </a:prstGeom>
        </p:spPr>
      </p:pic>
    </p:spTree>
    <p:extLst>
      <p:ext uri="{BB962C8B-B14F-4D97-AF65-F5344CB8AC3E}">
        <p14:creationId xmlns:p14="http://schemas.microsoft.com/office/powerpoint/2010/main" val="2656709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917375" y="2237359"/>
            <a:ext cx="5400600" cy="58477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rPr>
              <a:t>请各位老师批评指导，谢谢！</a:t>
            </a:r>
          </a:p>
        </p:txBody>
      </p:sp>
    </p:spTree>
    <p:extLst>
      <p:ext uri="{BB962C8B-B14F-4D97-AF65-F5344CB8AC3E}">
        <p14:creationId xmlns:p14="http://schemas.microsoft.com/office/powerpoint/2010/main" val="2137531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514350" indent="-514350">
              <a:buFont typeface="+mj-ea"/>
              <a:buAutoNum type="circleNumDbPlain"/>
            </a:pPr>
            <a:r>
              <a:rPr lang="zh-CN" altLang="en-US" dirty="0" smtClean="0"/>
              <a:t>基于流行度的缓存设计</a:t>
            </a:r>
            <a:endParaRPr lang="en-US" altLang="zh-CN" dirty="0" smtClean="0"/>
          </a:p>
          <a:p>
            <a:pPr lvl="1">
              <a:buFont typeface="Wingdings" panose="05000000000000000000" pitchFamily="2" charset="2"/>
              <a:buChar char="Ø"/>
            </a:pPr>
            <a:r>
              <a:rPr lang="zh-CN" altLang="en-US" dirty="0" smtClean="0"/>
              <a:t>独立看待每个视频文件，依照文件流行度缓存文件</a:t>
            </a:r>
            <a:endParaRPr lang="en-US" altLang="zh-CN" dirty="0" smtClean="0"/>
          </a:p>
          <a:p>
            <a:pPr lvl="1">
              <a:buFont typeface="Wingdings" panose="05000000000000000000" pitchFamily="2" charset="2"/>
              <a:buChar char="Ø"/>
            </a:pPr>
            <a:r>
              <a:rPr lang="zh-CN" altLang="en-US" dirty="0" smtClean="0">
                <a:solidFill>
                  <a:srgbClr val="FF0000"/>
                </a:solidFill>
              </a:rPr>
              <a:t>缺点</a:t>
            </a:r>
            <a:r>
              <a:rPr lang="zh-CN" altLang="en-US" dirty="0"/>
              <a:t>：同时存储同一</a:t>
            </a:r>
            <a:r>
              <a:rPr lang="zh-CN" altLang="en-US" dirty="0" smtClean="0"/>
              <a:t>个视频多版本，导致</a:t>
            </a:r>
            <a:r>
              <a:rPr lang="zh-CN" altLang="en-US" dirty="0" smtClean="0">
                <a:latin typeface="宋体" pitchFamily="2" charset="-122"/>
              </a:rPr>
              <a:t>缓存冗余大，存储空间浪费</a:t>
            </a:r>
            <a:endParaRPr lang="en-US" altLang="zh-CN" dirty="0" smtClean="0"/>
          </a:p>
          <a:p>
            <a:pPr marL="514350" indent="-514350">
              <a:buFont typeface="+mj-ea"/>
              <a:buAutoNum type="circleNumDbPlain"/>
            </a:pPr>
            <a:r>
              <a:rPr lang="zh-CN" altLang="en-US" dirty="0" smtClean="0"/>
              <a:t>基于视频</a:t>
            </a:r>
            <a:r>
              <a:rPr lang="en-US" altLang="zh-CN" dirty="0" smtClean="0"/>
              <a:t>SVC</a:t>
            </a:r>
            <a:r>
              <a:rPr lang="zh-CN" altLang="en-US" dirty="0" smtClean="0"/>
              <a:t>编码的缓存设计</a:t>
            </a:r>
          </a:p>
          <a:p>
            <a:pPr lvl="1">
              <a:buFont typeface="Wingdings" panose="05000000000000000000" pitchFamily="2" charset="2"/>
              <a:buChar char="Ø"/>
            </a:pPr>
            <a:r>
              <a:rPr lang="zh-CN" altLang="en-US" dirty="0" smtClean="0"/>
              <a:t>利用</a:t>
            </a:r>
            <a:r>
              <a:rPr lang="en-US" altLang="zh-CN" dirty="0" smtClean="0"/>
              <a:t>SVC</a:t>
            </a:r>
            <a:r>
              <a:rPr lang="zh-CN" altLang="en-US" dirty="0" smtClean="0"/>
              <a:t>实现视频清晰度转换，并存储流行度高的视频层</a:t>
            </a:r>
            <a:endParaRPr lang="en-US" altLang="zh-CN" dirty="0" smtClean="0"/>
          </a:p>
          <a:p>
            <a:pPr lvl="1">
              <a:buFont typeface="Wingdings" panose="05000000000000000000" pitchFamily="2" charset="2"/>
              <a:buChar char="Ø"/>
            </a:pPr>
            <a:r>
              <a:rPr lang="zh-CN" altLang="en-US" dirty="0" smtClean="0">
                <a:solidFill>
                  <a:srgbClr val="FF0000"/>
                </a:solidFill>
                <a:latin typeface="宋体" pitchFamily="2" charset="-122"/>
              </a:rPr>
              <a:t>缺点</a:t>
            </a:r>
            <a:r>
              <a:rPr lang="zh-CN" altLang="en-US" dirty="0" smtClean="0">
                <a:latin typeface="宋体" pitchFamily="2" charset="-122"/>
              </a:rPr>
              <a:t>：</a:t>
            </a:r>
            <a:r>
              <a:rPr lang="en-US" altLang="zh-CN" dirty="0" smtClean="0">
                <a:latin typeface="宋体" pitchFamily="2" charset="-122"/>
              </a:rPr>
              <a:t>SVC</a:t>
            </a:r>
            <a:r>
              <a:rPr lang="zh-CN" altLang="en-US" dirty="0" smtClean="0">
                <a:latin typeface="宋体" pitchFamily="2" charset="-122"/>
              </a:rPr>
              <a:t>兼容性较差，实际系统需要升级以适配</a:t>
            </a:r>
            <a:r>
              <a:rPr lang="en-US" altLang="zh-CN" dirty="0" smtClean="0">
                <a:latin typeface="宋体" pitchFamily="2" charset="-122"/>
              </a:rPr>
              <a:t>SVC</a:t>
            </a:r>
            <a:endParaRPr lang="en-US" altLang="zh-CN" dirty="0" smtClean="0"/>
          </a:p>
          <a:p>
            <a:pPr marL="514350" indent="-514350">
              <a:buFont typeface="+mj-ea"/>
              <a:buAutoNum type="circleNumDbPlain"/>
            </a:pPr>
            <a:r>
              <a:rPr lang="zh-CN" altLang="en-US" dirty="0" smtClean="0"/>
              <a:t>基于视频推荐的缓存设计</a:t>
            </a:r>
            <a:endParaRPr lang="en-US" altLang="zh-CN" dirty="0" smtClean="0"/>
          </a:p>
          <a:p>
            <a:pPr lvl="1">
              <a:buFont typeface="Wingdings" panose="05000000000000000000" pitchFamily="2" charset="2"/>
              <a:buChar char="Ø"/>
            </a:pPr>
            <a:r>
              <a:rPr lang="zh-CN" altLang="en-US" dirty="0" smtClean="0"/>
              <a:t>利用视频推荐，向用户推荐已经缓存的视频文件。</a:t>
            </a:r>
            <a:endParaRPr lang="en-US" altLang="zh-CN" dirty="0" smtClean="0"/>
          </a:p>
          <a:p>
            <a:pPr lvl="1">
              <a:buFont typeface="Wingdings" panose="05000000000000000000" pitchFamily="2" charset="2"/>
              <a:buChar char="Ø"/>
            </a:pPr>
            <a:r>
              <a:rPr lang="zh-CN" altLang="en-US" dirty="0" smtClean="0"/>
              <a:t> </a:t>
            </a:r>
            <a:r>
              <a:rPr lang="zh-CN" altLang="en-US" dirty="0" smtClean="0">
                <a:solidFill>
                  <a:srgbClr val="FF0000"/>
                </a:solidFill>
              </a:rPr>
              <a:t>缺点</a:t>
            </a:r>
            <a:r>
              <a:rPr lang="zh-CN" altLang="en-US" dirty="0" smtClean="0"/>
              <a:t>：未</a:t>
            </a:r>
            <a:r>
              <a:rPr lang="zh-CN" altLang="en-US" dirty="0" smtClean="0">
                <a:latin typeface="宋体" pitchFamily="2" charset="-122"/>
              </a:rPr>
              <a:t>考虑视频清晰度联系，冗余仍然存在</a:t>
            </a:r>
            <a:endParaRPr lang="en-US" altLang="zh-CN" dirty="0" smtClean="0"/>
          </a:p>
          <a:p>
            <a:endParaRPr lang="zh-CN" altLang="en-US" dirty="0" smtClean="0"/>
          </a:p>
          <a:p>
            <a:endParaRPr lang="zh-CN" altLang="en-US" dirty="0" smtClean="0"/>
          </a:p>
          <a:p>
            <a:pPr marL="457200" lvl="1" indent="0">
              <a:buNone/>
            </a:pPr>
            <a:endParaRPr lang="en-US" altLang="zh-CN" dirty="0"/>
          </a:p>
          <a:p>
            <a:pPr marL="457200" lvl="1" indent="0">
              <a:buNone/>
            </a:pPr>
            <a:endParaRPr lang="en-US" altLang="zh-CN" dirty="0" smtClean="0"/>
          </a:p>
          <a:p>
            <a:pPr marL="457200" lvl="1" indent="0">
              <a:buNone/>
            </a:pPr>
            <a:endParaRPr lang="en-US" altLang="zh-CN" dirty="0"/>
          </a:p>
        </p:txBody>
      </p:sp>
      <p:sp>
        <p:nvSpPr>
          <p:cNvPr id="4" name="文本框 3"/>
          <p:cNvSpPr txBox="1"/>
          <p:nvPr/>
        </p:nvSpPr>
        <p:spPr>
          <a:xfrm>
            <a:off x="838200" y="830780"/>
            <a:ext cx="4194810"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研究现状</a:t>
            </a:r>
          </a:p>
        </p:txBody>
      </p:sp>
      <p:sp>
        <p:nvSpPr>
          <p:cNvPr id="5" name="Line 2"/>
          <p:cNvSpPr>
            <a:spLocks noChangeShapeType="1"/>
          </p:cNvSpPr>
          <p:nvPr/>
        </p:nvSpPr>
        <p:spPr bwMode="auto">
          <a:xfrm flipV="1">
            <a:off x="845820" y="1477111"/>
            <a:ext cx="10507980" cy="0"/>
          </a:xfrm>
          <a:prstGeom prst="line">
            <a:avLst/>
          </a:prstGeom>
          <a:noFill/>
          <a:ln w="3175">
            <a:solidFill>
              <a:srgbClr val="0099CC"/>
            </a:solidFill>
            <a:round/>
            <a:headEnd/>
            <a:tailEn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zh-CN" altLang="en-US">
              <a:solidFill>
                <a:srgbClr val="000000"/>
              </a:solidFill>
              <a:latin typeface="Arial" pitchFamily="34" charset="0"/>
            </a:endParaRPr>
          </a:p>
        </p:txBody>
      </p:sp>
    </p:spTree>
    <p:extLst>
      <p:ext uri="{BB962C8B-B14F-4D97-AF65-F5344CB8AC3E}">
        <p14:creationId xmlns:p14="http://schemas.microsoft.com/office/powerpoint/2010/main" val="3110549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marL="514350" indent="-514350">
              <a:buFont typeface="+mj-ea"/>
              <a:buAutoNum type="circleNumDbPlain"/>
            </a:pPr>
            <a:r>
              <a:rPr lang="zh-CN" altLang="en-US" dirty="0" smtClean="0"/>
              <a:t>考虑到转码的</a:t>
            </a:r>
            <a:r>
              <a:rPr lang="zh-CN" altLang="en-US" dirty="0" smtClean="0">
                <a:solidFill>
                  <a:srgbClr val="FF0000"/>
                </a:solidFill>
              </a:rPr>
              <a:t>兼容性</a:t>
            </a:r>
            <a:r>
              <a:rPr lang="zh-CN" altLang="en-US" dirty="0" smtClean="0"/>
              <a:t>，</a:t>
            </a:r>
            <a:r>
              <a:rPr lang="zh-CN" altLang="en-US" dirty="0" smtClean="0">
                <a:solidFill>
                  <a:srgbClr val="FF0000"/>
                </a:solidFill>
              </a:rPr>
              <a:t>通过视频转码，实现高清转低清</a:t>
            </a:r>
            <a:r>
              <a:rPr lang="zh-CN" altLang="en-US" dirty="0" smtClean="0"/>
              <a:t>。如果缓存了某个视频的高清版本，就不必再存低清版本。</a:t>
            </a:r>
            <a:endParaRPr lang="en-US" altLang="zh-CN" dirty="0" smtClean="0"/>
          </a:p>
          <a:p>
            <a:pPr marL="514350" indent="-514350">
              <a:buFont typeface="+mj-ea"/>
              <a:buAutoNum type="circleNumDbPlain"/>
            </a:pPr>
            <a:endParaRPr lang="en-US" altLang="zh-CN" dirty="0" smtClean="0"/>
          </a:p>
          <a:p>
            <a:pPr marL="514350" indent="-514350">
              <a:buFont typeface="+mj-ea"/>
              <a:buAutoNum type="circleNumDbPlain"/>
            </a:pPr>
            <a:r>
              <a:rPr lang="zh-CN" altLang="en-US" dirty="0" smtClean="0"/>
              <a:t>考虑到视频的</a:t>
            </a:r>
            <a:r>
              <a:rPr lang="zh-CN" altLang="en-US" dirty="0" smtClean="0">
                <a:solidFill>
                  <a:srgbClr val="FF0000"/>
                </a:solidFill>
              </a:rPr>
              <a:t>相似性，通过视频推荐，实现用户请求转换。</a:t>
            </a:r>
            <a:r>
              <a:rPr lang="zh-CN" altLang="en-US" dirty="0" smtClean="0"/>
              <a:t>如果缓存了某个视频，则可以满足用户对类似视频的请求。 （如，甄嬛传</a:t>
            </a:r>
            <a:r>
              <a:rPr lang="en-US" altLang="zh-CN" dirty="0" smtClean="0"/>
              <a:t>——</a:t>
            </a:r>
            <a:r>
              <a:rPr lang="zh-CN" altLang="en-US" dirty="0" smtClean="0"/>
              <a:t>延禧攻略，同为宫斗剧）。</a:t>
            </a:r>
          </a:p>
          <a:p>
            <a:pPr marL="514350" indent="-514350">
              <a:buFont typeface="+mj-ea"/>
              <a:buAutoNum type="circleNumDbPlain"/>
            </a:pPr>
            <a:endParaRPr lang="en-US" altLang="zh-CN" dirty="0" smtClean="0"/>
          </a:p>
          <a:p>
            <a:pPr marL="514350" indent="-514350">
              <a:buFont typeface="+mj-ea"/>
              <a:buAutoNum type="circleNumDbPlain"/>
            </a:pPr>
            <a:r>
              <a:rPr lang="zh-CN" altLang="en-US" dirty="0" smtClean="0">
                <a:solidFill>
                  <a:srgbClr val="FF0000"/>
                </a:solidFill>
              </a:rPr>
              <a:t>结合转码</a:t>
            </a:r>
            <a:r>
              <a:rPr lang="en-US" altLang="zh-CN" dirty="0" smtClean="0">
                <a:solidFill>
                  <a:srgbClr val="FF0000"/>
                </a:solidFill>
              </a:rPr>
              <a:t>+</a:t>
            </a:r>
            <a:r>
              <a:rPr lang="zh-CN" altLang="en-US" dirty="0" smtClean="0">
                <a:solidFill>
                  <a:srgbClr val="FF0000"/>
                </a:solidFill>
              </a:rPr>
              <a:t>推荐</a:t>
            </a:r>
            <a:r>
              <a:rPr lang="zh-CN" altLang="en-US" dirty="0" smtClean="0"/>
              <a:t>，</a:t>
            </a:r>
            <a:r>
              <a:rPr lang="zh-CN" altLang="en-US" dirty="0" smtClean="0">
                <a:solidFill>
                  <a:srgbClr val="FF0000"/>
                </a:solidFill>
              </a:rPr>
              <a:t>则可理解为对缓存内容先转码再推荐（如果需要</a:t>
            </a:r>
            <a:r>
              <a:rPr lang="zh-CN" altLang="en-US" dirty="0" smtClean="0"/>
              <a:t>）。这样，缓存一个视频版本，就可以满足用户对</a:t>
            </a:r>
            <a:r>
              <a:rPr lang="zh-CN" altLang="en-US" b="1" u="sng" dirty="0" smtClean="0"/>
              <a:t>更低清</a:t>
            </a:r>
            <a:r>
              <a:rPr lang="zh-CN" altLang="en-US" dirty="0" smtClean="0"/>
              <a:t>的</a:t>
            </a:r>
            <a:r>
              <a:rPr lang="zh-CN" altLang="en-US" b="1" u="sng" dirty="0" smtClean="0"/>
              <a:t>相似视频</a:t>
            </a:r>
            <a:r>
              <a:rPr lang="zh-CN" altLang="en-US" dirty="0" smtClean="0"/>
              <a:t>的需求，大幅提高缓存效率。</a:t>
            </a:r>
          </a:p>
          <a:p>
            <a:endParaRPr lang="zh-CN" altLang="en-US" dirty="0"/>
          </a:p>
        </p:txBody>
      </p:sp>
      <p:sp>
        <p:nvSpPr>
          <p:cNvPr id="6" name="文本框 5"/>
          <p:cNvSpPr txBox="1"/>
          <p:nvPr/>
        </p:nvSpPr>
        <p:spPr>
          <a:xfrm>
            <a:off x="838200" y="830780"/>
            <a:ext cx="4194810" cy="646331"/>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研究思路</a:t>
            </a:r>
            <a:endParaRPr lang="zh-CN" altLang="en-US" sz="3600" dirty="0">
              <a:latin typeface="微软雅黑" panose="020B0503020204020204" pitchFamily="34" charset="-122"/>
              <a:ea typeface="微软雅黑" panose="020B0503020204020204" pitchFamily="34" charset="-122"/>
            </a:endParaRPr>
          </a:p>
        </p:txBody>
      </p:sp>
      <p:sp>
        <p:nvSpPr>
          <p:cNvPr id="7" name="Line 2"/>
          <p:cNvSpPr>
            <a:spLocks noChangeShapeType="1"/>
          </p:cNvSpPr>
          <p:nvPr/>
        </p:nvSpPr>
        <p:spPr bwMode="auto">
          <a:xfrm flipV="1">
            <a:off x="845820" y="1477111"/>
            <a:ext cx="10507980" cy="0"/>
          </a:xfrm>
          <a:prstGeom prst="line">
            <a:avLst/>
          </a:prstGeom>
          <a:noFill/>
          <a:ln w="3175">
            <a:solidFill>
              <a:srgbClr val="0099CC"/>
            </a:solidFill>
            <a:round/>
            <a:headEnd/>
            <a:tailEn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zh-CN" altLang="en-US">
              <a:solidFill>
                <a:srgbClr val="000000"/>
              </a:solidFill>
              <a:latin typeface="Arial" pitchFamily="34" charset="0"/>
            </a:endParaRPr>
          </a:p>
        </p:txBody>
      </p:sp>
    </p:spTree>
    <p:extLst>
      <p:ext uri="{BB962C8B-B14F-4D97-AF65-F5344CB8AC3E}">
        <p14:creationId xmlns:p14="http://schemas.microsoft.com/office/powerpoint/2010/main" val="4209592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zh-CN" altLang="en-US" dirty="0" smtClean="0"/>
              <a:t>一、基于视频转码的缓存设计（已发表</a:t>
            </a:r>
            <a:r>
              <a:rPr lang="en-US" altLang="zh-CN" dirty="0" smtClean="0"/>
              <a:t>SCI</a:t>
            </a:r>
            <a:r>
              <a:rPr lang="zh-CN" altLang="en-US" dirty="0" smtClean="0"/>
              <a:t>期刊论文）</a:t>
            </a:r>
            <a:endParaRPr lang="en-US" altLang="zh-CN" dirty="0" smtClean="0"/>
          </a:p>
          <a:p>
            <a:pPr>
              <a:buFont typeface="Wingdings" panose="05000000000000000000" pitchFamily="2" charset="2"/>
              <a:buChar char="Ø"/>
            </a:pPr>
            <a:r>
              <a:rPr lang="zh-CN" altLang="en-US" dirty="0" smtClean="0">
                <a:solidFill>
                  <a:srgbClr val="FF0000"/>
                </a:solidFill>
              </a:rPr>
              <a:t>创新点：</a:t>
            </a:r>
            <a:endParaRPr lang="en-US" altLang="zh-CN" dirty="0" smtClean="0">
              <a:solidFill>
                <a:srgbClr val="FF0000"/>
              </a:solidFill>
            </a:endParaRPr>
          </a:p>
          <a:p>
            <a:pPr marL="0" indent="0">
              <a:buNone/>
            </a:pPr>
            <a:r>
              <a:rPr lang="zh-CN" altLang="en-US" dirty="0" smtClean="0"/>
              <a:t>         利用</a:t>
            </a:r>
            <a:r>
              <a:rPr lang="zh-CN" altLang="en-US" dirty="0"/>
              <a:t>转</a:t>
            </a:r>
            <a:r>
              <a:rPr lang="zh-CN" altLang="en-US" dirty="0" smtClean="0"/>
              <a:t>码实现高清转低清，并在</a:t>
            </a:r>
            <a:r>
              <a:rPr lang="zh-CN" altLang="en-US" dirty="0">
                <a:solidFill>
                  <a:srgbClr val="FF0000"/>
                </a:solidFill>
              </a:rPr>
              <a:t>缓存空间</a:t>
            </a:r>
            <a:r>
              <a:rPr lang="zh-CN" altLang="en-US" dirty="0"/>
              <a:t>和</a:t>
            </a:r>
            <a:r>
              <a:rPr lang="zh-CN" altLang="en-US" dirty="0">
                <a:solidFill>
                  <a:srgbClr val="FF0000"/>
                </a:solidFill>
              </a:rPr>
              <a:t>清晰度</a:t>
            </a:r>
            <a:r>
              <a:rPr lang="zh-CN" altLang="en-US" dirty="0"/>
              <a:t>版本之间</a:t>
            </a:r>
            <a:r>
              <a:rPr lang="zh-CN" altLang="en-US" dirty="0" smtClean="0"/>
              <a:t>进行</a:t>
            </a:r>
            <a:r>
              <a:rPr lang="zh-CN" altLang="en-US" dirty="0" smtClean="0">
                <a:solidFill>
                  <a:srgbClr val="FF0000"/>
                </a:solidFill>
              </a:rPr>
              <a:t>均衡，</a:t>
            </a:r>
            <a:r>
              <a:rPr lang="zh-CN" altLang="en-US" dirty="0" smtClean="0"/>
              <a:t>保证每个视频</a:t>
            </a:r>
            <a:r>
              <a:rPr lang="zh-CN" altLang="en-US" dirty="0" smtClean="0">
                <a:solidFill>
                  <a:srgbClr val="FF0000"/>
                </a:solidFill>
              </a:rPr>
              <a:t>最多</a:t>
            </a:r>
            <a:r>
              <a:rPr lang="zh-CN" altLang="en-US" dirty="0"/>
              <a:t>存储</a:t>
            </a:r>
            <a:r>
              <a:rPr lang="zh-CN" altLang="en-US" dirty="0" smtClean="0">
                <a:solidFill>
                  <a:srgbClr val="FF0000"/>
                </a:solidFill>
              </a:rPr>
              <a:t>一个</a:t>
            </a:r>
            <a:r>
              <a:rPr lang="zh-CN" altLang="en-US" dirty="0" smtClean="0"/>
              <a:t>清晰度版本，</a:t>
            </a:r>
            <a:r>
              <a:rPr lang="zh-CN" altLang="en-US" dirty="0" smtClean="0">
                <a:solidFill>
                  <a:srgbClr val="FF0000"/>
                </a:solidFill>
              </a:rPr>
              <a:t>消除缓存冗余。</a:t>
            </a:r>
            <a:endParaRPr lang="en-US" altLang="zh-CN" dirty="0" smtClean="0">
              <a:solidFill>
                <a:srgbClr val="FF0000"/>
              </a:solidFill>
            </a:endParaRPr>
          </a:p>
          <a:p>
            <a:pPr marL="0" indent="0">
              <a:buNone/>
            </a:pPr>
            <a:endParaRPr lang="en-US" altLang="zh-CN" dirty="0" smtClean="0"/>
          </a:p>
          <a:p>
            <a:pPr marL="0" indent="0">
              <a:buNone/>
            </a:pPr>
            <a:r>
              <a:rPr lang="zh-CN" altLang="en-US" dirty="0" smtClean="0"/>
              <a:t>二、基于视频转码和视频推荐的缓存设计（修改中，待投稿）</a:t>
            </a:r>
            <a:endParaRPr lang="en-US" altLang="zh-CN" dirty="0" smtClean="0"/>
          </a:p>
          <a:p>
            <a:pPr>
              <a:buFont typeface="Wingdings" panose="05000000000000000000" pitchFamily="2" charset="2"/>
              <a:buChar char="Ø"/>
            </a:pPr>
            <a:r>
              <a:rPr lang="zh-CN" altLang="en-US" dirty="0">
                <a:solidFill>
                  <a:srgbClr val="FF0000"/>
                </a:solidFill>
              </a:rPr>
              <a:t>创新点：</a:t>
            </a:r>
            <a:endParaRPr lang="en-US" altLang="zh-CN" dirty="0">
              <a:solidFill>
                <a:srgbClr val="FF0000"/>
              </a:solidFill>
            </a:endParaRPr>
          </a:p>
          <a:p>
            <a:pPr marL="0" indent="468000">
              <a:buNone/>
            </a:pPr>
            <a:r>
              <a:rPr lang="zh-CN" altLang="en-US" dirty="0" smtClean="0"/>
              <a:t>   </a:t>
            </a:r>
            <a:r>
              <a:rPr lang="zh-CN" altLang="en-US" dirty="0" smtClean="0">
                <a:solidFill>
                  <a:srgbClr val="FF0000"/>
                </a:solidFill>
              </a:rPr>
              <a:t>联合转码与推荐</a:t>
            </a:r>
            <a:r>
              <a:rPr lang="zh-CN" altLang="en-US" dirty="0" smtClean="0"/>
              <a:t>，在</a:t>
            </a:r>
            <a:r>
              <a:rPr lang="zh-CN" altLang="en-US" dirty="0" smtClean="0">
                <a:solidFill>
                  <a:srgbClr val="FF0000"/>
                </a:solidFill>
              </a:rPr>
              <a:t>消除</a:t>
            </a:r>
            <a:r>
              <a:rPr lang="zh-CN" altLang="en-US" dirty="0">
                <a:solidFill>
                  <a:srgbClr val="FF0000"/>
                </a:solidFill>
              </a:rPr>
              <a:t>缓存</a:t>
            </a:r>
            <a:r>
              <a:rPr lang="zh-CN" altLang="en-US" dirty="0" smtClean="0">
                <a:solidFill>
                  <a:srgbClr val="FF0000"/>
                </a:solidFill>
              </a:rPr>
              <a:t>冗余</a:t>
            </a:r>
            <a:r>
              <a:rPr lang="zh-CN" altLang="en-US" dirty="0" smtClean="0"/>
              <a:t>的前提下，向</a:t>
            </a:r>
            <a:r>
              <a:rPr lang="zh-CN" altLang="en-US" dirty="0" smtClean="0">
                <a:solidFill>
                  <a:srgbClr val="FF0000"/>
                </a:solidFill>
              </a:rPr>
              <a:t>用户</a:t>
            </a:r>
            <a:r>
              <a:rPr lang="zh-CN" altLang="en-US" dirty="0">
                <a:solidFill>
                  <a:srgbClr val="FF0000"/>
                </a:solidFill>
              </a:rPr>
              <a:t>推荐</a:t>
            </a:r>
            <a:r>
              <a:rPr lang="zh-CN" altLang="en-US" dirty="0"/>
              <a:t>（或</a:t>
            </a:r>
            <a:r>
              <a:rPr lang="zh-CN" altLang="en-US" dirty="0">
                <a:solidFill>
                  <a:srgbClr val="FF0000"/>
                </a:solidFill>
              </a:rPr>
              <a:t>转码后推荐</a:t>
            </a:r>
            <a:r>
              <a:rPr lang="zh-CN" altLang="en-US" dirty="0"/>
              <a:t>）</a:t>
            </a:r>
            <a:r>
              <a:rPr lang="zh-CN" altLang="en-US" dirty="0" smtClean="0"/>
              <a:t>存储的文件，</a:t>
            </a:r>
            <a:r>
              <a:rPr lang="zh-CN" altLang="en-US" dirty="0" smtClean="0">
                <a:solidFill>
                  <a:srgbClr val="FF0000"/>
                </a:solidFill>
              </a:rPr>
              <a:t>进一步</a:t>
            </a:r>
            <a:r>
              <a:rPr lang="zh-CN" altLang="en-US" dirty="0" smtClean="0"/>
              <a:t>提高缓存性能</a:t>
            </a:r>
            <a:r>
              <a:rPr lang="zh-CN" altLang="en-US" dirty="0"/>
              <a:t>。</a:t>
            </a:r>
            <a:endParaRPr lang="en-US" altLang="zh-CN" dirty="0"/>
          </a:p>
          <a:p>
            <a:pPr marL="0" indent="0">
              <a:buNone/>
            </a:pPr>
            <a:endParaRPr lang="zh-CN" altLang="en-US" dirty="0"/>
          </a:p>
        </p:txBody>
      </p:sp>
      <p:sp>
        <p:nvSpPr>
          <p:cNvPr id="5" name="文本框 4"/>
          <p:cNvSpPr txBox="1"/>
          <p:nvPr/>
        </p:nvSpPr>
        <p:spPr>
          <a:xfrm>
            <a:off x="838200" y="798539"/>
            <a:ext cx="4194810" cy="646331"/>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本文的工作</a:t>
            </a:r>
            <a:endParaRPr lang="zh-CN" altLang="en-US" sz="3600" dirty="0">
              <a:latin typeface="微软雅黑" panose="020B0503020204020204" pitchFamily="34" charset="-122"/>
              <a:ea typeface="微软雅黑" panose="020B0503020204020204" pitchFamily="34" charset="-122"/>
            </a:endParaRPr>
          </a:p>
        </p:txBody>
      </p:sp>
      <p:sp>
        <p:nvSpPr>
          <p:cNvPr id="6" name="Line 2"/>
          <p:cNvSpPr>
            <a:spLocks noChangeShapeType="1"/>
          </p:cNvSpPr>
          <p:nvPr/>
        </p:nvSpPr>
        <p:spPr bwMode="auto">
          <a:xfrm flipV="1">
            <a:off x="845820" y="1477111"/>
            <a:ext cx="10507980" cy="0"/>
          </a:xfrm>
          <a:prstGeom prst="line">
            <a:avLst/>
          </a:prstGeom>
          <a:noFill/>
          <a:ln w="3175">
            <a:solidFill>
              <a:srgbClr val="0099CC"/>
            </a:solidFill>
            <a:round/>
            <a:headEnd/>
            <a:tailEn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zh-CN" altLang="en-US">
              <a:solidFill>
                <a:srgbClr val="000000"/>
              </a:solidFill>
              <a:latin typeface="Arial" pitchFamily="34" charset="0"/>
            </a:endParaRPr>
          </a:p>
        </p:txBody>
      </p:sp>
    </p:spTree>
    <p:extLst>
      <p:ext uri="{BB962C8B-B14F-4D97-AF65-F5344CB8AC3E}">
        <p14:creationId xmlns:p14="http://schemas.microsoft.com/office/powerpoint/2010/main" val="3608718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lvl="1">
              <a:buFont typeface="Wingdings" panose="05000000000000000000" pitchFamily="2" charset="2"/>
              <a:buChar char="l"/>
            </a:pPr>
            <a:r>
              <a:rPr lang="zh-CN" altLang="en-US" sz="2800" dirty="0" smtClean="0"/>
              <a:t> 应用场景描述</a:t>
            </a:r>
            <a:endParaRPr lang="en-US" altLang="zh-CN" sz="2800" dirty="0" smtClean="0"/>
          </a:p>
          <a:p>
            <a:pPr lvl="1">
              <a:buFont typeface="Wingdings" panose="05000000000000000000" pitchFamily="2" charset="2"/>
              <a:buChar char="l"/>
            </a:pPr>
            <a:endParaRPr lang="en-US" altLang="zh-CN" sz="2800" dirty="0" smtClean="0"/>
          </a:p>
          <a:p>
            <a:pPr lvl="1">
              <a:buFont typeface="Wingdings" panose="05000000000000000000" pitchFamily="2" charset="2"/>
              <a:buChar char="l"/>
            </a:pPr>
            <a:r>
              <a:rPr lang="zh-CN" altLang="en-US" sz="2800" dirty="0" smtClean="0"/>
              <a:t> 优化</a:t>
            </a:r>
            <a:r>
              <a:rPr lang="zh-CN" altLang="en-US" sz="2800" dirty="0"/>
              <a:t>模型</a:t>
            </a:r>
            <a:r>
              <a:rPr lang="zh-CN" altLang="en-US" sz="2800" dirty="0" smtClean="0"/>
              <a:t>建立</a:t>
            </a:r>
            <a:endParaRPr lang="en-US" altLang="zh-CN" sz="2800" dirty="0" smtClean="0"/>
          </a:p>
          <a:p>
            <a:pPr lvl="1">
              <a:buFont typeface="Wingdings" panose="05000000000000000000" pitchFamily="2" charset="2"/>
              <a:buChar char="l"/>
            </a:pPr>
            <a:endParaRPr lang="en-US" altLang="zh-CN" sz="2800" dirty="0"/>
          </a:p>
          <a:p>
            <a:pPr lvl="1">
              <a:buFont typeface="Wingdings" panose="05000000000000000000" pitchFamily="2" charset="2"/>
              <a:buChar char="l"/>
            </a:pPr>
            <a:r>
              <a:rPr lang="zh-CN" altLang="en-US" sz="2800" dirty="0" smtClean="0"/>
              <a:t> 缓存</a:t>
            </a:r>
            <a:r>
              <a:rPr lang="zh-CN" altLang="en-US" sz="2800" dirty="0"/>
              <a:t>算法</a:t>
            </a:r>
            <a:r>
              <a:rPr lang="zh-CN" altLang="en-US" sz="2800" dirty="0" smtClean="0"/>
              <a:t>设计</a:t>
            </a:r>
            <a:endParaRPr lang="en-US" altLang="zh-CN" sz="2800" dirty="0" smtClean="0"/>
          </a:p>
          <a:p>
            <a:pPr lvl="1">
              <a:buFont typeface="Wingdings" panose="05000000000000000000" pitchFamily="2" charset="2"/>
              <a:buChar char="l"/>
            </a:pPr>
            <a:endParaRPr lang="en-US" altLang="zh-CN" sz="2800" dirty="0" smtClean="0"/>
          </a:p>
          <a:p>
            <a:pPr lvl="1">
              <a:buFont typeface="Wingdings" panose="05000000000000000000" pitchFamily="2" charset="2"/>
              <a:buChar char="l"/>
            </a:pPr>
            <a:r>
              <a:rPr lang="zh-CN" altLang="en-US" sz="2800" dirty="0" smtClean="0"/>
              <a:t> 进行仿真实验</a:t>
            </a:r>
            <a:endParaRPr lang="zh-CN" altLang="en-US" sz="2800" dirty="0"/>
          </a:p>
        </p:txBody>
      </p:sp>
      <p:sp>
        <p:nvSpPr>
          <p:cNvPr id="4" name="Line 2"/>
          <p:cNvSpPr>
            <a:spLocks noChangeShapeType="1"/>
          </p:cNvSpPr>
          <p:nvPr/>
        </p:nvSpPr>
        <p:spPr bwMode="auto">
          <a:xfrm flipV="1">
            <a:off x="845820" y="1477111"/>
            <a:ext cx="10507980" cy="0"/>
          </a:xfrm>
          <a:prstGeom prst="line">
            <a:avLst/>
          </a:prstGeom>
          <a:noFill/>
          <a:ln w="3175">
            <a:solidFill>
              <a:srgbClr val="0099CC"/>
            </a:solidFill>
            <a:round/>
            <a:headEnd/>
            <a:tailEn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zh-CN" altLang="en-US">
              <a:solidFill>
                <a:srgbClr val="000000"/>
              </a:solidFill>
              <a:latin typeface="Arial" pitchFamily="34" charset="0"/>
            </a:endParaRPr>
          </a:p>
        </p:txBody>
      </p:sp>
      <p:sp>
        <p:nvSpPr>
          <p:cNvPr id="5" name="文本框 4"/>
          <p:cNvSpPr txBox="1"/>
          <p:nvPr/>
        </p:nvSpPr>
        <p:spPr>
          <a:xfrm>
            <a:off x="453189" y="830780"/>
            <a:ext cx="7680158" cy="646331"/>
          </a:xfrm>
          <a:prstGeom prst="rect">
            <a:avLst/>
          </a:prstGeom>
          <a:noFill/>
        </p:spPr>
        <p:txBody>
          <a:bodyPr wrap="square" rtlCol="0">
            <a:spAutoFit/>
          </a:bodyPr>
          <a:lstStyle/>
          <a:p>
            <a:pPr algn="ctr"/>
            <a:r>
              <a:rPr lang="zh-CN" altLang="en-US" sz="3600" dirty="0" smtClean="0">
                <a:latin typeface="微软雅黑" panose="020B0503020204020204" pitchFamily="34" charset="-122"/>
                <a:ea typeface="微软雅黑" panose="020B0503020204020204" pitchFamily="34" charset="-122"/>
              </a:rPr>
              <a:t>工作一：基于视频转码的缓存设计</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7391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954" y="1739010"/>
            <a:ext cx="3580934" cy="2810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2932489" y="4172432"/>
            <a:ext cx="534154" cy="369332"/>
          </a:xfrm>
          <a:prstGeom prst="rect">
            <a:avLst/>
          </a:prstGeom>
          <a:noFill/>
        </p:spPr>
        <p:txBody>
          <a:bodyPr wrap="square" rtlCol="0">
            <a:spAutoFit/>
          </a:bodyPr>
          <a:lstStyle/>
          <a:p>
            <a:r>
              <a:rPr lang="en-US" altLang="zh-CN" dirty="0" smtClean="0"/>
              <a:t>2,3</a:t>
            </a:r>
            <a:endParaRPr lang="zh-CN" altLang="en-US" dirty="0"/>
          </a:p>
        </p:txBody>
      </p:sp>
      <p:sp>
        <p:nvSpPr>
          <p:cNvPr id="13" name="TextBox 12"/>
          <p:cNvSpPr txBox="1"/>
          <p:nvPr/>
        </p:nvSpPr>
        <p:spPr>
          <a:xfrm>
            <a:off x="3466643" y="3136410"/>
            <a:ext cx="588476" cy="369332"/>
          </a:xfrm>
          <a:prstGeom prst="rect">
            <a:avLst/>
          </a:prstGeom>
          <a:noFill/>
        </p:spPr>
        <p:txBody>
          <a:bodyPr wrap="square" rtlCol="0">
            <a:spAutoFit/>
          </a:bodyPr>
          <a:lstStyle/>
          <a:p>
            <a:r>
              <a:rPr lang="en-US" altLang="zh-CN" dirty="0" smtClean="0"/>
              <a:t>2,5</a:t>
            </a:r>
            <a:endParaRPr lang="zh-CN" altLang="en-US" dirty="0"/>
          </a:p>
        </p:txBody>
      </p:sp>
      <p:sp>
        <p:nvSpPr>
          <p:cNvPr id="16" name="矩形 15"/>
          <p:cNvSpPr/>
          <p:nvPr/>
        </p:nvSpPr>
        <p:spPr>
          <a:xfrm>
            <a:off x="1275347" y="3765884"/>
            <a:ext cx="697832" cy="3007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3,1</a:t>
            </a:r>
            <a:endParaRPr lang="zh-CN" altLang="en-US" dirty="0">
              <a:solidFill>
                <a:schemeClr val="tx1"/>
              </a:solidFill>
            </a:endParaRPr>
          </a:p>
        </p:txBody>
      </p:sp>
      <p:sp>
        <p:nvSpPr>
          <p:cNvPr id="17" name="文本框 16"/>
          <p:cNvSpPr txBox="1"/>
          <p:nvPr/>
        </p:nvSpPr>
        <p:spPr>
          <a:xfrm>
            <a:off x="838200" y="798539"/>
            <a:ext cx="9547746" cy="646331"/>
          </a:xfrm>
          <a:prstGeom prst="rect">
            <a:avLst/>
          </a:prstGeom>
          <a:noFill/>
        </p:spPr>
        <p:txBody>
          <a:bodyPr wrap="square" rtlCol="0">
            <a:spAutoFit/>
          </a:bodyPr>
          <a:lstStyle/>
          <a:p>
            <a:r>
              <a:rPr lang="en-US" altLang="zh-CN" sz="3600" dirty="0" smtClean="0">
                <a:latin typeface="微软雅黑" panose="020B0503020204020204" pitchFamily="34" charset="-122"/>
                <a:ea typeface="微软雅黑" panose="020B0503020204020204" pitchFamily="34" charset="-122"/>
              </a:rPr>
              <a:t>1. </a:t>
            </a:r>
            <a:r>
              <a:rPr lang="zh-CN" altLang="en-US" sz="3600" dirty="0" smtClean="0">
                <a:latin typeface="微软雅黑" panose="020B0503020204020204" pitchFamily="34" charset="-122"/>
                <a:ea typeface="微软雅黑" panose="020B0503020204020204" pitchFamily="34" charset="-122"/>
              </a:rPr>
              <a:t>应用场景</a:t>
            </a:r>
            <a:endParaRPr lang="zh-CN" altLang="en-US" sz="3600" dirty="0">
              <a:latin typeface="微软雅黑" panose="020B0503020204020204" pitchFamily="34" charset="-122"/>
              <a:ea typeface="微软雅黑" panose="020B0503020204020204" pitchFamily="34" charset="-122"/>
            </a:endParaRPr>
          </a:p>
        </p:txBody>
      </p:sp>
      <p:sp>
        <p:nvSpPr>
          <p:cNvPr id="18" name="Line 2"/>
          <p:cNvSpPr>
            <a:spLocks noChangeShapeType="1"/>
          </p:cNvSpPr>
          <p:nvPr/>
        </p:nvSpPr>
        <p:spPr bwMode="auto">
          <a:xfrm flipV="1">
            <a:off x="845820" y="1477111"/>
            <a:ext cx="10507980" cy="0"/>
          </a:xfrm>
          <a:prstGeom prst="line">
            <a:avLst/>
          </a:prstGeom>
          <a:noFill/>
          <a:ln w="3175">
            <a:solidFill>
              <a:srgbClr val="0099CC"/>
            </a:solidFill>
            <a:round/>
            <a:headEnd/>
            <a:tailEn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zh-CN" altLang="en-US">
              <a:solidFill>
                <a:srgbClr val="000000"/>
              </a:solidFill>
              <a:latin typeface="Arial" pitchFamily="34" charset="0"/>
            </a:endParaRPr>
          </a:p>
        </p:txBody>
      </p:sp>
    </p:spTree>
    <p:extLst>
      <p:ext uri="{BB962C8B-B14F-4D97-AF65-F5344CB8AC3E}">
        <p14:creationId xmlns:p14="http://schemas.microsoft.com/office/powerpoint/2010/main" val="87463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954" y="1739010"/>
            <a:ext cx="3580934" cy="2810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3047169" y="4172432"/>
            <a:ext cx="531928" cy="369332"/>
          </a:xfrm>
          <a:prstGeom prst="rect">
            <a:avLst/>
          </a:prstGeom>
          <a:noFill/>
        </p:spPr>
        <p:txBody>
          <a:bodyPr wrap="square" rtlCol="0">
            <a:spAutoFit/>
          </a:bodyPr>
          <a:lstStyle/>
          <a:p>
            <a:r>
              <a:rPr lang="en-US" altLang="zh-CN" dirty="0" smtClean="0"/>
              <a:t>2,3</a:t>
            </a:r>
            <a:endParaRPr lang="zh-CN" altLang="en-US" dirty="0"/>
          </a:p>
        </p:txBody>
      </p:sp>
      <p:sp>
        <p:nvSpPr>
          <p:cNvPr id="13" name="TextBox 12"/>
          <p:cNvSpPr txBox="1"/>
          <p:nvPr/>
        </p:nvSpPr>
        <p:spPr>
          <a:xfrm>
            <a:off x="3466643" y="3136410"/>
            <a:ext cx="588476" cy="369332"/>
          </a:xfrm>
          <a:prstGeom prst="rect">
            <a:avLst/>
          </a:prstGeom>
          <a:noFill/>
        </p:spPr>
        <p:txBody>
          <a:bodyPr wrap="square" rtlCol="0">
            <a:spAutoFit/>
          </a:bodyPr>
          <a:lstStyle/>
          <a:p>
            <a:r>
              <a:rPr lang="en-US" altLang="zh-CN" dirty="0" smtClean="0"/>
              <a:t>2,5</a:t>
            </a:r>
            <a:endParaRPr lang="zh-CN" altLang="en-US" dirty="0"/>
          </a:p>
        </p:txBody>
      </p:sp>
      <p:sp>
        <p:nvSpPr>
          <p:cNvPr id="16" name="矩形 15"/>
          <p:cNvSpPr/>
          <p:nvPr/>
        </p:nvSpPr>
        <p:spPr>
          <a:xfrm>
            <a:off x="1275347" y="3765884"/>
            <a:ext cx="697832" cy="3007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3,1</a:t>
            </a:r>
            <a:endParaRPr lang="zh-CN" altLang="en-US" dirty="0">
              <a:solidFill>
                <a:schemeClr val="tx1"/>
              </a:solidFill>
            </a:endParaRPr>
          </a:p>
        </p:txBody>
      </p:sp>
      <p:sp>
        <p:nvSpPr>
          <p:cNvPr id="2" name="矩形 1"/>
          <p:cNvSpPr/>
          <p:nvPr/>
        </p:nvSpPr>
        <p:spPr>
          <a:xfrm>
            <a:off x="3047169" y="2902867"/>
            <a:ext cx="1118434" cy="163889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838200" y="798539"/>
            <a:ext cx="8210266" cy="646331"/>
          </a:xfrm>
          <a:prstGeom prst="rect">
            <a:avLst/>
          </a:prstGeom>
          <a:noFill/>
        </p:spPr>
        <p:txBody>
          <a:bodyPr wrap="square" rtlCol="0">
            <a:spAutoFit/>
          </a:bodyPr>
          <a:lstStyle/>
          <a:p>
            <a:r>
              <a:rPr lang="en-US" altLang="zh-CN" sz="3600" dirty="0" smtClean="0">
                <a:latin typeface="微软雅黑" panose="020B0503020204020204" pitchFamily="34" charset="-122"/>
                <a:ea typeface="微软雅黑" panose="020B0503020204020204" pitchFamily="34" charset="-122"/>
              </a:rPr>
              <a:t>1. </a:t>
            </a:r>
            <a:r>
              <a:rPr lang="zh-CN" altLang="en-US" sz="3600" dirty="0" smtClean="0">
                <a:latin typeface="微软雅黑" panose="020B0503020204020204" pitchFamily="34" charset="-122"/>
                <a:ea typeface="微软雅黑" panose="020B0503020204020204" pitchFamily="34" charset="-122"/>
              </a:rPr>
              <a:t>应用场景</a:t>
            </a:r>
            <a:endParaRPr lang="zh-CN" altLang="en-US" sz="3600" dirty="0">
              <a:latin typeface="微软雅黑" panose="020B0503020204020204" pitchFamily="34" charset="-122"/>
              <a:ea typeface="微软雅黑" panose="020B0503020204020204" pitchFamily="34" charset="-122"/>
            </a:endParaRPr>
          </a:p>
        </p:txBody>
      </p:sp>
      <p:sp>
        <p:nvSpPr>
          <p:cNvPr id="19" name="Line 2"/>
          <p:cNvSpPr>
            <a:spLocks noChangeShapeType="1"/>
          </p:cNvSpPr>
          <p:nvPr/>
        </p:nvSpPr>
        <p:spPr bwMode="auto">
          <a:xfrm flipV="1">
            <a:off x="845820" y="1477111"/>
            <a:ext cx="10507980" cy="0"/>
          </a:xfrm>
          <a:prstGeom prst="line">
            <a:avLst/>
          </a:prstGeom>
          <a:noFill/>
          <a:ln w="3175">
            <a:solidFill>
              <a:srgbClr val="0099CC"/>
            </a:solidFill>
            <a:round/>
            <a:headEnd/>
            <a:tailEn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zh-CN" altLang="en-US">
              <a:solidFill>
                <a:srgbClr val="000000"/>
              </a:solidFill>
              <a:latin typeface="Arial" pitchFamily="34" charset="0"/>
            </a:endParaRPr>
          </a:p>
        </p:txBody>
      </p:sp>
    </p:spTree>
    <p:extLst>
      <p:ext uri="{BB962C8B-B14F-4D97-AF65-F5344CB8AC3E}">
        <p14:creationId xmlns:p14="http://schemas.microsoft.com/office/powerpoint/2010/main" val="11443324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954" y="1739010"/>
            <a:ext cx="3580934" cy="2810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2932489" y="4172432"/>
            <a:ext cx="534154" cy="369332"/>
          </a:xfrm>
          <a:prstGeom prst="rect">
            <a:avLst/>
          </a:prstGeom>
          <a:noFill/>
        </p:spPr>
        <p:txBody>
          <a:bodyPr wrap="square" rtlCol="0">
            <a:spAutoFit/>
          </a:bodyPr>
          <a:lstStyle/>
          <a:p>
            <a:r>
              <a:rPr lang="en-US" altLang="zh-CN" dirty="0" smtClean="0"/>
              <a:t>2,3</a:t>
            </a:r>
            <a:endParaRPr lang="zh-CN" altLang="en-US" dirty="0"/>
          </a:p>
        </p:txBody>
      </p:sp>
      <p:sp>
        <p:nvSpPr>
          <p:cNvPr id="13" name="TextBox 12"/>
          <p:cNvSpPr txBox="1"/>
          <p:nvPr/>
        </p:nvSpPr>
        <p:spPr>
          <a:xfrm>
            <a:off x="3466643" y="3136410"/>
            <a:ext cx="588476" cy="369332"/>
          </a:xfrm>
          <a:prstGeom prst="rect">
            <a:avLst/>
          </a:prstGeom>
          <a:noFill/>
        </p:spPr>
        <p:txBody>
          <a:bodyPr wrap="square" rtlCol="0">
            <a:spAutoFit/>
          </a:bodyPr>
          <a:lstStyle/>
          <a:p>
            <a:r>
              <a:rPr lang="en-US" altLang="zh-CN" dirty="0" smtClean="0"/>
              <a:t>2,5</a:t>
            </a:r>
            <a:endParaRPr lang="zh-CN" altLang="en-US" dirty="0"/>
          </a:p>
        </p:txBody>
      </p:sp>
      <p:sp>
        <p:nvSpPr>
          <p:cNvPr id="16" name="矩形 15"/>
          <p:cNvSpPr/>
          <p:nvPr/>
        </p:nvSpPr>
        <p:spPr>
          <a:xfrm>
            <a:off x="1275347" y="3765884"/>
            <a:ext cx="697832" cy="3007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3,1</a:t>
            </a:r>
            <a:endParaRPr lang="zh-CN" altLang="en-US" dirty="0">
              <a:solidFill>
                <a:schemeClr val="tx1"/>
              </a:solidFill>
            </a:endParaRPr>
          </a:p>
        </p:txBody>
      </p:sp>
      <p:sp>
        <p:nvSpPr>
          <p:cNvPr id="2" name="矩形 1"/>
          <p:cNvSpPr/>
          <p:nvPr/>
        </p:nvSpPr>
        <p:spPr>
          <a:xfrm>
            <a:off x="1257523" y="3321076"/>
            <a:ext cx="715656" cy="85135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38199" y="798539"/>
            <a:ext cx="9875293" cy="646331"/>
          </a:xfrm>
          <a:prstGeom prst="rect">
            <a:avLst/>
          </a:prstGeom>
          <a:noFill/>
        </p:spPr>
        <p:txBody>
          <a:bodyPr wrap="square" rtlCol="0">
            <a:spAutoFit/>
          </a:bodyPr>
          <a:lstStyle/>
          <a:p>
            <a:r>
              <a:rPr lang="en-US" altLang="zh-CN" sz="3600" dirty="0" smtClean="0">
                <a:latin typeface="微软雅黑" panose="020B0503020204020204" pitchFamily="34" charset="-122"/>
                <a:ea typeface="微软雅黑" panose="020B0503020204020204" pitchFamily="34" charset="-122"/>
              </a:rPr>
              <a:t>1. </a:t>
            </a:r>
            <a:r>
              <a:rPr lang="zh-CN" altLang="en-US" sz="3600" dirty="0" smtClean="0">
                <a:latin typeface="微软雅黑" panose="020B0503020204020204" pitchFamily="34" charset="-122"/>
                <a:ea typeface="微软雅黑" panose="020B0503020204020204" pitchFamily="34" charset="-122"/>
              </a:rPr>
              <a:t>应用场景</a:t>
            </a:r>
            <a:endParaRPr lang="zh-CN" altLang="en-US" sz="3600" dirty="0">
              <a:latin typeface="微软雅黑" panose="020B0503020204020204" pitchFamily="34" charset="-122"/>
              <a:ea typeface="微软雅黑" panose="020B0503020204020204" pitchFamily="34" charset="-122"/>
            </a:endParaRPr>
          </a:p>
        </p:txBody>
      </p:sp>
      <p:sp>
        <p:nvSpPr>
          <p:cNvPr id="18" name="Line 2"/>
          <p:cNvSpPr>
            <a:spLocks noChangeShapeType="1"/>
          </p:cNvSpPr>
          <p:nvPr/>
        </p:nvSpPr>
        <p:spPr bwMode="auto">
          <a:xfrm flipV="1">
            <a:off x="845820" y="1477111"/>
            <a:ext cx="10507980" cy="0"/>
          </a:xfrm>
          <a:prstGeom prst="line">
            <a:avLst/>
          </a:prstGeom>
          <a:noFill/>
          <a:ln w="3175">
            <a:solidFill>
              <a:srgbClr val="0099CC"/>
            </a:solidFill>
            <a:round/>
            <a:headEnd/>
            <a:tailEn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pPr>
            <a:endParaRPr lang="zh-CN" altLang="en-US">
              <a:solidFill>
                <a:srgbClr val="000000"/>
              </a:solidFill>
              <a:latin typeface="Arial" pitchFamily="34" charset="0"/>
            </a:endParaRPr>
          </a:p>
        </p:txBody>
      </p:sp>
    </p:spTree>
    <p:extLst>
      <p:ext uri="{BB962C8B-B14F-4D97-AF65-F5344CB8AC3E}">
        <p14:creationId xmlns:p14="http://schemas.microsoft.com/office/powerpoint/2010/main" val="521576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4896</TotalTime>
  <Words>2613</Words>
  <Application>Microsoft Office PowerPoint</Application>
  <PresentationFormat>宽屏</PresentationFormat>
  <Paragraphs>210</Paragraphs>
  <Slides>25</Slides>
  <Notes>25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华文中宋</vt:lpstr>
      <vt:lpstr>宋体</vt:lpstr>
      <vt:lpstr>微软雅黑</vt:lpstr>
      <vt:lpstr>Arial</vt:lpstr>
      <vt:lpstr>Calibri</vt:lpstr>
      <vt:lpstr>Calibri Light</vt:lpstr>
      <vt:lpstr>Times New Roman</vt:lpstr>
      <vt:lpstr>Wingdings</vt:lpstr>
      <vt:lpstr>Office 主题</vt:lpstr>
      <vt:lpstr>基于视频转码和 视频推荐的缓存设计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基于视频转码和 视频推荐的缓存设计</dc:title>
  <dc:creator>Windows User</dc:creator>
  <cp:lastModifiedBy>Windows User</cp:lastModifiedBy>
  <cp:revision>55</cp:revision>
  <dcterms:created xsi:type="dcterms:W3CDTF">2020-05-19T07:27:44Z</dcterms:created>
  <dcterms:modified xsi:type="dcterms:W3CDTF">2020-05-28T23:03:50Z</dcterms:modified>
</cp:coreProperties>
</file>