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451" r:id="rId2"/>
    <p:sldId id="421" r:id="rId3"/>
    <p:sldId id="422" r:id="rId4"/>
    <p:sldId id="424" r:id="rId5"/>
    <p:sldId id="427" r:id="rId6"/>
    <p:sldId id="457" r:id="rId7"/>
    <p:sldId id="426" r:id="rId8"/>
    <p:sldId id="454" r:id="rId9"/>
    <p:sldId id="428" r:id="rId10"/>
    <p:sldId id="429" r:id="rId11"/>
    <p:sldId id="447" r:id="rId12"/>
    <p:sldId id="430" r:id="rId13"/>
    <p:sldId id="431" r:id="rId14"/>
    <p:sldId id="432" r:id="rId15"/>
    <p:sldId id="433" r:id="rId16"/>
    <p:sldId id="452" r:id="rId17"/>
    <p:sldId id="453" r:id="rId18"/>
    <p:sldId id="436" r:id="rId19"/>
    <p:sldId id="449" r:id="rId20"/>
    <p:sldId id="439" r:id="rId21"/>
    <p:sldId id="456" r:id="rId22"/>
    <p:sldId id="44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p15:clr>
            <a:srgbClr val="A4A3A4"/>
          </p15:clr>
        </p15:guide>
        <p15:guide id="2" pos="554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wei" initials="w" lastIdx="2" clrIdx="0">
    <p:extLst>
      <p:ext uri="{19B8F6BF-5375-455C-9EA6-DF929625EA0E}">
        <p15:presenceInfo xmlns:p15="http://schemas.microsoft.com/office/powerpoint/2012/main" userId="wangwe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1F09A3"/>
    <a:srgbClr val="00FF00"/>
    <a:srgbClr val="FF0066"/>
    <a:srgbClr val="00CC00"/>
    <a:srgbClr val="568D11"/>
    <a:srgbClr val="FFCC66"/>
    <a:srgbClr val="161610"/>
    <a:srgbClr val="4AA44A"/>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211" autoAdjust="0"/>
  </p:normalViewPr>
  <p:slideViewPr>
    <p:cSldViewPr snapToGrid="0">
      <p:cViewPr>
        <p:scale>
          <a:sx n="70" d="100"/>
          <a:sy n="70" d="100"/>
        </p:scale>
        <p:origin x="660" y="48"/>
      </p:cViewPr>
      <p:guideLst>
        <p:guide orient="horz" pos="1049"/>
        <p:guide pos="5541"/>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83" d="100"/>
          <a:sy n="83" d="100"/>
        </p:scale>
        <p:origin x="32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090D4C-FED8-4323-A527-DDA7252EA81F}" type="datetimeFigureOut">
              <a:rPr lang="zh-CN" altLang="en-US" smtClean="0"/>
              <a:t>2019/5/30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43D532-FCD2-4E28-BD31-0AE1EDF1B1D5}" type="slidenum">
              <a:rPr lang="zh-CN" altLang="en-US" smtClean="0"/>
              <a:t>‹#›</a:t>
            </a:fld>
            <a:endParaRPr lang="zh-CN" altLang="en-US"/>
          </a:p>
        </p:txBody>
      </p:sp>
    </p:spTree>
    <p:extLst>
      <p:ext uri="{BB962C8B-B14F-4D97-AF65-F5344CB8AC3E}">
        <p14:creationId xmlns:p14="http://schemas.microsoft.com/office/powerpoint/2010/main" val="1293479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2019/5/30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extLst>
      <p:ext uri="{BB962C8B-B14F-4D97-AF65-F5344CB8AC3E}">
        <p14:creationId xmlns:p14="http://schemas.microsoft.com/office/powerpoint/2010/main" val="415095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extLst>
      <p:ext uri="{BB962C8B-B14F-4D97-AF65-F5344CB8AC3E}">
        <p14:creationId xmlns:p14="http://schemas.microsoft.com/office/powerpoint/2010/main" val="485715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t>22</a:t>
            </a:fld>
            <a:endParaRPr lang="zh-CN" altLang="en-US"/>
          </a:p>
        </p:txBody>
      </p:sp>
    </p:spTree>
    <p:extLst>
      <p:ext uri="{BB962C8B-B14F-4D97-AF65-F5344CB8AC3E}">
        <p14:creationId xmlns:p14="http://schemas.microsoft.com/office/powerpoint/2010/main" val="686478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绪论2">
    <p:spTree>
      <p:nvGrpSpPr>
        <p:cNvPr id="1" name=""/>
        <p:cNvGrpSpPr/>
        <p:nvPr/>
      </p:nvGrpSpPr>
      <p:grpSpPr>
        <a:xfrm>
          <a:off x="0" y="0"/>
          <a:ext cx="0" cy="0"/>
          <a:chOff x="0" y="0"/>
          <a:chExt cx="0" cy="0"/>
        </a:xfrm>
      </p:grpSpPr>
      <p:sp>
        <p:nvSpPr>
          <p:cNvPr id="7" name="矩形 6"/>
          <p:cNvSpPr/>
          <p:nvPr userDrawn="1"/>
        </p:nvSpPr>
        <p:spPr>
          <a:xfrm>
            <a:off x="0" y="0"/>
            <a:ext cx="15476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五边形 15"/>
          <p:cNvSpPr/>
          <p:nvPr userDrawn="1"/>
        </p:nvSpPr>
        <p:spPr>
          <a:xfrm flipH="1">
            <a:off x="11363416" y="5950072"/>
            <a:ext cx="834933"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800" kern="0" dirty="0">
              <a:solidFill>
                <a:sysClr val="window" lastClr="FFFFFF"/>
              </a:solidFill>
              <a:latin typeface="Calibri" panose="020F0502020204030204"/>
              <a:ea typeface="宋体" panose="02010600030101010101" pitchFamily="2" charset="-122"/>
            </a:endParaRPr>
          </a:p>
        </p:txBody>
      </p:sp>
      <p:graphicFrame>
        <p:nvGraphicFramePr>
          <p:cNvPr id="31" name="表格 30"/>
          <p:cNvGraphicFramePr>
            <a:graphicFrameLocks noGrp="1"/>
          </p:cNvGraphicFramePr>
          <p:nvPr userDrawn="1"/>
        </p:nvGraphicFramePr>
        <p:xfrm>
          <a:off x="0" y="1268759"/>
          <a:ext cx="1547664" cy="5044437"/>
        </p:xfrm>
        <a:graphic>
          <a:graphicData uri="http://schemas.openxmlformats.org/drawingml/2006/table">
            <a:tbl>
              <a:tblPr>
                <a:tableStyleId>{2D5ABB26-0587-4C30-8999-92F81FD0307C}</a:tableStyleId>
              </a:tblPr>
              <a:tblGrid>
                <a:gridCol w="1547664">
                  <a:extLst>
                    <a:ext uri="{9D8B030D-6E8A-4147-A177-3AD203B41FA5}">
                      <a16:colId xmlns:a16="http://schemas.microsoft.com/office/drawing/2014/main" val="20000"/>
                    </a:ext>
                  </a:extLst>
                </a:gridCol>
              </a:tblGrid>
              <a:tr h="845846">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1066745">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研究内容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9906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最小系统分析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12954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总结展望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845846">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32" name="组合 31"/>
          <p:cNvGrpSpPr/>
          <p:nvPr userDrawn="1"/>
        </p:nvGrpSpPr>
        <p:grpSpPr>
          <a:xfrm>
            <a:off x="0" y="1272662"/>
            <a:ext cx="1547664" cy="1027478"/>
            <a:chOff x="0" y="1272662"/>
            <a:chExt cx="1691680" cy="788186"/>
          </a:xfrm>
        </p:grpSpPr>
        <p:sp>
          <p:nvSpPr>
            <p:cNvPr id="33" name="矩形 32"/>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引言</a:t>
              </a:r>
            </a:p>
          </p:txBody>
        </p:sp>
        <p:sp>
          <p:nvSpPr>
            <p:cNvPr id="34" name="等腰三角形 33"/>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108678"/>
            <a:ext cx="1691679" cy="1025857"/>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界定与表征">
    <p:spTree>
      <p:nvGrpSpPr>
        <p:cNvPr id="1" name=""/>
        <p:cNvGrpSpPr/>
        <p:nvPr/>
      </p:nvGrpSpPr>
      <p:grpSpPr>
        <a:xfrm>
          <a:off x="0" y="0"/>
          <a:ext cx="0" cy="0"/>
          <a:chOff x="0" y="0"/>
          <a:chExt cx="0" cy="0"/>
        </a:xfrm>
      </p:grpSpPr>
      <p:sp>
        <p:nvSpPr>
          <p:cNvPr id="24" name="矩形 23"/>
          <p:cNvSpPr/>
          <p:nvPr userDrawn="1"/>
        </p:nvSpPr>
        <p:spPr>
          <a:xfrm>
            <a:off x="2" y="0"/>
            <a:ext cx="154766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flipH="1">
            <a:off x="11391899" y="5950072"/>
            <a:ext cx="806451"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800" kern="0" dirty="0">
              <a:solidFill>
                <a:sysClr val="window" lastClr="FFFFFF"/>
              </a:solidFill>
              <a:latin typeface="Calibri" panose="020F0502020204030204"/>
              <a:ea typeface="宋体" panose="02010600030101010101" pitchFamily="2" charset="-122"/>
            </a:endParaRPr>
          </a:p>
        </p:txBody>
      </p:sp>
      <p:graphicFrame>
        <p:nvGraphicFramePr>
          <p:cNvPr id="16" name="表格 15"/>
          <p:cNvGraphicFramePr>
            <a:graphicFrameLocks noGrp="1"/>
          </p:cNvGraphicFramePr>
          <p:nvPr userDrawn="1"/>
        </p:nvGraphicFramePr>
        <p:xfrm>
          <a:off x="0" y="1268760"/>
          <a:ext cx="1547664" cy="5328432"/>
        </p:xfrm>
        <a:graphic>
          <a:graphicData uri="http://schemas.openxmlformats.org/drawingml/2006/table">
            <a:tbl>
              <a:tblPr>
                <a:tableStyleId>{2D5ABB26-0587-4C30-8999-92F81FD0307C}</a:tableStyleId>
              </a:tblPr>
              <a:tblGrid>
                <a:gridCol w="1547664">
                  <a:extLst>
                    <a:ext uri="{9D8B030D-6E8A-4147-A177-3AD203B41FA5}">
                      <a16:colId xmlns:a16="http://schemas.microsoft.com/office/drawing/2014/main" val="20000"/>
                    </a:ext>
                  </a:extLst>
                </a:gridCol>
              </a:tblGrid>
              <a:tr h="1106864">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900976">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1106864">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最小系统分析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1106864">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总结展望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1106864">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7" name="组合 16"/>
          <p:cNvGrpSpPr/>
          <p:nvPr userDrawn="1"/>
        </p:nvGrpSpPr>
        <p:grpSpPr>
          <a:xfrm>
            <a:off x="0" y="1272661"/>
            <a:ext cx="1691680" cy="993399"/>
            <a:chOff x="0" y="1272661"/>
            <a:chExt cx="1691680" cy="993399"/>
          </a:xfrm>
        </p:grpSpPr>
        <p:sp>
          <p:nvSpPr>
            <p:cNvPr id="18" name="矩形 17"/>
            <p:cNvSpPr/>
            <p:nvPr userDrawn="1"/>
          </p:nvSpPr>
          <p:spPr>
            <a:xfrm>
              <a:off x="0" y="1272661"/>
              <a:ext cx="1691680" cy="993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引言</a:t>
              </a: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27" name="组合 26"/>
          <p:cNvGrpSpPr/>
          <p:nvPr userDrawn="1"/>
        </p:nvGrpSpPr>
        <p:grpSpPr>
          <a:xfrm>
            <a:off x="3669" y="2179136"/>
            <a:ext cx="1543995" cy="1095994"/>
            <a:chOff x="0" y="1344671"/>
            <a:chExt cx="1691680" cy="788186"/>
          </a:xfrm>
          <a:solidFill>
            <a:srgbClr val="0070C0"/>
          </a:solidFill>
        </p:grpSpPr>
        <p:sp>
          <p:nvSpPr>
            <p:cNvPr id="28" name="矩形 27"/>
            <p:cNvSpPr/>
            <p:nvPr userDrawn="1"/>
          </p:nvSpPr>
          <p:spPr>
            <a:xfrm>
              <a:off x="0" y="1344671"/>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研究内容</a:t>
              </a:r>
            </a:p>
          </p:txBody>
        </p:sp>
        <p:sp>
          <p:nvSpPr>
            <p:cNvPr id="29" name="等腰三角形 2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108678"/>
            <a:ext cx="1547663" cy="1025857"/>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合理交通结构">
    <p:spTree>
      <p:nvGrpSpPr>
        <p:cNvPr id="1" name=""/>
        <p:cNvGrpSpPr/>
        <p:nvPr/>
      </p:nvGrpSpPr>
      <p:grpSpPr>
        <a:xfrm>
          <a:off x="0" y="0"/>
          <a:ext cx="0" cy="0"/>
          <a:chOff x="0" y="0"/>
          <a:chExt cx="0" cy="0"/>
        </a:xfrm>
      </p:grpSpPr>
      <p:sp>
        <p:nvSpPr>
          <p:cNvPr id="24" name="矩形 23"/>
          <p:cNvSpPr/>
          <p:nvPr userDrawn="1"/>
        </p:nvSpPr>
        <p:spPr>
          <a:xfrm>
            <a:off x="0" y="0"/>
            <a:ext cx="15476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25" name="表格 24"/>
          <p:cNvGraphicFramePr>
            <a:graphicFrameLocks noGrp="1"/>
          </p:cNvGraphicFramePr>
          <p:nvPr userDrawn="1"/>
        </p:nvGraphicFramePr>
        <p:xfrm>
          <a:off x="0" y="1268760"/>
          <a:ext cx="1547664" cy="4488252"/>
        </p:xfrm>
        <a:graphic>
          <a:graphicData uri="http://schemas.openxmlformats.org/drawingml/2006/table">
            <a:tbl>
              <a:tblPr>
                <a:tableStyleId>{2D5ABB26-0587-4C30-8999-92F81FD0307C}</a:tableStyleId>
              </a:tblPr>
              <a:tblGrid>
                <a:gridCol w="1547664">
                  <a:extLst>
                    <a:ext uri="{9D8B030D-6E8A-4147-A177-3AD203B41FA5}">
                      <a16:colId xmlns:a16="http://schemas.microsoft.com/office/drawing/2014/main" val="20000"/>
                    </a:ext>
                  </a:extLst>
                </a:gridCol>
              </a:tblGrid>
              <a:tr h="1096112">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引言</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1165728">
                <a:tc>
                  <a:txBody>
                    <a:bodyPr/>
                    <a:lstStyle/>
                    <a:p>
                      <a:pPr algn="ctr"/>
                      <a:r>
                        <a:rPr lang="zh-CN" altLang="en-US" dirty="0"/>
                        <a:t>研究内容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635000">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495300">
                <a:tc>
                  <a:txBody>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109611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微软雅黑" panose="020B0503020204020204" pitchFamily="34" charset="-122"/>
                          <a:ea typeface="微软雅黑" panose="020B0503020204020204" pitchFamily="34" charset="-122"/>
                        </a:rPr>
                        <a:t>总结展望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30" name="直接连接符 29"/>
          <p:cNvCxnSpPr/>
          <p:nvPr userDrawn="1"/>
        </p:nvCxnSpPr>
        <p:spPr>
          <a:xfrm>
            <a:off x="1691680" y="1112895"/>
            <a:ext cx="852808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flipH="1">
            <a:off x="11211745"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800" kern="0" dirty="0">
              <a:solidFill>
                <a:sysClr val="window" lastClr="FFFFFF"/>
              </a:solidFill>
              <a:latin typeface="Calibri" panose="020F0502020204030204"/>
              <a:ea typeface="宋体" panose="02010600030101010101" pitchFamily="2" charset="-122"/>
            </a:endParaRPr>
          </a:p>
        </p:txBody>
      </p:sp>
      <p:sp>
        <p:nvSpPr>
          <p:cNvPr id="12" name="等腰三角形 11"/>
          <p:cNvSpPr/>
          <p:nvPr userDrawn="1"/>
        </p:nvSpPr>
        <p:spPr>
          <a:xfrm rot="16200000">
            <a:off x="1547664" y="31742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0" name="组合 9"/>
          <p:cNvGrpSpPr/>
          <p:nvPr userDrawn="1"/>
        </p:nvGrpSpPr>
        <p:grpSpPr>
          <a:xfrm>
            <a:off x="0" y="3166093"/>
            <a:ext cx="1547664" cy="1509902"/>
            <a:chOff x="0" y="1594748"/>
            <a:chExt cx="1691680" cy="1510182"/>
          </a:xfrm>
        </p:grpSpPr>
        <p:sp>
          <p:nvSpPr>
            <p:cNvPr id="11" name="矩形 10"/>
            <p:cNvSpPr/>
            <p:nvPr userDrawn="1"/>
          </p:nvSpPr>
          <p:spPr>
            <a:xfrm>
              <a:off x="0" y="1968475"/>
              <a:ext cx="1691680" cy="1136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最小系统分析</a:t>
              </a:r>
            </a:p>
          </p:txBody>
        </p:sp>
        <p:sp>
          <p:nvSpPr>
            <p:cNvPr id="13" name="等腰三角形 1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108678"/>
            <a:ext cx="1691679" cy="1025857"/>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aphicFrame>
        <p:nvGraphicFramePr>
          <p:cNvPr id="25" name="表格 24"/>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研究内容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92000">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微软雅黑" panose="020B0503020204020204" pitchFamily="34" charset="-122"/>
                          <a:ea typeface="微软雅黑" panose="020B0503020204020204" pitchFamily="34" charset="-122"/>
                        </a:rPr>
                        <a:t>总结展望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预备知识</a:t>
            </a:r>
          </a:p>
        </p:txBody>
      </p:sp>
      <p:sp>
        <p:nvSpPr>
          <p:cNvPr id="9" name="五边形 8"/>
          <p:cNvSpPr/>
          <p:nvPr userDrawn="1"/>
        </p:nvSpPr>
        <p:spPr>
          <a:xfrm flipH="1">
            <a:off x="11211745"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800"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39489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1" name="组合 10"/>
          <p:cNvGrpSpPr/>
          <p:nvPr userDrawn="1"/>
        </p:nvGrpSpPr>
        <p:grpSpPr>
          <a:xfrm>
            <a:off x="0" y="3654304"/>
            <a:ext cx="1691680" cy="788186"/>
            <a:chOff x="0" y="1272662"/>
            <a:chExt cx="1691680" cy="788186"/>
          </a:xfrm>
        </p:grpSpPr>
        <p:sp>
          <p:nvSpPr>
            <p:cNvPr id="12" name="矩形 11"/>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典例分析</a:t>
              </a:r>
            </a:p>
          </p:txBody>
        </p:sp>
        <p:sp>
          <p:nvSpPr>
            <p:cNvPr id="13" name="等腰三角形 1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cxnSp>
        <p:nvCxnSpPr>
          <p:cNvPr id="18" name="直接连接符 17"/>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108678"/>
            <a:ext cx="1691679" cy="1025857"/>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影响因素辨识1">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flipH="1">
            <a:off x="11211745"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800" kern="0" dirty="0">
              <a:solidFill>
                <a:sysClr val="window" lastClr="FFFFFF"/>
              </a:solidFill>
              <a:latin typeface="Calibri" panose="020F0502020204030204"/>
              <a:ea typeface="宋体" panose="02010600030101010101" pitchFamily="2" charset="-122"/>
            </a:endParaRPr>
          </a:p>
        </p:txBody>
      </p:sp>
      <p:graphicFrame>
        <p:nvGraphicFramePr>
          <p:cNvPr id="16" name="表格 15"/>
          <p:cNvGraphicFramePr>
            <a:graphicFrameLocks noGrp="1"/>
          </p:cNvGraphicFramePr>
          <p:nvPr userDrawn="1"/>
        </p:nvGraphicFramePr>
        <p:xfrm>
          <a:off x="3668" y="283209"/>
          <a:ext cx="1691680" cy="5078491"/>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1021573">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107226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引言</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1021573">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研究内容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941512">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最小系统分析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1021573">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矩形 22"/>
          <p:cNvSpPr/>
          <p:nvPr userDrawn="1"/>
        </p:nvSpPr>
        <p:spPr>
          <a:xfrm>
            <a:off x="3668" y="2079006"/>
            <a:ext cx="1691680" cy="788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2439" y="4378361"/>
            <a:ext cx="1691680" cy="1025857"/>
            <a:chOff x="2311936" y="1928837"/>
            <a:chExt cx="1691680" cy="920198"/>
          </a:xfrm>
        </p:grpSpPr>
        <p:sp>
          <p:nvSpPr>
            <p:cNvPr id="14" name="矩形 13"/>
            <p:cNvSpPr/>
            <p:nvPr userDrawn="1"/>
          </p:nvSpPr>
          <p:spPr>
            <a:xfrm>
              <a:off x="2311936" y="1928837"/>
              <a:ext cx="1691680" cy="920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总结展望</a:t>
              </a:r>
            </a:p>
          </p:txBody>
        </p:sp>
        <p:sp>
          <p:nvSpPr>
            <p:cNvPr id="13" name="等腰三角形 12"/>
            <p:cNvSpPr/>
            <p:nvPr userDrawn="1"/>
          </p:nvSpPr>
          <p:spPr>
            <a:xfrm rot="16200000">
              <a:off x="3857302" y="2382934"/>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009" y="183653"/>
            <a:ext cx="950880" cy="950880"/>
          </a:xfrm>
          <a:prstGeom prst="rect">
            <a:avLst/>
          </a:prstGeom>
        </p:spPr>
      </p:pic>
      <p:pic>
        <p:nvPicPr>
          <p:cNvPr id="20" name="图片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108678"/>
            <a:ext cx="1691679" cy="1025857"/>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2"/>
            <a:ext cx="12192000" cy="932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 name="图片 1"/>
          <p:cNvPicPr>
            <a:picLocks noChangeAspect="1"/>
          </p:cNvPicPr>
          <p:nvPr userDrawn="1"/>
        </p:nvPicPr>
        <p:blipFill>
          <a:blip r:embed="rId2"/>
          <a:stretch>
            <a:fillRect/>
          </a:stretch>
        </p:blipFill>
        <p:spPr>
          <a:xfrm>
            <a:off x="280853" y="123199"/>
            <a:ext cx="2676191" cy="809524"/>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artisticBlur radius="20"/>
                    </a14:imgEffect>
                  </a14:imgLayer>
                </a14:imgProps>
              </a:ext>
            </a:extLst>
          </a:blip>
          <a:stretch>
            <a:fillRect/>
          </a:stretch>
        </p:blipFill>
        <p:spPr>
          <a:xfrm>
            <a:off x="4" y="0"/>
            <a:ext cx="12200721" cy="6858000"/>
          </a:xfrm>
          <a:prstGeom prst="rect">
            <a:avLst/>
          </a:prstGeom>
        </p:spPr>
      </p:pic>
    </p:spTree>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00C3F7A1-FCEE-4E12-BEB0-527B87A0769B}" type="datetimeFigureOut">
              <a:rPr lang="zh-CN" altLang="en-US"/>
              <a:t>2019/5/30</a:t>
            </a:fld>
            <a:endParaRPr lang="zh-CN" altLang="en-US"/>
          </a:p>
        </p:txBody>
      </p:sp>
      <p:sp>
        <p:nvSpPr>
          <p:cNvPr id="3" name="Footer Placeholder 2"/>
          <p:cNvSpPr>
            <a:spLocks noGrp="1"/>
          </p:cNvSpPr>
          <p:nvPr>
            <p:ph type="ftr" sz="quarter" idx="11"/>
          </p:nvPr>
        </p:nvSpPr>
        <p:spPr>
          <a:xfrm>
            <a:off x="4038600" y="6356353"/>
            <a:ext cx="41148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endParaRPr lang="zh-CN" altLang="en-US"/>
          </a:p>
        </p:txBody>
      </p:sp>
      <p:sp>
        <p:nvSpPr>
          <p:cNvPr id="4" name="Slide Number Placeholder 3"/>
          <p:cNvSpPr>
            <a:spLocks noGrp="1"/>
          </p:cNvSpPr>
          <p:nvPr>
            <p:ph type="sldNum" sz="quarter" idx="12"/>
          </p:nvPr>
        </p:nvSpPr>
        <p:spPr>
          <a:xfrm>
            <a:off x="8610600" y="6356353"/>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8B444C96-CA8C-4BA7-992C-AAC2EE0D4AB6}"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jpe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jpeg"/><Relationship Id="rId1" Type="http://schemas.openxmlformats.org/officeDocument/2006/relationships/slideLayout" Target="../slideLayouts/slideLayout9.xml"/><Relationship Id="rId4" Type="http://schemas.openxmlformats.org/officeDocument/2006/relationships/image" Target="../media/image270.png"/></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2"/>
          <p:cNvSpPr txBox="1">
            <a:spLocks noChangeArrowheads="1"/>
          </p:cNvSpPr>
          <p:nvPr/>
        </p:nvSpPr>
        <p:spPr bwMode="auto">
          <a:xfrm>
            <a:off x="500677" y="2843417"/>
            <a:ext cx="111691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eaLnBrk="1" hangingPunct="1"/>
            <a:r>
              <a:rPr lang="zh-CN" altLang="en-US" sz="3200" dirty="0">
                <a:solidFill>
                  <a:schemeClr val="bg1"/>
                </a:solidFill>
                <a:latin typeface="方正大标宋简体" panose="02010601030101010101" pitchFamily="2" charset="-122"/>
                <a:ea typeface="方正大标宋简体" panose="02010601030101010101" pitchFamily="2" charset="-122"/>
              </a:rPr>
              <a:t>视频点播缓存系统的优化研究</a:t>
            </a:r>
          </a:p>
        </p:txBody>
      </p:sp>
      <p:sp>
        <p:nvSpPr>
          <p:cNvPr id="25" name="TextBox 23"/>
          <p:cNvSpPr txBox="1">
            <a:spLocks noChangeArrowheads="1"/>
          </p:cNvSpPr>
          <p:nvPr/>
        </p:nvSpPr>
        <p:spPr bwMode="auto">
          <a:xfrm>
            <a:off x="1295395" y="3688015"/>
            <a:ext cx="99191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a:r>
              <a:rPr lang="en-US" altLang="zh-CN" sz="1800" dirty="0">
                <a:solidFill>
                  <a:schemeClr val="bg1"/>
                </a:solidFill>
                <a:latin typeface="方正兰亭细黑_GBK" panose="02000000000000000000" pitchFamily="2" charset="-122"/>
                <a:ea typeface="方正兰亭细黑_GBK" panose="02000000000000000000" pitchFamily="2" charset="-122"/>
              </a:rPr>
              <a:t>Optimization Research of Video on Demand Cache System</a:t>
            </a:r>
            <a:endParaRPr lang="zh-CN" altLang="en-US" sz="1600" dirty="0">
              <a:solidFill>
                <a:schemeClr val="bg1"/>
              </a:solidFill>
              <a:latin typeface="方正兰亭细黑_GBK" panose="02000000000000000000" pitchFamily="2" charset="-122"/>
              <a:ea typeface="方正兰亭细黑_GBK" panose="02000000000000000000" pitchFamily="2" charset="-122"/>
            </a:endParaRPr>
          </a:p>
        </p:txBody>
      </p:sp>
      <p:sp>
        <p:nvSpPr>
          <p:cNvPr id="26" name="文本框 25"/>
          <p:cNvSpPr txBox="1"/>
          <p:nvPr/>
        </p:nvSpPr>
        <p:spPr>
          <a:xfrm>
            <a:off x="3487524" y="4837241"/>
            <a:ext cx="3287427" cy="400110"/>
          </a:xfrm>
          <a:prstGeom prst="rect">
            <a:avLst/>
          </a:prstGeom>
          <a:noFill/>
        </p:spPr>
        <p:txBody>
          <a:bodyPr wrap="square" rtlCol="0">
            <a:spAutoFit/>
          </a:bodyPr>
          <a:lstStyle/>
          <a:p>
            <a:r>
              <a:rPr lang="zh-CN" altLang="en-US" sz="2000" dirty="0">
                <a:solidFill>
                  <a:schemeClr val="bg1"/>
                </a:solidFill>
                <a:latin typeface="+mn-ea"/>
              </a:rPr>
              <a:t>答辩人：王唯</a:t>
            </a:r>
            <a:endParaRPr lang="en-US" altLang="zh-CN" sz="2000" dirty="0">
              <a:solidFill>
                <a:schemeClr val="bg1"/>
              </a:solidFill>
              <a:latin typeface="+mn-ea"/>
            </a:endParaRPr>
          </a:p>
        </p:txBody>
      </p:sp>
      <p:sp>
        <p:nvSpPr>
          <p:cNvPr id="27" name="文本框 26"/>
          <p:cNvSpPr txBox="1"/>
          <p:nvPr/>
        </p:nvSpPr>
        <p:spPr>
          <a:xfrm>
            <a:off x="6984706" y="4837241"/>
            <a:ext cx="2506532" cy="400110"/>
          </a:xfrm>
          <a:prstGeom prst="rect">
            <a:avLst/>
          </a:prstGeom>
          <a:noFill/>
        </p:spPr>
        <p:txBody>
          <a:bodyPr wrap="square" rtlCol="0">
            <a:spAutoFit/>
          </a:bodyPr>
          <a:lstStyle/>
          <a:p>
            <a:r>
              <a:rPr lang="zh-CN" altLang="en-US" sz="2000" dirty="0">
                <a:solidFill>
                  <a:schemeClr val="bg1"/>
                </a:solidFill>
                <a:latin typeface="+mn-ea"/>
              </a:rPr>
              <a:t>导师：李纯喜</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1106" y="410649"/>
            <a:ext cx="1988279" cy="1988279"/>
          </a:xfrm>
          <a:prstGeom prst="ellipse">
            <a:avLst/>
          </a:prstGeom>
          <a:ln>
            <a:noFill/>
          </a:ln>
          <a:effectLst>
            <a:softEdge rad="112500"/>
          </a:effectLst>
        </p:spPr>
      </p:pic>
      <p:sp>
        <p:nvSpPr>
          <p:cNvPr id="2" name="矩形 1">
            <a:extLst>
              <a:ext uri="{FF2B5EF4-FFF2-40B4-BE49-F238E27FC236}">
                <a16:creationId xmlns:a16="http://schemas.microsoft.com/office/drawing/2014/main" id="{09664003-950A-4D1E-8350-A167F879EEE9}"/>
              </a:ext>
            </a:extLst>
          </p:cNvPr>
          <p:cNvSpPr/>
          <p:nvPr/>
        </p:nvSpPr>
        <p:spPr>
          <a:xfrm>
            <a:off x="3487524" y="2615733"/>
            <a:ext cx="5519460" cy="584775"/>
          </a:xfrm>
          <a:prstGeom prst="rect">
            <a:avLst/>
          </a:prstGeom>
        </p:spPr>
        <p:txBody>
          <a:bodyPr wrap="none">
            <a:spAutoFit/>
          </a:bodyPr>
          <a:lstStyle/>
          <a:p>
            <a:pPr algn="ctr"/>
            <a:r>
              <a:rPr lang="zh-CN" altLang="en-US" sz="3200" b="1" dirty="0">
                <a:latin typeface="方正大标宋简体" panose="02010601030101010101" pitchFamily="2" charset="-122"/>
                <a:ea typeface="方正大标宋简体" panose="02010601030101010101" pitchFamily="2" charset="-122"/>
              </a:rPr>
              <a:t>视频点播缓存系统的优化研究</a:t>
            </a:r>
          </a:p>
        </p:txBody>
      </p:sp>
      <p:sp>
        <p:nvSpPr>
          <p:cNvPr id="8" name="TextBox 23">
            <a:extLst>
              <a:ext uri="{FF2B5EF4-FFF2-40B4-BE49-F238E27FC236}">
                <a16:creationId xmlns:a16="http://schemas.microsoft.com/office/drawing/2014/main" id="{71DD8128-21C0-4610-86F6-5E9E803E6D20}"/>
              </a:ext>
            </a:extLst>
          </p:cNvPr>
          <p:cNvSpPr txBox="1">
            <a:spLocks noChangeArrowheads="1"/>
          </p:cNvSpPr>
          <p:nvPr/>
        </p:nvSpPr>
        <p:spPr bwMode="auto">
          <a:xfrm>
            <a:off x="1369333" y="3405789"/>
            <a:ext cx="99191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algn="ctr"/>
            <a:r>
              <a:rPr lang="en-US" altLang="zh-CN" sz="1800" dirty="0">
                <a:latin typeface="方正兰亭细黑_GBK" panose="02000000000000000000" pitchFamily="2" charset="-122"/>
                <a:ea typeface="方正兰亭细黑_GBK" panose="02000000000000000000" pitchFamily="2" charset="-122"/>
              </a:rPr>
              <a:t>Optimization Research of Video on Demand Cache System</a:t>
            </a:r>
            <a:endParaRPr lang="zh-CN" altLang="en-US" sz="1600" dirty="0">
              <a:latin typeface="方正兰亭细黑_GBK" panose="02000000000000000000" pitchFamily="2" charset="-122"/>
              <a:ea typeface="方正兰亭细黑_GBK" panose="02000000000000000000" pitchFamily="2" charset="-122"/>
            </a:endParaRPr>
          </a:p>
        </p:txBody>
      </p:sp>
      <p:sp>
        <p:nvSpPr>
          <p:cNvPr id="9" name="文本框 8">
            <a:extLst>
              <a:ext uri="{FF2B5EF4-FFF2-40B4-BE49-F238E27FC236}">
                <a16:creationId xmlns:a16="http://schemas.microsoft.com/office/drawing/2014/main" id="{0509A351-66AB-42C1-9D24-9E0D8CEF4FEF}"/>
              </a:ext>
            </a:extLst>
          </p:cNvPr>
          <p:cNvSpPr txBox="1"/>
          <p:nvPr/>
        </p:nvSpPr>
        <p:spPr>
          <a:xfrm>
            <a:off x="3447392" y="4635590"/>
            <a:ext cx="3287427" cy="400110"/>
          </a:xfrm>
          <a:prstGeom prst="rect">
            <a:avLst/>
          </a:prstGeom>
          <a:noFill/>
        </p:spPr>
        <p:txBody>
          <a:bodyPr wrap="square" rtlCol="0">
            <a:spAutoFit/>
          </a:bodyPr>
          <a:lstStyle/>
          <a:p>
            <a:r>
              <a:rPr lang="zh-CN" altLang="en-US" sz="2000" dirty="0">
                <a:latin typeface="+mn-ea"/>
              </a:rPr>
              <a:t>答辩人：王唯</a:t>
            </a:r>
            <a:endParaRPr lang="en-US" altLang="zh-CN" sz="2000" dirty="0">
              <a:latin typeface="+mn-ea"/>
            </a:endParaRPr>
          </a:p>
        </p:txBody>
      </p:sp>
      <p:sp>
        <p:nvSpPr>
          <p:cNvPr id="3" name="矩形 2">
            <a:extLst>
              <a:ext uri="{FF2B5EF4-FFF2-40B4-BE49-F238E27FC236}">
                <a16:creationId xmlns:a16="http://schemas.microsoft.com/office/drawing/2014/main" id="{F008CCE4-2C34-493F-B6F9-C0E1BAA5F35A}"/>
              </a:ext>
            </a:extLst>
          </p:cNvPr>
          <p:cNvSpPr/>
          <p:nvPr/>
        </p:nvSpPr>
        <p:spPr>
          <a:xfrm>
            <a:off x="7453142" y="4642668"/>
            <a:ext cx="1569660" cy="369332"/>
          </a:xfrm>
          <a:prstGeom prst="rect">
            <a:avLst/>
          </a:prstGeom>
        </p:spPr>
        <p:txBody>
          <a:bodyPr wrap="none">
            <a:spAutoFit/>
          </a:bodyPr>
          <a:lstStyle/>
          <a:p>
            <a:r>
              <a:rPr lang="zh-CN" altLang="en-US" dirty="0">
                <a:latin typeface="+mn-ea"/>
              </a:rPr>
              <a:t>导师：李纯喜</a:t>
            </a:r>
          </a:p>
        </p:txBody>
      </p:sp>
    </p:spTree>
    <p:extLst>
      <p:ext uri="{BB962C8B-B14F-4D97-AF65-F5344CB8AC3E}">
        <p14:creationId xmlns:p14="http://schemas.microsoft.com/office/powerpoint/2010/main" val="59688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918713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2</a:t>
            </a:r>
            <a:r>
              <a:rPr lang="zh-CN" altLang="en-US" sz="3600" dirty="0">
                <a:latin typeface="黑体" panose="02010609060101010101" pitchFamily="49" charset="-122"/>
                <a:ea typeface="黑体" panose="02010609060101010101" pitchFamily="49" charset="-122"/>
              </a:rPr>
              <a:t>：基于最大等效能效传输算法（</a:t>
            </a:r>
            <a:r>
              <a:rPr lang="en-US" altLang="zh-CN" sz="3600" dirty="0">
                <a:latin typeface="黑体" panose="02010609060101010101" pitchFamily="49" charset="-122"/>
                <a:ea typeface="黑体" panose="02010609060101010101" pitchFamily="49" charset="-122"/>
              </a:rPr>
              <a:t>EEDA</a:t>
            </a:r>
            <a:r>
              <a:rPr lang="zh-CN" altLang="en-US" sz="3600" dirty="0">
                <a:latin typeface="黑体" panose="02010609060101010101" pitchFamily="49" charset="-122"/>
                <a:ea typeface="黑体" panose="02010609060101010101" pitchFamily="49" charset="-122"/>
              </a:rPr>
              <a:t>）</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1661400" y="1383032"/>
            <a:ext cx="9137979" cy="5988306"/>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挑战</a:t>
            </a:r>
            <a:endParaRPr lang="en-US" altLang="zh-CN" sz="2000" dirty="0"/>
          </a:p>
          <a:p>
            <a:pPr>
              <a:lnSpc>
                <a:spcPct val="150000"/>
              </a:lnSpc>
              <a:spcBef>
                <a:spcPts val="800"/>
              </a:spcBef>
              <a:buClr>
                <a:schemeClr val="tx1"/>
              </a:buClr>
              <a:defRPr/>
            </a:pPr>
            <a:r>
              <a:rPr lang="en-US" altLang="zh-CN" dirty="0"/>
              <a:t>       </a:t>
            </a:r>
            <a:r>
              <a:rPr lang="zh-CN" altLang="zh-CN" dirty="0"/>
              <a:t>由于可优化段内时隙数量较多，如果将每个时隙作为算法的基本调度单元则随着时隙数目的增加计算复杂度呈指数上升，将变得十分困难。</a:t>
            </a:r>
            <a:endParaRPr lang="en-US" altLang="zh-CN" sz="2000" dirty="0"/>
          </a:p>
          <a:p>
            <a:pPr marL="342900" indent="-342900">
              <a:lnSpc>
                <a:spcPct val="150000"/>
              </a:lnSpc>
              <a:spcBef>
                <a:spcPts val="8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基本思想</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600"/>
              </a:spcBef>
              <a:buClr>
                <a:schemeClr val="tx1"/>
              </a:buClr>
              <a:defRPr/>
            </a:pPr>
            <a:r>
              <a:rPr lang="en-US" altLang="zh-CN" dirty="0"/>
              <a:t>       </a:t>
            </a:r>
            <a:r>
              <a:rPr lang="zh-CN" altLang="zh-CN" dirty="0"/>
              <a:t>将多个相邻的时隙合并在一起形成一个下载任务，</a:t>
            </a:r>
            <a:r>
              <a:rPr lang="zh-CN" altLang="en-US" dirty="0"/>
              <a:t>来</a:t>
            </a:r>
            <a:r>
              <a:rPr lang="zh-CN" altLang="zh-CN" dirty="0"/>
              <a:t>作为算法的基本调度单元以降低</a:t>
            </a:r>
            <a:r>
              <a:rPr lang="zh-CN" altLang="en-US" dirty="0"/>
              <a:t>计算</a:t>
            </a:r>
            <a:r>
              <a:rPr lang="zh-CN" altLang="zh-CN" dirty="0"/>
              <a:t>复杂度</a:t>
            </a:r>
            <a:r>
              <a:rPr lang="zh-CN" altLang="en-US" dirty="0"/>
              <a:t>，</a:t>
            </a:r>
            <a:r>
              <a:rPr lang="zh-CN" altLang="en-US" dirty="0">
                <a:solidFill>
                  <a:srgbClr val="FF0000"/>
                </a:solidFill>
              </a:rPr>
              <a:t>具体思想如下</a:t>
            </a:r>
            <a:r>
              <a:rPr lang="zh-CN" altLang="en-US" dirty="0"/>
              <a:t>：</a:t>
            </a:r>
            <a:endParaRPr lang="en-US" altLang="zh-CN" dirty="0"/>
          </a:p>
          <a:p>
            <a:pPr marL="457200" indent="-457200">
              <a:lnSpc>
                <a:spcPct val="150000"/>
              </a:lnSpc>
              <a:spcBef>
                <a:spcPts val="600"/>
              </a:spcBef>
              <a:buClr>
                <a:schemeClr val="tx1"/>
              </a:buClr>
              <a:buFont typeface="Arial" panose="020B0604020202020204" pitchFamily="34" charset="0"/>
              <a:buChar char="•"/>
              <a:defRPr/>
            </a:pPr>
            <a:r>
              <a:rPr lang="zh-CN" altLang="zh-CN" dirty="0"/>
              <a:t>首先使用贪婪传输下载整个视频，识别可优化段</a:t>
            </a:r>
            <a:endParaRPr lang="en-US" altLang="zh-CN" dirty="0"/>
          </a:p>
          <a:p>
            <a:pPr marL="457200" indent="-457200">
              <a:lnSpc>
                <a:spcPct val="150000"/>
              </a:lnSpc>
              <a:spcBef>
                <a:spcPts val="600"/>
              </a:spcBef>
              <a:buClr>
                <a:schemeClr val="tx1"/>
              </a:buClr>
              <a:buFont typeface="Arial" panose="020B0604020202020204" pitchFamily="34" charset="0"/>
              <a:buChar char="•"/>
              <a:defRPr/>
            </a:pPr>
            <a:r>
              <a:rPr lang="zh-CN" altLang="zh-CN" dirty="0"/>
              <a:t>对可优化段进行优化</a:t>
            </a:r>
            <a:r>
              <a:rPr lang="zh-CN" altLang="en-US" dirty="0"/>
              <a:t>。</a:t>
            </a:r>
            <a:r>
              <a:rPr lang="zh-CN" altLang="zh-CN" dirty="0"/>
              <a:t>将每个可优化段的下载调度为一系列下载任务，这些任务以贪婪的方式在所有候选任务中迭代选择，使每个</a:t>
            </a:r>
            <a:r>
              <a:rPr lang="zh-CN" altLang="en-US" dirty="0"/>
              <a:t>被</a:t>
            </a:r>
            <a:r>
              <a:rPr lang="zh-CN" altLang="zh-CN" dirty="0"/>
              <a:t>选择的任务具有最大的等效能效（即单位能耗时间下载的数据量），直到</a:t>
            </a:r>
            <a:r>
              <a:rPr lang="zh-CN" altLang="en-US" dirty="0"/>
              <a:t>所有</a:t>
            </a:r>
            <a:r>
              <a:rPr lang="zh-CN" altLang="zh-CN" dirty="0"/>
              <a:t>数据下载完成。 </a:t>
            </a:r>
            <a:endParaRPr lang="en-US" altLang="zh-CN" dirty="0"/>
          </a:p>
          <a:p>
            <a:pPr marL="457200" indent="-457200">
              <a:lnSpc>
                <a:spcPct val="150000"/>
              </a:lnSpc>
              <a:spcBef>
                <a:spcPts val="800"/>
              </a:spcBef>
              <a:buClr>
                <a:schemeClr val="tx1"/>
              </a:buClr>
              <a:buFont typeface="Arial" panose="020B0604020202020204" pitchFamily="34" charset="0"/>
              <a:buChar char="•"/>
              <a:defRPr/>
            </a:pPr>
            <a:endParaRPr lang="en-US" altLang="zh-CN" dirty="0"/>
          </a:p>
          <a:p>
            <a:pPr marL="457200" indent="-457200">
              <a:lnSpc>
                <a:spcPct val="150000"/>
              </a:lnSpc>
              <a:spcBef>
                <a:spcPts val="800"/>
              </a:spcBef>
              <a:buClr>
                <a:schemeClr val="tx1"/>
              </a:buClr>
              <a:buFont typeface="Arial" panose="020B0604020202020204" pitchFamily="34" charset="0"/>
              <a:buChar char="•"/>
              <a:defRPr/>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0364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918713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2</a:t>
            </a:r>
            <a:r>
              <a:rPr lang="zh-CN" altLang="en-US" sz="3600" dirty="0">
                <a:latin typeface="黑体" panose="02010609060101010101" pitchFamily="49" charset="-122"/>
                <a:ea typeface="黑体" panose="02010609060101010101" pitchFamily="49" charset="-122"/>
              </a:rPr>
              <a:t>：基于最大等效能效传输算法（</a:t>
            </a:r>
            <a:r>
              <a:rPr lang="en-US" altLang="zh-CN" sz="3600" dirty="0">
                <a:latin typeface="黑体" panose="02010609060101010101" pitchFamily="49" charset="-122"/>
                <a:ea typeface="黑体" panose="02010609060101010101" pitchFamily="49" charset="-122"/>
              </a:rPr>
              <a:t>EEDA</a:t>
            </a:r>
            <a:r>
              <a:rPr lang="zh-CN" altLang="en-US" sz="3600" dirty="0">
                <a:latin typeface="黑体" panose="02010609060101010101" pitchFamily="49" charset="-122"/>
                <a:ea typeface="黑体" panose="02010609060101010101" pitchFamily="49" charset="-122"/>
              </a:rPr>
              <a:t>）</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871287" y="1251683"/>
            <a:ext cx="9475174" cy="581057"/>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具体实现</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1CC9405D-D78C-49BA-BC0A-83B2A24C9A1B}"/>
              </a:ext>
            </a:extLst>
          </p:cNvPr>
          <p:cNvPicPr>
            <a:picLocks noChangeAspect="1"/>
          </p:cNvPicPr>
          <p:nvPr/>
        </p:nvPicPr>
        <p:blipFill>
          <a:blip r:embed="rId3"/>
          <a:stretch>
            <a:fillRect/>
          </a:stretch>
        </p:blipFill>
        <p:spPr>
          <a:xfrm>
            <a:off x="1006771" y="2395441"/>
            <a:ext cx="4692491" cy="1568751"/>
          </a:xfrm>
          <a:prstGeom prst="rect">
            <a:avLst/>
          </a:prstGeom>
        </p:spPr>
      </p:pic>
      <p:sp>
        <p:nvSpPr>
          <p:cNvPr id="11" name="文本框 10">
            <a:extLst>
              <a:ext uri="{FF2B5EF4-FFF2-40B4-BE49-F238E27FC236}">
                <a16:creationId xmlns:a16="http://schemas.microsoft.com/office/drawing/2014/main" id="{B71B9497-9958-4079-9FF6-33BF4D92D1E0}"/>
              </a:ext>
            </a:extLst>
          </p:cNvPr>
          <p:cNvSpPr txBox="1"/>
          <p:nvPr/>
        </p:nvSpPr>
        <p:spPr>
          <a:xfrm>
            <a:off x="1235017" y="1983769"/>
            <a:ext cx="4091419" cy="400110"/>
          </a:xfrm>
          <a:prstGeom prst="rect">
            <a:avLst/>
          </a:prstGeom>
          <a:noFill/>
        </p:spPr>
        <p:txBody>
          <a:bodyPr wrap="square" rtlCol="0">
            <a:spAutoFit/>
          </a:bodyPr>
          <a:lstStyle/>
          <a:p>
            <a:r>
              <a:rPr lang="zh-CN" altLang="en-US" sz="2000" dirty="0">
                <a:solidFill>
                  <a:srgbClr val="FF0000"/>
                </a:solidFill>
                <a:latin typeface="+mn-ea"/>
              </a:rPr>
              <a:t>使用贪婪传输寻找可优化段</a:t>
            </a:r>
          </a:p>
        </p:txBody>
      </p:sp>
      <p:cxnSp>
        <p:nvCxnSpPr>
          <p:cNvPr id="13" name="连接符: 曲线 12">
            <a:extLst>
              <a:ext uri="{FF2B5EF4-FFF2-40B4-BE49-F238E27FC236}">
                <a16:creationId xmlns:a16="http://schemas.microsoft.com/office/drawing/2014/main" id="{16F3731D-C1C3-4EEC-9367-48E3C7FD3472}"/>
              </a:ext>
            </a:extLst>
          </p:cNvPr>
          <p:cNvCxnSpPr>
            <a:cxnSpLocks/>
          </p:cNvCxnSpPr>
          <p:nvPr/>
        </p:nvCxnSpPr>
        <p:spPr>
          <a:xfrm flipV="1">
            <a:off x="4317101" y="1442899"/>
            <a:ext cx="2403093" cy="2086064"/>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98E9444A-01CA-4E9C-A5FA-A0410D1F9611}"/>
              </a:ext>
            </a:extLst>
          </p:cNvPr>
          <p:cNvSpPr txBox="1"/>
          <p:nvPr/>
        </p:nvSpPr>
        <p:spPr>
          <a:xfrm rot="18447730">
            <a:off x="4747274" y="2584878"/>
            <a:ext cx="2242950" cy="400110"/>
          </a:xfrm>
          <a:prstGeom prst="rect">
            <a:avLst/>
          </a:prstGeom>
          <a:noFill/>
        </p:spPr>
        <p:txBody>
          <a:bodyPr wrap="square" rtlCol="0">
            <a:spAutoFit/>
          </a:bodyPr>
          <a:lstStyle/>
          <a:p>
            <a:r>
              <a:rPr lang="zh-CN" altLang="en-US" sz="2000" dirty="0">
                <a:solidFill>
                  <a:srgbClr val="FF0000"/>
                </a:solidFill>
                <a:latin typeface="+mn-ea"/>
              </a:rPr>
              <a:t>调用</a:t>
            </a:r>
            <a:r>
              <a:rPr lang="en-US" altLang="zh-CN" sz="2000" dirty="0">
                <a:solidFill>
                  <a:srgbClr val="FF0000"/>
                </a:solidFill>
                <a:latin typeface="+mn-ea"/>
              </a:rPr>
              <a:t>EEDA</a:t>
            </a:r>
            <a:r>
              <a:rPr lang="zh-CN" altLang="en-US" sz="2000" dirty="0">
                <a:solidFill>
                  <a:srgbClr val="FF0000"/>
                </a:solidFill>
                <a:latin typeface="+mn-ea"/>
              </a:rPr>
              <a:t>算法</a:t>
            </a:r>
          </a:p>
        </p:txBody>
      </p:sp>
      <p:pic>
        <p:nvPicPr>
          <p:cNvPr id="22" name="图片 21">
            <a:extLst>
              <a:ext uri="{FF2B5EF4-FFF2-40B4-BE49-F238E27FC236}">
                <a16:creationId xmlns:a16="http://schemas.microsoft.com/office/drawing/2014/main" id="{9B074C7B-6FD7-4C11-8E0B-A852AE7D008C}"/>
              </a:ext>
            </a:extLst>
          </p:cNvPr>
          <p:cNvPicPr>
            <a:picLocks noChangeAspect="1"/>
          </p:cNvPicPr>
          <p:nvPr/>
        </p:nvPicPr>
        <p:blipFill rotWithShape="1">
          <a:blip r:embed="rId4">
            <a:extLst>
              <a:ext uri="{28A0092B-C50C-407E-A947-70E740481C1C}">
                <a14:useLocalDpi xmlns:a14="http://schemas.microsoft.com/office/drawing/2010/main" val="0"/>
              </a:ext>
            </a:extLst>
          </a:blip>
          <a:srcRect l="6712" t="5812" r="35432" b="6977"/>
          <a:stretch/>
        </p:blipFill>
        <p:spPr>
          <a:xfrm>
            <a:off x="6761014" y="1259320"/>
            <a:ext cx="3209660" cy="5560863"/>
          </a:xfrm>
          <a:prstGeom prst="rect">
            <a:avLst/>
          </a:prstGeom>
        </p:spPr>
      </p:pic>
      <p:sp>
        <p:nvSpPr>
          <p:cNvPr id="23" name="文本框 22">
            <a:extLst>
              <a:ext uri="{FF2B5EF4-FFF2-40B4-BE49-F238E27FC236}">
                <a16:creationId xmlns:a16="http://schemas.microsoft.com/office/drawing/2014/main" id="{DA8D7009-4DF3-4979-A5A2-5BB9DEA5752F}"/>
              </a:ext>
            </a:extLst>
          </p:cNvPr>
          <p:cNvSpPr txBox="1"/>
          <p:nvPr/>
        </p:nvSpPr>
        <p:spPr>
          <a:xfrm>
            <a:off x="6761015" y="1667435"/>
            <a:ext cx="3209660" cy="1183715"/>
          </a:xfrm>
          <a:prstGeom prst="rect">
            <a:avLst/>
          </a:prstGeom>
          <a:noFill/>
          <a:ln w="19050">
            <a:solidFill>
              <a:srgbClr val="FF0000"/>
            </a:solidFill>
          </a:ln>
        </p:spPr>
        <p:txBody>
          <a:bodyPr wrap="square" rtlCol="0">
            <a:spAutoFit/>
          </a:bodyPr>
          <a:lstStyle/>
          <a:p>
            <a:endParaRPr lang="zh-CN" altLang="en-US" dirty="0"/>
          </a:p>
        </p:txBody>
      </p:sp>
      <p:sp>
        <p:nvSpPr>
          <p:cNvPr id="24" name="箭头: 右 23">
            <a:extLst>
              <a:ext uri="{FF2B5EF4-FFF2-40B4-BE49-F238E27FC236}">
                <a16:creationId xmlns:a16="http://schemas.microsoft.com/office/drawing/2014/main" id="{AA6C0D82-263C-4BD3-822D-541941A49734}"/>
              </a:ext>
            </a:extLst>
          </p:cNvPr>
          <p:cNvSpPr/>
          <p:nvPr/>
        </p:nvSpPr>
        <p:spPr>
          <a:xfrm>
            <a:off x="10057003" y="2100965"/>
            <a:ext cx="274391" cy="13187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6E9F7607-17F2-41E4-95C4-0954296E4DD2}"/>
              </a:ext>
            </a:extLst>
          </p:cNvPr>
          <p:cNvSpPr txBox="1"/>
          <p:nvPr/>
        </p:nvSpPr>
        <p:spPr>
          <a:xfrm>
            <a:off x="10361528" y="1534228"/>
            <a:ext cx="595455" cy="1477328"/>
          </a:xfrm>
          <a:prstGeom prst="rect">
            <a:avLst/>
          </a:prstGeom>
          <a:noFill/>
        </p:spPr>
        <p:txBody>
          <a:bodyPr wrap="square" rtlCol="0">
            <a:spAutoFit/>
          </a:bodyPr>
          <a:lstStyle/>
          <a:p>
            <a:r>
              <a:rPr lang="zh-CN" altLang="en-US" dirty="0">
                <a:solidFill>
                  <a:srgbClr val="FF0000"/>
                </a:solidFill>
                <a:latin typeface="+mn-ea"/>
              </a:rPr>
              <a:t>参数初始化</a:t>
            </a:r>
          </a:p>
        </p:txBody>
      </p:sp>
      <p:sp>
        <p:nvSpPr>
          <p:cNvPr id="30" name="文本框 29">
            <a:extLst>
              <a:ext uri="{FF2B5EF4-FFF2-40B4-BE49-F238E27FC236}">
                <a16:creationId xmlns:a16="http://schemas.microsoft.com/office/drawing/2014/main" id="{7F60613C-5A5D-4029-B6AC-8E0F5B173B99}"/>
              </a:ext>
            </a:extLst>
          </p:cNvPr>
          <p:cNvSpPr txBox="1"/>
          <p:nvPr/>
        </p:nvSpPr>
        <p:spPr>
          <a:xfrm>
            <a:off x="6761015" y="2920621"/>
            <a:ext cx="3209660" cy="3702816"/>
          </a:xfrm>
          <a:prstGeom prst="rect">
            <a:avLst/>
          </a:prstGeom>
          <a:noFill/>
          <a:ln w="19050">
            <a:solidFill>
              <a:srgbClr val="FF0000"/>
            </a:solidFill>
          </a:ln>
        </p:spPr>
        <p:txBody>
          <a:bodyPr wrap="square" rtlCol="0">
            <a:spAutoFit/>
          </a:bodyPr>
          <a:lstStyle/>
          <a:p>
            <a:endParaRPr lang="zh-CN" altLang="en-US" dirty="0"/>
          </a:p>
        </p:txBody>
      </p:sp>
      <p:sp>
        <p:nvSpPr>
          <p:cNvPr id="31" name="箭头: 右 30">
            <a:extLst>
              <a:ext uri="{FF2B5EF4-FFF2-40B4-BE49-F238E27FC236}">
                <a16:creationId xmlns:a16="http://schemas.microsoft.com/office/drawing/2014/main" id="{D8ECCB33-6DE6-4DEF-9749-82BB0FC83732}"/>
              </a:ext>
            </a:extLst>
          </p:cNvPr>
          <p:cNvSpPr/>
          <p:nvPr/>
        </p:nvSpPr>
        <p:spPr>
          <a:xfrm>
            <a:off x="10011494" y="4625165"/>
            <a:ext cx="274391" cy="13187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7820CE5-ECCB-4453-90BE-AE44D15AD83F}"/>
              </a:ext>
            </a:extLst>
          </p:cNvPr>
          <p:cNvSpPr txBox="1"/>
          <p:nvPr/>
        </p:nvSpPr>
        <p:spPr>
          <a:xfrm>
            <a:off x="10286846" y="3480850"/>
            <a:ext cx="1347912" cy="2286041"/>
          </a:xfrm>
          <a:prstGeom prst="rect">
            <a:avLst/>
          </a:prstGeom>
          <a:noFill/>
        </p:spPr>
        <p:txBody>
          <a:bodyPr wrap="square" rtlCol="0">
            <a:spAutoFit/>
          </a:bodyPr>
          <a:lstStyle/>
          <a:p>
            <a:r>
              <a:rPr lang="zh-CN" altLang="en-US" dirty="0">
                <a:solidFill>
                  <a:srgbClr val="FF0000"/>
                </a:solidFill>
              </a:rPr>
              <a:t>以迭代的方式在可优化段内选择具有最大等效能效的任务进行下载，直到所有数据下载完成</a:t>
            </a:r>
          </a:p>
        </p:txBody>
      </p:sp>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05A0EF4B-6694-41B0-AED2-69597A8DFB6F}"/>
                  </a:ext>
                </a:extLst>
              </p:cNvPr>
              <p:cNvSpPr txBox="1"/>
              <p:nvPr/>
            </p:nvSpPr>
            <p:spPr>
              <a:xfrm>
                <a:off x="350106" y="4472539"/>
                <a:ext cx="6005819" cy="369332"/>
              </a:xfrm>
              <a:prstGeom prst="rect">
                <a:avLst/>
              </a:prstGeom>
              <a:noFill/>
            </p:spPr>
            <p:txBody>
              <a:bodyPr wrap="square" rtlCol="0">
                <a:spAutoFit/>
              </a:bodyPr>
              <a:lstStyle/>
              <a:p>
                <a:r>
                  <a:rPr lang="zh-CN" altLang="en-US" dirty="0">
                    <a:solidFill>
                      <a:srgbClr val="FF0000"/>
                    </a:solidFill>
                    <a:latin typeface="+mn-ea"/>
                  </a:rPr>
                  <a:t>最后</a:t>
                </a:r>
                <a:r>
                  <a:rPr lang="zh-CN" altLang="zh-CN" dirty="0">
                    <a:solidFill>
                      <a:srgbClr val="FF0000"/>
                    </a:solidFill>
                    <a:latin typeface="+mn-ea"/>
                  </a:rPr>
                  <a:t>输出下载向量</a:t>
                </a:r>
                <a14:m>
                  <m:oMath xmlns:m="http://schemas.openxmlformats.org/officeDocument/2006/math">
                    <m:r>
                      <a:rPr lang="zh-CN" altLang="zh-CN">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𝒳</m:t>
                    </m:r>
                  </m:oMath>
                </a14:m>
                <a:endParaRPr lang="zh-CN" altLang="en-US" dirty="0">
                  <a:solidFill>
                    <a:srgbClr val="FF0000"/>
                  </a:solidFill>
                  <a:latin typeface="+mn-ea"/>
                </a:endParaRPr>
              </a:p>
            </p:txBody>
          </p:sp>
        </mc:Choice>
        <mc:Fallback>
          <p:sp>
            <p:nvSpPr>
              <p:cNvPr id="35" name="文本框 34">
                <a:extLst>
                  <a:ext uri="{FF2B5EF4-FFF2-40B4-BE49-F238E27FC236}">
                    <a16:creationId xmlns:a16="http://schemas.microsoft.com/office/drawing/2014/main" id="{05A0EF4B-6694-41B0-AED2-69597A8DFB6F}"/>
                  </a:ext>
                </a:extLst>
              </p:cNvPr>
              <p:cNvSpPr txBox="1">
                <a:spLocks noRot="1" noChangeAspect="1" noMove="1" noResize="1" noEditPoints="1" noAdjustHandles="1" noChangeArrowheads="1" noChangeShapeType="1" noTextEdit="1"/>
              </p:cNvSpPr>
              <p:nvPr/>
            </p:nvSpPr>
            <p:spPr>
              <a:xfrm>
                <a:off x="350106" y="4472539"/>
                <a:ext cx="6005819" cy="369332"/>
              </a:xfrm>
              <a:prstGeom prst="rect">
                <a:avLst/>
              </a:prstGeom>
              <a:blipFill>
                <a:blip r:embed="rId5"/>
                <a:stretch>
                  <a:fillRect l="-811" t="-10000" b="-26667"/>
                </a:stretch>
              </a:blipFill>
            </p:spPr>
            <p:txBody>
              <a:bodyPr/>
              <a:lstStyle/>
              <a:p>
                <a:r>
                  <a:rPr lang="zh-CN" altLang="en-US">
                    <a:noFill/>
                  </a:rPr>
                  <a:t> </a:t>
                </a:r>
              </a:p>
            </p:txBody>
          </p:sp>
        </mc:Fallback>
      </mc:AlternateContent>
      <p:sp>
        <p:nvSpPr>
          <p:cNvPr id="40" name="箭头: 右 39">
            <a:extLst>
              <a:ext uri="{FF2B5EF4-FFF2-40B4-BE49-F238E27FC236}">
                <a16:creationId xmlns:a16="http://schemas.microsoft.com/office/drawing/2014/main" id="{7AEF0630-87D5-4D36-8DE7-DB01ED9F7C7E}"/>
              </a:ext>
            </a:extLst>
          </p:cNvPr>
          <p:cNvSpPr/>
          <p:nvPr/>
        </p:nvSpPr>
        <p:spPr>
          <a:xfrm rot="5400000" flipV="1">
            <a:off x="1231743" y="4125543"/>
            <a:ext cx="403908" cy="2967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连接符: 曲线 19">
            <a:extLst>
              <a:ext uri="{FF2B5EF4-FFF2-40B4-BE49-F238E27FC236}">
                <a16:creationId xmlns:a16="http://schemas.microsoft.com/office/drawing/2014/main" id="{B3CECFBF-4C44-4CEE-9878-7EAC57CF7B13}"/>
              </a:ext>
            </a:extLst>
          </p:cNvPr>
          <p:cNvCxnSpPr>
            <a:cxnSpLocks/>
          </p:cNvCxnSpPr>
          <p:nvPr/>
        </p:nvCxnSpPr>
        <p:spPr>
          <a:xfrm rot="10800000" flipV="1">
            <a:off x="4470797" y="3236947"/>
            <a:ext cx="2649762" cy="2346855"/>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94B18E-DD54-4960-8C72-36EB51EE0D13}"/>
              </a:ext>
            </a:extLst>
          </p:cNvPr>
          <p:cNvSpPr txBox="1"/>
          <p:nvPr/>
        </p:nvSpPr>
        <p:spPr>
          <a:xfrm rot="18447730">
            <a:off x="4544953" y="4666532"/>
            <a:ext cx="2750680" cy="400110"/>
          </a:xfrm>
          <a:prstGeom prst="rect">
            <a:avLst/>
          </a:prstGeom>
          <a:noFill/>
        </p:spPr>
        <p:txBody>
          <a:bodyPr wrap="square" rtlCol="0">
            <a:spAutoFit/>
          </a:bodyPr>
          <a:lstStyle/>
          <a:p>
            <a:r>
              <a:rPr lang="zh-CN" altLang="en-US" sz="2000" dirty="0">
                <a:solidFill>
                  <a:srgbClr val="FF0000"/>
                </a:solidFill>
                <a:latin typeface="+mn-ea"/>
              </a:rPr>
              <a:t>调用等效能效计算方法</a:t>
            </a:r>
          </a:p>
        </p:txBody>
      </p:sp>
      <p:pic>
        <p:nvPicPr>
          <p:cNvPr id="27" name="图片 26">
            <a:extLst>
              <a:ext uri="{FF2B5EF4-FFF2-40B4-BE49-F238E27FC236}">
                <a16:creationId xmlns:a16="http://schemas.microsoft.com/office/drawing/2014/main" id="{33631CC6-AC61-4940-AFF1-68DD10CC4557}"/>
              </a:ext>
            </a:extLst>
          </p:cNvPr>
          <p:cNvPicPr>
            <a:picLocks noChangeAspect="1"/>
          </p:cNvPicPr>
          <p:nvPr/>
        </p:nvPicPr>
        <p:blipFill rotWithShape="1">
          <a:blip r:embed="rId6">
            <a:extLst>
              <a:ext uri="{28A0092B-C50C-407E-A947-70E740481C1C}">
                <a14:useLocalDpi xmlns:a14="http://schemas.microsoft.com/office/drawing/2010/main" val="0"/>
              </a:ext>
            </a:extLst>
          </a:blip>
          <a:srcRect t="-1" r="52826" b="-2231"/>
          <a:stretch/>
        </p:blipFill>
        <p:spPr>
          <a:xfrm>
            <a:off x="2624318" y="4071983"/>
            <a:ext cx="1826068" cy="2584914"/>
          </a:xfrm>
          <a:prstGeom prst="rect">
            <a:avLst/>
          </a:prstGeom>
        </p:spPr>
      </p:pic>
    </p:spTree>
    <p:extLst>
      <p:ext uri="{BB962C8B-B14F-4D97-AF65-F5344CB8AC3E}">
        <p14:creationId xmlns:p14="http://schemas.microsoft.com/office/powerpoint/2010/main" val="54999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3" grpId="0" animBg="1"/>
      <p:bldP spid="24" grpId="0" animBg="1"/>
      <p:bldP spid="28" grpId="0"/>
      <p:bldP spid="30" grpId="0" animBg="1"/>
      <p:bldP spid="31" grpId="0" animBg="1"/>
      <p:bldP spid="32" grpId="0"/>
      <p:bldP spid="35" grpId="0"/>
      <p:bldP spid="40"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918713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2</a:t>
            </a:r>
            <a:r>
              <a:rPr lang="zh-CN" altLang="en-US" sz="3600" dirty="0">
                <a:latin typeface="黑体" panose="02010609060101010101" pitchFamily="49" charset="-122"/>
                <a:ea typeface="黑体" panose="02010609060101010101" pitchFamily="49" charset="-122"/>
              </a:rPr>
              <a:t>：基于最大等效能效传输算法（</a:t>
            </a:r>
            <a:r>
              <a:rPr lang="en-US" altLang="zh-CN" sz="3600" dirty="0">
                <a:latin typeface="黑体" panose="02010609060101010101" pitchFamily="49" charset="-122"/>
                <a:ea typeface="黑体" panose="02010609060101010101" pitchFamily="49" charset="-122"/>
              </a:rPr>
              <a:t>EEDA</a:t>
            </a:r>
            <a:r>
              <a:rPr lang="zh-CN" altLang="en-US" sz="3600" dirty="0">
                <a:latin typeface="黑体" panose="02010609060101010101" pitchFamily="49" charset="-122"/>
                <a:ea typeface="黑体" panose="02010609060101010101" pitchFamily="49" charset="-122"/>
              </a:rPr>
              <a:t>）</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1661399" y="1587998"/>
            <a:ext cx="9475174" cy="1156214"/>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性能评估</a:t>
            </a:r>
            <a:endParaRPr lang="en-US" altLang="zh-CN" sz="2400" dirty="0">
              <a:latin typeface="微软雅黑" panose="020B0503020204020204" pitchFamily="34" charset="-122"/>
              <a:ea typeface="微软雅黑" panose="020B0503020204020204" pitchFamily="34" charset="-122"/>
            </a:endParaRPr>
          </a:p>
          <a:p>
            <a:pPr marL="914400" lvl="1" indent="-457200">
              <a:lnSpc>
                <a:spcPct val="150000"/>
              </a:lnSpc>
              <a:spcBef>
                <a:spcPts val="800"/>
              </a:spcBef>
              <a:buClr>
                <a:schemeClr val="tx1"/>
              </a:buClr>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实验数据集：</a:t>
            </a:r>
            <a:r>
              <a:rPr lang="zh-CN" altLang="zh-CN" sz="2000" dirty="0">
                <a:latin typeface="微软雅黑" panose="020B0503020204020204" pitchFamily="34" charset="-122"/>
                <a:ea typeface="微软雅黑" panose="020B0503020204020204" pitchFamily="34" charset="-122"/>
              </a:rPr>
              <a:t>来自</a:t>
            </a:r>
            <a:r>
              <a:rPr lang="zh-CN" altLang="en-US" sz="2000" dirty="0">
                <a:latin typeface="微软雅黑" panose="020B0503020204020204" pitchFamily="34" charset="-122"/>
                <a:ea typeface="微软雅黑" panose="020B0503020204020204" pitchFamily="34" charset="-122"/>
              </a:rPr>
              <a:t>一条</a:t>
            </a:r>
            <a:r>
              <a:rPr lang="zh-CN" altLang="zh-CN" sz="2000" dirty="0">
                <a:latin typeface="微软雅黑" panose="020B0503020204020204" pitchFamily="34" charset="-122"/>
                <a:ea typeface="微软雅黑" panose="020B0503020204020204" pitchFamily="34" charset="-122"/>
              </a:rPr>
              <a:t>爱尔兰运营商收集的真实的</a:t>
            </a:r>
            <a:r>
              <a:rPr lang="en-US" altLang="zh-CN" sz="2000" dirty="0">
                <a:latin typeface="微软雅黑" panose="020B0503020204020204" pitchFamily="34" charset="-122"/>
                <a:ea typeface="微软雅黑" panose="020B0503020204020204" pitchFamily="34" charset="-122"/>
              </a:rPr>
              <a:t>LTE-BUS</a:t>
            </a:r>
            <a:r>
              <a:rPr lang="zh-CN" altLang="zh-CN" sz="2000" dirty="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追踪</a:t>
            </a:r>
            <a:r>
              <a:rPr lang="zh-CN" altLang="zh-CN" sz="2000" dirty="0">
                <a:latin typeface="微软雅黑" panose="020B0503020204020204" pitchFamily="34" charset="-122"/>
                <a:ea typeface="微软雅黑" panose="020B0503020204020204" pitchFamily="34" charset="-122"/>
              </a:rPr>
              <a:t>轨迹信息</a:t>
            </a: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2C79FAB-7471-435B-B40B-33B7399CC2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26880" y="2744212"/>
            <a:ext cx="6161450" cy="2740705"/>
          </a:xfrm>
          <a:prstGeom prst="rect">
            <a:avLst/>
          </a:prstGeom>
          <a:noFill/>
          <a:ln>
            <a:noFill/>
          </a:ln>
        </p:spPr>
      </p:pic>
      <p:sp>
        <p:nvSpPr>
          <p:cNvPr id="4" name="文本框 3">
            <a:extLst>
              <a:ext uri="{FF2B5EF4-FFF2-40B4-BE49-F238E27FC236}">
                <a16:creationId xmlns:a16="http://schemas.microsoft.com/office/drawing/2014/main" id="{117D0343-4515-4B5E-BB61-AEC8AD0B1FE1}"/>
              </a:ext>
            </a:extLst>
          </p:cNvPr>
          <p:cNvSpPr txBox="1"/>
          <p:nvPr/>
        </p:nvSpPr>
        <p:spPr>
          <a:xfrm>
            <a:off x="2215476" y="5741865"/>
            <a:ext cx="9199298" cy="400110"/>
          </a:xfrm>
          <a:prstGeom prst="rect">
            <a:avLst/>
          </a:prstGeom>
          <a:noFill/>
        </p:spPr>
        <p:txBody>
          <a:bodyPr wrap="square" rtlCol="0">
            <a:spAutoFit/>
          </a:bodyPr>
          <a:lstStyle/>
          <a:p>
            <a:r>
              <a:rPr lang="zh-CN" altLang="en-US" sz="2000" dirty="0">
                <a:latin typeface="+mn-ea"/>
              </a:rPr>
              <a:t>带宽容量范围：</a:t>
            </a:r>
            <a:r>
              <a:rPr lang="en-US" altLang="zh-CN" sz="2000" dirty="0">
                <a:latin typeface="+mn-ea"/>
              </a:rPr>
              <a:t>0Mbps-17Mbps   </a:t>
            </a:r>
            <a:r>
              <a:rPr lang="zh-CN" altLang="en-US" sz="2000" dirty="0">
                <a:latin typeface="+mn-ea"/>
              </a:rPr>
              <a:t>平均带宽：</a:t>
            </a:r>
            <a:r>
              <a:rPr lang="en-US" altLang="zh-CN" sz="2000" dirty="0">
                <a:latin typeface="+mn-ea"/>
              </a:rPr>
              <a:t>3.46Mbps  </a:t>
            </a:r>
            <a:r>
              <a:rPr lang="zh-CN" altLang="en-US" sz="2000" dirty="0">
                <a:latin typeface="+mn-ea"/>
              </a:rPr>
              <a:t>一共</a:t>
            </a:r>
            <a:r>
              <a:rPr lang="en-US" altLang="zh-CN" sz="2000" dirty="0">
                <a:latin typeface="+mn-ea"/>
              </a:rPr>
              <a:t>2000</a:t>
            </a:r>
            <a:r>
              <a:rPr lang="zh-CN" altLang="en-US" sz="2000" dirty="0">
                <a:latin typeface="+mn-ea"/>
              </a:rPr>
              <a:t>个样本点</a:t>
            </a:r>
          </a:p>
        </p:txBody>
      </p:sp>
    </p:spTree>
    <p:extLst>
      <p:ext uri="{BB962C8B-B14F-4D97-AF65-F5344CB8AC3E}">
        <p14:creationId xmlns:p14="http://schemas.microsoft.com/office/powerpoint/2010/main" val="3722669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918713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2</a:t>
            </a:r>
            <a:r>
              <a:rPr lang="zh-CN" altLang="en-US" sz="3600" dirty="0">
                <a:latin typeface="黑体" panose="02010609060101010101" pitchFamily="49" charset="-122"/>
                <a:ea typeface="黑体" panose="02010609060101010101" pitchFamily="49" charset="-122"/>
              </a:rPr>
              <a:t>：基于最大等效能效传输算法（</a:t>
            </a:r>
            <a:r>
              <a:rPr lang="en-US" altLang="zh-CN" sz="3600" dirty="0">
                <a:latin typeface="黑体" panose="02010609060101010101" pitchFamily="49" charset="-122"/>
                <a:ea typeface="黑体" panose="02010609060101010101" pitchFamily="49" charset="-122"/>
              </a:rPr>
              <a:t>EEDA</a:t>
            </a:r>
            <a:r>
              <a:rPr lang="zh-CN" altLang="en-US" sz="3600" dirty="0">
                <a:latin typeface="黑体" panose="02010609060101010101" pitchFamily="49" charset="-122"/>
                <a:ea typeface="黑体" panose="02010609060101010101" pitchFamily="49" charset="-122"/>
              </a:rPr>
              <a:t>）</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1227184" y="1191778"/>
            <a:ext cx="9475174" cy="581057"/>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基于最大等效能效传输算法的典型下载行为</a:t>
            </a:r>
            <a:endParaRPr lang="en-US" altLang="zh-CN"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17D0343-4515-4B5E-BB61-AEC8AD0B1FE1}"/>
              </a:ext>
            </a:extLst>
          </p:cNvPr>
          <p:cNvSpPr txBox="1"/>
          <p:nvPr/>
        </p:nvSpPr>
        <p:spPr>
          <a:xfrm>
            <a:off x="1860062" y="5903157"/>
            <a:ext cx="9040958" cy="418191"/>
          </a:xfrm>
          <a:prstGeom prst="rect">
            <a:avLst/>
          </a:prstGeom>
          <a:noFill/>
        </p:spPr>
        <p:txBody>
          <a:bodyPr wrap="square" rtlCol="0">
            <a:spAutoFit/>
          </a:bodyPr>
          <a:lstStyle/>
          <a:p>
            <a:pPr>
              <a:lnSpc>
                <a:spcPct val="150000"/>
              </a:lnSpc>
            </a:pPr>
            <a:r>
              <a:rPr lang="zh-CN" altLang="en-US" sz="1600" dirty="0">
                <a:latin typeface="+mn-ea"/>
              </a:rPr>
              <a:t>设定视频播放时长为</a:t>
            </a:r>
            <a:r>
              <a:rPr lang="en-US" altLang="zh-CN" sz="1600" dirty="0">
                <a:latin typeface="+mn-ea"/>
              </a:rPr>
              <a:t>30min</a:t>
            </a:r>
            <a:r>
              <a:rPr lang="zh-CN" altLang="en-US" sz="1600" dirty="0">
                <a:latin typeface="+mn-ea"/>
              </a:rPr>
              <a:t>，播放速率</a:t>
            </a:r>
            <a:r>
              <a:rPr lang="en-US" altLang="zh-CN" sz="1600" dirty="0">
                <a:latin typeface="+mn-ea"/>
              </a:rPr>
              <a:t> </a:t>
            </a:r>
            <a:r>
              <a:rPr lang="en-US" altLang="zh-CN" sz="1600" i="1" dirty="0">
                <a:latin typeface="+mn-ea"/>
              </a:rPr>
              <a:t>r</a:t>
            </a:r>
            <a:r>
              <a:rPr lang="en-US" altLang="zh-CN" sz="1600" dirty="0">
                <a:latin typeface="+mn-ea"/>
              </a:rPr>
              <a:t> =1Mbit/s</a:t>
            </a:r>
            <a:r>
              <a:rPr lang="zh-CN" altLang="zh-CN" sz="1600" dirty="0">
                <a:latin typeface="+mn-ea"/>
              </a:rPr>
              <a:t>，</a:t>
            </a:r>
            <a:r>
              <a:rPr lang="zh-CN" altLang="en-US" sz="1600" dirty="0">
                <a:latin typeface="+mn-ea"/>
              </a:rPr>
              <a:t>缓存区长度 </a:t>
            </a:r>
            <a:r>
              <a:rPr lang="en-US" altLang="zh-CN" sz="1600" i="1" dirty="0">
                <a:latin typeface="+mn-ea"/>
              </a:rPr>
              <a:t>w</a:t>
            </a:r>
            <a:r>
              <a:rPr lang="en-US" altLang="zh-CN" sz="1600" dirty="0">
                <a:latin typeface="+mn-ea"/>
              </a:rPr>
              <a:t> =4min</a:t>
            </a:r>
            <a:r>
              <a:rPr lang="zh-CN" altLang="en-US" sz="1600" dirty="0">
                <a:latin typeface="+mn-ea"/>
              </a:rPr>
              <a:t>的仿真结果</a:t>
            </a:r>
          </a:p>
        </p:txBody>
      </p:sp>
      <p:pic>
        <p:nvPicPr>
          <p:cNvPr id="8" name="图片 7">
            <a:extLst>
              <a:ext uri="{FF2B5EF4-FFF2-40B4-BE49-F238E27FC236}">
                <a16:creationId xmlns:a16="http://schemas.microsoft.com/office/drawing/2014/main" id="{6623D9E3-0095-4E5F-BBBA-FEF45C3161D8}"/>
              </a:ext>
            </a:extLst>
          </p:cNvPr>
          <p:cNvPicPr/>
          <p:nvPr/>
        </p:nvPicPr>
        <p:blipFill rotWithShape="1">
          <a:blip r:embed="rId3">
            <a:extLst>
              <a:ext uri="{28A0092B-C50C-407E-A947-70E740481C1C}">
                <a14:useLocalDpi xmlns:a14="http://schemas.microsoft.com/office/drawing/2010/main" val="0"/>
              </a:ext>
            </a:extLst>
          </a:blip>
          <a:srcRect r="3702" b="8716"/>
          <a:stretch/>
        </p:blipFill>
        <p:spPr bwMode="auto">
          <a:xfrm>
            <a:off x="2545009" y="1971302"/>
            <a:ext cx="6670439" cy="4020448"/>
          </a:xfrm>
          <a:prstGeom prst="rect">
            <a:avLst/>
          </a:prstGeom>
          <a:noFill/>
          <a:ln>
            <a:noFill/>
          </a:ln>
          <a:extLst>
            <a:ext uri="{53640926-AAD7-44D8-BBD7-CCE9431645EC}">
              <a14:shadowObscured xmlns:a14="http://schemas.microsoft.com/office/drawing/2010/main"/>
            </a:ext>
          </a:extLst>
        </p:spPr>
      </p:pic>
      <p:sp>
        <p:nvSpPr>
          <p:cNvPr id="58" name="椭圆 57">
            <a:extLst>
              <a:ext uri="{FF2B5EF4-FFF2-40B4-BE49-F238E27FC236}">
                <a16:creationId xmlns:a16="http://schemas.microsoft.com/office/drawing/2014/main" id="{8E26CE95-CF28-4354-AF57-227AB64102DA}"/>
              </a:ext>
            </a:extLst>
          </p:cNvPr>
          <p:cNvSpPr/>
          <p:nvPr/>
        </p:nvSpPr>
        <p:spPr>
          <a:xfrm>
            <a:off x="7498081" y="2804021"/>
            <a:ext cx="390036" cy="426570"/>
          </a:xfrm>
          <a:prstGeom prst="ellipse">
            <a:avLst/>
          </a:prstGeom>
          <a:noFill/>
          <a:ln w="28575">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9" name="椭圆 58">
            <a:extLst>
              <a:ext uri="{FF2B5EF4-FFF2-40B4-BE49-F238E27FC236}">
                <a16:creationId xmlns:a16="http://schemas.microsoft.com/office/drawing/2014/main" id="{07C52E04-F316-48A0-B64C-5A3315D9272A}"/>
              </a:ext>
            </a:extLst>
          </p:cNvPr>
          <p:cNvSpPr/>
          <p:nvPr/>
        </p:nvSpPr>
        <p:spPr>
          <a:xfrm>
            <a:off x="4212518" y="4767949"/>
            <a:ext cx="393601" cy="458908"/>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004C2A90-B7C4-40EB-8F83-99F5A06E75B1}"/>
              </a:ext>
            </a:extLst>
          </p:cNvPr>
          <p:cNvSpPr/>
          <p:nvPr/>
        </p:nvSpPr>
        <p:spPr>
          <a:xfrm>
            <a:off x="7039880" y="3227838"/>
            <a:ext cx="390037" cy="346378"/>
          </a:xfrm>
          <a:prstGeom prst="ellipse">
            <a:avLst/>
          </a:prstGeom>
          <a:noFill/>
          <a:ln w="28575">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B7DF452C-BCD9-44CF-90FE-E6E4836D8ADA}"/>
              </a:ext>
            </a:extLst>
          </p:cNvPr>
          <p:cNvSpPr/>
          <p:nvPr/>
        </p:nvSpPr>
        <p:spPr>
          <a:xfrm>
            <a:off x="6837527" y="3473020"/>
            <a:ext cx="287173" cy="244438"/>
          </a:xfrm>
          <a:prstGeom prst="ellipse">
            <a:avLst/>
          </a:prstGeom>
          <a:noFill/>
          <a:ln w="28575">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E52CB67F-873A-40CC-B9AE-C51A5F2F4304}"/>
              </a:ext>
            </a:extLst>
          </p:cNvPr>
          <p:cNvSpPr/>
          <p:nvPr/>
        </p:nvSpPr>
        <p:spPr>
          <a:xfrm>
            <a:off x="3925135" y="5116802"/>
            <a:ext cx="287383" cy="293770"/>
          </a:xfrm>
          <a:prstGeom prst="ellipse">
            <a:avLst/>
          </a:prstGeom>
          <a:noFill/>
          <a:ln w="28575">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a:extLst>
              <a:ext uri="{FF2B5EF4-FFF2-40B4-BE49-F238E27FC236}">
                <a16:creationId xmlns:a16="http://schemas.microsoft.com/office/drawing/2014/main" id="{B8798571-E91A-49CF-93BB-C9A9EA2F9C16}"/>
              </a:ext>
            </a:extLst>
          </p:cNvPr>
          <p:cNvPicPr>
            <a:picLocks noChangeAspect="1"/>
          </p:cNvPicPr>
          <p:nvPr/>
        </p:nvPicPr>
        <p:blipFill rotWithShape="1">
          <a:blip r:embed="rId4">
            <a:extLst>
              <a:ext uri="{28A0092B-C50C-407E-A947-70E740481C1C}">
                <a14:useLocalDpi xmlns:a14="http://schemas.microsoft.com/office/drawing/2010/main" val="0"/>
              </a:ext>
            </a:extLst>
          </a:blip>
          <a:srcRect l="1846" t="890" r="5202" b="10099"/>
          <a:stretch/>
        </p:blipFill>
        <p:spPr>
          <a:xfrm>
            <a:off x="2545008" y="1908086"/>
            <a:ext cx="6556461" cy="4050434"/>
          </a:xfrm>
          <a:prstGeom prst="rect">
            <a:avLst/>
          </a:prstGeom>
        </p:spPr>
      </p:pic>
    </p:spTree>
    <p:extLst>
      <p:ext uri="{BB962C8B-B14F-4D97-AF65-F5344CB8AC3E}">
        <p14:creationId xmlns:p14="http://schemas.microsoft.com/office/powerpoint/2010/main" val="698568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5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60"/>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61"/>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5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62"/>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918713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2</a:t>
            </a:r>
            <a:r>
              <a:rPr lang="zh-CN" altLang="en-US" sz="3600" dirty="0">
                <a:latin typeface="黑体" panose="02010609060101010101" pitchFamily="49" charset="-122"/>
                <a:ea typeface="黑体" panose="02010609060101010101" pitchFamily="49" charset="-122"/>
              </a:rPr>
              <a:t>：基于最大等效能效传输算法（</a:t>
            </a:r>
            <a:r>
              <a:rPr lang="en-US" altLang="zh-CN" sz="3600" dirty="0">
                <a:latin typeface="黑体" panose="02010609060101010101" pitchFamily="49" charset="-122"/>
                <a:ea typeface="黑体" panose="02010609060101010101" pitchFamily="49" charset="-122"/>
              </a:rPr>
              <a:t>EEDA</a:t>
            </a:r>
            <a:r>
              <a:rPr lang="zh-CN" altLang="en-US" sz="3600" dirty="0">
                <a:latin typeface="黑体" panose="02010609060101010101" pitchFamily="49" charset="-122"/>
                <a:ea typeface="黑体" panose="02010609060101010101" pitchFamily="49" charset="-122"/>
              </a:rPr>
              <a:t>）</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117D0343-4515-4B5E-BB61-AEC8AD0B1FE1}"/>
              </a:ext>
            </a:extLst>
          </p:cNvPr>
          <p:cNvSpPr txBox="1"/>
          <p:nvPr/>
        </p:nvSpPr>
        <p:spPr>
          <a:xfrm>
            <a:off x="1365066" y="1977628"/>
            <a:ext cx="9199298"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评估指标 </a:t>
            </a:r>
            <a:r>
              <a:rPr lang="en-US" altLang="zh-CN" sz="2000" dirty="0">
                <a:latin typeface="+mn-ea"/>
              </a:rPr>
              <a:t>1</a:t>
            </a:r>
            <a:r>
              <a:rPr lang="zh-CN" altLang="en-US" sz="2000" dirty="0">
                <a:latin typeface="+mn-ea"/>
              </a:rPr>
              <a:t>：总能耗时间</a:t>
            </a:r>
            <a:r>
              <a:rPr lang="en-US" altLang="zh-CN" sz="2000" dirty="0">
                <a:latin typeface="+mn-ea"/>
              </a:rPr>
              <a:t>------</a:t>
            </a:r>
            <a:r>
              <a:rPr lang="zh-CN" altLang="en-US" sz="2000" dirty="0">
                <a:solidFill>
                  <a:srgbClr val="FF0000"/>
                </a:solidFill>
                <a:latin typeface="+mn-ea"/>
              </a:rPr>
              <a:t>评估传输能耗</a:t>
            </a:r>
          </a:p>
        </p:txBody>
      </p:sp>
      <p:pic>
        <p:nvPicPr>
          <p:cNvPr id="9" name="图片 8">
            <a:extLst>
              <a:ext uri="{FF2B5EF4-FFF2-40B4-BE49-F238E27FC236}">
                <a16:creationId xmlns:a16="http://schemas.microsoft.com/office/drawing/2014/main" id="{3970D073-2185-4CB2-937F-159CC3B943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76015" y="2370784"/>
            <a:ext cx="6013305" cy="3513698"/>
          </a:xfrm>
          <a:prstGeom prst="rect">
            <a:avLst/>
          </a:prstGeom>
          <a:noFill/>
          <a:ln>
            <a:noFill/>
          </a:ln>
        </p:spPr>
      </p:pic>
      <p:sp>
        <p:nvSpPr>
          <p:cNvPr id="6" name="文本框 5">
            <a:extLst>
              <a:ext uri="{FF2B5EF4-FFF2-40B4-BE49-F238E27FC236}">
                <a16:creationId xmlns:a16="http://schemas.microsoft.com/office/drawing/2014/main" id="{7A04830D-4D55-45D7-90C9-23295E3316B4}"/>
              </a:ext>
            </a:extLst>
          </p:cNvPr>
          <p:cNvSpPr txBox="1"/>
          <p:nvPr/>
        </p:nvSpPr>
        <p:spPr>
          <a:xfrm>
            <a:off x="1226843" y="1387366"/>
            <a:ext cx="9475744" cy="461665"/>
          </a:xfrm>
          <a:prstGeom prst="rect">
            <a:avLst/>
          </a:prstGeom>
          <a:noFill/>
        </p:spPr>
        <p:txBody>
          <a:bodyPr wrap="square" rtlCol="0">
            <a:spAutoFit/>
          </a:bodyPr>
          <a:lstStyle/>
          <a:p>
            <a:pPr marL="342900" indent="-342900">
              <a:buFont typeface="Wingdings" panose="05000000000000000000" pitchFamily="2" charset="2"/>
              <a:buChar char="ü"/>
            </a:pPr>
            <a:r>
              <a:rPr lang="en-US" altLang="zh-CN" sz="2400" dirty="0">
                <a:latin typeface="+mn-ea"/>
              </a:rPr>
              <a:t>EEDA</a:t>
            </a:r>
            <a:r>
              <a:rPr lang="zh-CN" altLang="en-US" sz="2400" dirty="0">
                <a:latin typeface="+mn-ea"/>
              </a:rPr>
              <a:t>算法和贪婪传输、</a:t>
            </a:r>
            <a:r>
              <a:rPr lang="en-US" altLang="zh-CN" sz="2400" dirty="0">
                <a:latin typeface="+mn-ea"/>
              </a:rPr>
              <a:t>On-off</a:t>
            </a:r>
            <a:r>
              <a:rPr lang="zh-CN" altLang="en-US" sz="2400" dirty="0">
                <a:latin typeface="+mn-ea"/>
              </a:rPr>
              <a:t>传输算法对比结果</a:t>
            </a:r>
          </a:p>
        </p:txBody>
      </p:sp>
      <p:sp>
        <p:nvSpPr>
          <p:cNvPr id="8" name="文本框 7">
            <a:extLst>
              <a:ext uri="{FF2B5EF4-FFF2-40B4-BE49-F238E27FC236}">
                <a16:creationId xmlns:a16="http://schemas.microsoft.com/office/drawing/2014/main" id="{735E81A5-3763-4876-94D6-43FD440251D2}"/>
              </a:ext>
            </a:extLst>
          </p:cNvPr>
          <p:cNvSpPr txBox="1"/>
          <p:nvPr/>
        </p:nvSpPr>
        <p:spPr>
          <a:xfrm>
            <a:off x="1420686" y="2506335"/>
            <a:ext cx="3910949" cy="2951898"/>
          </a:xfrm>
          <a:prstGeom prst="rect">
            <a:avLst/>
          </a:prstGeom>
          <a:noFill/>
        </p:spPr>
        <p:txBody>
          <a:bodyPr wrap="square" rtlCol="0">
            <a:spAutoFit/>
          </a:bodyPr>
          <a:lstStyle/>
          <a:p>
            <a:pPr>
              <a:lnSpc>
                <a:spcPct val="150000"/>
              </a:lnSpc>
            </a:pPr>
            <a:r>
              <a:rPr lang="zh-CN" altLang="en-US" dirty="0">
                <a:solidFill>
                  <a:srgbClr val="FF0000"/>
                </a:solidFill>
              </a:rPr>
              <a:t>结论：</a:t>
            </a:r>
            <a:endParaRPr lang="en-US" altLang="zh-CN" dirty="0">
              <a:solidFill>
                <a:srgbClr val="FF0000"/>
              </a:solidFill>
            </a:endParaRPr>
          </a:p>
          <a:p>
            <a:pPr>
              <a:lnSpc>
                <a:spcPct val="150000"/>
              </a:lnSpc>
            </a:pPr>
            <a:r>
              <a:rPr lang="en-US" altLang="zh-CN" dirty="0">
                <a:latin typeface="+mn-ea"/>
              </a:rPr>
              <a:t>1.</a:t>
            </a:r>
            <a:r>
              <a:rPr lang="zh-CN" altLang="en-US" dirty="0">
                <a:latin typeface="+mn-ea"/>
              </a:rPr>
              <a:t> </a:t>
            </a:r>
            <a:r>
              <a:rPr lang="en-US" altLang="zh-CN" dirty="0">
                <a:latin typeface="+mn-ea"/>
              </a:rPr>
              <a:t>EEDA</a:t>
            </a:r>
            <a:r>
              <a:rPr lang="zh-CN" altLang="en-US" dirty="0">
                <a:latin typeface="+mn-ea"/>
              </a:rPr>
              <a:t>算法总能耗时间优于贪婪传输和</a:t>
            </a:r>
            <a:r>
              <a:rPr lang="en-US" altLang="zh-CN" dirty="0">
                <a:latin typeface="+mn-ea"/>
              </a:rPr>
              <a:t>On-off</a:t>
            </a:r>
            <a:r>
              <a:rPr lang="zh-CN" altLang="en-US" dirty="0">
                <a:latin typeface="+mn-ea"/>
              </a:rPr>
              <a:t>传输算法</a:t>
            </a:r>
            <a:endParaRPr lang="en-US" altLang="zh-CN" dirty="0">
              <a:latin typeface="+mn-ea"/>
            </a:endParaRPr>
          </a:p>
          <a:p>
            <a:pPr>
              <a:lnSpc>
                <a:spcPct val="150000"/>
              </a:lnSpc>
            </a:pPr>
            <a:r>
              <a:rPr lang="en-US" altLang="zh-CN" dirty="0">
                <a:latin typeface="+mn-ea"/>
              </a:rPr>
              <a:t>2. </a:t>
            </a:r>
            <a:r>
              <a:rPr lang="zh-CN" altLang="en-US" dirty="0">
                <a:latin typeface="+mn-ea"/>
              </a:rPr>
              <a:t>随着缓存区的增大，</a:t>
            </a:r>
            <a:r>
              <a:rPr lang="en-US" altLang="zh-CN" dirty="0">
                <a:latin typeface="+mn-ea"/>
              </a:rPr>
              <a:t>EEDA</a:t>
            </a:r>
            <a:r>
              <a:rPr lang="zh-CN" altLang="en-US" dirty="0">
                <a:latin typeface="+mn-ea"/>
              </a:rPr>
              <a:t>算法的总能耗时间优于贪婪传输和</a:t>
            </a:r>
            <a:r>
              <a:rPr lang="en-US" altLang="zh-CN" dirty="0">
                <a:latin typeface="+mn-ea"/>
              </a:rPr>
              <a:t>On-off</a:t>
            </a:r>
            <a:r>
              <a:rPr lang="zh-CN" altLang="en-US" dirty="0">
                <a:latin typeface="+mn-ea"/>
              </a:rPr>
              <a:t>传输更明显。</a:t>
            </a:r>
            <a:endParaRPr lang="en-US" altLang="zh-CN" dirty="0">
              <a:latin typeface="+mn-ea"/>
            </a:endParaRPr>
          </a:p>
          <a:p>
            <a:pPr>
              <a:lnSpc>
                <a:spcPct val="150000"/>
              </a:lnSpc>
            </a:pPr>
            <a:endParaRPr lang="zh-CN" altLang="en-US" dirty="0">
              <a:latin typeface="+mn-ea"/>
            </a:endParaRPr>
          </a:p>
        </p:txBody>
      </p:sp>
    </p:spTree>
    <p:extLst>
      <p:ext uri="{BB962C8B-B14F-4D97-AF65-F5344CB8AC3E}">
        <p14:creationId xmlns:p14="http://schemas.microsoft.com/office/powerpoint/2010/main" val="1172210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918713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2</a:t>
            </a:r>
            <a:r>
              <a:rPr lang="zh-CN" altLang="en-US" sz="3600" dirty="0">
                <a:latin typeface="黑体" panose="02010609060101010101" pitchFamily="49" charset="-122"/>
                <a:ea typeface="黑体" panose="02010609060101010101" pitchFamily="49" charset="-122"/>
              </a:rPr>
              <a:t>：基于最大等效能效传输算法（</a:t>
            </a:r>
            <a:r>
              <a:rPr lang="en-US" altLang="zh-CN" sz="3600" dirty="0">
                <a:latin typeface="黑体" panose="02010609060101010101" pitchFamily="49" charset="-122"/>
                <a:ea typeface="黑体" panose="02010609060101010101" pitchFamily="49" charset="-122"/>
              </a:rPr>
              <a:t>EEDA</a:t>
            </a:r>
            <a:r>
              <a:rPr lang="zh-CN" altLang="en-US" sz="3600" dirty="0">
                <a:latin typeface="黑体" panose="02010609060101010101" pitchFamily="49" charset="-122"/>
                <a:ea typeface="黑体" panose="02010609060101010101" pitchFamily="49" charset="-122"/>
              </a:rPr>
              <a:t>）</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117D0343-4515-4B5E-BB61-AEC8AD0B1FE1}"/>
              </a:ext>
            </a:extLst>
          </p:cNvPr>
          <p:cNvSpPr txBox="1"/>
          <p:nvPr/>
        </p:nvSpPr>
        <p:spPr>
          <a:xfrm>
            <a:off x="1496351" y="1456065"/>
            <a:ext cx="9199298"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评估指标 </a:t>
            </a:r>
            <a:r>
              <a:rPr lang="en-US" altLang="zh-CN" sz="2000" dirty="0">
                <a:latin typeface="+mn-ea"/>
              </a:rPr>
              <a:t>2</a:t>
            </a:r>
            <a:r>
              <a:rPr lang="zh-CN" altLang="en-US" sz="2000" dirty="0">
                <a:latin typeface="+mn-ea"/>
              </a:rPr>
              <a:t>：总重缓冲时间</a:t>
            </a:r>
            <a:r>
              <a:rPr lang="en-US" altLang="zh-CN" sz="2000" dirty="0">
                <a:solidFill>
                  <a:srgbClr val="FF0000"/>
                </a:solidFill>
                <a:latin typeface="+mn-ea"/>
              </a:rPr>
              <a:t>------</a:t>
            </a:r>
            <a:r>
              <a:rPr lang="zh-CN" altLang="en-US" sz="2000" dirty="0">
                <a:solidFill>
                  <a:srgbClr val="FF0000"/>
                </a:solidFill>
                <a:latin typeface="+mn-ea"/>
              </a:rPr>
              <a:t>评估播放流畅度</a:t>
            </a:r>
          </a:p>
        </p:txBody>
      </p:sp>
      <p:pic>
        <p:nvPicPr>
          <p:cNvPr id="8" name="图片 7">
            <a:extLst>
              <a:ext uri="{FF2B5EF4-FFF2-40B4-BE49-F238E27FC236}">
                <a16:creationId xmlns:a16="http://schemas.microsoft.com/office/drawing/2014/main" id="{FABF7ABF-3CC2-4D2A-A5C1-26F15CF5E2C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55073" y="2267529"/>
            <a:ext cx="5674140" cy="3610466"/>
          </a:xfrm>
          <a:prstGeom prst="rect">
            <a:avLst/>
          </a:prstGeom>
          <a:noFill/>
          <a:ln>
            <a:noFill/>
          </a:ln>
        </p:spPr>
      </p:pic>
      <p:sp>
        <p:nvSpPr>
          <p:cNvPr id="6" name="文本框 5">
            <a:extLst>
              <a:ext uri="{FF2B5EF4-FFF2-40B4-BE49-F238E27FC236}">
                <a16:creationId xmlns:a16="http://schemas.microsoft.com/office/drawing/2014/main" id="{7FD25D96-FFCA-4988-B1D0-9516802B1B47}"/>
              </a:ext>
            </a:extLst>
          </p:cNvPr>
          <p:cNvSpPr txBox="1"/>
          <p:nvPr/>
        </p:nvSpPr>
        <p:spPr>
          <a:xfrm>
            <a:off x="1617969" y="2104813"/>
            <a:ext cx="3168501" cy="3643883"/>
          </a:xfrm>
          <a:prstGeom prst="rect">
            <a:avLst/>
          </a:prstGeom>
          <a:noFill/>
        </p:spPr>
        <p:txBody>
          <a:bodyPr wrap="square" rtlCol="0">
            <a:spAutoFit/>
          </a:bodyPr>
          <a:lstStyle/>
          <a:p>
            <a:r>
              <a:rPr lang="zh-CN" altLang="en-US" dirty="0">
                <a:solidFill>
                  <a:srgbClr val="FF0000"/>
                </a:solidFill>
              </a:rPr>
              <a:t>结论：</a:t>
            </a:r>
            <a:endParaRPr lang="en-US" altLang="zh-CN" dirty="0">
              <a:solidFill>
                <a:srgbClr val="FF0000"/>
              </a:solidFill>
            </a:endParaRPr>
          </a:p>
          <a:p>
            <a:pPr marL="342900" indent="-342900">
              <a:lnSpc>
                <a:spcPct val="150000"/>
              </a:lnSpc>
              <a:buAutoNum type="arabicPeriod"/>
            </a:pPr>
            <a:r>
              <a:rPr lang="en-US" altLang="zh-CN" dirty="0"/>
              <a:t>EEDA</a:t>
            </a:r>
            <a:r>
              <a:rPr lang="zh-CN" altLang="en-US" dirty="0"/>
              <a:t>算法和贪婪传输算法的总重缓冲时间一致</a:t>
            </a:r>
            <a:endParaRPr lang="en-US" altLang="zh-CN" dirty="0"/>
          </a:p>
          <a:p>
            <a:pPr marL="342900" indent="-342900">
              <a:lnSpc>
                <a:spcPct val="150000"/>
              </a:lnSpc>
              <a:buAutoNum type="arabicPeriod"/>
            </a:pPr>
            <a:r>
              <a:rPr lang="en-US" altLang="zh-CN" dirty="0"/>
              <a:t>EEDA</a:t>
            </a:r>
            <a:r>
              <a:rPr lang="zh-CN" altLang="en-US" dirty="0"/>
              <a:t>算法和贪婪传输算法的总重缓冲时间总是优于</a:t>
            </a:r>
            <a:r>
              <a:rPr lang="en-US" altLang="zh-CN" dirty="0"/>
              <a:t>On-off</a:t>
            </a:r>
            <a:r>
              <a:rPr lang="zh-CN" altLang="en-US" dirty="0"/>
              <a:t>传输</a:t>
            </a:r>
            <a:endParaRPr lang="en-US" altLang="zh-CN" dirty="0"/>
          </a:p>
          <a:p>
            <a:pPr marL="342900" indent="-342900">
              <a:lnSpc>
                <a:spcPct val="150000"/>
              </a:lnSpc>
              <a:buAutoNum type="arabicPeriod"/>
            </a:pPr>
            <a:r>
              <a:rPr lang="zh-CN" altLang="en-US" dirty="0"/>
              <a:t>随着缓存区的增大，贪婪传输和</a:t>
            </a:r>
            <a:r>
              <a:rPr lang="en-US" altLang="zh-CN" dirty="0"/>
              <a:t>EEDA</a:t>
            </a:r>
            <a:r>
              <a:rPr lang="zh-CN" altLang="en-US" dirty="0"/>
              <a:t>算法的总重缓冲时间也在增加</a:t>
            </a:r>
          </a:p>
        </p:txBody>
      </p:sp>
    </p:spTree>
    <p:extLst>
      <p:ext uri="{BB962C8B-B14F-4D97-AF65-F5344CB8AC3E}">
        <p14:creationId xmlns:p14="http://schemas.microsoft.com/office/powerpoint/2010/main" val="1701879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9879628"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3</a:t>
            </a:r>
            <a:r>
              <a:rPr lang="zh-CN" altLang="en-US" sz="3600" dirty="0">
                <a:latin typeface="黑体" panose="02010609060101010101" pitchFamily="49" charset="-122"/>
                <a:ea typeface="黑体" panose="02010609060101010101" pitchFamily="49" charset="-122"/>
              </a:rPr>
              <a:t>：重缓冲过程的动态缓存门限算法</a:t>
            </a:r>
            <a:r>
              <a:rPr lang="en-US" altLang="zh-CN" sz="3600" dirty="0">
                <a:latin typeface="黑体" panose="02010609060101010101" pitchFamily="49" charset="-122"/>
                <a:ea typeface="黑体" panose="02010609060101010101" pitchFamily="49" charset="-122"/>
              </a:rPr>
              <a:t>(DRTA</a:t>
            </a:r>
            <a:r>
              <a:rPr lang="zh-CN" altLang="en-US" sz="3600" dirty="0">
                <a:latin typeface="黑体" panose="02010609060101010101" pitchFamily="49" charset="-122"/>
                <a:ea typeface="黑体" panose="02010609060101010101" pitchFamily="49" charset="-122"/>
              </a:rPr>
              <a:t>）</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1661399" y="1587998"/>
            <a:ext cx="9475174" cy="1519775"/>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挑战</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spcBef>
                <a:spcPts val="3000"/>
              </a:spcBef>
              <a:buClr>
                <a:schemeClr val="tx1"/>
              </a:buClr>
              <a:buFont typeface="Wingdings" panose="05000000000000000000" pitchFamily="2" charset="2"/>
              <a:buChar char="ü"/>
              <a:defRPr/>
            </a:pPr>
            <a:endParaRPr lang="en-US" altLang="zh-CN" sz="2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4BE4AB8-93A8-4E77-9B6B-C98015A09B09}"/>
              </a:ext>
            </a:extLst>
          </p:cNvPr>
          <p:cNvSpPr/>
          <p:nvPr/>
        </p:nvSpPr>
        <p:spPr>
          <a:xfrm>
            <a:off x="1401701" y="2195999"/>
            <a:ext cx="3511828" cy="2949205"/>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zh-CN" altLang="zh-CN" dirty="0"/>
              <a:t>重缓冲段之间是相互影响的。</a:t>
            </a:r>
            <a:r>
              <a:rPr lang="zh-CN" altLang="en-US" dirty="0"/>
              <a:t>在对重缓冲段进行优化时，虽然能够在第一个重缓冲段内取得最好的优化结果，但会对后续的可优化段产生直接的影响，使得可优化段可能无法取得原本能够达到的优化能耗性能</a:t>
            </a:r>
            <a:endParaRPr lang="en-US" altLang="zh-CN" dirty="0"/>
          </a:p>
        </p:txBody>
      </p:sp>
      <p:pic>
        <p:nvPicPr>
          <p:cNvPr id="10" name="图片 9">
            <a:extLst>
              <a:ext uri="{FF2B5EF4-FFF2-40B4-BE49-F238E27FC236}">
                <a16:creationId xmlns:a16="http://schemas.microsoft.com/office/drawing/2014/main" id="{ED4F6009-EC09-444F-961D-5FEC605511CB}"/>
              </a:ext>
            </a:extLst>
          </p:cNvPr>
          <p:cNvPicPr>
            <a:picLocks noChangeAspect="1"/>
          </p:cNvPicPr>
          <p:nvPr/>
        </p:nvPicPr>
        <p:blipFill rotWithShape="1">
          <a:blip r:embed="rId3">
            <a:extLst>
              <a:ext uri="{28A0092B-C50C-407E-A947-70E740481C1C}">
                <a14:useLocalDpi xmlns:a14="http://schemas.microsoft.com/office/drawing/2010/main" val="0"/>
              </a:ext>
            </a:extLst>
          </a:blip>
          <a:srcRect l="6382" t="8217" r="10644" b="22325"/>
          <a:stretch/>
        </p:blipFill>
        <p:spPr>
          <a:xfrm>
            <a:off x="5508681" y="1974591"/>
            <a:ext cx="5791304" cy="3551274"/>
          </a:xfrm>
          <a:prstGeom prst="rect">
            <a:avLst/>
          </a:prstGeom>
        </p:spPr>
      </p:pic>
      <p:sp>
        <p:nvSpPr>
          <p:cNvPr id="11" name="流程图: 接点 10">
            <a:extLst>
              <a:ext uri="{FF2B5EF4-FFF2-40B4-BE49-F238E27FC236}">
                <a16:creationId xmlns:a16="http://schemas.microsoft.com/office/drawing/2014/main" id="{037E50F4-F969-4BD3-88E8-016B2150214F}"/>
              </a:ext>
            </a:extLst>
          </p:cNvPr>
          <p:cNvSpPr/>
          <p:nvPr/>
        </p:nvSpPr>
        <p:spPr>
          <a:xfrm>
            <a:off x="7208874" y="5146157"/>
            <a:ext cx="106326" cy="105283"/>
          </a:xfrm>
          <a:prstGeom prst="flowChartConnector">
            <a:avLst/>
          </a:prstGeom>
          <a:solidFill>
            <a:srgbClr val="FF3399"/>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上 14">
            <a:extLst>
              <a:ext uri="{FF2B5EF4-FFF2-40B4-BE49-F238E27FC236}">
                <a16:creationId xmlns:a16="http://schemas.microsoft.com/office/drawing/2014/main" id="{03D292DF-1B6F-428F-B09D-35A45FE860C0}"/>
              </a:ext>
            </a:extLst>
          </p:cNvPr>
          <p:cNvSpPr/>
          <p:nvPr/>
        </p:nvSpPr>
        <p:spPr>
          <a:xfrm>
            <a:off x="7740502" y="3356502"/>
            <a:ext cx="170121" cy="369332"/>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FD0ADA98-324F-4C73-873E-A99DA53D59ED}"/>
              </a:ext>
            </a:extLst>
          </p:cNvPr>
          <p:cNvSpPr txBox="1"/>
          <p:nvPr/>
        </p:nvSpPr>
        <p:spPr>
          <a:xfrm>
            <a:off x="7022804" y="2969909"/>
            <a:ext cx="1818167" cy="369332"/>
          </a:xfrm>
          <a:prstGeom prst="rect">
            <a:avLst/>
          </a:prstGeom>
          <a:noFill/>
        </p:spPr>
        <p:txBody>
          <a:bodyPr wrap="square" rtlCol="0">
            <a:spAutoFit/>
          </a:bodyPr>
          <a:lstStyle/>
          <a:p>
            <a:r>
              <a:rPr lang="zh-CN" altLang="en-US" dirty="0">
                <a:latin typeface="+mn-ea"/>
              </a:rPr>
              <a:t>调用</a:t>
            </a:r>
            <a:r>
              <a:rPr lang="en-US" altLang="zh-CN" dirty="0">
                <a:latin typeface="+mn-ea"/>
              </a:rPr>
              <a:t>EEDA</a:t>
            </a:r>
            <a:r>
              <a:rPr lang="zh-CN" altLang="en-US" dirty="0">
                <a:latin typeface="+mn-ea"/>
              </a:rPr>
              <a:t>算法</a:t>
            </a:r>
          </a:p>
        </p:txBody>
      </p:sp>
      <p:pic>
        <p:nvPicPr>
          <p:cNvPr id="18" name="图片 17">
            <a:extLst>
              <a:ext uri="{FF2B5EF4-FFF2-40B4-BE49-F238E27FC236}">
                <a16:creationId xmlns:a16="http://schemas.microsoft.com/office/drawing/2014/main" id="{5523DEBB-F45B-4053-A8DA-1F8D9DB44F6E}"/>
              </a:ext>
            </a:extLst>
          </p:cNvPr>
          <p:cNvPicPr>
            <a:picLocks noChangeAspect="1"/>
          </p:cNvPicPr>
          <p:nvPr/>
        </p:nvPicPr>
        <p:blipFill rotWithShape="1">
          <a:blip r:embed="rId4">
            <a:extLst>
              <a:ext uri="{28A0092B-C50C-407E-A947-70E740481C1C}">
                <a14:useLocalDpi xmlns:a14="http://schemas.microsoft.com/office/drawing/2010/main" val="0"/>
              </a:ext>
            </a:extLst>
          </a:blip>
          <a:srcRect l="6215" t="9302" r="7108" b="24961"/>
          <a:stretch/>
        </p:blipFill>
        <p:spPr>
          <a:xfrm>
            <a:off x="5508679" y="2044223"/>
            <a:ext cx="6053757" cy="3363222"/>
          </a:xfrm>
          <a:prstGeom prst="rect">
            <a:avLst/>
          </a:prstGeom>
        </p:spPr>
      </p:pic>
      <p:sp>
        <p:nvSpPr>
          <p:cNvPr id="19" name="箭头: 下 18">
            <a:extLst>
              <a:ext uri="{FF2B5EF4-FFF2-40B4-BE49-F238E27FC236}">
                <a16:creationId xmlns:a16="http://schemas.microsoft.com/office/drawing/2014/main" id="{0E0D3BC0-DD9F-4E9C-9C93-0AE0FF9E96E8}"/>
              </a:ext>
            </a:extLst>
          </p:cNvPr>
          <p:cNvSpPr/>
          <p:nvPr/>
        </p:nvSpPr>
        <p:spPr>
          <a:xfrm rot="10800000">
            <a:off x="7478051" y="3377740"/>
            <a:ext cx="170121" cy="34809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FE05DE7-6FD6-47AB-ACD9-52A014D14361}"/>
              </a:ext>
            </a:extLst>
          </p:cNvPr>
          <p:cNvSpPr txBox="1"/>
          <p:nvPr/>
        </p:nvSpPr>
        <p:spPr>
          <a:xfrm>
            <a:off x="7022804" y="2959457"/>
            <a:ext cx="1697847" cy="369332"/>
          </a:xfrm>
          <a:prstGeom prst="rect">
            <a:avLst/>
          </a:prstGeom>
          <a:noFill/>
        </p:spPr>
        <p:txBody>
          <a:bodyPr wrap="square" rtlCol="0">
            <a:spAutoFit/>
          </a:bodyPr>
          <a:lstStyle/>
          <a:p>
            <a:r>
              <a:rPr lang="zh-CN" altLang="en-US" dirty="0">
                <a:latin typeface="+mn-ea"/>
              </a:rPr>
              <a:t>调用</a:t>
            </a:r>
            <a:r>
              <a:rPr lang="en-US" altLang="zh-CN" dirty="0">
                <a:latin typeface="+mn-ea"/>
              </a:rPr>
              <a:t>EEDA</a:t>
            </a:r>
            <a:r>
              <a:rPr lang="zh-CN" altLang="en-US" dirty="0">
                <a:latin typeface="+mn-ea"/>
              </a:rPr>
              <a:t>算法</a:t>
            </a:r>
          </a:p>
        </p:txBody>
      </p:sp>
      <p:sp>
        <p:nvSpPr>
          <p:cNvPr id="21" name="流程图: 接点 20">
            <a:extLst>
              <a:ext uri="{FF2B5EF4-FFF2-40B4-BE49-F238E27FC236}">
                <a16:creationId xmlns:a16="http://schemas.microsoft.com/office/drawing/2014/main" id="{2374D61C-3381-41E5-AB18-2D6F6B85D535}"/>
              </a:ext>
            </a:extLst>
          </p:cNvPr>
          <p:cNvSpPr/>
          <p:nvPr/>
        </p:nvSpPr>
        <p:spPr>
          <a:xfrm>
            <a:off x="7022804" y="5149434"/>
            <a:ext cx="103161" cy="139034"/>
          </a:xfrm>
          <a:prstGeom prst="flowChartConnector">
            <a:avLst/>
          </a:prstGeom>
          <a:solidFill>
            <a:srgbClr val="FF3399"/>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874B8258-BB06-4CF5-9A44-3CF90CF6DD46}"/>
              </a:ext>
            </a:extLst>
          </p:cNvPr>
          <p:cNvCxnSpPr>
            <a:cxnSpLocks/>
          </p:cNvCxnSpPr>
          <p:nvPr/>
        </p:nvCxnSpPr>
        <p:spPr>
          <a:xfrm flipH="1">
            <a:off x="6762306" y="3768364"/>
            <a:ext cx="520995"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F76782B-576A-4825-9C4A-F1458D5B2D20}"/>
              </a:ext>
            </a:extLst>
          </p:cNvPr>
          <p:cNvSpPr txBox="1"/>
          <p:nvPr/>
        </p:nvSpPr>
        <p:spPr>
          <a:xfrm>
            <a:off x="7262037" y="2524482"/>
            <a:ext cx="1268637" cy="369330"/>
          </a:xfrm>
          <a:prstGeom prst="rect">
            <a:avLst/>
          </a:prstGeom>
          <a:noFill/>
        </p:spPr>
        <p:txBody>
          <a:bodyPr wrap="square" rtlCol="0">
            <a:spAutoFit/>
          </a:bodyPr>
          <a:lstStyle/>
          <a:p>
            <a:r>
              <a:rPr lang="zh-CN" altLang="en-US" dirty="0">
                <a:solidFill>
                  <a:srgbClr val="FF0000"/>
                </a:solidFill>
                <a:latin typeface="+mn-ea"/>
              </a:rPr>
              <a:t>改变后</a:t>
            </a:r>
          </a:p>
        </p:txBody>
      </p:sp>
      <p:cxnSp>
        <p:nvCxnSpPr>
          <p:cNvPr id="26" name="直接箭头连接符 25">
            <a:extLst>
              <a:ext uri="{FF2B5EF4-FFF2-40B4-BE49-F238E27FC236}">
                <a16:creationId xmlns:a16="http://schemas.microsoft.com/office/drawing/2014/main" id="{5CD06967-0DC9-4C0E-8BC6-FE0C1BA1C755}"/>
              </a:ext>
            </a:extLst>
          </p:cNvPr>
          <p:cNvCxnSpPr>
            <a:cxnSpLocks/>
          </p:cNvCxnSpPr>
          <p:nvPr/>
        </p:nvCxnSpPr>
        <p:spPr>
          <a:xfrm flipH="1">
            <a:off x="6553389" y="4142398"/>
            <a:ext cx="520995"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4DBC6E4C-F2BD-4AE5-B021-3EF1185E9586}"/>
              </a:ext>
            </a:extLst>
          </p:cNvPr>
          <p:cNvPicPr>
            <a:picLocks noChangeAspect="1"/>
          </p:cNvPicPr>
          <p:nvPr/>
        </p:nvPicPr>
        <p:blipFill rotWithShape="1">
          <a:blip r:embed="rId5">
            <a:extLst>
              <a:ext uri="{28A0092B-C50C-407E-A947-70E740481C1C}">
                <a14:useLocalDpi xmlns:a14="http://schemas.microsoft.com/office/drawing/2010/main" val="0"/>
              </a:ext>
            </a:extLst>
          </a:blip>
          <a:srcRect l="6470" t="8311" r="11415" b="23186"/>
          <a:stretch/>
        </p:blipFill>
        <p:spPr>
          <a:xfrm>
            <a:off x="5495697" y="1992727"/>
            <a:ext cx="5693358" cy="3533138"/>
          </a:xfrm>
          <a:prstGeom prst="rect">
            <a:avLst/>
          </a:prstGeom>
        </p:spPr>
      </p:pic>
      <p:sp>
        <p:nvSpPr>
          <p:cNvPr id="29" name="箭头: 上 28">
            <a:extLst>
              <a:ext uri="{FF2B5EF4-FFF2-40B4-BE49-F238E27FC236}">
                <a16:creationId xmlns:a16="http://schemas.microsoft.com/office/drawing/2014/main" id="{69632ADF-8BE4-4801-A28E-D918EFEE99C9}"/>
              </a:ext>
            </a:extLst>
          </p:cNvPr>
          <p:cNvSpPr/>
          <p:nvPr/>
        </p:nvSpPr>
        <p:spPr>
          <a:xfrm>
            <a:off x="7184627" y="4548822"/>
            <a:ext cx="218614" cy="36586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2AA94B09-3689-457B-A7D6-DDFA5D3A8449}"/>
              </a:ext>
            </a:extLst>
          </p:cNvPr>
          <p:cNvSpPr txBox="1"/>
          <p:nvPr/>
        </p:nvSpPr>
        <p:spPr>
          <a:xfrm>
            <a:off x="6698981" y="3512502"/>
            <a:ext cx="1523272" cy="646331"/>
          </a:xfrm>
          <a:prstGeom prst="rect">
            <a:avLst/>
          </a:prstGeom>
          <a:noFill/>
        </p:spPr>
        <p:txBody>
          <a:bodyPr wrap="square" rtlCol="0">
            <a:spAutoFit/>
          </a:bodyPr>
          <a:lstStyle/>
          <a:p>
            <a:r>
              <a:rPr lang="zh-CN" altLang="en-US" dirty="0">
                <a:solidFill>
                  <a:srgbClr val="FF0000"/>
                </a:solidFill>
                <a:latin typeface="+mn-ea"/>
              </a:rPr>
              <a:t>可优化段内发生卡顿</a:t>
            </a:r>
          </a:p>
        </p:txBody>
      </p:sp>
      <p:sp>
        <p:nvSpPr>
          <p:cNvPr id="32" name="文本框 31">
            <a:extLst>
              <a:ext uri="{FF2B5EF4-FFF2-40B4-BE49-F238E27FC236}">
                <a16:creationId xmlns:a16="http://schemas.microsoft.com/office/drawing/2014/main" id="{9BFB5768-AA2B-45C0-85AF-E9E4D5ADAA71}"/>
              </a:ext>
            </a:extLst>
          </p:cNvPr>
          <p:cNvSpPr txBox="1"/>
          <p:nvPr/>
        </p:nvSpPr>
        <p:spPr>
          <a:xfrm>
            <a:off x="1635901" y="1722750"/>
            <a:ext cx="2577524" cy="461665"/>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400" dirty="0">
                <a:latin typeface="+mj-ea"/>
                <a:ea typeface="+mj-ea"/>
              </a:rPr>
              <a:t>  基本思想</a:t>
            </a:r>
          </a:p>
        </p:txBody>
      </p:sp>
      <p:sp>
        <p:nvSpPr>
          <p:cNvPr id="33" name="文本框 32">
            <a:extLst>
              <a:ext uri="{FF2B5EF4-FFF2-40B4-BE49-F238E27FC236}">
                <a16:creationId xmlns:a16="http://schemas.microsoft.com/office/drawing/2014/main" id="{F95B57E4-812A-4E37-94FB-26A5F1029A82}"/>
              </a:ext>
            </a:extLst>
          </p:cNvPr>
          <p:cNvSpPr txBox="1"/>
          <p:nvPr/>
        </p:nvSpPr>
        <p:spPr>
          <a:xfrm>
            <a:off x="1405620" y="2195999"/>
            <a:ext cx="3439059" cy="36009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zh-CN" sz="2000" dirty="0"/>
              <a:t>以现有播放连续性为底线，保持相邻重缓冲的后一个重缓冲过程的起始时刻不变，尝试改变前一个重缓冲过程的终止时刻，直到找到最小的重缓冲时刻，且不增加额外的卡顿。</a:t>
            </a:r>
            <a:endParaRPr lang="zh-CN" altLang="en-US" sz="2000" dirty="0"/>
          </a:p>
          <a:p>
            <a:endParaRPr lang="zh-CN" altLang="en-US" dirty="0"/>
          </a:p>
        </p:txBody>
      </p:sp>
      <p:sp>
        <p:nvSpPr>
          <p:cNvPr id="34" name="矩形 33">
            <a:extLst>
              <a:ext uri="{FF2B5EF4-FFF2-40B4-BE49-F238E27FC236}">
                <a16:creationId xmlns:a16="http://schemas.microsoft.com/office/drawing/2014/main" id="{B6824658-9C22-48E8-A312-FDF86F454ACC}"/>
              </a:ext>
            </a:extLst>
          </p:cNvPr>
          <p:cNvSpPr/>
          <p:nvPr/>
        </p:nvSpPr>
        <p:spPr>
          <a:xfrm>
            <a:off x="1635901" y="1603358"/>
            <a:ext cx="1877437" cy="581057"/>
          </a:xfrm>
          <a:prstGeom prst="rect">
            <a:avLst/>
          </a:prstGeom>
        </p:spPr>
        <p:txBody>
          <a:bodyPr wrap="non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提出背景</a:t>
            </a:r>
            <a:endParaRPr lang="en-US" altLang="zh-CN" sz="24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99573694-516A-4FE7-AADD-A366DB8C50B2}"/>
              </a:ext>
            </a:extLst>
          </p:cNvPr>
          <p:cNvSpPr/>
          <p:nvPr/>
        </p:nvSpPr>
        <p:spPr>
          <a:xfrm>
            <a:off x="1405620" y="2256952"/>
            <a:ext cx="3511828" cy="3987566"/>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zh-CN" altLang="en-US" dirty="0">
                <a:latin typeface="+mn-ea"/>
              </a:rPr>
              <a:t>在上一个算法中，每个可优化段开始之前，都会经历一个重缓冲段。</a:t>
            </a:r>
            <a:endParaRPr lang="en-US" altLang="zh-CN" dirty="0">
              <a:latin typeface="+mn-ea"/>
            </a:endParaRPr>
          </a:p>
          <a:p>
            <a:pPr marL="285750" indent="-285750">
              <a:lnSpc>
                <a:spcPct val="150000"/>
              </a:lnSpc>
              <a:spcAft>
                <a:spcPts val="800"/>
              </a:spcAft>
              <a:buFont typeface="Arial" panose="020B0604020202020204" pitchFamily="34" charset="0"/>
              <a:buChar char="•"/>
            </a:pPr>
            <a:r>
              <a:rPr lang="zh-CN" altLang="en-US" dirty="0">
                <a:latin typeface="+mn-ea"/>
              </a:rPr>
              <a:t>每个可优化段段在初始时刻缓存区内的数据量总是满的</a:t>
            </a:r>
            <a:endParaRPr lang="en-US" altLang="zh-CN" dirty="0">
              <a:latin typeface="+mn-ea"/>
            </a:endParaRPr>
          </a:p>
          <a:p>
            <a:pPr marL="285750" indent="-285750">
              <a:lnSpc>
                <a:spcPct val="150000"/>
              </a:lnSpc>
              <a:spcAft>
                <a:spcPts val="800"/>
              </a:spcAft>
              <a:buFont typeface="Arial" panose="020B0604020202020204" pitchFamily="34" charset="0"/>
              <a:buChar char="•"/>
            </a:pPr>
            <a:r>
              <a:rPr lang="zh-CN" altLang="en-US" dirty="0">
                <a:latin typeface="+mn-ea"/>
              </a:rPr>
              <a:t>如果改</a:t>
            </a:r>
            <a:r>
              <a:rPr lang="zh-CN" altLang="zh-CN" dirty="0">
                <a:latin typeface="+mn-ea"/>
              </a:rPr>
              <a:t>变重缓冲段的结束时刻来进一步优化缓存区填充程度，然后调用上一</a:t>
            </a:r>
            <a:r>
              <a:rPr lang="zh-CN" altLang="en-US" dirty="0">
                <a:latin typeface="+mn-ea"/>
              </a:rPr>
              <a:t>个</a:t>
            </a:r>
            <a:r>
              <a:rPr lang="zh-CN" altLang="zh-CN" dirty="0">
                <a:latin typeface="+mn-ea"/>
              </a:rPr>
              <a:t>算法来下载数据，应该能够获取更好的性能</a:t>
            </a:r>
            <a:r>
              <a:rPr lang="zh-CN" altLang="zh-CN" dirty="0"/>
              <a:t>。</a:t>
            </a:r>
            <a:endParaRPr lang="zh-CN" altLang="en-US" dirty="0"/>
          </a:p>
        </p:txBody>
      </p:sp>
      <p:sp>
        <p:nvSpPr>
          <p:cNvPr id="8" name="椭圆 7">
            <a:extLst>
              <a:ext uri="{FF2B5EF4-FFF2-40B4-BE49-F238E27FC236}">
                <a16:creationId xmlns:a16="http://schemas.microsoft.com/office/drawing/2014/main" id="{E253B302-943F-4006-815D-04FFED3BF7BB}"/>
              </a:ext>
            </a:extLst>
          </p:cNvPr>
          <p:cNvSpPr/>
          <p:nvPr/>
        </p:nvSpPr>
        <p:spPr>
          <a:xfrm>
            <a:off x="9001324" y="3670601"/>
            <a:ext cx="98432" cy="97763"/>
          </a:xfrm>
          <a:prstGeom prst="ellipse">
            <a:avLst/>
          </a:prstGeom>
          <a:solidFill>
            <a:srgbClr val="FF3399"/>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D80DD6C-B489-49FE-9BCD-C12D077ADD6E}"/>
              </a:ext>
            </a:extLst>
          </p:cNvPr>
          <p:cNvSpPr txBox="1"/>
          <p:nvPr/>
        </p:nvSpPr>
        <p:spPr>
          <a:xfrm>
            <a:off x="8753805" y="3803323"/>
            <a:ext cx="691902" cy="646331"/>
          </a:xfrm>
          <a:prstGeom prst="rect">
            <a:avLst/>
          </a:prstGeom>
          <a:noFill/>
        </p:spPr>
        <p:txBody>
          <a:bodyPr wrap="square" rtlCol="0">
            <a:spAutoFit/>
          </a:bodyPr>
          <a:lstStyle/>
          <a:p>
            <a:r>
              <a:rPr lang="zh-CN" altLang="en-US" dirty="0"/>
              <a:t>保持不变</a:t>
            </a:r>
          </a:p>
        </p:txBody>
      </p:sp>
    </p:spTree>
    <p:extLst>
      <p:ext uri="{BB962C8B-B14F-4D97-AF65-F5344CB8AC3E}">
        <p14:creationId xmlns:p14="http://schemas.microsoft.com/office/powerpoint/2010/main" val="601458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hidden"/>
                                      </p:to>
                                    </p:set>
                                  </p:childTnLst>
                                </p:cTn>
                              </p:par>
                              <p:par>
                                <p:cTn id="17" presetID="42" presetClass="entr"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1"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42"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anim calcmode="lin" valueType="num">
                                      <p:cBhvr>
                                        <p:cTn id="36" dur="1000" fill="hold"/>
                                        <p:tgtEl>
                                          <p:spTgt spid="32"/>
                                        </p:tgtEl>
                                        <p:attrNameLst>
                                          <p:attrName>ppt_x</p:attrName>
                                        </p:attrNameLst>
                                      </p:cBhvr>
                                      <p:tavLst>
                                        <p:tav tm="0">
                                          <p:val>
                                            <p:strVal val="#ppt_x"/>
                                          </p:val>
                                        </p:tav>
                                        <p:tav tm="100000">
                                          <p:val>
                                            <p:strVal val="#ppt_x"/>
                                          </p:val>
                                        </p:tav>
                                      </p:tavLst>
                                    </p:anim>
                                    <p:anim calcmode="lin" valueType="num">
                                      <p:cBhvr>
                                        <p:cTn id="37" dur="1000" fill="hold"/>
                                        <p:tgtEl>
                                          <p:spTgt spid="3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5"/>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0"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 presetClass="exit" presetSubtype="0" fill="hold" grpId="1" nodeType="withEffect">
                                  <p:stCondLst>
                                    <p:cond delay="0"/>
                                  </p:stCondLst>
                                  <p:childTnLst>
                                    <p:set>
                                      <p:cBhvr>
                                        <p:cTn id="75" dur="1" fill="hold">
                                          <p:stCondLst>
                                            <p:cond delay="0"/>
                                          </p:stCondLst>
                                        </p:cTn>
                                        <p:tgtEl>
                                          <p:spTgt spid="1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0"/>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par>
                                <p:cTn id="82" presetID="10"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2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6"/>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9"/>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1"/>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1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5"/>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2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fade">
                                      <p:cBhvr>
                                        <p:cTn id="115" dur="1000"/>
                                        <p:tgtEl>
                                          <p:spTgt spid="29"/>
                                        </p:tgtEl>
                                      </p:cBhvr>
                                    </p:animEffect>
                                    <p:anim calcmode="lin" valueType="num">
                                      <p:cBhvr>
                                        <p:cTn id="116" dur="1000" fill="hold"/>
                                        <p:tgtEl>
                                          <p:spTgt spid="29"/>
                                        </p:tgtEl>
                                        <p:attrNameLst>
                                          <p:attrName>ppt_x</p:attrName>
                                        </p:attrNameLst>
                                      </p:cBhvr>
                                      <p:tavLst>
                                        <p:tav tm="0">
                                          <p:val>
                                            <p:strVal val="#ppt_x"/>
                                          </p:val>
                                        </p:tav>
                                        <p:tav tm="100000">
                                          <p:val>
                                            <p:strVal val="#ppt_x"/>
                                          </p:val>
                                        </p:tav>
                                      </p:tavLst>
                                    </p:anim>
                                    <p:anim calcmode="lin" valueType="num">
                                      <p:cBhvr>
                                        <p:cTn id="11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1000"/>
                                        <p:tgtEl>
                                          <p:spTgt spid="30"/>
                                        </p:tgtEl>
                                      </p:cBhvr>
                                    </p:animEffect>
                                    <p:anim calcmode="lin" valueType="num">
                                      <p:cBhvr>
                                        <p:cTn id="123" dur="1000" fill="hold"/>
                                        <p:tgtEl>
                                          <p:spTgt spid="30"/>
                                        </p:tgtEl>
                                        <p:attrNameLst>
                                          <p:attrName>ppt_x</p:attrName>
                                        </p:attrNameLst>
                                      </p:cBhvr>
                                      <p:tavLst>
                                        <p:tav tm="0">
                                          <p:val>
                                            <p:strVal val="#ppt_x"/>
                                          </p:val>
                                        </p:tav>
                                        <p:tav tm="100000">
                                          <p:val>
                                            <p:strVal val="#ppt_x"/>
                                          </p:val>
                                        </p:tav>
                                      </p:tavLst>
                                    </p:anim>
                                    <p:anim calcmode="lin" valueType="num">
                                      <p:cBhvr>
                                        <p:cTn id="12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P spid="11" grpId="0" animBg="1"/>
      <p:bldP spid="11" grpId="1" animBg="1"/>
      <p:bldP spid="15" grpId="0" animBg="1"/>
      <p:bldP spid="15" grpId="1" animBg="1"/>
      <p:bldP spid="16" grpId="0"/>
      <p:bldP spid="16" grpId="1"/>
      <p:bldP spid="19" grpId="0" animBg="1"/>
      <p:bldP spid="19" grpId="1" animBg="1"/>
      <p:bldP spid="20" grpId="0"/>
      <p:bldP spid="20" grpId="1"/>
      <p:bldP spid="21" grpId="0" animBg="1"/>
      <p:bldP spid="21" grpId="1" animBg="1"/>
      <p:bldP spid="25" grpId="0"/>
      <p:bldP spid="25" grpId="1"/>
      <p:bldP spid="29" grpId="0" animBg="1"/>
      <p:bldP spid="30" grpId="0"/>
      <p:bldP spid="32" grpId="0"/>
      <p:bldP spid="33" grpId="0"/>
      <p:bldP spid="34" grpId="0" build="allAtOnce"/>
      <p:bldP spid="35" grpId="0"/>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8263801"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3</a:t>
            </a:r>
            <a:r>
              <a:rPr lang="zh-CN" altLang="en-US" sz="3600" dirty="0">
                <a:latin typeface="黑体" panose="02010609060101010101" pitchFamily="49" charset="-122"/>
                <a:ea typeface="黑体" panose="02010609060101010101" pitchFamily="49" charset="-122"/>
              </a:rPr>
              <a:t>：重缓冲过程的动态缓存门限算法</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B62F1CD-3B87-4D5C-8479-B9EDFCDD4B47}"/>
              </a:ext>
            </a:extLst>
          </p:cNvPr>
          <p:cNvSpPr txBox="1"/>
          <p:nvPr/>
        </p:nvSpPr>
        <p:spPr>
          <a:xfrm>
            <a:off x="1315201" y="1307234"/>
            <a:ext cx="6281791" cy="461665"/>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400" dirty="0">
                <a:latin typeface="+mj-ea"/>
                <a:ea typeface="+mj-ea"/>
              </a:rPr>
              <a:t>  具体实现</a:t>
            </a:r>
          </a:p>
        </p:txBody>
      </p:sp>
      <p:pic>
        <p:nvPicPr>
          <p:cNvPr id="11" name="图片 10">
            <a:extLst>
              <a:ext uri="{FF2B5EF4-FFF2-40B4-BE49-F238E27FC236}">
                <a16:creationId xmlns:a16="http://schemas.microsoft.com/office/drawing/2014/main" id="{F6681E3C-088F-4961-98B5-0ACE0D722CCD}"/>
              </a:ext>
            </a:extLst>
          </p:cNvPr>
          <p:cNvPicPr>
            <a:picLocks noChangeAspect="1"/>
          </p:cNvPicPr>
          <p:nvPr/>
        </p:nvPicPr>
        <p:blipFill rotWithShape="1">
          <a:blip r:embed="rId3">
            <a:extLst>
              <a:ext uri="{28A0092B-C50C-407E-A947-70E740481C1C}">
                <a14:useLocalDpi xmlns:a14="http://schemas.microsoft.com/office/drawing/2010/main" val="0"/>
              </a:ext>
            </a:extLst>
          </a:blip>
          <a:srcRect l="6405" t="5581" r="8490" b="6822"/>
          <a:stretch/>
        </p:blipFill>
        <p:spPr>
          <a:xfrm>
            <a:off x="5792435" y="1281119"/>
            <a:ext cx="4326186" cy="5492783"/>
          </a:xfrm>
          <a:prstGeom prst="rect">
            <a:avLst/>
          </a:prstGeom>
        </p:spPr>
      </p:pic>
      <p:sp>
        <p:nvSpPr>
          <p:cNvPr id="12" name="文本框 11">
            <a:extLst>
              <a:ext uri="{FF2B5EF4-FFF2-40B4-BE49-F238E27FC236}">
                <a16:creationId xmlns:a16="http://schemas.microsoft.com/office/drawing/2014/main" id="{746C6834-905B-4AD6-A04D-F3B4AAA9034B}"/>
              </a:ext>
            </a:extLst>
          </p:cNvPr>
          <p:cNvSpPr txBox="1"/>
          <p:nvPr/>
        </p:nvSpPr>
        <p:spPr>
          <a:xfrm>
            <a:off x="5792435" y="1700869"/>
            <a:ext cx="4326186" cy="592505"/>
          </a:xfrm>
          <a:prstGeom prst="rect">
            <a:avLst/>
          </a:prstGeom>
          <a:noFill/>
          <a:ln w="19050">
            <a:solidFill>
              <a:srgbClr val="FF0000"/>
            </a:solidFill>
          </a:ln>
        </p:spPr>
        <p:txBody>
          <a:bodyPr wrap="square" rtlCol="0">
            <a:spAutoFit/>
          </a:bodyPr>
          <a:lstStyle/>
          <a:p>
            <a:endParaRPr lang="zh-CN" altLang="en-US" dirty="0"/>
          </a:p>
        </p:txBody>
      </p:sp>
      <p:sp>
        <p:nvSpPr>
          <p:cNvPr id="13" name="箭头: 右 12">
            <a:extLst>
              <a:ext uri="{FF2B5EF4-FFF2-40B4-BE49-F238E27FC236}">
                <a16:creationId xmlns:a16="http://schemas.microsoft.com/office/drawing/2014/main" id="{6C25EAFD-E18D-4C02-ADE3-3F00A21591F9}"/>
              </a:ext>
            </a:extLst>
          </p:cNvPr>
          <p:cNvSpPr/>
          <p:nvPr/>
        </p:nvSpPr>
        <p:spPr>
          <a:xfrm flipH="1">
            <a:off x="5301129" y="1884592"/>
            <a:ext cx="394447" cy="1597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E8E0D1D-F3AE-46DA-B113-C7ACB4D4208E}"/>
              </a:ext>
            </a:extLst>
          </p:cNvPr>
          <p:cNvSpPr txBox="1"/>
          <p:nvPr/>
        </p:nvSpPr>
        <p:spPr>
          <a:xfrm>
            <a:off x="2534022" y="1779814"/>
            <a:ext cx="2767106" cy="369332"/>
          </a:xfrm>
          <a:prstGeom prst="rect">
            <a:avLst/>
          </a:prstGeom>
          <a:noFill/>
        </p:spPr>
        <p:txBody>
          <a:bodyPr wrap="square" rtlCol="0">
            <a:spAutoFit/>
          </a:bodyPr>
          <a:lstStyle/>
          <a:p>
            <a:r>
              <a:rPr lang="zh-CN" altLang="en-US" dirty="0">
                <a:solidFill>
                  <a:srgbClr val="FF0000"/>
                </a:solidFill>
                <a:latin typeface="+mn-ea"/>
              </a:rPr>
              <a:t>利用贪婪传输找重缓冲段</a:t>
            </a:r>
          </a:p>
        </p:txBody>
      </p:sp>
      <p:sp>
        <p:nvSpPr>
          <p:cNvPr id="15" name="文本框 14">
            <a:extLst>
              <a:ext uri="{FF2B5EF4-FFF2-40B4-BE49-F238E27FC236}">
                <a16:creationId xmlns:a16="http://schemas.microsoft.com/office/drawing/2014/main" id="{551EC2B3-F3DA-4D8E-8EAF-FD2DF97B67F6}"/>
              </a:ext>
            </a:extLst>
          </p:cNvPr>
          <p:cNvSpPr txBox="1"/>
          <p:nvPr/>
        </p:nvSpPr>
        <p:spPr>
          <a:xfrm>
            <a:off x="6665845" y="1103942"/>
            <a:ext cx="1643529" cy="400110"/>
          </a:xfrm>
          <a:prstGeom prst="rect">
            <a:avLst/>
          </a:prstGeom>
          <a:noFill/>
        </p:spPr>
        <p:txBody>
          <a:bodyPr wrap="square" rtlCol="0">
            <a:spAutoFit/>
          </a:bodyPr>
          <a:lstStyle/>
          <a:p>
            <a:r>
              <a:rPr lang="en-US" altLang="zh-CN" sz="2000" dirty="0">
                <a:solidFill>
                  <a:srgbClr val="FF0000"/>
                </a:solidFill>
                <a:latin typeface="+mn-ea"/>
              </a:rPr>
              <a:t>DRTA</a:t>
            </a:r>
            <a:r>
              <a:rPr lang="zh-CN" altLang="en-US" sz="2000" dirty="0">
                <a:solidFill>
                  <a:srgbClr val="FF0000"/>
                </a:solidFill>
                <a:latin typeface="+mn-ea"/>
              </a:rPr>
              <a:t>算法</a:t>
            </a:r>
          </a:p>
        </p:txBody>
      </p:sp>
      <p:sp>
        <p:nvSpPr>
          <p:cNvPr id="16" name="文本框 15">
            <a:extLst>
              <a:ext uri="{FF2B5EF4-FFF2-40B4-BE49-F238E27FC236}">
                <a16:creationId xmlns:a16="http://schemas.microsoft.com/office/drawing/2014/main" id="{974FB9CA-D89B-42D3-8E78-5B5F07144706}"/>
              </a:ext>
            </a:extLst>
          </p:cNvPr>
          <p:cNvSpPr txBox="1"/>
          <p:nvPr/>
        </p:nvSpPr>
        <p:spPr>
          <a:xfrm>
            <a:off x="5792435" y="2319246"/>
            <a:ext cx="2401306" cy="2137569"/>
          </a:xfrm>
          <a:prstGeom prst="rect">
            <a:avLst/>
          </a:prstGeom>
          <a:noFill/>
          <a:ln w="19050">
            <a:solidFill>
              <a:srgbClr val="FF0000"/>
            </a:solidFill>
          </a:ln>
        </p:spPr>
        <p:txBody>
          <a:bodyPr wrap="square" rtlCol="0">
            <a:spAutoFit/>
          </a:bodyPr>
          <a:lstStyle/>
          <a:p>
            <a:endParaRPr lang="zh-CN" altLang="en-US" dirty="0"/>
          </a:p>
        </p:txBody>
      </p:sp>
      <p:sp>
        <p:nvSpPr>
          <p:cNvPr id="17" name="箭头: 右 16">
            <a:extLst>
              <a:ext uri="{FF2B5EF4-FFF2-40B4-BE49-F238E27FC236}">
                <a16:creationId xmlns:a16="http://schemas.microsoft.com/office/drawing/2014/main" id="{4A9A293D-C091-4C27-9F2A-ED25DDD8EDA5}"/>
              </a:ext>
            </a:extLst>
          </p:cNvPr>
          <p:cNvSpPr/>
          <p:nvPr/>
        </p:nvSpPr>
        <p:spPr>
          <a:xfrm flipH="1">
            <a:off x="5301128" y="3211140"/>
            <a:ext cx="394447" cy="1597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4244D193-45C2-4E40-9812-4895B2C96048}"/>
              </a:ext>
            </a:extLst>
          </p:cNvPr>
          <p:cNvSpPr/>
          <p:nvPr/>
        </p:nvSpPr>
        <p:spPr>
          <a:xfrm>
            <a:off x="3831642" y="3106362"/>
            <a:ext cx="1810147" cy="369332"/>
          </a:xfrm>
          <a:prstGeom prst="rect">
            <a:avLst/>
          </a:prstGeom>
        </p:spPr>
        <p:txBody>
          <a:bodyPr wrap="square">
            <a:spAutoFit/>
          </a:bodyPr>
          <a:lstStyle/>
          <a:p>
            <a:r>
              <a:rPr lang="zh-CN" altLang="en-US" dirty="0">
                <a:solidFill>
                  <a:srgbClr val="FF0000"/>
                </a:solidFill>
                <a:latin typeface="+mn-ea"/>
              </a:rPr>
              <a:t>参数初始化</a:t>
            </a:r>
          </a:p>
        </p:txBody>
      </p:sp>
      <p:sp>
        <p:nvSpPr>
          <p:cNvPr id="19" name="文本框 18">
            <a:extLst>
              <a:ext uri="{FF2B5EF4-FFF2-40B4-BE49-F238E27FC236}">
                <a16:creationId xmlns:a16="http://schemas.microsoft.com/office/drawing/2014/main" id="{B998457B-5F74-41FB-BC13-7DB9C784A41D}"/>
              </a:ext>
            </a:extLst>
          </p:cNvPr>
          <p:cNvSpPr txBox="1"/>
          <p:nvPr/>
        </p:nvSpPr>
        <p:spPr>
          <a:xfrm>
            <a:off x="5792435" y="4655672"/>
            <a:ext cx="1749871" cy="161364"/>
          </a:xfrm>
          <a:prstGeom prst="rect">
            <a:avLst/>
          </a:prstGeom>
          <a:noFill/>
          <a:ln w="19050">
            <a:solidFill>
              <a:srgbClr val="FF0000"/>
            </a:solidFill>
          </a:ln>
        </p:spPr>
        <p:txBody>
          <a:bodyPr wrap="square" rtlCol="0">
            <a:spAutoFit/>
          </a:bodyPr>
          <a:lstStyle/>
          <a:p>
            <a:endParaRPr lang="zh-CN" altLang="en-US" dirty="0"/>
          </a:p>
        </p:txBody>
      </p:sp>
      <p:sp>
        <p:nvSpPr>
          <p:cNvPr id="20" name="箭头: 右 19">
            <a:extLst>
              <a:ext uri="{FF2B5EF4-FFF2-40B4-BE49-F238E27FC236}">
                <a16:creationId xmlns:a16="http://schemas.microsoft.com/office/drawing/2014/main" id="{2D775AE9-D9FA-4999-958A-3B3B7ED60D81}"/>
              </a:ext>
            </a:extLst>
          </p:cNvPr>
          <p:cNvSpPr/>
          <p:nvPr/>
        </p:nvSpPr>
        <p:spPr>
          <a:xfrm flipH="1">
            <a:off x="5301128" y="4660273"/>
            <a:ext cx="394447" cy="1597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03242D1D-3F8A-4297-8BFB-908F28697C9D}"/>
              </a:ext>
            </a:extLst>
          </p:cNvPr>
          <p:cNvSpPr/>
          <p:nvPr/>
        </p:nvSpPr>
        <p:spPr>
          <a:xfrm>
            <a:off x="2347983" y="4456815"/>
            <a:ext cx="2967317" cy="646331"/>
          </a:xfrm>
          <a:prstGeom prst="rect">
            <a:avLst/>
          </a:prstGeom>
        </p:spPr>
        <p:txBody>
          <a:bodyPr wrap="square">
            <a:spAutoFit/>
          </a:bodyPr>
          <a:lstStyle/>
          <a:p>
            <a:r>
              <a:rPr lang="zh-CN" altLang="en-US" dirty="0">
                <a:solidFill>
                  <a:srgbClr val="FF0000"/>
                </a:solidFill>
                <a:latin typeface="+mn-ea"/>
              </a:rPr>
              <a:t>以一秒钟为间隔不断提前调整重缓冲段的结束时刻</a:t>
            </a:r>
          </a:p>
        </p:txBody>
      </p:sp>
      <p:sp>
        <p:nvSpPr>
          <p:cNvPr id="23" name="文本框 22">
            <a:extLst>
              <a:ext uri="{FF2B5EF4-FFF2-40B4-BE49-F238E27FC236}">
                <a16:creationId xmlns:a16="http://schemas.microsoft.com/office/drawing/2014/main" id="{D2563F29-F63E-48DD-A042-B0252F7528D4}"/>
              </a:ext>
            </a:extLst>
          </p:cNvPr>
          <p:cNvSpPr txBox="1"/>
          <p:nvPr/>
        </p:nvSpPr>
        <p:spPr>
          <a:xfrm>
            <a:off x="5806607" y="5061314"/>
            <a:ext cx="3397158" cy="209933"/>
          </a:xfrm>
          <a:prstGeom prst="rect">
            <a:avLst/>
          </a:prstGeom>
          <a:noFill/>
          <a:ln w="19050">
            <a:solidFill>
              <a:srgbClr val="FF0000"/>
            </a:solidFill>
          </a:ln>
        </p:spPr>
        <p:txBody>
          <a:bodyPr wrap="square" rtlCol="0">
            <a:spAutoFit/>
          </a:bodyPr>
          <a:lstStyle/>
          <a:p>
            <a:endParaRPr lang="zh-CN" altLang="en-US" dirty="0"/>
          </a:p>
        </p:txBody>
      </p:sp>
      <p:sp>
        <p:nvSpPr>
          <p:cNvPr id="24" name="箭头: 右 23">
            <a:extLst>
              <a:ext uri="{FF2B5EF4-FFF2-40B4-BE49-F238E27FC236}">
                <a16:creationId xmlns:a16="http://schemas.microsoft.com/office/drawing/2014/main" id="{DBA618E9-781E-4236-AE00-0BDD583E2130}"/>
              </a:ext>
            </a:extLst>
          </p:cNvPr>
          <p:cNvSpPr/>
          <p:nvPr/>
        </p:nvSpPr>
        <p:spPr>
          <a:xfrm>
            <a:off x="9300624" y="5082229"/>
            <a:ext cx="349395" cy="18901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161BC93-23C0-4A20-A3EA-C54FBAD44A9C}"/>
              </a:ext>
            </a:extLst>
          </p:cNvPr>
          <p:cNvSpPr txBox="1"/>
          <p:nvPr/>
        </p:nvSpPr>
        <p:spPr>
          <a:xfrm>
            <a:off x="9650019" y="4925094"/>
            <a:ext cx="1277729" cy="651787"/>
          </a:xfrm>
          <a:prstGeom prst="rect">
            <a:avLst/>
          </a:prstGeom>
          <a:noFill/>
        </p:spPr>
        <p:txBody>
          <a:bodyPr wrap="square" rtlCol="0">
            <a:spAutoFit/>
          </a:bodyPr>
          <a:lstStyle/>
          <a:p>
            <a:r>
              <a:rPr lang="zh-CN" altLang="en-US" dirty="0">
                <a:solidFill>
                  <a:srgbClr val="FF0000"/>
                </a:solidFill>
                <a:latin typeface="+mn-ea"/>
              </a:rPr>
              <a:t>调用</a:t>
            </a:r>
            <a:r>
              <a:rPr lang="en-US" altLang="zh-CN" dirty="0">
                <a:solidFill>
                  <a:srgbClr val="FF0000"/>
                </a:solidFill>
                <a:latin typeface="+mn-ea"/>
              </a:rPr>
              <a:t>EEDA</a:t>
            </a:r>
            <a:r>
              <a:rPr lang="zh-CN" altLang="en-US" dirty="0">
                <a:solidFill>
                  <a:srgbClr val="FF0000"/>
                </a:solidFill>
                <a:latin typeface="+mn-ea"/>
              </a:rPr>
              <a:t>算法</a:t>
            </a:r>
          </a:p>
        </p:txBody>
      </p:sp>
      <p:sp>
        <p:nvSpPr>
          <p:cNvPr id="26" name="箭头: 右 25">
            <a:extLst>
              <a:ext uri="{FF2B5EF4-FFF2-40B4-BE49-F238E27FC236}">
                <a16:creationId xmlns:a16="http://schemas.microsoft.com/office/drawing/2014/main" id="{2DB8A3B3-D302-4F5B-83EF-4E61D1363F08}"/>
              </a:ext>
            </a:extLst>
          </p:cNvPr>
          <p:cNvSpPr/>
          <p:nvPr/>
        </p:nvSpPr>
        <p:spPr>
          <a:xfrm flipH="1">
            <a:off x="5412160" y="6554844"/>
            <a:ext cx="394447" cy="1597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52BA7113-F2CD-4998-AA64-64E48B2B4304}"/>
                  </a:ext>
                </a:extLst>
              </p:cNvPr>
              <p:cNvSpPr/>
              <p:nvPr/>
            </p:nvSpPr>
            <p:spPr>
              <a:xfrm>
                <a:off x="3082913" y="6450066"/>
                <a:ext cx="2280817" cy="369332"/>
              </a:xfrm>
              <a:prstGeom prst="rect">
                <a:avLst/>
              </a:prstGeom>
            </p:spPr>
            <p:txBody>
              <a:bodyPr wrap="none">
                <a:spAutoFit/>
              </a:bodyPr>
              <a:lstStyle/>
              <a:p>
                <a:r>
                  <a:rPr lang="zh-CN" altLang="en-US" dirty="0">
                    <a:solidFill>
                      <a:srgbClr val="FF0000"/>
                    </a:solidFill>
                    <a:latin typeface="+mn-ea"/>
                  </a:rPr>
                  <a:t>最后</a:t>
                </a:r>
                <a:r>
                  <a:rPr lang="zh-CN" altLang="zh-CN" dirty="0">
                    <a:solidFill>
                      <a:srgbClr val="FF0000"/>
                    </a:solidFill>
                    <a:latin typeface="+mn-ea"/>
                  </a:rPr>
                  <a:t>输出下载向量</a:t>
                </a:r>
                <a14:m>
                  <m:oMath xmlns:m="http://schemas.openxmlformats.org/officeDocument/2006/math">
                    <m:r>
                      <a:rPr lang="zh-CN" altLang="zh-CN">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𝒳</m:t>
                    </m:r>
                  </m:oMath>
                </a14:m>
                <a:endParaRPr lang="zh-CN" altLang="en-US" dirty="0"/>
              </a:p>
            </p:txBody>
          </p:sp>
        </mc:Choice>
        <mc:Fallback xmlns="">
          <p:sp>
            <p:nvSpPr>
              <p:cNvPr id="27" name="矩形 26">
                <a:extLst>
                  <a:ext uri="{FF2B5EF4-FFF2-40B4-BE49-F238E27FC236}">
                    <a16:creationId xmlns:a16="http://schemas.microsoft.com/office/drawing/2014/main" id="{52BA7113-F2CD-4998-AA64-64E48B2B4304}"/>
                  </a:ext>
                </a:extLst>
              </p:cNvPr>
              <p:cNvSpPr>
                <a:spLocks noRot="1" noChangeAspect="1" noMove="1" noResize="1" noEditPoints="1" noAdjustHandles="1" noChangeArrowheads="1" noChangeShapeType="1" noTextEdit="1"/>
              </p:cNvSpPr>
              <p:nvPr/>
            </p:nvSpPr>
            <p:spPr>
              <a:xfrm>
                <a:off x="3082913" y="6450066"/>
                <a:ext cx="2280817" cy="369332"/>
              </a:xfrm>
              <a:prstGeom prst="rect">
                <a:avLst/>
              </a:prstGeom>
              <a:blipFill>
                <a:blip r:embed="rId4"/>
                <a:stretch>
                  <a:fillRect l="-2406"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2258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animBg="1"/>
      <p:bldP spid="17" grpId="0" animBg="1"/>
      <p:bldP spid="18" grpId="0"/>
      <p:bldP spid="19" grpId="0" animBg="1"/>
      <p:bldP spid="20" grpId="0" animBg="1"/>
      <p:bldP spid="21" grpId="0"/>
      <p:bldP spid="23" grpId="0" animBg="1"/>
      <p:bldP spid="24" grpId="0" animBg="1"/>
      <p:bldP spid="25" grpId="0"/>
      <p:bldP spid="26" grpId="0" animBg="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9879628"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3</a:t>
            </a:r>
            <a:r>
              <a:rPr lang="zh-CN" altLang="en-US" sz="3600" dirty="0">
                <a:latin typeface="黑体" panose="02010609060101010101" pitchFamily="49" charset="-122"/>
                <a:ea typeface="黑体" panose="02010609060101010101" pitchFamily="49" charset="-122"/>
              </a:rPr>
              <a:t>：重缓冲过程的动态缓存门限算法</a:t>
            </a:r>
            <a:r>
              <a:rPr lang="en-US" altLang="zh-CN" sz="3600" dirty="0">
                <a:latin typeface="黑体" panose="02010609060101010101" pitchFamily="49" charset="-122"/>
                <a:ea typeface="黑体" panose="02010609060101010101" pitchFamily="49" charset="-122"/>
              </a:rPr>
              <a:t>(DRTA</a:t>
            </a:r>
            <a:r>
              <a:rPr lang="zh-CN" altLang="en-US" sz="3600" dirty="0">
                <a:latin typeface="黑体" panose="02010609060101010101" pitchFamily="49" charset="-122"/>
                <a:ea typeface="黑体" panose="02010609060101010101" pitchFamily="49" charset="-122"/>
              </a:rPr>
              <a:t>）</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E8BC5A4-B36D-4C63-8215-0E9DD1E530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51166" y="2426211"/>
            <a:ext cx="5865685" cy="3313044"/>
          </a:xfrm>
          <a:prstGeom prst="rect">
            <a:avLst/>
          </a:prstGeom>
          <a:noFill/>
          <a:ln>
            <a:noFill/>
          </a:ln>
        </p:spPr>
      </p:pic>
      <p:sp>
        <p:nvSpPr>
          <p:cNvPr id="4" name="矩形 3">
            <a:extLst>
              <a:ext uri="{FF2B5EF4-FFF2-40B4-BE49-F238E27FC236}">
                <a16:creationId xmlns:a16="http://schemas.microsoft.com/office/drawing/2014/main" id="{4E68B08E-9F2F-49DC-A224-40C2339D2496}"/>
              </a:ext>
            </a:extLst>
          </p:cNvPr>
          <p:cNvSpPr/>
          <p:nvPr/>
        </p:nvSpPr>
        <p:spPr>
          <a:xfrm>
            <a:off x="1424764" y="1403665"/>
            <a:ext cx="8701800" cy="400110"/>
          </a:xfrm>
          <a:prstGeom prst="rect">
            <a:avLst/>
          </a:prstGeom>
        </p:spPr>
        <p:txBody>
          <a:bodyPr wrap="square">
            <a:spAutoFit/>
          </a:bodyPr>
          <a:lstStyle/>
          <a:p>
            <a:pPr marL="457200" indent="-457200">
              <a:buFont typeface="Wingdings" panose="05000000000000000000" pitchFamily="2" charset="2"/>
              <a:buChar char="ü"/>
            </a:pPr>
            <a:r>
              <a:rPr lang="zh-CN" altLang="en-US" sz="2000" dirty="0">
                <a:latin typeface="+mn-ea"/>
              </a:rPr>
              <a:t>基于最大等效能效传输算法和重缓冲过程的动态缓存门限算法对比结果</a:t>
            </a:r>
          </a:p>
        </p:txBody>
      </p:sp>
      <p:sp>
        <p:nvSpPr>
          <p:cNvPr id="8" name="文本框 7">
            <a:extLst>
              <a:ext uri="{FF2B5EF4-FFF2-40B4-BE49-F238E27FC236}">
                <a16:creationId xmlns:a16="http://schemas.microsoft.com/office/drawing/2014/main" id="{C695E08F-BB9A-40CF-9D7E-6A0B8FCED81D}"/>
              </a:ext>
            </a:extLst>
          </p:cNvPr>
          <p:cNvSpPr txBox="1"/>
          <p:nvPr/>
        </p:nvSpPr>
        <p:spPr>
          <a:xfrm>
            <a:off x="1424764" y="1914938"/>
            <a:ext cx="668299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mn-ea"/>
              </a:rPr>
              <a:t>评估指标 </a:t>
            </a:r>
            <a:r>
              <a:rPr lang="en-US" altLang="zh-CN" sz="2000" dirty="0">
                <a:latin typeface="+mn-ea"/>
              </a:rPr>
              <a:t>1</a:t>
            </a:r>
            <a:r>
              <a:rPr lang="zh-CN" altLang="en-US" sz="2000" dirty="0">
                <a:latin typeface="+mn-ea"/>
              </a:rPr>
              <a:t>：</a:t>
            </a:r>
            <a:r>
              <a:rPr lang="zh-CN" altLang="en-US" sz="2000" dirty="0"/>
              <a:t>总能耗时间</a:t>
            </a:r>
            <a:r>
              <a:rPr lang="en-US" altLang="zh-CN" sz="2000" dirty="0">
                <a:latin typeface="+mn-ea"/>
              </a:rPr>
              <a:t>------</a:t>
            </a:r>
            <a:r>
              <a:rPr lang="zh-CN" altLang="en-US" sz="2000" dirty="0">
                <a:solidFill>
                  <a:srgbClr val="FF0000"/>
                </a:solidFill>
                <a:latin typeface="+mn-ea"/>
              </a:rPr>
              <a:t>评估传输能耗</a:t>
            </a:r>
            <a:endParaRPr lang="zh-CN" altLang="en-US" sz="2000" dirty="0"/>
          </a:p>
        </p:txBody>
      </p:sp>
      <p:sp>
        <p:nvSpPr>
          <p:cNvPr id="9" name="文本框 8">
            <a:extLst>
              <a:ext uri="{FF2B5EF4-FFF2-40B4-BE49-F238E27FC236}">
                <a16:creationId xmlns:a16="http://schemas.microsoft.com/office/drawing/2014/main" id="{B3B5B1D3-3D7A-48C4-B7A1-64C36FA06A5B}"/>
              </a:ext>
            </a:extLst>
          </p:cNvPr>
          <p:cNvSpPr txBox="1"/>
          <p:nvPr/>
        </p:nvSpPr>
        <p:spPr>
          <a:xfrm>
            <a:off x="1661400" y="2703321"/>
            <a:ext cx="3346535" cy="1150892"/>
          </a:xfrm>
          <a:prstGeom prst="rect">
            <a:avLst/>
          </a:prstGeom>
          <a:noFill/>
        </p:spPr>
        <p:txBody>
          <a:bodyPr wrap="square" rtlCol="0">
            <a:spAutoFit/>
          </a:bodyPr>
          <a:lstStyle/>
          <a:p>
            <a:r>
              <a:rPr lang="zh-CN" altLang="en-US" dirty="0">
                <a:solidFill>
                  <a:srgbClr val="FF0000"/>
                </a:solidFill>
              </a:rPr>
              <a:t>结论：</a:t>
            </a:r>
            <a:endParaRPr lang="en-US" altLang="zh-CN" dirty="0">
              <a:solidFill>
                <a:srgbClr val="FF0000"/>
              </a:solidFill>
            </a:endParaRPr>
          </a:p>
          <a:p>
            <a:pPr>
              <a:lnSpc>
                <a:spcPct val="150000"/>
              </a:lnSpc>
            </a:pPr>
            <a:r>
              <a:rPr lang="en-US" altLang="zh-CN" dirty="0"/>
              <a:t>EEDA</a:t>
            </a:r>
            <a:r>
              <a:rPr lang="zh-CN" altLang="en-US" dirty="0"/>
              <a:t>算法和</a:t>
            </a:r>
            <a:r>
              <a:rPr lang="en-US" altLang="zh-CN" dirty="0"/>
              <a:t>DRTA</a:t>
            </a:r>
            <a:r>
              <a:rPr lang="zh-CN" altLang="en-US" dirty="0"/>
              <a:t>算法的总耗能时间几乎相同</a:t>
            </a:r>
            <a:endParaRPr lang="en-US" altLang="zh-CN" dirty="0"/>
          </a:p>
        </p:txBody>
      </p:sp>
    </p:spTree>
    <p:extLst>
      <p:ext uri="{BB962C8B-B14F-4D97-AF65-F5344CB8AC3E}">
        <p14:creationId xmlns:p14="http://schemas.microsoft.com/office/powerpoint/2010/main" val="3816905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9879628"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3</a:t>
            </a:r>
            <a:r>
              <a:rPr lang="zh-CN" altLang="en-US" sz="3600" dirty="0">
                <a:latin typeface="黑体" panose="02010609060101010101" pitchFamily="49" charset="-122"/>
                <a:ea typeface="黑体" panose="02010609060101010101" pitchFamily="49" charset="-122"/>
              </a:rPr>
              <a:t>：重缓冲过程的动态缓存门限算法</a:t>
            </a:r>
            <a:r>
              <a:rPr lang="en-US" altLang="zh-CN" sz="3600" dirty="0">
                <a:latin typeface="黑体" panose="02010609060101010101" pitchFamily="49" charset="-122"/>
                <a:ea typeface="黑体" panose="02010609060101010101" pitchFamily="49" charset="-122"/>
              </a:rPr>
              <a:t>(DRTA</a:t>
            </a:r>
            <a:r>
              <a:rPr lang="zh-CN" altLang="en-US" sz="3600" dirty="0">
                <a:latin typeface="黑体" panose="02010609060101010101" pitchFamily="49" charset="-122"/>
                <a:ea typeface="黑体" panose="02010609060101010101" pitchFamily="49" charset="-122"/>
              </a:rPr>
              <a:t>）</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695E08F-BB9A-40CF-9D7E-6A0B8FCED81D}"/>
              </a:ext>
            </a:extLst>
          </p:cNvPr>
          <p:cNvSpPr txBox="1"/>
          <p:nvPr/>
        </p:nvSpPr>
        <p:spPr>
          <a:xfrm>
            <a:off x="1506808" y="1563052"/>
            <a:ext cx="6316216"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mn-ea"/>
              </a:rPr>
              <a:t>评估指标 </a:t>
            </a:r>
            <a:r>
              <a:rPr lang="en-US" altLang="zh-CN" sz="2000" dirty="0">
                <a:latin typeface="+mn-ea"/>
              </a:rPr>
              <a:t>2</a:t>
            </a:r>
            <a:r>
              <a:rPr lang="zh-CN" altLang="en-US" sz="2000" dirty="0">
                <a:latin typeface="+mn-ea"/>
              </a:rPr>
              <a:t>：</a:t>
            </a:r>
            <a:r>
              <a:rPr lang="zh-CN" altLang="en-US" sz="2000" dirty="0"/>
              <a:t>总重缓冲时间</a:t>
            </a:r>
            <a:r>
              <a:rPr lang="en-US" altLang="zh-CN" sz="2000" dirty="0">
                <a:solidFill>
                  <a:srgbClr val="FF0000"/>
                </a:solidFill>
                <a:latin typeface="+mn-ea"/>
              </a:rPr>
              <a:t>------</a:t>
            </a:r>
            <a:r>
              <a:rPr lang="zh-CN" altLang="en-US" sz="2000" dirty="0">
                <a:solidFill>
                  <a:srgbClr val="FF0000"/>
                </a:solidFill>
                <a:latin typeface="+mn-ea"/>
              </a:rPr>
              <a:t>评估播放流畅度</a:t>
            </a:r>
            <a:endParaRPr lang="zh-CN" altLang="en-US" sz="2000" dirty="0"/>
          </a:p>
        </p:txBody>
      </p:sp>
      <p:pic>
        <p:nvPicPr>
          <p:cNvPr id="9" name="图片 8">
            <a:extLst>
              <a:ext uri="{FF2B5EF4-FFF2-40B4-BE49-F238E27FC236}">
                <a16:creationId xmlns:a16="http://schemas.microsoft.com/office/drawing/2014/main" id="{73593B87-E7E0-4870-97CB-63BB817988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95583" y="2089825"/>
            <a:ext cx="5486399" cy="3429843"/>
          </a:xfrm>
          <a:prstGeom prst="rect">
            <a:avLst/>
          </a:prstGeom>
          <a:noFill/>
          <a:ln>
            <a:noFill/>
          </a:ln>
        </p:spPr>
      </p:pic>
      <p:sp>
        <p:nvSpPr>
          <p:cNvPr id="10" name="文本框 9">
            <a:extLst>
              <a:ext uri="{FF2B5EF4-FFF2-40B4-BE49-F238E27FC236}">
                <a16:creationId xmlns:a16="http://schemas.microsoft.com/office/drawing/2014/main" id="{E5A73E4B-A99A-43F4-8684-65E6055EE25A}"/>
              </a:ext>
            </a:extLst>
          </p:cNvPr>
          <p:cNvSpPr txBox="1"/>
          <p:nvPr/>
        </p:nvSpPr>
        <p:spPr>
          <a:xfrm>
            <a:off x="1852786" y="2407431"/>
            <a:ext cx="3370520" cy="2395207"/>
          </a:xfrm>
          <a:prstGeom prst="rect">
            <a:avLst/>
          </a:prstGeom>
          <a:noFill/>
        </p:spPr>
        <p:txBody>
          <a:bodyPr wrap="square" rtlCol="0">
            <a:spAutoFit/>
          </a:bodyPr>
          <a:lstStyle/>
          <a:p>
            <a:r>
              <a:rPr lang="zh-CN" altLang="en-US" dirty="0">
                <a:solidFill>
                  <a:srgbClr val="FF0000"/>
                </a:solidFill>
              </a:rPr>
              <a:t>结论：</a:t>
            </a:r>
            <a:endParaRPr lang="en-US" altLang="zh-CN" dirty="0">
              <a:solidFill>
                <a:srgbClr val="FF0000"/>
              </a:solidFill>
            </a:endParaRPr>
          </a:p>
          <a:p>
            <a:pPr>
              <a:lnSpc>
                <a:spcPct val="150000"/>
              </a:lnSpc>
            </a:pPr>
            <a:r>
              <a:rPr lang="en-US" altLang="zh-CN" dirty="0"/>
              <a:t>1.DRTA</a:t>
            </a:r>
            <a:r>
              <a:rPr lang="zh-CN" altLang="en-US" dirty="0"/>
              <a:t>算法的总重缓冲时间明显优于</a:t>
            </a:r>
            <a:r>
              <a:rPr lang="en-US" altLang="zh-CN" dirty="0"/>
              <a:t>EEDA</a:t>
            </a:r>
            <a:r>
              <a:rPr lang="zh-CN" altLang="en-US" dirty="0"/>
              <a:t>算法</a:t>
            </a:r>
            <a:endParaRPr lang="en-US" altLang="zh-CN" dirty="0"/>
          </a:p>
          <a:p>
            <a:pPr>
              <a:lnSpc>
                <a:spcPct val="150000"/>
              </a:lnSpc>
            </a:pPr>
            <a:r>
              <a:rPr lang="en-US" altLang="zh-CN" dirty="0"/>
              <a:t>2.</a:t>
            </a:r>
            <a:r>
              <a:rPr lang="zh-CN" altLang="en-US" dirty="0"/>
              <a:t>随着缓存区的增大，</a:t>
            </a:r>
            <a:r>
              <a:rPr lang="en-US" altLang="zh-CN" dirty="0"/>
              <a:t>EEDA</a:t>
            </a:r>
            <a:r>
              <a:rPr lang="zh-CN" altLang="en-US" dirty="0"/>
              <a:t>算法需要的总重缓冲时间也随之增加，而</a:t>
            </a:r>
            <a:r>
              <a:rPr lang="en-US" altLang="zh-CN" dirty="0"/>
              <a:t>DRTA</a:t>
            </a:r>
            <a:r>
              <a:rPr lang="zh-CN" altLang="en-US" dirty="0"/>
              <a:t>算法几乎不变</a:t>
            </a:r>
            <a:endParaRPr lang="en-US" altLang="zh-CN" dirty="0"/>
          </a:p>
        </p:txBody>
      </p:sp>
    </p:spTree>
    <p:extLst>
      <p:ext uri="{BB962C8B-B14F-4D97-AF65-F5344CB8AC3E}">
        <p14:creationId xmlns:p14="http://schemas.microsoft.com/office/powerpoint/2010/main" val="2625345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研究背景</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1551814" y="1539549"/>
            <a:ext cx="4339650" cy="581057"/>
          </a:xfrm>
          <a:prstGeom prst="rect">
            <a:avLst/>
          </a:prstGeom>
        </p:spPr>
        <p:txBody>
          <a:bodyPr wrap="none">
            <a:spAutoFit/>
          </a:bodyPr>
          <a:lstStyle/>
          <a:p>
            <a:pPr marL="457200" indent="-457200">
              <a:lnSpc>
                <a:spcPct val="150000"/>
              </a:lnSpc>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视频业务占据网络主导地位</a:t>
            </a:r>
            <a:endParaRPr lang="en-US" altLang="zh-CN"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800B3A0-9031-4D92-AA26-90216BFB4DDD}"/>
              </a:ext>
            </a:extLst>
          </p:cNvPr>
          <p:cNvSpPr txBox="1"/>
          <p:nvPr/>
        </p:nvSpPr>
        <p:spPr>
          <a:xfrm>
            <a:off x="2076283" y="2238153"/>
            <a:ext cx="9191296" cy="1692771"/>
          </a:xfrm>
          <a:prstGeom prst="rect">
            <a:avLst/>
          </a:prstGeom>
          <a:noFill/>
        </p:spPr>
        <p:txBody>
          <a:bodyPr wrap="square" rtlCol="0">
            <a:spAutoFit/>
          </a:bodyPr>
          <a:lstStyle/>
          <a:p>
            <a:pPr marL="342900" indent="-342900">
              <a:spcBef>
                <a:spcPts val="800"/>
              </a:spcBef>
              <a:buFont typeface="Arial" panose="020B0604020202020204" pitchFamily="34" charset="0"/>
              <a:buChar char="•"/>
            </a:pPr>
            <a:r>
              <a:rPr lang="zh-CN" altLang="en-US" sz="2000" dirty="0"/>
              <a:t>互联网主流</a:t>
            </a:r>
            <a:r>
              <a:rPr lang="zh-CN" altLang="zh-CN" sz="2000" dirty="0"/>
              <a:t>应用</a:t>
            </a:r>
            <a:r>
              <a:rPr lang="zh-CN" altLang="en-US" sz="2000" dirty="0"/>
              <a:t>，</a:t>
            </a:r>
            <a:r>
              <a:rPr lang="zh-CN" altLang="zh-CN" sz="2000" dirty="0"/>
              <a:t>贡献</a:t>
            </a:r>
            <a:r>
              <a:rPr lang="zh-CN" altLang="en-US" sz="2000" dirty="0"/>
              <a:t>超过</a:t>
            </a:r>
            <a:r>
              <a:rPr lang="en-US" altLang="zh-CN" sz="2000" dirty="0"/>
              <a:t>58%</a:t>
            </a:r>
            <a:r>
              <a:rPr lang="zh-CN" altLang="zh-CN" sz="2000" dirty="0"/>
              <a:t>的</a:t>
            </a:r>
            <a:r>
              <a:rPr lang="zh-CN" altLang="en-US" sz="2000" dirty="0"/>
              <a:t>网络</a:t>
            </a:r>
            <a:r>
              <a:rPr lang="zh-CN" altLang="zh-CN" sz="2000" dirty="0"/>
              <a:t>流量</a:t>
            </a:r>
            <a:endParaRPr lang="en-US" altLang="zh-CN" sz="2000" dirty="0"/>
          </a:p>
          <a:p>
            <a:pPr marL="342900" indent="-342900">
              <a:spcBef>
                <a:spcPts val="800"/>
              </a:spcBef>
              <a:spcAft>
                <a:spcPts val="800"/>
              </a:spcAft>
              <a:buFont typeface="Arial" panose="020B0604020202020204" pitchFamily="34" charset="0"/>
              <a:buChar char="•"/>
            </a:pPr>
            <a:r>
              <a:rPr lang="zh-CN" altLang="zh-CN" sz="2000" dirty="0"/>
              <a:t>到</a:t>
            </a:r>
            <a:r>
              <a:rPr lang="en-US" altLang="zh-CN" sz="2000" dirty="0"/>
              <a:t>2018</a:t>
            </a:r>
            <a:r>
              <a:rPr lang="zh-CN" altLang="zh-CN" sz="2000" dirty="0"/>
              <a:t>年</a:t>
            </a:r>
            <a:r>
              <a:rPr lang="en-US" altLang="zh-CN" sz="2000" dirty="0"/>
              <a:t>12</a:t>
            </a:r>
            <a:r>
              <a:rPr lang="zh-CN" altLang="zh-CN" sz="2000" dirty="0"/>
              <a:t>月，中国视频用户</a:t>
            </a:r>
            <a:r>
              <a:rPr lang="en-US" altLang="zh-CN" sz="2000" dirty="0"/>
              <a:t>6.12</a:t>
            </a:r>
            <a:r>
              <a:rPr lang="zh-CN" altLang="zh-CN" sz="2000" dirty="0"/>
              <a:t>亿，</a:t>
            </a:r>
            <a:r>
              <a:rPr lang="zh-CN" altLang="en-US" sz="2000" dirty="0"/>
              <a:t>占总网民的</a:t>
            </a:r>
            <a:r>
              <a:rPr lang="en-US" altLang="zh-CN" sz="2000" dirty="0"/>
              <a:t>73.9%</a:t>
            </a:r>
          </a:p>
          <a:p>
            <a:pPr marL="342900" indent="-342900">
              <a:spcAft>
                <a:spcPts val="800"/>
              </a:spcAft>
              <a:buFont typeface="Arial" panose="020B0604020202020204" pitchFamily="34" charset="0"/>
              <a:buChar char="•"/>
            </a:pPr>
            <a:r>
              <a:rPr lang="zh-CN" altLang="en-US" sz="2000" dirty="0"/>
              <a:t>移动终端用户达</a:t>
            </a:r>
            <a:r>
              <a:rPr lang="en-US" altLang="zh-CN" sz="2000" dirty="0"/>
              <a:t>5.9</a:t>
            </a:r>
            <a:r>
              <a:rPr lang="zh-CN" altLang="en-US" sz="2000" dirty="0"/>
              <a:t>亿</a:t>
            </a:r>
            <a:endParaRPr lang="en-US" altLang="zh-CN" sz="2400" dirty="0"/>
          </a:p>
          <a:p>
            <a:pPr marL="285750" indent="-285750">
              <a:buFont typeface="Wingdings" panose="05000000000000000000" pitchFamily="2" charset="2"/>
              <a:buChar char="ü"/>
            </a:pPr>
            <a:endParaRPr lang="zh-CN" altLang="en-US" sz="2400" dirty="0"/>
          </a:p>
        </p:txBody>
      </p:sp>
      <p:sp>
        <p:nvSpPr>
          <p:cNvPr id="10" name="矩形 9">
            <a:extLst>
              <a:ext uri="{FF2B5EF4-FFF2-40B4-BE49-F238E27FC236}">
                <a16:creationId xmlns:a16="http://schemas.microsoft.com/office/drawing/2014/main" id="{FDF888D7-DF14-4E46-AACE-69A18D8B1ECF}"/>
              </a:ext>
            </a:extLst>
          </p:cNvPr>
          <p:cNvSpPr/>
          <p:nvPr/>
        </p:nvSpPr>
        <p:spPr>
          <a:xfrm>
            <a:off x="1551814" y="3601279"/>
            <a:ext cx="9860322" cy="1996829"/>
          </a:xfrm>
          <a:prstGeom prst="rect">
            <a:avLst/>
          </a:prstGeom>
        </p:spPr>
        <p:txBody>
          <a:bodyPr wrap="square">
            <a:spAutoFit/>
          </a:bodyPr>
          <a:lstStyle/>
          <a:p>
            <a:pPr marL="457200" indent="-457200">
              <a:lnSpc>
                <a:spcPct val="150000"/>
              </a:lnSpc>
              <a:spcBef>
                <a:spcPts val="24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在移动设备上观看视频时，</a:t>
            </a:r>
            <a:r>
              <a:rPr lang="zh-CN" altLang="zh-CN" sz="2400" dirty="0">
                <a:latin typeface="微软雅黑" panose="020B0503020204020204" pitchFamily="34" charset="-122"/>
                <a:ea typeface="微软雅黑" panose="020B0503020204020204" pitchFamily="34" charset="-122"/>
              </a:rPr>
              <a:t>用户体验受限于电池续航能力</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spcBef>
                <a:spcPts val="24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研究证明，数据传输是移动设备能耗的主要来源之一，</a:t>
            </a:r>
            <a:r>
              <a:rPr lang="zh-CN" altLang="en-US" sz="2400" dirty="0">
                <a:solidFill>
                  <a:srgbClr val="FF0000"/>
                </a:solidFill>
                <a:latin typeface="微软雅黑" panose="020B0503020204020204" pitchFamily="34" charset="-122"/>
                <a:ea typeface="微软雅黑" panose="020B0503020204020204" pitchFamily="34" charset="-122"/>
              </a:rPr>
              <a:t>研究视频节能传输方案以延长电池续航时间</a:t>
            </a:r>
            <a:r>
              <a:rPr lang="zh-CN" altLang="en-US" sz="2400" dirty="0">
                <a:latin typeface="微软雅黑" panose="020B0503020204020204" pitchFamily="34" charset="-122"/>
                <a:ea typeface="微软雅黑" panose="020B0503020204020204" pitchFamily="34" charset="-122"/>
              </a:rPr>
              <a:t>具有理论和现实意义</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525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249299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总结与展望</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B156B01-A421-41D5-ACFE-CB5E8A06E5CC}"/>
              </a:ext>
            </a:extLst>
          </p:cNvPr>
          <p:cNvSpPr txBox="1"/>
          <p:nvPr/>
        </p:nvSpPr>
        <p:spPr>
          <a:xfrm>
            <a:off x="10681252" y="3763616"/>
            <a:ext cx="715618" cy="371061"/>
          </a:xfrm>
          <a:prstGeom prst="rect">
            <a:avLst/>
          </a:prstGeom>
          <a:no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6B405DBA-D6AE-4115-AAB3-F71563A319D1}"/>
              </a:ext>
            </a:extLst>
          </p:cNvPr>
          <p:cNvSpPr txBox="1"/>
          <p:nvPr/>
        </p:nvSpPr>
        <p:spPr>
          <a:xfrm>
            <a:off x="2113555" y="2190288"/>
            <a:ext cx="8574157" cy="4136631"/>
          </a:xfrm>
          <a:prstGeom prst="rect">
            <a:avLst/>
          </a:prstGeom>
          <a:noFill/>
        </p:spPr>
        <p:txBody>
          <a:bodyPr wrap="square" rtlCol="0">
            <a:spAutoFit/>
          </a:bodyPr>
          <a:lstStyle/>
          <a:p>
            <a:pPr marL="342900" indent="-342900">
              <a:buFont typeface="+mj-lt"/>
              <a:buAutoNum type="arabicPeriod"/>
            </a:pPr>
            <a:r>
              <a:rPr lang="zh-CN" altLang="en-US" sz="2000" dirty="0">
                <a:solidFill>
                  <a:srgbClr val="FF0000"/>
                </a:solidFill>
                <a:latin typeface="+mn-ea"/>
              </a:rPr>
              <a:t>利用未来带宽信息建立了视频节能传输模型</a:t>
            </a:r>
            <a:endParaRPr lang="en-US" altLang="zh-CN" sz="2000" dirty="0">
              <a:solidFill>
                <a:srgbClr val="FF0000"/>
              </a:solidFill>
              <a:latin typeface="+mn-ea"/>
            </a:endParaRPr>
          </a:p>
          <a:p>
            <a:pPr>
              <a:lnSpc>
                <a:spcPct val="150000"/>
              </a:lnSpc>
            </a:pPr>
            <a:r>
              <a:rPr lang="en-US" altLang="zh-CN" sz="2000" dirty="0"/>
              <a:t>    </a:t>
            </a:r>
            <a:r>
              <a:rPr lang="zh-CN" altLang="zh-CN" dirty="0"/>
              <a:t>对连续视频时间做了离散化处理，从而将优化问题表示为以缓存限制为约束、以最小化传输能耗为目标的整数线性规划问题。</a:t>
            </a:r>
            <a:endParaRPr lang="en-US" altLang="zh-CN" dirty="0"/>
          </a:p>
          <a:p>
            <a:pPr marL="457200" indent="-457200">
              <a:lnSpc>
                <a:spcPct val="150000"/>
              </a:lnSpc>
              <a:spcBef>
                <a:spcPts val="400"/>
              </a:spcBef>
              <a:buAutoNum type="arabicPeriod" startAt="2"/>
            </a:pPr>
            <a:r>
              <a:rPr lang="zh-CN" altLang="zh-CN" sz="2000" dirty="0">
                <a:solidFill>
                  <a:srgbClr val="FF0000"/>
                </a:solidFill>
              </a:rPr>
              <a:t>提出了一种基于最大等效能效传输的视频下载算法</a:t>
            </a:r>
            <a:endParaRPr lang="en-US" altLang="zh-CN" sz="2000" dirty="0">
              <a:solidFill>
                <a:srgbClr val="FF0000"/>
              </a:solidFill>
            </a:endParaRPr>
          </a:p>
          <a:p>
            <a:pPr>
              <a:lnSpc>
                <a:spcPct val="150000"/>
              </a:lnSpc>
            </a:pPr>
            <a:r>
              <a:rPr lang="en-US" altLang="zh-CN" sz="2000" dirty="0">
                <a:solidFill>
                  <a:srgbClr val="FF0000"/>
                </a:solidFill>
              </a:rPr>
              <a:t>      </a:t>
            </a:r>
            <a:r>
              <a:rPr lang="zh-CN" altLang="zh-CN" dirty="0"/>
              <a:t>该算法有效的降低了传输能耗，同时达到</a:t>
            </a:r>
            <a:r>
              <a:rPr lang="zh-CN" altLang="en-US" dirty="0"/>
              <a:t>了</a:t>
            </a:r>
            <a:r>
              <a:rPr lang="zh-CN" altLang="zh-CN" dirty="0"/>
              <a:t>同贪婪传输相同的</a:t>
            </a:r>
            <a:r>
              <a:rPr lang="zh-CN" altLang="en-US" dirty="0"/>
              <a:t>视频播放流畅度</a:t>
            </a:r>
            <a:endParaRPr lang="en-US" altLang="zh-CN" dirty="0"/>
          </a:p>
          <a:p>
            <a:pPr marL="457200" indent="-457200">
              <a:lnSpc>
                <a:spcPct val="150000"/>
              </a:lnSpc>
              <a:spcBef>
                <a:spcPts val="400"/>
              </a:spcBef>
              <a:buAutoNum type="arabicPeriod" startAt="3"/>
            </a:pPr>
            <a:r>
              <a:rPr lang="zh-CN" altLang="zh-CN" sz="2000" dirty="0">
                <a:solidFill>
                  <a:srgbClr val="FF0000"/>
                </a:solidFill>
              </a:rPr>
              <a:t>提出了一种重缓冲过程的动态缓存门限的视频算法</a:t>
            </a:r>
            <a:endParaRPr lang="en-US" altLang="zh-CN" sz="2000" dirty="0">
              <a:solidFill>
                <a:srgbClr val="FF0000"/>
              </a:solidFill>
            </a:endParaRPr>
          </a:p>
          <a:p>
            <a:pPr>
              <a:lnSpc>
                <a:spcPct val="150000"/>
              </a:lnSpc>
            </a:pPr>
            <a:r>
              <a:rPr lang="en-US" altLang="zh-CN" sz="2000" dirty="0">
                <a:solidFill>
                  <a:srgbClr val="FF0000"/>
                </a:solidFill>
              </a:rPr>
              <a:t>       </a:t>
            </a:r>
            <a:r>
              <a:rPr lang="zh-CN" altLang="zh-CN" dirty="0"/>
              <a:t>该算法进一步减少了总视频卡顿时间，且总优化能耗基本不变</a:t>
            </a:r>
          </a:p>
          <a:p>
            <a:pPr>
              <a:lnSpc>
                <a:spcPct val="150000"/>
              </a:lnSpc>
              <a:spcBef>
                <a:spcPts val="500"/>
              </a:spcBef>
              <a:spcAft>
                <a:spcPts val="500"/>
              </a:spcAft>
            </a:pPr>
            <a:endParaRPr lang="zh-CN" altLang="zh-CN" sz="2000" dirty="0">
              <a:solidFill>
                <a:srgbClr val="FF0000"/>
              </a:solidFill>
            </a:endParaRPr>
          </a:p>
          <a:p>
            <a:endParaRPr lang="zh-CN" altLang="en-US" sz="2000" dirty="0">
              <a:solidFill>
                <a:srgbClr val="FF0000"/>
              </a:solidFill>
              <a:latin typeface="+mn-ea"/>
            </a:endParaRPr>
          </a:p>
        </p:txBody>
      </p:sp>
      <p:sp>
        <p:nvSpPr>
          <p:cNvPr id="4" name="文本框 3">
            <a:extLst>
              <a:ext uri="{FF2B5EF4-FFF2-40B4-BE49-F238E27FC236}">
                <a16:creationId xmlns:a16="http://schemas.microsoft.com/office/drawing/2014/main" id="{E293FD00-FF0A-4ECE-9AF8-177EAB25662C}"/>
              </a:ext>
            </a:extLst>
          </p:cNvPr>
          <p:cNvSpPr txBox="1"/>
          <p:nvPr/>
        </p:nvSpPr>
        <p:spPr>
          <a:xfrm>
            <a:off x="1661400" y="1588000"/>
            <a:ext cx="3578087" cy="461665"/>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400" dirty="0">
                <a:latin typeface="+mn-ea"/>
              </a:rPr>
              <a:t>总结</a:t>
            </a:r>
          </a:p>
        </p:txBody>
      </p:sp>
      <p:sp>
        <p:nvSpPr>
          <p:cNvPr id="6" name="矩形 5">
            <a:extLst>
              <a:ext uri="{FF2B5EF4-FFF2-40B4-BE49-F238E27FC236}">
                <a16:creationId xmlns:a16="http://schemas.microsoft.com/office/drawing/2014/main" id="{BD516636-A197-4DAA-8964-2525479F4435}"/>
              </a:ext>
            </a:extLst>
          </p:cNvPr>
          <p:cNvSpPr/>
          <p:nvPr/>
        </p:nvSpPr>
        <p:spPr>
          <a:xfrm>
            <a:off x="1708967" y="5487217"/>
            <a:ext cx="1146468" cy="461665"/>
          </a:xfrm>
          <a:prstGeom prst="rect">
            <a:avLst/>
          </a:prstGeom>
        </p:spPr>
        <p:txBody>
          <a:bodyPr wrap="none">
            <a:spAutoFit/>
          </a:bodyPr>
          <a:lstStyle/>
          <a:p>
            <a:pPr marL="342900" indent="-342900">
              <a:buFont typeface="Wingdings" panose="05000000000000000000" pitchFamily="2" charset="2"/>
              <a:buChar char="ü"/>
            </a:pPr>
            <a:r>
              <a:rPr lang="zh-CN" altLang="en-US" sz="2400" dirty="0">
                <a:latin typeface="+mn-ea"/>
              </a:rPr>
              <a:t>展望</a:t>
            </a:r>
          </a:p>
        </p:txBody>
      </p:sp>
      <p:sp>
        <p:nvSpPr>
          <p:cNvPr id="7" name="矩形 6">
            <a:extLst>
              <a:ext uri="{FF2B5EF4-FFF2-40B4-BE49-F238E27FC236}">
                <a16:creationId xmlns:a16="http://schemas.microsoft.com/office/drawing/2014/main" id="{B8B9A203-A05A-4054-8D54-1E84D50FE56D}"/>
              </a:ext>
            </a:extLst>
          </p:cNvPr>
          <p:cNvSpPr/>
          <p:nvPr/>
        </p:nvSpPr>
        <p:spPr>
          <a:xfrm>
            <a:off x="2282201" y="5994651"/>
            <a:ext cx="5840060" cy="369332"/>
          </a:xfrm>
          <a:prstGeom prst="rect">
            <a:avLst/>
          </a:prstGeom>
        </p:spPr>
        <p:txBody>
          <a:bodyPr wrap="none">
            <a:spAutoFit/>
          </a:bodyPr>
          <a:lstStyle/>
          <a:p>
            <a:pPr marL="342900" indent="-342900">
              <a:spcAft>
                <a:spcPts val="1800"/>
              </a:spcAft>
              <a:buFont typeface="+mj-lt"/>
              <a:buAutoNum type="arabicPeriod"/>
            </a:pPr>
            <a:r>
              <a:rPr lang="zh-CN" altLang="zh-CN" dirty="0"/>
              <a:t>假设未来带宽变化是以一定概率</a:t>
            </a:r>
            <a:r>
              <a:rPr lang="zh-CN" altLang="en-US" dirty="0"/>
              <a:t>而不是完全预先知</a:t>
            </a:r>
            <a:r>
              <a:rPr lang="zh-CN" altLang="zh-CN" dirty="0"/>
              <a:t>的</a:t>
            </a:r>
            <a:endParaRPr lang="en-US" altLang="zh-CN" dirty="0"/>
          </a:p>
        </p:txBody>
      </p:sp>
    </p:spTree>
    <p:extLst>
      <p:ext uri="{BB962C8B-B14F-4D97-AF65-F5344CB8AC3E}">
        <p14:creationId xmlns:p14="http://schemas.microsoft.com/office/powerpoint/2010/main" val="4291608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1107996"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成果</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B156B01-A421-41D5-ACFE-CB5E8A06E5CC}"/>
              </a:ext>
            </a:extLst>
          </p:cNvPr>
          <p:cNvSpPr txBox="1"/>
          <p:nvPr/>
        </p:nvSpPr>
        <p:spPr>
          <a:xfrm>
            <a:off x="10681252" y="3763616"/>
            <a:ext cx="715618" cy="371061"/>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7FBBE3B9-3097-4F0E-8607-D4414A501289}"/>
              </a:ext>
            </a:extLst>
          </p:cNvPr>
          <p:cNvSpPr txBox="1"/>
          <p:nvPr/>
        </p:nvSpPr>
        <p:spPr>
          <a:xfrm>
            <a:off x="1661399" y="1497495"/>
            <a:ext cx="8365469" cy="1969770"/>
          </a:xfrm>
          <a:prstGeom prst="rect">
            <a:avLst/>
          </a:prstGeom>
          <a:noFill/>
        </p:spPr>
        <p:txBody>
          <a:bodyPr wrap="square" rtlCol="0">
            <a:spAutoFit/>
          </a:bodyPr>
          <a:lstStyle/>
          <a:p>
            <a:pPr marL="342900" indent="-342900">
              <a:spcBef>
                <a:spcPts val="1200"/>
              </a:spcBef>
              <a:spcAft>
                <a:spcPts val="2400"/>
              </a:spcAft>
              <a:buFont typeface="Wingdings" panose="05000000000000000000" pitchFamily="2" charset="2"/>
              <a:buChar char="ü"/>
            </a:pPr>
            <a:r>
              <a:rPr lang="zh-CN" altLang="en-US" sz="2400" dirty="0">
                <a:latin typeface="+mn-ea"/>
              </a:rPr>
              <a:t>已被录用</a:t>
            </a:r>
            <a:r>
              <a:rPr lang="en-US" altLang="zh-CN" sz="2400" dirty="0">
                <a:latin typeface="+mn-ea"/>
              </a:rPr>
              <a:t>EI</a:t>
            </a:r>
            <a:r>
              <a:rPr lang="zh-CN" altLang="en-US" sz="2400" dirty="0">
                <a:latin typeface="+mn-ea"/>
              </a:rPr>
              <a:t>论文一篇</a:t>
            </a:r>
            <a:endParaRPr lang="en-US" altLang="zh-CN" sz="2400" dirty="0">
              <a:latin typeface="+mn-ea"/>
            </a:endParaRPr>
          </a:p>
          <a:p>
            <a:pPr marL="342900" indent="-342900">
              <a:spcBef>
                <a:spcPts val="1200"/>
              </a:spcBef>
              <a:spcAft>
                <a:spcPts val="2400"/>
              </a:spcAft>
              <a:buFont typeface="Wingdings" panose="05000000000000000000" pitchFamily="2" charset="2"/>
              <a:buChar char="ü"/>
            </a:pPr>
            <a:r>
              <a:rPr lang="en-US" altLang="zh-CN" sz="2400" dirty="0">
                <a:latin typeface="+mn-ea"/>
              </a:rPr>
              <a:t>EEDA</a:t>
            </a:r>
            <a:r>
              <a:rPr lang="zh-CN" altLang="en-US" sz="2400" dirty="0">
                <a:latin typeface="+mn-ea"/>
              </a:rPr>
              <a:t>算法已投稿</a:t>
            </a:r>
            <a:r>
              <a:rPr lang="en-US" altLang="zh-CN" sz="2400" dirty="0">
                <a:latin typeface="+mn-ea"/>
              </a:rPr>
              <a:t>Computer Network </a:t>
            </a:r>
            <a:r>
              <a:rPr lang="zh-CN" altLang="en-US" sz="2400" dirty="0">
                <a:latin typeface="+mn-ea"/>
              </a:rPr>
              <a:t>期刊</a:t>
            </a:r>
            <a:endParaRPr lang="en-US" altLang="zh-CN" sz="2400" dirty="0">
              <a:latin typeface="+mn-ea"/>
            </a:endParaRPr>
          </a:p>
          <a:p>
            <a:pPr marL="342900" indent="-342900">
              <a:buFont typeface="Wingdings" panose="05000000000000000000" pitchFamily="2" charset="2"/>
              <a:buChar char="ü"/>
            </a:pPr>
            <a:endParaRPr lang="zh-CN" altLang="en-US" sz="2400" dirty="0">
              <a:latin typeface="+mn-ea"/>
            </a:endParaRPr>
          </a:p>
        </p:txBody>
      </p:sp>
    </p:spTree>
    <p:extLst>
      <p:ext uri="{BB962C8B-B14F-4D97-AF65-F5344CB8AC3E}">
        <p14:creationId xmlns:p14="http://schemas.microsoft.com/office/powerpoint/2010/main" val="3138630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809461" y="1497500"/>
            <a:ext cx="6533323" cy="2123658"/>
          </a:xfrm>
          <a:prstGeom prst="rect">
            <a:avLst/>
          </a:prstGeom>
        </p:spPr>
        <p:txBody>
          <a:bodyPr wrap="square">
            <a:spAutoFit/>
          </a:bodyPr>
          <a:lstStyle/>
          <a:p>
            <a:pPr algn="ctr">
              <a:lnSpc>
                <a:spcPct val="150000"/>
              </a:lnSpc>
            </a:pPr>
            <a:r>
              <a:rPr lang="en-US" altLang="zh-CN" sz="8800" dirty="0">
                <a:solidFill>
                  <a:schemeClr val="accent1"/>
                </a:solidFill>
                <a:latin typeface="Impact" panose="020B0806030902050204" pitchFamily="34" charset="0"/>
                <a:ea typeface="微软雅黑" panose="020B0503020204020204" pitchFamily="34" charset="-122"/>
              </a:rPr>
              <a:t>THANKS!</a:t>
            </a:r>
            <a:endParaRPr lang="zh-CN" altLang="en-US" sz="8800" dirty="0">
              <a:solidFill>
                <a:schemeClr val="accent1"/>
              </a:solidFill>
              <a:latin typeface="Impact" panose="020B0806030902050204" pitchFamily="34" charset="0"/>
              <a:ea typeface="微软雅黑" panose="020B0503020204020204" pitchFamily="34" charset="-122"/>
            </a:endParaRPr>
          </a:p>
        </p:txBody>
      </p:sp>
      <p:sp>
        <p:nvSpPr>
          <p:cNvPr id="26" name="矩形 25"/>
          <p:cNvSpPr/>
          <p:nvPr/>
        </p:nvSpPr>
        <p:spPr>
          <a:xfrm>
            <a:off x="4156844" y="3749337"/>
            <a:ext cx="4064000" cy="738664"/>
          </a:xfrm>
          <a:prstGeom prst="rect">
            <a:avLst/>
          </a:prstGeom>
        </p:spPr>
        <p:txBody>
          <a:bodyPr wrap="square">
            <a:spAutoFit/>
          </a:bodyPr>
          <a:lstStyle/>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恳请各位老师批评指正！</a:t>
            </a:r>
          </a:p>
        </p:txBody>
      </p:sp>
    </p:spTree>
    <p:extLst>
      <p:ext uri="{BB962C8B-B14F-4D97-AF65-F5344CB8AC3E}">
        <p14:creationId xmlns:p14="http://schemas.microsoft.com/office/powerpoint/2010/main" val="2216514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42"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本文工作</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1551814" y="1539548"/>
            <a:ext cx="9261959" cy="3966599"/>
          </a:xfrm>
          <a:prstGeom prst="rect">
            <a:avLst/>
          </a:prstGeom>
        </p:spPr>
        <p:txBody>
          <a:bodyPr wrap="square">
            <a:spAutoFit/>
          </a:bodyPr>
          <a:lstStyle/>
          <a:p>
            <a:pPr>
              <a:lnSpc>
                <a:spcPct val="150000"/>
              </a:lnSpc>
              <a:spcBef>
                <a:spcPts val="2400"/>
              </a:spcBef>
              <a:buClr>
                <a:schemeClr val="tx1"/>
              </a:buClr>
              <a:defRPr/>
            </a:pPr>
            <a:r>
              <a:rPr lang="zh-CN" altLang="en-US" sz="2400" dirty="0">
                <a:solidFill>
                  <a:srgbClr val="FF0000"/>
                </a:solidFill>
                <a:latin typeface="微软雅黑" panose="020B0503020204020204" pitchFamily="34" charset="-122"/>
                <a:ea typeface="微软雅黑" panose="020B0503020204020204" pitchFamily="34" charset="-122"/>
              </a:rPr>
              <a:t>工作 </a:t>
            </a: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建立了带宽预知的移动终端优化传输模型，以最小化传输能耗</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2400"/>
              </a:spcBef>
              <a:buClr>
                <a:schemeClr val="tx1"/>
              </a:buClr>
              <a:defRPr/>
            </a:pPr>
            <a:r>
              <a:rPr lang="zh-CN" altLang="en-US" sz="2400" dirty="0">
                <a:solidFill>
                  <a:srgbClr val="FF0000"/>
                </a:solidFill>
                <a:latin typeface="微软雅黑" panose="020B0503020204020204" pitchFamily="34" charset="-122"/>
                <a:ea typeface="微软雅黑" panose="020B0503020204020204" pitchFamily="34" charset="-122"/>
              </a:rPr>
              <a:t>工作 </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提出了基于最大等效能效传输算法</a:t>
            </a:r>
            <a:r>
              <a:rPr lang="en-US" altLang="zh-CN" sz="2400" dirty="0">
                <a:latin typeface="微软雅黑" panose="020B0503020204020204" pitchFamily="34" charset="-122"/>
                <a:ea typeface="微软雅黑" panose="020B0503020204020204" pitchFamily="34" charset="-122"/>
              </a:rPr>
              <a:t>(EEDA)</a:t>
            </a:r>
            <a:r>
              <a:rPr lang="zh-CN" altLang="en-US" sz="2400" dirty="0">
                <a:latin typeface="微软雅黑" panose="020B0503020204020204" pitchFamily="34" charset="-122"/>
                <a:ea typeface="微软雅黑" panose="020B0503020204020204" pitchFamily="34" charset="-122"/>
              </a:rPr>
              <a:t>，在保证视频播放流畅性的前提下，降低传输能耗</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2400"/>
              </a:spcBef>
              <a:buClr>
                <a:schemeClr val="tx1"/>
              </a:buClr>
              <a:defRPr/>
            </a:pPr>
            <a:r>
              <a:rPr lang="zh-CN" altLang="en-US" sz="2400" dirty="0">
                <a:solidFill>
                  <a:srgbClr val="FF0000"/>
                </a:solidFill>
                <a:latin typeface="微软雅黑" panose="020B0503020204020204" pitchFamily="34" charset="-122"/>
                <a:ea typeface="微软雅黑" panose="020B0503020204020204" pitchFamily="34" charset="-122"/>
              </a:rPr>
              <a:t>工作 </a:t>
            </a:r>
            <a:r>
              <a:rPr lang="en-US" altLang="zh-CN" sz="2400" dirty="0">
                <a:solidFill>
                  <a:srgbClr val="FF0000"/>
                </a:solidFill>
                <a:latin typeface="微软雅黑" panose="020B0503020204020204" pitchFamily="34" charset="-122"/>
                <a:ea typeface="微软雅黑" panose="020B0503020204020204" pitchFamily="34" charset="-122"/>
              </a:rPr>
              <a:t>3</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提出了重缓冲过程的动态缓存门限算法</a:t>
            </a:r>
            <a:r>
              <a:rPr lang="en-US" altLang="zh-CN" sz="2400" dirty="0">
                <a:latin typeface="微软雅黑" panose="020B0503020204020204" pitchFamily="34" charset="-122"/>
                <a:ea typeface="微软雅黑" panose="020B0503020204020204" pitchFamily="34" charset="-122"/>
              </a:rPr>
              <a:t>(DRTA)</a:t>
            </a:r>
            <a:r>
              <a:rPr lang="zh-CN" altLang="en-US" sz="2400" dirty="0">
                <a:latin typeface="微软雅黑" panose="020B0503020204020204" pitchFamily="34" charset="-122"/>
                <a:ea typeface="微软雅黑" panose="020B0503020204020204" pitchFamily="34" charset="-122"/>
              </a:rPr>
              <a:t>，在几乎不改变优化能耗的前提下，进一步减少视频卡顿时间</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631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研究现状</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1661399" y="1588002"/>
            <a:ext cx="9916311" cy="5172057"/>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现有的视频节能传输一般都假设信道带宽无限或不可预测</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2400"/>
              </a:spcBef>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未来无线信道带宽可预先测量和预测，且已有基于预知带宽的研究</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ts val="2000"/>
              </a:spcBef>
              <a:buFont typeface="Wingdings" panose="05000000000000000000" pitchFamily="2" charset="2"/>
              <a:buChar char="ü"/>
            </a:pPr>
            <a:r>
              <a:rPr lang="zh-CN" altLang="en-US" sz="2400" dirty="0">
                <a:solidFill>
                  <a:srgbClr val="FF0000"/>
                </a:solidFill>
                <a:latin typeface="微软雅黑" panose="020B0503020204020204" pitchFamily="34" charset="-122"/>
                <a:ea typeface="微软雅黑" panose="020B0503020204020204" pitchFamily="34" charset="-122"/>
              </a:rPr>
              <a:t>但是，还没有研究将未来带宽信息用于降低视频传输能耗上</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spcBef>
                <a:spcPts val="2400"/>
              </a:spcBef>
              <a:spcAft>
                <a:spcPts val="1800"/>
              </a:spcAft>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本文利用未来带宽信息来研究视频传输策略，不仅考虑了视频的传输能耗问题，而且考虑了视频卡顿问题</a:t>
            </a:r>
            <a:endParaRPr lang="en-US" altLang="zh-CN" sz="2400" dirty="0">
              <a:latin typeface="微软雅黑" panose="020B0503020204020204" pitchFamily="34" charset="-122"/>
              <a:ea typeface="微软雅黑" panose="020B0503020204020204" pitchFamily="34" charset="-122"/>
            </a:endParaRPr>
          </a:p>
          <a:p>
            <a:pPr lvl="1">
              <a:spcBef>
                <a:spcPts val="800"/>
              </a:spcBef>
            </a:pPr>
            <a:endParaRPr lang="en-US" altLang="zh-CN" sz="2000" dirty="0"/>
          </a:p>
          <a:p>
            <a:pPr marL="342900" indent="-342900">
              <a:lnSpc>
                <a:spcPct val="150000"/>
              </a:lnSpc>
              <a:spcBef>
                <a:spcPts val="2400"/>
              </a:spcBef>
              <a:spcAft>
                <a:spcPts val="1800"/>
              </a:spcAft>
              <a:buFont typeface="Wingdings" panose="05000000000000000000" pitchFamily="2" charset="2"/>
              <a:buChar char="ü"/>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5617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8765541"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工作</a:t>
            </a:r>
            <a:r>
              <a:rPr lang="en-US" altLang="zh-CN" sz="3600" dirty="0">
                <a:latin typeface="微软雅黑" panose="020B0503020204020204" pitchFamily="34" charset="-122"/>
                <a:ea typeface="微软雅黑" panose="020B0503020204020204" pitchFamily="34" charset="-122"/>
              </a:rPr>
              <a:t>1</a:t>
            </a:r>
            <a:r>
              <a:rPr lang="zh-CN" altLang="en-US" sz="3600" dirty="0">
                <a:latin typeface="微软雅黑" panose="020B0503020204020204" pitchFamily="34" charset="-122"/>
                <a:ea typeface="微软雅黑" panose="020B0503020204020204" pitchFamily="34" charset="-122"/>
              </a:rPr>
              <a:t>：</a:t>
            </a:r>
            <a:r>
              <a:rPr lang="zh-CN" altLang="en-US" sz="3600" dirty="0">
                <a:latin typeface="黑体" panose="02010609060101010101" pitchFamily="49" charset="-122"/>
                <a:ea typeface="黑体" panose="02010609060101010101" pitchFamily="49" charset="-122"/>
              </a:rPr>
              <a:t>带宽预知的移动终端优化传输模型</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1499984" y="1399677"/>
            <a:ext cx="9088372" cy="581057"/>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应用场景</a:t>
            </a:r>
            <a:endParaRPr lang="en-US" altLang="zh-CN" sz="2400" dirty="0">
              <a:latin typeface="微软雅黑" panose="020B0503020204020204" pitchFamily="34" charset="-122"/>
              <a:ea typeface="微软雅黑" panose="020B0503020204020204" pitchFamily="34" charset="-122"/>
            </a:endParaRPr>
          </a:p>
        </p:txBody>
      </p:sp>
      <p:sp>
        <p:nvSpPr>
          <p:cNvPr id="4" name="Rectangle 2">
            <a:extLst>
              <a:ext uri="{FF2B5EF4-FFF2-40B4-BE49-F238E27FC236}">
                <a16:creationId xmlns:a16="http://schemas.microsoft.com/office/drawing/2014/main" id="{A7AA8E27-5CB9-4EF6-8498-26159F009CA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id="{81CD9FC0-AF86-4E44-8052-B2E5E56F76B7}"/>
              </a:ext>
            </a:extLst>
          </p:cNvPr>
          <p:cNvSpPr txBox="1"/>
          <p:nvPr/>
        </p:nvSpPr>
        <p:spPr>
          <a:xfrm>
            <a:off x="2242947" y="5487053"/>
            <a:ext cx="9238593" cy="499624"/>
          </a:xfrm>
          <a:prstGeom prst="rect">
            <a:avLst/>
          </a:prstGeom>
          <a:noFill/>
        </p:spPr>
        <p:txBody>
          <a:bodyPr wrap="square" rtlCol="0">
            <a:spAutoFit/>
          </a:bodyPr>
          <a:lstStyle/>
          <a:p>
            <a:pPr>
              <a:lnSpc>
                <a:spcPct val="150000"/>
              </a:lnSpc>
              <a:spcBef>
                <a:spcPts val="3000"/>
              </a:spcBef>
              <a:buClr>
                <a:schemeClr val="tx1"/>
              </a:buClr>
              <a:defRPr/>
            </a:pPr>
            <a:r>
              <a:rPr lang="zh-CN" altLang="en-US" sz="2000" dirty="0">
                <a:solidFill>
                  <a:srgbClr val="FF0000"/>
                </a:solidFill>
                <a:latin typeface="微软雅黑" panose="020B0503020204020204" pitchFamily="34" charset="-122"/>
                <a:ea typeface="微软雅黑" panose="020B0503020204020204" pitchFamily="34" charset="-122"/>
              </a:rPr>
              <a:t>问题：</a:t>
            </a:r>
            <a:r>
              <a:rPr lang="zh-CN" altLang="en-US" sz="2000" dirty="0">
                <a:latin typeface="微软雅黑" panose="020B0503020204020204" pitchFamily="34" charset="-122"/>
                <a:ea typeface="微软雅黑" panose="020B0503020204020204" pitchFamily="34" charset="-122"/>
              </a:rPr>
              <a:t>用户应该怎么下载数据，使传输能耗更小？</a:t>
            </a:r>
          </a:p>
        </p:txBody>
      </p:sp>
      <p:pic>
        <p:nvPicPr>
          <p:cNvPr id="10" name="图片 9">
            <a:extLst>
              <a:ext uri="{FF2B5EF4-FFF2-40B4-BE49-F238E27FC236}">
                <a16:creationId xmlns:a16="http://schemas.microsoft.com/office/drawing/2014/main" id="{33626C6C-E1E2-4128-8BA2-69A34CF73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267" y="1501128"/>
            <a:ext cx="5887344" cy="4047051"/>
          </a:xfrm>
          <a:prstGeom prst="rect">
            <a:avLst/>
          </a:prstGeom>
        </p:spPr>
      </p:pic>
    </p:spTree>
    <p:extLst>
      <p:ext uri="{BB962C8B-B14F-4D97-AF65-F5344CB8AC3E}">
        <p14:creationId xmlns:p14="http://schemas.microsoft.com/office/powerpoint/2010/main" val="4142733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8956298"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1</a:t>
            </a:r>
            <a:r>
              <a:rPr lang="zh-CN" altLang="en-US" sz="3600" dirty="0">
                <a:latin typeface="黑体" panose="02010609060101010101" pitchFamily="49" charset="-122"/>
                <a:ea typeface="黑体" panose="02010609060101010101" pitchFamily="49" charset="-122"/>
              </a:rPr>
              <a:t>：带宽预知的移动终端优化传输模型</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348545" y="1348622"/>
            <a:ext cx="9088372" cy="2056973"/>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设计动机</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spcBef>
                <a:spcPts val="3000"/>
              </a:spcBef>
              <a:buClr>
                <a:schemeClr val="tx1"/>
              </a:buClr>
              <a:buFont typeface="Wingdings" panose="05000000000000000000" pitchFamily="2" charset="2"/>
              <a:buChar char="ü"/>
              <a:defRPr/>
            </a:pPr>
            <a:endParaRPr lang="en-US" altLang="zh-CN" sz="2400" dirty="0">
              <a:latin typeface="微软雅黑" panose="020B0503020204020204" pitchFamily="34" charset="-122"/>
              <a:ea typeface="微软雅黑" panose="020B0503020204020204" pitchFamily="34" charset="-122"/>
            </a:endParaRPr>
          </a:p>
          <a:p>
            <a:pPr lvl="1">
              <a:spcBef>
                <a:spcPts val="800"/>
              </a:spcBef>
            </a:pP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F6329600-E18A-4C16-9C90-B24F02B9575A}"/>
              </a:ext>
            </a:extLst>
          </p:cNvPr>
          <p:cNvPicPr/>
          <p:nvPr/>
        </p:nvPicPr>
        <p:blipFill rotWithShape="1">
          <a:blip r:embed="rId3">
            <a:extLst>
              <a:ext uri="{28A0092B-C50C-407E-A947-70E740481C1C}">
                <a14:useLocalDpi xmlns:a14="http://schemas.microsoft.com/office/drawing/2010/main" val="0"/>
              </a:ext>
            </a:extLst>
          </a:blip>
          <a:srcRect l="2798" t="4150" r="2639" b="9450"/>
          <a:stretch/>
        </p:blipFill>
        <p:spPr bwMode="auto">
          <a:xfrm>
            <a:off x="3248168" y="1678676"/>
            <a:ext cx="5199796" cy="4067858"/>
          </a:xfrm>
          <a:prstGeom prst="rect">
            <a:avLst/>
          </a:prstGeom>
          <a:noFill/>
          <a:ln>
            <a:noFill/>
          </a:ln>
          <a:extLst>
            <a:ext uri="{53640926-AAD7-44D8-BBD7-CCE9431645EC}">
              <a14:shadowObscured xmlns:a14="http://schemas.microsoft.com/office/drawing/2010/main"/>
            </a:ext>
          </a:extLst>
        </p:spPr>
      </p:pic>
      <p:sp>
        <p:nvSpPr>
          <p:cNvPr id="4" name="矩形 3"/>
          <p:cNvSpPr/>
          <p:nvPr/>
        </p:nvSpPr>
        <p:spPr>
          <a:xfrm>
            <a:off x="830700" y="5658059"/>
            <a:ext cx="9956800" cy="1135054"/>
          </a:xfrm>
          <a:prstGeom prst="rect">
            <a:avLst/>
          </a:prstGeom>
        </p:spPr>
        <p:txBody>
          <a:bodyPr wrap="square">
            <a:spAutoFit/>
          </a:bodyPr>
          <a:lstStyle/>
          <a:p>
            <a:pPr>
              <a:lnSpc>
                <a:spcPct val="150000"/>
              </a:lnSpc>
              <a:spcBef>
                <a:spcPts val="800"/>
              </a:spcBef>
            </a:pPr>
            <a:r>
              <a:rPr lang="zh-CN" altLang="en-US" sz="2400" dirty="0">
                <a:solidFill>
                  <a:srgbClr val="FF0000"/>
                </a:solidFill>
              </a:rPr>
              <a:t>问题：如何安排视频下载任务以充分利用带宽来最小化传输能耗，</a:t>
            </a:r>
            <a:r>
              <a:rPr lang="zh-CN" altLang="zh-CN" sz="2400" dirty="0">
                <a:solidFill>
                  <a:srgbClr val="FF0000"/>
                </a:solidFill>
              </a:rPr>
              <a:t>同时达到同贪婪传输相同的</a:t>
            </a:r>
            <a:r>
              <a:rPr lang="zh-CN" altLang="en-US" sz="2400" dirty="0">
                <a:solidFill>
                  <a:srgbClr val="FF0000"/>
                </a:solidFill>
              </a:rPr>
              <a:t>播放流畅度？</a:t>
            </a:r>
            <a:endParaRPr lang="en-US" altLang="zh-CN" sz="2400" dirty="0">
              <a:solidFill>
                <a:srgbClr val="FF0000"/>
              </a:solidFill>
              <a:latin typeface="+mn-ea"/>
            </a:endParaRPr>
          </a:p>
        </p:txBody>
      </p:sp>
    </p:spTree>
    <p:extLst>
      <p:ext uri="{BB962C8B-B14F-4D97-AF65-F5344CB8AC3E}">
        <p14:creationId xmlns:p14="http://schemas.microsoft.com/office/powerpoint/2010/main" val="40847709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8956298"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1</a:t>
            </a:r>
            <a:r>
              <a:rPr lang="zh-CN" altLang="en-US" sz="3600" dirty="0">
                <a:latin typeface="黑体" panose="02010609060101010101" pitchFamily="49" charset="-122"/>
                <a:ea typeface="黑体" panose="02010609060101010101" pitchFamily="49" charset="-122"/>
              </a:rPr>
              <a:t>：带宽预知的移动终端优化传输模型</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393700" y="1588000"/>
            <a:ext cx="5702300" cy="3567130"/>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设计挑战</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下载速度会受到移动终端缓存长度的限制，在最好带宽时下载数据并不总是最好的选择</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spcBef>
                <a:spcPts val="800"/>
              </a:spcBef>
              <a:buFont typeface="Arial" panose="020B0604020202020204" pitchFamily="34" charset="0"/>
              <a:buChar char="•"/>
            </a:pPr>
            <a:r>
              <a:rPr lang="zh-CN" altLang="en-US" sz="2000" dirty="0"/>
              <a:t>为</a:t>
            </a:r>
            <a:r>
              <a:rPr lang="zh-CN" altLang="zh-CN" sz="2000" dirty="0"/>
              <a:t>避免缓存耗尽</a:t>
            </a:r>
            <a:r>
              <a:rPr lang="zh-CN" altLang="en-US" sz="2000" dirty="0"/>
              <a:t>保证</a:t>
            </a:r>
            <a:r>
              <a:rPr lang="zh-CN" altLang="zh-CN" sz="2000" dirty="0"/>
              <a:t>连续播放，需要寻找一些好带宽以外的更合适的机会来下载数据</a:t>
            </a: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ECF2F29-29B3-43A9-94BB-E52891FCD968}"/>
              </a:ext>
            </a:extLst>
          </p:cNvPr>
          <p:cNvPicPr>
            <a:picLocks noChangeAspect="1"/>
          </p:cNvPicPr>
          <p:nvPr/>
        </p:nvPicPr>
        <p:blipFill rotWithShape="1">
          <a:blip r:embed="rId3">
            <a:extLst>
              <a:ext uri="{28A0092B-C50C-407E-A947-70E740481C1C}">
                <a14:useLocalDpi xmlns:a14="http://schemas.microsoft.com/office/drawing/2010/main" val="0"/>
              </a:ext>
            </a:extLst>
          </a:blip>
          <a:srcRect l="10659" t="10435" r="11864" b="14396"/>
          <a:stretch/>
        </p:blipFill>
        <p:spPr>
          <a:xfrm>
            <a:off x="6096000" y="1702870"/>
            <a:ext cx="5547346" cy="4394449"/>
          </a:xfrm>
          <a:prstGeom prst="rect">
            <a:avLst/>
          </a:prstGeom>
        </p:spPr>
      </p:pic>
      <p:sp>
        <p:nvSpPr>
          <p:cNvPr id="8" name="椭圆 7">
            <a:extLst>
              <a:ext uri="{FF2B5EF4-FFF2-40B4-BE49-F238E27FC236}">
                <a16:creationId xmlns:a16="http://schemas.microsoft.com/office/drawing/2014/main" id="{B9CF337C-5F40-48C0-B947-0B871695A79B}"/>
              </a:ext>
            </a:extLst>
          </p:cNvPr>
          <p:cNvSpPr/>
          <p:nvPr/>
        </p:nvSpPr>
        <p:spPr>
          <a:xfrm>
            <a:off x="9722069" y="2937164"/>
            <a:ext cx="461022" cy="332509"/>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F582441A-F5A9-4EE5-A67C-60E0EFEED675}"/>
              </a:ext>
            </a:extLst>
          </p:cNvPr>
          <p:cNvSpPr/>
          <p:nvPr/>
        </p:nvSpPr>
        <p:spPr>
          <a:xfrm>
            <a:off x="7342909" y="2957905"/>
            <a:ext cx="1731818" cy="1198459"/>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266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A23AB1-D7A3-4773-BDA7-E0317CFEC5D8}"/>
              </a:ext>
            </a:extLst>
          </p:cNvPr>
          <p:cNvPicPr>
            <a:picLocks noChangeAspect="1"/>
          </p:cNvPicPr>
          <p:nvPr/>
        </p:nvPicPr>
        <p:blipFill>
          <a:blip r:embed="rId2"/>
          <a:stretch>
            <a:fillRect/>
          </a:stretch>
        </p:blipFill>
        <p:spPr>
          <a:xfrm>
            <a:off x="2165131" y="1089342"/>
            <a:ext cx="7406191" cy="4420449"/>
          </a:xfrm>
          <a:prstGeom prst="rect">
            <a:avLst/>
          </a:prstGeom>
        </p:spPr>
      </p:pic>
      <p:pic>
        <p:nvPicPr>
          <p:cNvPr id="2" name="图片 3">
            <a:extLst>
              <a:ext uri="{FF2B5EF4-FFF2-40B4-BE49-F238E27FC236}">
                <a16:creationId xmlns:a16="http://schemas.microsoft.com/office/drawing/2014/main" id="{ED5B1F9E-D0BC-4444-96D9-BE455BA1C69C}"/>
              </a:ext>
            </a:extLst>
          </p:cNvPr>
          <p:cNvPicPr/>
          <p:nvPr/>
        </p:nvPicPr>
        <p:blipFill>
          <a:blip r:embed="rId3"/>
          <a:stretch/>
        </p:blipFill>
        <p:spPr>
          <a:xfrm>
            <a:off x="0" y="105119"/>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8956298"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1</a:t>
            </a:r>
            <a:r>
              <a:rPr lang="zh-CN" altLang="en-US" sz="3600" dirty="0">
                <a:latin typeface="黑体" panose="02010609060101010101" pitchFamily="49" charset="-122"/>
                <a:ea typeface="黑体" panose="02010609060101010101" pitchFamily="49" charset="-122"/>
              </a:rPr>
              <a:t>：带宽预知的移动终端优化传输模型</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692942" y="4545783"/>
            <a:ext cx="4613276" cy="581057"/>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建立优化模型</a:t>
            </a:r>
            <a:endParaRPr lang="en-US" altLang="zh-CN"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9D3CF81C-5BBA-422E-92D1-5DD1080EF3FC}"/>
              </a:ext>
            </a:extLst>
          </p:cNvPr>
          <p:cNvSpPr txBox="1"/>
          <p:nvPr/>
        </p:nvSpPr>
        <p:spPr>
          <a:xfrm>
            <a:off x="1112466" y="5509791"/>
            <a:ext cx="9347711" cy="499047"/>
          </a:xfrm>
          <a:prstGeom prst="rect">
            <a:avLst/>
          </a:prstGeom>
          <a:noFill/>
        </p:spPr>
        <p:txBody>
          <a:bodyPr wrap="square" rtlCol="0">
            <a:spAutoFit/>
          </a:bodyPr>
          <a:lstStyle/>
          <a:p>
            <a:pPr>
              <a:lnSpc>
                <a:spcPct val="150000"/>
              </a:lnSpc>
            </a:pPr>
            <a:r>
              <a:rPr lang="zh-CN" altLang="zh-CN" sz="2000" dirty="0"/>
              <a:t>首先使用贪婪传输下载整个视频，识别</a:t>
            </a:r>
            <a:r>
              <a:rPr lang="zh-CN" altLang="zh-CN" sz="2000" dirty="0">
                <a:solidFill>
                  <a:srgbClr val="FF0000"/>
                </a:solidFill>
              </a:rPr>
              <a:t>可优化段</a:t>
            </a:r>
            <a:r>
              <a:rPr lang="zh-CN" altLang="zh-CN" sz="2000" dirty="0"/>
              <a:t>，对</a:t>
            </a:r>
            <a:r>
              <a:rPr lang="zh-CN" altLang="en-US" sz="2000" dirty="0"/>
              <a:t>每个</a:t>
            </a:r>
            <a:r>
              <a:rPr lang="zh-CN" altLang="zh-CN" sz="2000" dirty="0"/>
              <a:t>可优化段进行优化</a:t>
            </a:r>
            <a:endParaRPr lang="zh-CN" altLang="en-US" sz="2000" dirty="0"/>
          </a:p>
        </p:txBody>
      </p:sp>
      <p:sp>
        <p:nvSpPr>
          <p:cNvPr id="10" name="矩形 9">
            <a:extLst>
              <a:ext uri="{FF2B5EF4-FFF2-40B4-BE49-F238E27FC236}">
                <a16:creationId xmlns:a16="http://schemas.microsoft.com/office/drawing/2014/main" id="{D1E1D1AC-6675-43E8-BCE6-2D883481CC4F}"/>
              </a:ext>
            </a:extLst>
          </p:cNvPr>
          <p:cNvSpPr/>
          <p:nvPr/>
        </p:nvSpPr>
        <p:spPr>
          <a:xfrm>
            <a:off x="693733" y="1756340"/>
            <a:ext cx="9640826" cy="1720471"/>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思路：</a:t>
            </a:r>
            <a:endParaRPr lang="en-US" altLang="zh-CN" sz="2400" dirty="0">
              <a:latin typeface="微软雅黑" panose="020B0503020204020204" pitchFamily="34" charset="-122"/>
              <a:ea typeface="微软雅黑" panose="020B0503020204020204" pitchFamily="34" charset="-122"/>
            </a:endParaRPr>
          </a:p>
          <a:p>
            <a:pPr marL="914400" lvl="1" indent="-457200">
              <a:lnSpc>
                <a:spcPct val="150000"/>
              </a:lnSpc>
              <a:spcBef>
                <a:spcPts val="800"/>
              </a:spcBef>
              <a:buClr>
                <a:schemeClr val="tx1"/>
              </a:buClr>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在保证播放连续性前提下，区分什么能优化、什么不能优化</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spcBef>
                <a:spcPts val="800"/>
              </a:spcBef>
              <a:buClr>
                <a:schemeClr val="tx1"/>
              </a:buClr>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对每个可优化的下载段，建立优化模型，设计优算法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7508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D5B1F9E-D0BC-4444-96D9-BE455BA1C69C}"/>
              </a:ext>
            </a:extLst>
          </p:cNvPr>
          <p:cNvPicPr/>
          <p:nvPr/>
        </p:nvPicPr>
        <p:blipFill>
          <a:blip r:embed="rId2"/>
          <a:stretch/>
        </p:blipFill>
        <p:spPr>
          <a:xfrm>
            <a:off x="0" y="724"/>
            <a:ext cx="1661400" cy="1189440"/>
          </a:xfrm>
          <a:prstGeom prst="rect">
            <a:avLst/>
          </a:prstGeom>
          <a:ln>
            <a:noFill/>
          </a:ln>
        </p:spPr>
      </p:pic>
      <p:sp>
        <p:nvSpPr>
          <p:cNvPr id="3" name="文本框 2">
            <a:extLst>
              <a:ext uri="{FF2B5EF4-FFF2-40B4-BE49-F238E27FC236}">
                <a16:creationId xmlns:a16="http://schemas.microsoft.com/office/drawing/2014/main" id="{EE5AE050-A63E-41F8-A260-05EF088028B5}"/>
              </a:ext>
            </a:extLst>
          </p:cNvPr>
          <p:cNvSpPr txBox="1"/>
          <p:nvPr/>
        </p:nvSpPr>
        <p:spPr>
          <a:xfrm>
            <a:off x="1661400" y="398560"/>
            <a:ext cx="8956298"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工作</a:t>
            </a:r>
            <a:r>
              <a:rPr lang="en-US" altLang="zh-CN" sz="3600" dirty="0">
                <a:latin typeface="黑体" panose="02010609060101010101" pitchFamily="49" charset="-122"/>
                <a:ea typeface="黑体" panose="02010609060101010101" pitchFamily="49" charset="-122"/>
              </a:rPr>
              <a:t>1</a:t>
            </a:r>
            <a:r>
              <a:rPr lang="zh-CN" altLang="en-US" sz="3600" dirty="0">
                <a:latin typeface="黑体" panose="02010609060101010101" pitchFamily="49" charset="-122"/>
                <a:ea typeface="黑体" panose="02010609060101010101" pitchFamily="49" charset="-122"/>
              </a:rPr>
              <a:t>：带宽预知的移动终端优化传输模型</a:t>
            </a:r>
          </a:p>
        </p:txBody>
      </p:sp>
      <p:cxnSp>
        <p:nvCxnSpPr>
          <p:cNvPr id="5" name="直接连接符 4">
            <a:extLst>
              <a:ext uri="{FF2B5EF4-FFF2-40B4-BE49-F238E27FC236}">
                <a16:creationId xmlns:a16="http://schemas.microsoft.com/office/drawing/2014/main" id="{9E48EE15-0868-48BF-A9FD-4153130DD769}"/>
              </a:ext>
            </a:extLst>
          </p:cNvPr>
          <p:cNvCxnSpPr>
            <a:cxnSpLocks/>
          </p:cNvCxnSpPr>
          <p:nvPr/>
        </p:nvCxnSpPr>
        <p:spPr>
          <a:xfrm>
            <a:off x="1661400" y="1133364"/>
            <a:ext cx="836546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1E1D1AC-6675-43E8-BCE6-2D883481CC4F}"/>
              </a:ext>
            </a:extLst>
          </p:cNvPr>
          <p:cNvSpPr/>
          <p:nvPr/>
        </p:nvSpPr>
        <p:spPr>
          <a:xfrm>
            <a:off x="1572347" y="1440582"/>
            <a:ext cx="4613276" cy="581057"/>
          </a:xfrm>
          <a:prstGeom prst="rect">
            <a:avLst/>
          </a:prstGeom>
        </p:spPr>
        <p:txBody>
          <a:bodyPr wrap="square">
            <a:spAutoFit/>
          </a:bodyPr>
          <a:lstStyle/>
          <a:p>
            <a:pPr marL="457200" indent="-457200">
              <a:lnSpc>
                <a:spcPct val="150000"/>
              </a:lnSpc>
              <a:spcBef>
                <a:spcPts val="3000"/>
              </a:spcBef>
              <a:buClr>
                <a:schemeClr val="tx1"/>
              </a:buClr>
              <a:buFont typeface="Wingdings" panose="05000000000000000000" pitchFamily="2" charset="2"/>
              <a:buChar char="ü"/>
              <a:defRPr/>
            </a:pPr>
            <a:r>
              <a:rPr lang="zh-CN" altLang="en-US" sz="2400" dirty="0">
                <a:latin typeface="微软雅黑" panose="020B0503020204020204" pitchFamily="34" charset="-122"/>
                <a:ea typeface="微软雅黑" panose="020B0503020204020204" pitchFamily="34" charset="-122"/>
              </a:rPr>
              <a:t>建立优化模型</a:t>
            </a:r>
            <a:endParaRPr lang="en-US" altLang="zh-CN"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C655820-DBF4-4119-9167-14AC73009D0D}"/>
                  </a:ext>
                </a:extLst>
              </p:cNvPr>
              <p:cNvSpPr/>
              <p:nvPr/>
            </p:nvSpPr>
            <p:spPr>
              <a:xfrm>
                <a:off x="2114149" y="2490643"/>
                <a:ext cx="2647200" cy="400110"/>
              </a:xfrm>
              <a:prstGeom prst="rect">
                <a:avLst/>
              </a:prstGeom>
            </p:spPr>
            <p:txBody>
              <a:bodyPr wrap="none">
                <a:spAutoFit/>
              </a:bodyPr>
              <a:lstStyle/>
              <a:p>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𝑀𝑖𝑛𝑖𝑚𝑖𝑧𝑒</m:t>
                        </m:r>
                      </m:e>
                      <m:sub>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sup>
                        </m:sSup>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𝐹</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sup>
                    </m:s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00" dirty="0">
                    <a:latin typeface="Times New Roman" panose="02020603050405020304" pitchFamily="18" charset="0"/>
                    <a:ea typeface="宋体" panose="02010600030101010101" pitchFamily="2" charset="-122"/>
                  </a:rPr>
                  <a:t> </a:t>
                </a:r>
                <a:endParaRPr lang="zh-CN" altLang="en-US" sz="2000" dirty="0"/>
              </a:p>
            </p:txBody>
          </p:sp>
        </mc:Choice>
        <mc:Fallback xmlns="">
          <p:sp>
            <p:nvSpPr>
              <p:cNvPr id="4" name="矩形 3">
                <a:extLst>
                  <a:ext uri="{FF2B5EF4-FFF2-40B4-BE49-F238E27FC236}">
                    <a16:creationId xmlns:a16="http://schemas.microsoft.com/office/drawing/2014/main" id="{7C655820-DBF4-4119-9167-14AC73009D0D}"/>
                  </a:ext>
                </a:extLst>
              </p:cNvPr>
              <p:cNvSpPr>
                <a:spLocks noRot="1" noChangeAspect="1" noMove="1" noResize="1" noEditPoints="1" noAdjustHandles="1" noChangeArrowheads="1" noChangeShapeType="1" noTextEdit="1"/>
              </p:cNvSpPr>
              <p:nvPr/>
            </p:nvSpPr>
            <p:spPr>
              <a:xfrm>
                <a:off x="2114149" y="2490643"/>
                <a:ext cx="2647200" cy="400110"/>
              </a:xfrm>
              <a:prstGeom prst="rect">
                <a:avLst/>
              </a:prstGeom>
              <a:blipFill>
                <a:blip r:embed="rId3"/>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3B95BE9-63BA-4723-AE42-AF29AEAF8ECA}"/>
                  </a:ext>
                </a:extLst>
              </p:cNvPr>
              <p:cNvSpPr/>
              <p:nvPr/>
            </p:nvSpPr>
            <p:spPr>
              <a:xfrm>
                <a:off x="1810753" y="3140018"/>
                <a:ext cx="4929351" cy="1990288"/>
              </a:xfrm>
              <a:prstGeom prst="rect">
                <a:avLst/>
              </a:prstGeom>
            </p:spPr>
            <p:txBody>
              <a:bodyPr wrap="square">
                <a:spAutoFit/>
              </a:bodyPr>
              <a:lstStyle/>
              <a:p>
                <a:pPr indent="304800" algn="just">
                  <a:lnSpc>
                    <a:spcPts val="2000"/>
                  </a:lnSpc>
                  <a:spcBef>
                    <a:spcPts val="600"/>
                  </a:spcBef>
                  <a:spcAft>
                    <a:spcPts val="600"/>
                  </a:spcAft>
                </a:pPr>
                <a14:m>
                  <m:oMath xmlns:m="http://schemas.openxmlformats.org/officeDocument/2006/math">
                    <m:r>
                      <a:rPr lang="en-US" altLang="zh-CN" sz="2000" i="1" kern="100" smtClean="0">
                        <a:latin typeface="Cambria Math" panose="02040503050406030204" pitchFamily="18" charset="0"/>
                        <a:ea typeface="Cambria Math" panose="02040503050406030204" pitchFamily="18" charset="0"/>
                      </a:rPr>
                      <m:t>𝑆𝑢𝑏𝑗𝑒𝑐𝑡</m:t>
                    </m:r>
                    <m:r>
                      <a:rPr lang="en-US" altLang="zh-CN" sz="2000" i="1" kern="100" smtClean="0">
                        <a:latin typeface="Cambria Math" panose="02040503050406030204" pitchFamily="18" charset="0"/>
                        <a:ea typeface="Cambria Math" panose="02040503050406030204" pitchFamily="18" charset="0"/>
                      </a:rPr>
                      <m:t> </m:t>
                    </m:r>
                    <m:r>
                      <a:rPr lang="en-US" altLang="zh-CN" sz="2000" i="1" kern="100" smtClean="0">
                        <a:latin typeface="Cambria Math" panose="02040503050406030204" pitchFamily="18" charset="0"/>
                        <a:ea typeface="Cambria Math" panose="02040503050406030204" pitchFamily="18" charset="0"/>
                      </a:rPr>
                      <m:t>𝑡𝑜</m:t>
                    </m:r>
                  </m:oMath>
                </a14:m>
                <a:r>
                  <a:rPr lang="en-US" altLang="zh-CN" sz="2000" kern="100" dirty="0">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anose="02010600030101010101" pitchFamily="2" charset="-122"/>
                          </a:rPr>
                          <m:t>𝑑</m:t>
                        </m:r>
                      </m:e>
                      <m:sub>
                        <m:r>
                          <a:rPr lang="en-US" altLang="zh-CN" sz="2000" i="1" kern="100">
                            <a:latin typeface="Cambria Math" panose="02040503050406030204" pitchFamily="18" charset="0"/>
                            <a:ea typeface="宋体" panose="02010600030101010101" pitchFamily="2" charset="-122"/>
                          </a:rPr>
                          <m:t>𝑖</m:t>
                        </m:r>
                      </m:sub>
                    </m:sSub>
                    <m:r>
                      <a:rPr lang="en-US" altLang="zh-CN" sz="2000" kern="100">
                        <a:latin typeface="Cambria Math" panose="02040503050406030204" pitchFamily="18" charset="0"/>
                        <a:ea typeface="宋体" panose="02010600030101010101" pitchFamily="2" charset="-122"/>
                      </a:rPr>
                      <m:t>≥</m:t>
                    </m:r>
                    <m:sSub>
                      <m:sSubPr>
                        <m:ctrlPr>
                          <a:rPr lang="zh-CN" altLang="zh-CN" sz="2000" i="1" kern="100">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anose="02010600030101010101" pitchFamily="2" charset="-122"/>
                          </a:rPr>
                          <m:t>𝐿</m:t>
                        </m:r>
                      </m:e>
                      <m:sub>
                        <m:r>
                          <a:rPr lang="en-US" altLang="zh-CN" sz="2000" i="1" kern="100">
                            <a:latin typeface="Cambria Math" panose="02040503050406030204" pitchFamily="18" charset="0"/>
                            <a:ea typeface="宋体" panose="02010600030101010101" pitchFamily="2" charset="-122"/>
                          </a:rPr>
                          <m:t>𝑖</m:t>
                        </m:r>
                      </m:sub>
                    </m:sSub>
                  </m:oMath>
                </a14:m>
                <a:r>
                  <a:rPr lang="en-US" altLang="zh-CN" sz="2000" kern="100" dirty="0">
                    <a:latin typeface="Times New Roman" panose="02020603050405020304" pitchFamily="18" charset="0"/>
                    <a:ea typeface="宋体" panose="02010600030101010101" pitchFamily="2" charset="-122"/>
                  </a:rPr>
                  <a:t>    </a:t>
                </a:r>
                <a14:m>
                  <m:oMath xmlns:m="http://schemas.openxmlformats.org/officeDocument/2006/math">
                    <m:r>
                      <a:rPr lang="en-US" altLang="zh-CN" sz="2000" kern="100">
                        <a:latin typeface="Cambria Math" panose="02040503050406030204" pitchFamily="18" charset="0"/>
                        <a:ea typeface="宋体" panose="02010600030101010101" pitchFamily="2" charset="-122"/>
                      </a:rPr>
                      <m:t>          ∀</m:t>
                    </m:r>
                    <m:r>
                      <a:rPr lang="en-US" altLang="zh-CN" sz="2000" i="1" kern="100">
                        <a:latin typeface="Cambria Math" panose="02040503050406030204" pitchFamily="18" charset="0"/>
                        <a:ea typeface="宋体" panose="02010600030101010101" pitchFamily="2" charset="-122"/>
                      </a:rPr>
                      <m:t>𝑖</m:t>
                    </m:r>
                    <m:r>
                      <a:rPr lang="en-US" altLang="zh-CN" sz="2000" kern="100">
                        <a:latin typeface="Cambria Math" panose="02040503050406030204" pitchFamily="18" charset="0"/>
                        <a:ea typeface="宋体" panose="02010600030101010101" pitchFamily="2" charset="-122"/>
                      </a:rPr>
                      <m:t>∈[</m:t>
                    </m:r>
                    <m:sSubSup>
                      <m:sSubSupPr>
                        <m:ctrlPr>
                          <a:rPr lang="zh-CN" altLang="zh-CN" sz="2000" i="1" kern="100">
                            <a:latin typeface="Cambria Math" panose="02040503050406030204" pitchFamily="18" charset="0"/>
                            <a:ea typeface="Cambria Math" panose="02040503050406030204" pitchFamily="18" charset="0"/>
                          </a:rPr>
                        </m:ctrlPr>
                      </m:sSubSupPr>
                      <m:e>
                        <m:r>
                          <a:rPr lang="en-US" altLang="zh-CN" sz="2000" i="1" kern="100">
                            <a:latin typeface="Cambria Math" panose="02040503050406030204" pitchFamily="18" charset="0"/>
                            <a:ea typeface="宋体" panose="02010600030101010101" pitchFamily="2" charset="-122"/>
                          </a:rPr>
                          <m:t>𝑡</m:t>
                        </m:r>
                      </m:e>
                      <m:sub>
                        <m:r>
                          <a:rPr lang="en-US" altLang="zh-CN" sz="2000" i="1" kern="100">
                            <a:latin typeface="Cambria Math" panose="02040503050406030204" pitchFamily="18" charset="0"/>
                            <a:ea typeface="宋体" panose="02010600030101010101" pitchFamily="2" charset="-122"/>
                          </a:rPr>
                          <m:t>𝑠</m:t>
                        </m:r>
                      </m:sub>
                      <m:sup>
                        <m:r>
                          <a:rPr lang="en-US" altLang="zh-CN" sz="2000" i="1" kern="100">
                            <a:latin typeface="Cambria Math" panose="02040503050406030204" pitchFamily="18" charset="0"/>
                            <a:ea typeface="宋体" panose="02010600030101010101" pitchFamily="2" charset="-122"/>
                          </a:rPr>
                          <m:t>𝑛</m:t>
                        </m:r>
                      </m:sup>
                    </m:sSubSup>
                    <m:r>
                      <a:rPr lang="en-US" altLang="zh-CN" sz="2000" kern="100">
                        <a:latin typeface="Cambria Math" panose="02040503050406030204" pitchFamily="18" charset="0"/>
                        <a:ea typeface="宋体" panose="02010600030101010101" pitchFamily="2" charset="-122"/>
                      </a:rPr>
                      <m:t>,</m:t>
                    </m:r>
                    <m:sSubSup>
                      <m:sSubSupPr>
                        <m:ctrlPr>
                          <a:rPr lang="zh-CN" altLang="zh-CN" sz="2000" i="1" kern="100">
                            <a:latin typeface="Cambria Math" panose="02040503050406030204" pitchFamily="18" charset="0"/>
                            <a:ea typeface="Cambria Math" panose="02040503050406030204" pitchFamily="18" charset="0"/>
                          </a:rPr>
                        </m:ctrlPr>
                      </m:sSubSupPr>
                      <m:e>
                        <m:r>
                          <a:rPr lang="en-US" altLang="zh-CN" sz="2000" i="1" kern="100">
                            <a:latin typeface="Cambria Math" panose="02040503050406030204" pitchFamily="18" charset="0"/>
                            <a:ea typeface="宋体" panose="02010600030101010101" pitchFamily="2" charset="-122"/>
                          </a:rPr>
                          <m:t>𝑡</m:t>
                        </m:r>
                      </m:e>
                      <m:sub>
                        <m:r>
                          <a:rPr lang="en-US" altLang="zh-CN" sz="2000" i="1" kern="100">
                            <a:latin typeface="Cambria Math" panose="02040503050406030204" pitchFamily="18" charset="0"/>
                            <a:ea typeface="宋体" panose="02010600030101010101" pitchFamily="2" charset="-122"/>
                          </a:rPr>
                          <m:t>𝑒</m:t>
                        </m:r>
                      </m:sub>
                      <m:sup>
                        <m:r>
                          <a:rPr lang="en-US" altLang="zh-CN" sz="2000" i="1" kern="100">
                            <a:latin typeface="Cambria Math" panose="02040503050406030204" pitchFamily="18" charset="0"/>
                            <a:ea typeface="宋体" panose="02010600030101010101" pitchFamily="2" charset="-122"/>
                          </a:rPr>
                          <m:t>𝑛</m:t>
                        </m:r>
                      </m:sup>
                    </m:sSubSup>
                    <m:r>
                      <a:rPr lang="en-US" altLang="zh-CN" sz="2000" kern="100">
                        <a:latin typeface="Cambria Math" panose="02040503050406030204" pitchFamily="18" charset="0"/>
                        <a:ea typeface="宋体" panose="02010600030101010101" pitchFamily="2" charset="-122"/>
                      </a:rPr>
                      <m:t>]</m:t>
                    </m:r>
                  </m:oMath>
                </a14:m>
                <a:r>
                  <a:rPr lang="en-US" altLang="zh-CN" sz="2000" kern="100" dirty="0">
                    <a:latin typeface="Times New Roman" panose="02020603050405020304" pitchFamily="18"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304800" algn="just">
                  <a:lnSpc>
                    <a:spcPts val="2000"/>
                  </a:lnSpc>
                  <a:spcBef>
                    <a:spcPts val="600"/>
                  </a:spcBef>
                  <a:spcAft>
                    <a:spcPts val="600"/>
                  </a:spcAft>
                </a:pPr>
                <a:r>
                  <a:rPr lang="en-US" altLang="zh-CN" sz="2000" kern="100" dirty="0">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rPr>
                        </m:ctrlPr>
                      </m:sSubPr>
                      <m:e>
                        <m:r>
                          <a:rPr lang="en-US" altLang="zh-CN" sz="2000" i="1" kern="100" smtClean="0">
                            <a:latin typeface="Cambria Math" panose="02040503050406030204" pitchFamily="18" charset="0"/>
                            <a:ea typeface="宋体" panose="02010600030101010101" pitchFamily="2" charset="-122"/>
                          </a:rPr>
                          <m:t>     </m:t>
                        </m:r>
                        <m:r>
                          <a:rPr lang="en-US" altLang="zh-CN" sz="2000" i="1" kern="100">
                            <a:latin typeface="Cambria Math" panose="02040503050406030204" pitchFamily="18" charset="0"/>
                            <a:ea typeface="宋体" panose="02010600030101010101" pitchFamily="2" charset="-122"/>
                          </a:rPr>
                          <m:t> </m:t>
                        </m:r>
                        <m:r>
                          <a:rPr lang="en-US" altLang="zh-CN" sz="2000" i="1" kern="100">
                            <a:latin typeface="Cambria Math" panose="02040503050406030204" pitchFamily="18" charset="0"/>
                            <a:ea typeface="宋体" panose="02010600030101010101" pitchFamily="2" charset="-122"/>
                          </a:rPr>
                          <m:t>𝑑</m:t>
                        </m:r>
                      </m:e>
                      <m:sub>
                        <m:r>
                          <a:rPr lang="en-US" altLang="zh-CN" sz="2000" i="1" kern="100">
                            <a:latin typeface="Cambria Math" panose="02040503050406030204" pitchFamily="18" charset="0"/>
                            <a:ea typeface="宋体" panose="02010600030101010101" pitchFamily="2" charset="-122"/>
                          </a:rPr>
                          <m:t>𝑖</m:t>
                        </m:r>
                      </m:sub>
                    </m:sSub>
                    <m:r>
                      <a:rPr lang="en-US" altLang="zh-CN" sz="2000" kern="100">
                        <a:latin typeface="Cambria Math" panose="02040503050406030204" pitchFamily="18" charset="0"/>
                        <a:ea typeface="宋体" panose="02010600030101010101" pitchFamily="2" charset="-122"/>
                      </a:rPr>
                      <m:t>≤</m:t>
                    </m:r>
                    <m:sSub>
                      <m:sSubPr>
                        <m:ctrlPr>
                          <a:rPr lang="zh-CN" altLang="zh-CN" sz="2000" i="1" kern="100">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anose="02010600030101010101" pitchFamily="2" charset="-122"/>
                          </a:rPr>
                          <m:t>𝑈</m:t>
                        </m:r>
                      </m:e>
                      <m:sub>
                        <m:r>
                          <a:rPr lang="en-US" altLang="zh-CN" sz="2000" i="1" kern="100">
                            <a:latin typeface="Cambria Math" panose="02040503050406030204" pitchFamily="18" charset="0"/>
                            <a:ea typeface="宋体" panose="02010600030101010101" pitchFamily="2" charset="-122"/>
                          </a:rPr>
                          <m:t>𝑖</m:t>
                        </m:r>
                      </m:sub>
                    </m:sSub>
                  </m:oMath>
                </a14:m>
                <a:r>
                  <a:rPr lang="en-US" altLang="zh-CN" sz="2000" kern="100" dirty="0">
                    <a:latin typeface="Times New Roman" panose="02020603050405020304" pitchFamily="18" charset="0"/>
                    <a:ea typeface="宋体" panose="02010600030101010101" pitchFamily="2" charset="-122"/>
                  </a:rPr>
                  <a:t>    </a:t>
                </a:r>
                <a14:m>
                  <m:oMath xmlns:m="http://schemas.openxmlformats.org/officeDocument/2006/math">
                    <m:r>
                      <a:rPr lang="en-US" altLang="zh-CN" sz="2000" kern="100">
                        <a:latin typeface="Cambria Math" panose="02040503050406030204" pitchFamily="18" charset="0"/>
                        <a:ea typeface="宋体" panose="02010600030101010101" pitchFamily="2" charset="-122"/>
                      </a:rPr>
                      <m:t>        </m:t>
                    </m:r>
                    <m:r>
                      <a:rPr lang="en-US" altLang="zh-CN" sz="2000" b="0" i="0" kern="100" smtClean="0">
                        <a:latin typeface="Cambria Math" panose="02040503050406030204" pitchFamily="18" charset="0"/>
                        <a:ea typeface="宋体" panose="02010600030101010101" pitchFamily="2" charset="-122"/>
                      </a:rPr>
                      <m:t> </m:t>
                    </m:r>
                    <m:r>
                      <a:rPr lang="en-US" altLang="zh-CN" sz="2000" kern="100">
                        <a:latin typeface="Cambria Math" panose="02040503050406030204" pitchFamily="18" charset="0"/>
                        <a:ea typeface="宋体" panose="02010600030101010101" pitchFamily="2" charset="-122"/>
                      </a:rPr>
                      <m:t>  ∀</m:t>
                    </m:r>
                    <m:r>
                      <a:rPr lang="en-US" altLang="zh-CN" sz="2000" i="1" kern="100">
                        <a:latin typeface="Cambria Math" panose="02040503050406030204" pitchFamily="18" charset="0"/>
                        <a:ea typeface="宋体" panose="02010600030101010101" pitchFamily="2" charset="-122"/>
                      </a:rPr>
                      <m:t>𝑖</m:t>
                    </m:r>
                    <m:r>
                      <a:rPr lang="en-US" altLang="zh-CN" sz="2000" kern="100">
                        <a:latin typeface="Cambria Math" panose="02040503050406030204" pitchFamily="18" charset="0"/>
                        <a:ea typeface="宋体" panose="02010600030101010101" pitchFamily="2" charset="-122"/>
                      </a:rPr>
                      <m:t>∈[</m:t>
                    </m:r>
                    <m:sSubSup>
                      <m:sSubSupPr>
                        <m:ctrlPr>
                          <a:rPr lang="zh-CN" altLang="zh-CN" sz="2000" i="1" kern="100">
                            <a:latin typeface="Cambria Math" panose="02040503050406030204" pitchFamily="18" charset="0"/>
                            <a:ea typeface="Cambria Math" panose="02040503050406030204" pitchFamily="18" charset="0"/>
                          </a:rPr>
                        </m:ctrlPr>
                      </m:sSubSupPr>
                      <m:e>
                        <m:r>
                          <a:rPr lang="en-US" altLang="zh-CN" sz="2000" i="1" kern="100">
                            <a:latin typeface="Cambria Math" panose="02040503050406030204" pitchFamily="18" charset="0"/>
                            <a:ea typeface="宋体" panose="02010600030101010101" pitchFamily="2" charset="-122"/>
                          </a:rPr>
                          <m:t>𝑡</m:t>
                        </m:r>
                      </m:e>
                      <m:sub>
                        <m:r>
                          <a:rPr lang="en-US" altLang="zh-CN" sz="2000" i="1" kern="100">
                            <a:latin typeface="Cambria Math" panose="02040503050406030204" pitchFamily="18" charset="0"/>
                            <a:ea typeface="宋体" panose="02010600030101010101" pitchFamily="2" charset="-122"/>
                          </a:rPr>
                          <m:t>𝑠</m:t>
                        </m:r>
                      </m:sub>
                      <m:sup>
                        <m:r>
                          <a:rPr lang="en-US" altLang="zh-CN" sz="2000" i="1" kern="100">
                            <a:latin typeface="Cambria Math" panose="02040503050406030204" pitchFamily="18" charset="0"/>
                            <a:ea typeface="宋体" panose="02010600030101010101" pitchFamily="2" charset="-122"/>
                          </a:rPr>
                          <m:t>𝑛</m:t>
                        </m:r>
                      </m:sup>
                    </m:sSubSup>
                    <m:r>
                      <a:rPr lang="en-US" altLang="zh-CN" sz="2000" kern="100">
                        <a:latin typeface="Cambria Math" panose="02040503050406030204" pitchFamily="18" charset="0"/>
                        <a:ea typeface="宋体" panose="02010600030101010101" pitchFamily="2" charset="-122"/>
                      </a:rPr>
                      <m:t>,</m:t>
                    </m:r>
                    <m:sSubSup>
                      <m:sSubSupPr>
                        <m:ctrlPr>
                          <a:rPr lang="zh-CN" altLang="zh-CN" sz="2000" i="1" kern="100">
                            <a:latin typeface="Cambria Math" panose="02040503050406030204" pitchFamily="18" charset="0"/>
                            <a:ea typeface="Cambria Math" panose="02040503050406030204" pitchFamily="18" charset="0"/>
                          </a:rPr>
                        </m:ctrlPr>
                      </m:sSubSupPr>
                      <m:e>
                        <m:r>
                          <a:rPr lang="en-US" altLang="zh-CN" sz="2000" i="1" kern="100">
                            <a:latin typeface="Cambria Math" panose="02040503050406030204" pitchFamily="18" charset="0"/>
                            <a:ea typeface="宋体" panose="02010600030101010101" pitchFamily="2" charset="-122"/>
                          </a:rPr>
                          <m:t>𝑡</m:t>
                        </m:r>
                      </m:e>
                      <m:sub>
                        <m:r>
                          <a:rPr lang="en-US" altLang="zh-CN" sz="2000" i="1" kern="100">
                            <a:latin typeface="Cambria Math" panose="02040503050406030204" pitchFamily="18" charset="0"/>
                            <a:ea typeface="宋体" panose="02010600030101010101" pitchFamily="2" charset="-122"/>
                          </a:rPr>
                          <m:t>𝑒</m:t>
                        </m:r>
                      </m:sub>
                      <m:sup>
                        <m:r>
                          <a:rPr lang="en-US" altLang="zh-CN" sz="2000" i="1" kern="100">
                            <a:latin typeface="Cambria Math" panose="02040503050406030204" pitchFamily="18" charset="0"/>
                            <a:ea typeface="宋体" panose="02010600030101010101" pitchFamily="2" charset="-122"/>
                          </a:rPr>
                          <m:t>𝑛</m:t>
                        </m:r>
                      </m:sup>
                    </m:sSubSup>
                    <m:r>
                      <a:rPr lang="en-US" altLang="zh-CN" sz="2000" kern="100" smtClean="0">
                        <a:latin typeface="Cambria Math" panose="02040503050406030204" pitchFamily="18" charset="0"/>
                        <a:ea typeface="宋体" panose="02010600030101010101" pitchFamily="2" charset="-122"/>
                      </a:rPr>
                      <m:t>]</m:t>
                    </m:r>
                  </m:oMath>
                </a14:m>
                <a:endParaRPr lang="zh-CN" altLang="zh-CN" sz="2000" kern="100" dirty="0">
                  <a:latin typeface="Times New Roman" panose="02020603050405020304" pitchFamily="18" charset="0"/>
                  <a:ea typeface="宋体" panose="02010600030101010101" pitchFamily="2" charset="-122"/>
                </a:endParaRPr>
              </a:p>
              <a:p>
                <a:pPr marL="2590800" indent="-2286000" algn="just">
                  <a:lnSpc>
                    <a:spcPts val="2000"/>
                  </a:lnSpc>
                  <a:spcBef>
                    <a:spcPts val="600"/>
                  </a:spcBef>
                  <a:spcAft>
                    <a:spcPts val="600"/>
                  </a:spcAft>
                </a:pPr>
                <a:r>
                  <a:rPr lang="en-US" altLang="zh-CN" sz="2000" kern="100" dirty="0">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anose="02010600030101010101" pitchFamily="2" charset="-122"/>
                          </a:rPr>
                          <m:t>      </m:t>
                        </m:r>
                        <m:r>
                          <a:rPr lang="en-US" altLang="zh-CN" sz="2000" i="1" kern="100">
                            <a:latin typeface="Cambria Math" panose="02040503050406030204" pitchFamily="18" charset="0"/>
                            <a:ea typeface="宋体" panose="02010600030101010101" pitchFamily="2" charset="-122"/>
                          </a:rPr>
                          <m:t>𝑦</m:t>
                        </m:r>
                      </m:e>
                      <m:sub>
                        <m:r>
                          <a:rPr lang="en-US" altLang="zh-CN" sz="2000" i="1" kern="100">
                            <a:latin typeface="Cambria Math" panose="02040503050406030204" pitchFamily="18" charset="0"/>
                            <a:ea typeface="宋体" panose="02010600030101010101" pitchFamily="2" charset="-122"/>
                          </a:rPr>
                          <m:t>𝑖</m:t>
                        </m:r>
                      </m:sub>
                    </m:sSub>
                    <m:r>
                      <a:rPr lang="en-US" altLang="zh-CN" sz="2000" kern="100">
                        <a:latin typeface="Cambria Math" panose="02040503050406030204" pitchFamily="18" charset="0"/>
                        <a:ea typeface="宋体" panose="02010600030101010101" pitchFamily="2" charset="-122"/>
                      </a:rPr>
                      <m:t>=</m:t>
                    </m:r>
                    <m:r>
                      <a:rPr lang="en-US" altLang="zh-CN" sz="2000" i="1" kern="100">
                        <a:solidFill>
                          <a:srgbClr val="000000"/>
                        </a:solidFill>
                        <a:latin typeface="Cambria Math" panose="02040503050406030204" pitchFamily="18" charset="0"/>
                        <a:ea typeface="宋体" panose="02010600030101010101" pitchFamily="2" charset="-122"/>
                      </a:rPr>
                      <m:t>𝑓</m:t>
                    </m:r>
                    <m:r>
                      <a:rPr lang="en-US" altLang="zh-CN" sz="2000" i="1" kern="100">
                        <a:solidFill>
                          <a:srgbClr val="000000"/>
                        </a:solidFill>
                        <a:latin typeface="Cambria Math" panose="02040503050406030204" pitchFamily="18" charset="0"/>
                        <a:ea typeface="宋体" panose="02010600030101010101" pitchFamily="2" charset="-122"/>
                      </a:rPr>
                      <m:t>(</m:t>
                    </m:r>
                    <m:sSub>
                      <m:sSubPr>
                        <m:ctrlPr>
                          <a:rPr lang="zh-CN" altLang="zh-CN" sz="2000" i="1" kern="100">
                            <a:solidFill>
                              <a:srgbClr val="000000"/>
                            </a:solidFill>
                            <a:latin typeface="Cambria Math" panose="02040503050406030204" pitchFamily="18" charset="0"/>
                            <a:ea typeface="Cambria Math" panose="02040503050406030204" pitchFamily="18" charset="0"/>
                          </a:rPr>
                        </m:ctrlPr>
                      </m:sSubPr>
                      <m:e>
                        <m:r>
                          <a:rPr lang="en-US" altLang="zh-CN" sz="2000" i="1" kern="100">
                            <a:solidFill>
                              <a:srgbClr val="000000"/>
                            </a:solidFill>
                            <a:latin typeface="Cambria Math" panose="02040503050406030204" pitchFamily="18" charset="0"/>
                            <a:ea typeface="宋体" panose="02010600030101010101" pitchFamily="2" charset="-122"/>
                          </a:rPr>
                          <m:t>𝑥</m:t>
                        </m:r>
                      </m:e>
                      <m:sub>
                        <m:r>
                          <a:rPr lang="en-US" altLang="zh-CN" sz="2000" i="1" kern="100">
                            <a:solidFill>
                              <a:srgbClr val="000000"/>
                            </a:solidFill>
                            <a:latin typeface="Cambria Math" panose="02040503050406030204" pitchFamily="18" charset="0"/>
                            <a:ea typeface="宋体" panose="02010600030101010101" pitchFamily="2" charset="-122"/>
                          </a:rPr>
                          <m:t>𝑖</m:t>
                        </m:r>
                      </m:sub>
                    </m:sSub>
                    <m:r>
                      <a:rPr lang="en-US" altLang="zh-CN" sz="2000" i="1" kern="100">
                        <a:solidFill>
                          <a:srgbClr val="000000"/>
                        </a:solidFill>
                        <a:latin typeface="Cambria Math" panose="02040503050406030204" pitchFamily="18" charset="0"/>
                        <a:ea typeface="宋体" panose="02010600030101010101" pitchFamily="2" charset="-122"/>
                      </a:rPr>
                      <m:t>,</m:t>
                    </m:r>
                    <m:sSub>
                      <m:sSubPr>
                        <m:ctrlPr>
                          <a:rPr lang="zh-CN" altLang="zh-CN" sz="2000" i="1" kern="100">
                            <a:solidFill>
                              <a:srgbClr val="000000"/>
                            </a:solidFill>
                            <a:latin typeface="Cambria Math" panose="02040503050406030204" pitchFamily="18" charset="0"/>
                            <a:ea typeface="Cambria Math" panose="02040503050406030204" pitchFamily="18" charset="0"/>
                          </a:rPr>
                        </m:ctrlPr>
                      </m:sSubPr>
                      <m:e>
                        <m:r>
                          <a:rPr lang="en-US" altLang="zh-CN" sz="2000" i="1" kern="100">
                            <a:solidFill>
                              <a:srgbClr val="000000"/>
                            </a:solidFill>
                            <a:latin typeface="Cambria Math" panose="02040503050406030204" pitchFamily="18" charset="0"/>
                            <a:ea typeface="宋体" panose="02010600030101010101" pitchFamily="2" charset="-122"/>
                          </a:rPr>
                          <m:t>𝑦</m:t>
                        </m:r>
                      </m:e>
                      <m:sub>
                        <m:r>
                          <a:rPr lang="en-US" altLang="zh-CN" sz="2000" i="1" kern="100">
                            <a:solidFill>
                              <a:srgbClr val="000000"/>
                            </a:solidFill>
                            <a:latin typeface="Cambria Math" panose="02040503050406030204" pitchFamily="18" charset="0"/>
                            <a:ea typeface="宋体" panose="02010600030101010101" pitchFamily="2" charset="-122"/>
                          </a:rPr>
                          <m:t>𝑖</m:t>
                        </m:r>
                        <m:r>
                          <a:rPr lang="en-US" altLang="zh-CN" sz="2000" i="1" kern="100">
                            <a:solidFill>
                              <a:srgbClr val="000000"/>
                            </a:solidFill>
                            <a:latin typeface="Cambria Math" panose="02040503050406030204" pitchFamily="18" charset="0"/>
                            <a:ea typeface="宋体" panose="02010600030101010101" pitchFamily="2" charset="-122"/>
                          </a:rPr>
                          <m:t>−1</m:t>
                        </m:r>
                      </m:sub>
                    </m:sSub>
                    <m:r>
                      <a:rPr lang="en-US" altLang="zh-CN" sz="2000" i="1" kern="100">
                        <a:solidFill>
                          <a:srgbClr val="000000"/>
                        </a:solidFill>
                        <a:latin typeface="Cambria Math" panose="02040503050406030204" pitchFamily="18" charset="0"/>
                        <a:ea typeface="宋体" panose="02010600030101010101" pitchFamily="2" charset="-122"/>
                      </a:rPr>
                      <m:t>)</m:t>
                    </m:r>
                  </m:oMath>
                </a14:m>
                <a:r>
                  <a:rPr lang="en-US" altLang="zh-CN" sz="2000" kern="100" dirty="0">
                    <a:latin typeface="Times New Roman" panose="02020603050405020304" pitchFamily="18" charset="0"/>
                    <a:ea typeface="宋体" panose="02010600030101010101" pitchFamily="2" charset="-122"/>
                  </a:rPr>
                  <a:t>     </a:t>
                </a:r>
              </a:p>
              <a:p>
                <a:pPr marL="2590800" indent="-2286000" algn="just">
                  <a:lnSpc>
                    <a:spcPts val="2000"/>
                  </a:lnSpc>
                  <a:spcBef>
                    <a:spcPts val="600"/>
                  </a:spcBef>
                  <a:spcAft>
                    <a:spcPts val="600"/>
                  </a:spcAft>
                </a:pPr>
                <a:r>
                  <a:rPr lang="en-US" altLang="zh-CN" sz="2000" kern="100" dirty="0">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宋体" panose="02010600030101010101" pitchFamily="2" charset="-122"/>
                          </a:rPr>
                          <m:t>𝑥</m:t>
                        </m:r>
                      </m:e>
                      <m:sub>
                        <m:r>
                          <a:rPr lang="en-US" altLang="zh-CN" sz="2000" i="1" kern="100">
                            <a:latin typeface="Cambria Math" panose="02040503050406030204" pitchFamily="18" charset="0"/>
                            <a:ea typeface="宋体" panose="02010600030101010101" pitchFamily="2" charset="-122"/>
                          </a:rPr>
                          <m:t>𝑖</m:t>
                        </m:r>
                      </m:sub>
                    </m:sSub>
                    <m:r>
                      <a:rPr lang="en-US" altLang="zh-CN" sz="2000" kern="100">
                        <a:latin typeface="Cambria Math" panose="02040503050406030204" pitchFamily="18" charset="0"/>
                        <a:ea typeface="宋体" panose="02010600030101010101" pitchFamily="2" charset="-122"/>
                      </a:rPr>
                      <m:t>∈</m:t>
                    </m:r>
                    <m:d>
                      <m:dPr>
                        <m:begChr m:val="{"/>
                        <m:endChr m:val="}"/>
                        <m:ctrlPr>
                          <a:rPr lang="en-US" altLang="zh-CN" sz="2000" i="1" kern="100">
                            <a:latin typeface="Cambria Math" panose="02040503050406030204" pitchFamily="18" charset="0"/>
                            <a:ea typeface="宋体" panose="02010600030101010101" pitchFamily="2" charset="-122"/>
                          </a:rPr>
                        </m:ctrlPr>
                      </m:dPr>
                      <m:e>
                        <m:r>
                          <a:rPr lang="en-US" altLang="zh-CN" sz="2000" kern="100">
                            <a:latin typeface="Cambria Math" panose="02040503050406030204" pitchFamily="18" charset="0"/>
                            <a:ea typeface="宋体" panose="02010600030101010101" pitchFamily="2" charset="-122"/>
                          </a:rPr>
                          <m:t>0,1</m:t>
                        </m:r>
                      </m:e>
                    </m:d>
                  </m:oMath>
                </a14:m>
                <a:endParaRPr lang="en-US" altLang="zh-CN" sz="2000" kern="100" dirty="0">
                  <a:latin typeface="Cambria Math" panose="02040503050406030204" pitchFamily="18" charset="0"/>
                  <a:ea typeface="宋体" panose="02010600030101010101" pitchFamily="2" charset="-122"/>
                </a:endParaRPr>
              </a:p>
              <a:p>
                <a:pPr marL="1066800" indent="127000" algn="just">
                  <a:lnSpc>
                    <a:spcPts val="2000"/>
                  </a:lnSpc>
                  <a:spcBef>
                    <a:spcPts val="600"/>
                  </a:spcBef>
                  <a:spcAft>
                    <a:spcPts val="600"/>
                  </a:spcAft>
                </a:pPr>
                <a:r>
                  <a:rPr lang="en-US" altLang="zh-CN" sz="2000" kern="100" dirty="0">
                    <a:solidFill>
                      <a:srgbClr val="000000"/>
                    </a:solidFill>
                    <a:ea typeface="Cambria Math" panose="02040503050406030204" pitchFamily="18" charset="0"/>
                  </a:rPr>
                  <a:t> </a:t>
                </a:r>
                <a14:m>
                  <m:oMath xmlns:m="http://schemas.openxmlformats.org/officeDocument/2006/math">
                    <m:sSub>
                      <m:sSubPr>
                        <m:ctrlPr>
                          <a:rPr lang="zh-CN" altLang="zh-CN" sz="2000" i="1" kern="100" smtClean="0">
                            <a:solidFill>
                              <a:srgbClr val="000000"/>
                            </a:solidFill>
                            <a:latin typeface="Cambria Math" panose="02040503050406030204" pitchFamily="18" charset="0"/>
                            <a:ea typeface="Cambria Math" panose="02040503050406030204" pitchFamily="18" charset="0"/>
                          </a:rPr>
                        </m:ctrlPr>
                      </m:sSubPr>
                      <m:e>
                        <m:r>
                          <a:rPr lang="en-US" altLang="zh-CN" sz="2000" i="1" kern="100" smtClean="0">
                            <a:solidFill>
                              <a:srgbClr val="000000"/>
                            </a:solidFill>
                            <a:latin typeface="Cambria Math" panose="02040503050406030204" pitchFamily="18" charset="0"/>
                            <a:ea typeface="宋体" panose="02010600030101010101" pitchFamily="2" charset="-122"/>
                          </a:rPr>
                          <m:t>    </m:t>
                        </m:r>
                        <m:r>
                          <a:rPr lang="en-US" altLang="zh-CN" sz="2000" b="0" i="1" kern="100" smtClean="0">
                            <a:solidFill>
                              <a:srgbClr val="000000"/>
                            </a:solidFill>
                            <a:latin typeface="Cambria Math" panose="02040503050406030204" pitchFamily="18" charset="0"/>
                            <a:ea typeface="宋体" panose="02010600030101010101" pitchFamily="2" charset="-122"/>
                          </a:rPr>
                          <m:t>   </m:t>
                        </m:r>
                        <m:r>
                          <a:rPr lang="en-US" altLang="zh-CN" sz="2000" i="1" kern="100" smtClean="0">
                            <a:solidFill>
                              <a:srgbClr val="000000"/>
                            </a:solidFill>
                            <a:latin typeface="Cambria Math" panose="02040503050406030204" pitchFamily="18" charset="0"/>
                            <a:ea typeface="宋体" panose="02010600030101010101" pitchFamily="2" charset="-122"/>
                          </a:rPr>
                          <m:t> </m:t>
                        </m:r>
                        <m:r>
                          <a:rPr lang="en-US" altLang="zh-CN" sz="2000" i="1" kern="100">
                            <a:solidFill>
                              <a:srgbClr val="000000"/>
                            </a:solidFill>
                            <a:latin typeface="Cambria Math" panose="02040503050406030204" pitchFamily="18" charset="0"/>
                            <a:ea typeface="宋体" panose="02010600030101010101" pitchFamily="2" charset="-122"/>
                          </a:rPr>
                          <m:t>𝑦</m:t>
                        </m:r>
                      </m:e>
                      <m:sub>
                        <m:r>
                          <a:rPr lang="en-US" altLang="zh-CN" sz="2000" i="1" kern="100">
                            <a:solidFill>
                              <a:srgbClr val="000000"/>
                            </a:solidFill>
                            <a:latin typeface="Cambria Math" panose="02040503050406030204" pitchFamily="18" charset="0"/>
                            <a:ea typeface="宋体" panose="02010600030101010101" pitchFamily="2" charset="-122"/>
                          </a:rPr>
                          <m:t>𝑖</m:t>
                        </m:r>
                      </m:sub>
                    </m:sSub>
                    <m:r>
                      <a:rPr lang="en-US" altLang="zh-CN" sz="2000" kern="100">
                        <a:latin typeface="Cambria Math" panose="02040503050406030204" pitchFamily="18" charset="0"/>
                        <a:ea typeface="宋体" panose="02010600030101010101" pitchFamily="2" charset="-122"/>
                      </a:rPr>
                      <m:t>∈{0,1,2,3}</m:t>
                    </m:r>
                  </m:oMath>
                </a14:m>
                <a:endParaRPr lang="zh-CN" altLang="zh-CN" sz="2000" kern="100" dirty="0">
                  <a:latin typeface="Times New Roman" panose="02020603050405020304" pitchFamily="18" charset="0"/>
                  <a:ea typeface="宋体" panose="02010600030101010101" pitchFamily="2" charset="-122"/>
                </a:endParaRPr>
              </a:p>
            </p:txBody>
          </p:sp>
        </mc:Choice>
        <mc:Fallback xmlns="">
          <p:sp>
            <p:nvSpPr>
              <p:cNvPr id="6" name="矩形 5">
                <a:extLst>
                  <a:ext uri="{FF2B5EF4-FFF2-40B4-BE49-F238E27FC236}">
                    <a16:creationId xmlns:a16="http://schemas.microsoft.com/office/drawing/2014/main" id="{83B95BE9-63BA-4723-AE42-AF29AEAF8ECA}"/>
                  </a:ext>
                </a:extLst>
              </p:cNvPr>
              <p:cNvSpPr>
                <a:spLocks noRot="1" noChangeAspect="1" noMove="1" noResize="1" noEditPoints="1" noAdjustHandles="1" noChangeArrowheads="1" noChangeShapeType="1" noTextEdit="1"/>
              </p:cNvSpPr>
              <p:nvPr/>
            </p:nvSpPr>
            <p:spPr>
              <a:xfrm>
                <a:off x="1810753" y="3140018"/>
                <a:ext cx="4929351" cy="1990288"/>
              </a:xfrm>
              <a:prstGeom prst="rect">
                <a:avLst/>
              </a:prstGeom>
              <a:blipFill>
                <a:blip r:embed="rId4"/>
                <a:stretch>
                  <a:fillRect t="-306" b="-2752"/>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BE9FF3A3-D1A4-4725-A663-EC45478B57E3}"/>
              </a:ext>
            </a:extLst>
          </p:cNvPr>
          <p:cNvSpPr txBox="1"/>
          <p:nvPr/>
        </p:nvSpPr>
        <p:spPr>
          <a:xfrm>
            <a:off x="7515958" y="2960946"/>
            <a:ext cx="2771040" cy="984885"/>
          </a:xfrm>
          <a:prstGeom prst="rect">
            <a:avLst/>
          </a:prstGeom>
          <a:noFill/>
        </p:spPr>
        <p:txBody>
          <a:bodyPr wrap="square" rtlCol="0">
            <a:spAutoFit/>
          </a:bodyPr>
          <a:lstStyle/>
          <a:p>
            <a:endParaRPr lang="en-US" altLang="zh-CN" sz="2000" dirty="0">
              <a:latin typeface="+mn-ea"/>
            </a:endParaRPr>
          </a:p>
          <a:p>
            <a:r>
              <a:rPr lang="zh-CN" altLang="en-US" dirty="0">
                <a:solidFill>
                  <a:srgbClr val="C00000"/>
                </a:solidFill>
                <a:latin typeface="+mn-ea"/>
              </a:rPr>
              <a:t>约束条件：缓存区限制</a:t>
            </a:r>
            <a:endParaRPr lang="en-US" altLang="zh-CN" dirty="0">
              <a:solidFill>
                <a:srgbClr val="C00000"/>
              </a:solidFill>
              <a:latin typeface="+mn-ea"/>
            </a:endParaRPr>
          </a:p>
          <a:p>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4E84C08-61D2-46D5-A38B-0AB867B1F45B}"/>
                  </a:ext>
                </a:extLst>
              </p:cNvPr>
              <p:cNvSpPr txBox="1"/>
              <p:nvPr/>
            </p:nvSpPr>
            <p:spPr>
              <a:xfrm>
                <a:off x="5567834" y="2362548"/>
                <a:ext cx="6667289" cy="369332"/>
              </a:xfrm>
              <a:prstGeom prst="rect">
                <a:avLst/>
              </a:prstGeom>
              <a:noFill/>
            </p:spPr>
            <p:txBody>
              <a:bodyPr wrap="square" rtlCol="0">
                <a:spAutoFit/>
              </a:bodyPr>
              <a:lstStyle/>
              <a:p>
                <a:pPr>
                  <a:spcAft>
                    <a:spcPts val="500"/>
                  </a:spcAft>
                </a:pPr>
                <a:r>
                  <a:rPr lang="zh-CN" altLang="en-US" dirty="0">
                    <a:solidFill>
                      <a:srgbClr val="C00000"/>
                    </a:solidFill>
                    <a:latin typeface="+mn-ea"/>
                  </a:rPr>
                  <a:t>自变量：下载向量</a:t>
                </a:r>
                <a:r>
                  <a:rPr lang="zh-CN" altLang="zh-CN" dirty="0">
                    <a:solidFill>
                      <a:srgbClr val="C00000"/>
                    </a:solidFill>
                    <a:latin typeface="+mn-ea"/>
                  </a:rPr>
                  <a:t> </a:t>
                </a:r>
                <a14:m>
                  <m:oMath xmlns:m="http://schemas.openxmlformats.org/officeDocument/2006/math">
                    <m:sSup>
                      <m:sSupPr>
                        <m:ctrlPr>
                          <a:rPr lang="zh-CN" altLang="zh-CN" i="1">
                            <a:solidFill>
                              <a:srgbClr val="C00000"/>
                            </a:solidFill>
                            <a:latin typeface="Cambria Math" panose="02040503050406030204" pitchFamily="18" charset="0"/>
                          </a:rPr>
                        </m:ctrlPr>
                      </m:sSupPr>
                      <m:e>
                        <m:r>
                          <a:rPr lang="en-US" altLang="zh-CN" i="1" kern="100">
                            <a:solidFill>
                              <a:srgbClr val="C00000"/>
                            </a:solidFill>
                            <a:latin typeface="Cambria Math" panose="02040503050406030204" pitchFamily="18" charset="0"/>
                            <a:cs typeface="Times New Roman" panose="02020603050405020304" pitchFamily="18" charset="0"/>
                          </a:rPr>
                          <m:t>𝑋</m:t>
                        </m:r>
                      </m:e>
                      <m:sup>
                        <m:r>
                          <a:rPr lang="en-US" altLang="zh-CN" i="1" kern="100">
                            <a:solidFill>
                              <a:srgbClr val="C00000"/>
                            </a:solidFill>
                            <a:latin typeface="Cambria Math" panose="02040503050406030204" pitchFamily="18" charset="0"/>
                            <a:cs typeface="Times New Roman" panose="02020603050405020304" pitchFamily="18" charset="0"/>
                          </a:rPr>
                          <m:t>𝑛</m:t>
                        </m:r>
                        <m:r>
                          <a:rPr lang="en-US" altLang="zh-CN" i="1" kern="100">
                            <a:solidFill>
                              <a:srgbClr val="C00000"/>
                            </a:solidFill>
                            <a:latin typeface="Cambria Math" panose="02040503050406030204" pitchFamily="18" charset="0"/>
                            <a:cs typeface="Times New Roman" panose="02020603050405020304" pitchFamily="18" charset="0"/>
                          </a:rPr>
                          <m:t>     </m:t>
                        </m:r>
                      </m:sup>
                    </m:sSup>
                    <m:r>
                      <a:rPr lang="zh-CN" altLang="en-US" i="1" kern="100">
                        <a:solidFill>
                          <a:srgbClr val="C00000"/>
                        </a:solidFill>
                        <a:latin typeface="Cambria Math" panose="02040503050406030204" pitchFamily="18" charset="0"/>
                        <a:cs typeface="Times New Roman" panose="02020603050405020304" pitchFamily="18" charset="0"/>
                      </a:rPr>
                      <m:t>（</m:t>
                    </m:r>
                    <m:sSup>
                      <m:sSupPr>
                        <m:ctrlPr>
                          <a:rPr lang="zh-CN" altLang="zh-CN" i="1" smtClean="0">
                            <a:solidFill>
                              <a:srgbClr val="C00000"/>
                            </a:solidFill>
                            <a:latin typeface="Cambria Math" panose="02040503050406030204" pitchFamily="18" charset="0"/>
                          </a:rPr>
                        </m:ctrlPr>
                      </m:sSupPr>
                      <m:e>
                        <m:r>
                          <a:rPr lang="en-US" altLang="zh-CN" i="1" kern="100">
                            <a:solidFill>
                              <a:srgbClr val="C00000"/>
                            </a:solidFill>
                            <a:latin typeface="Cambria Math" panose="02040503050406030204" pitchFamily="18" charset="0"/>
                            <a:cs typeface="Times New Roman" panose="02020603050405020304" pitchFamily="18" charset="0"/>
                          </a:rPr>
                          <m:t>𝑋</m:t>
                        </m:r>
                      </m:e>
                      <m:sup>
                        <m:r>
                          <a:rPr lang="en-US" altLang="zh-CN" i="1" kern="100">
                            <a:solidFill>
                              <a:srgbClr val="C00000"/>
                            </a:solidFill>
                            <a:latin typeface="Cambria Math" panose="02040503050406030204" pitchFamily="18" charset="0"/>
                            <a:cs typeface="Times New Roman" panose="02020603050405020304" pitchFamily="18" charset="0"/>
                          </a:rPr>
                          <m:t>𝑛</m:t>
                        </m:r>
                      </m:sup>
                    </m:sSup>
                    <m:r>
                      <a:rPr lang="en-US" altLang="zh-CN">
                        <a:solidFill>
                          <a:srgbClr val="C00000"/>
                        </a:solidFill>
                        <a:latin typeface="Cambria Math" panose="02040503050406030204" pitchFamily="18" charset="0"/>
                      </a:rPr>
                      <m:t>={</m:t>
                    </m:r>
                    <m:sSub>
                      <m:sSubPr>
                        <m:ctrlPr>
                          <a:rPr lang="zh-CN"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𝑥</m:t>
                        </m:r>
                      </m:e>
                      <m:sub>
                        <m:r>
                          <a:rPr lang="en-US" altLang="zh-CN" i="1">
                            <a:solidFill>
                              <a:srgbClr val="C00000"/>
                            </a:solidFill>
                            <a:latin typeface="Cambria Math" panose="02040503050406030204" pitchFamily="18" charset="0"/>
                          </a:rPr>
                          <m:t>𝑖</m:t>
                        </m:r>
                      </m:sub>
                    </m:sSub>
                    <m:r>
                      <a:rPr lang="en-US" altLang="zh-CN">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r>
                      <a:rPr lang="en-US" altLang="zh-CN">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m:t>
                    </m:r>
                    <m:sSubSup>
                      <m:sSubSupPr>
                        <m:ctrlPr>
                          <a:rPr lang="zh-CN" altLang="zh-CN" i="1" smtClean="0">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𝑡</m:t>
                        </m:r>
                      </m:e>
                      <m:sub>
                        <m:r>
                          <a:rPr lang="en-US" altLang="zh-CN" b="0" i="1" smtClean="0">
                            <a:solidFill>
                              <a:srgbClr val="C00000"/>
                            </a:solidFill>
                            <a:latin typeface="Cambria Math" panose="02040503050406030204" pitchFamily="18" charset="0"/>
                          </a:rPr>
                          <m:t>𝑠</m:t>
                        </m:r>
                      </m:sub>
                      <m:sup>
                        <m:r>
                          <a:rPr lang="en-US" altLang="zh-CN" i="1">
                            <a:solidFill>
                              <a:srgbClr val="C00000"/>
                            </a:solidFill>
                            <a:latin typeface="Cambria Math" panose="02040503050406030204" pitchFamily="18" charset="0"/>
                          </a:rPr>
                          <m:t>𝑛</m:t>
                        </m:r>
                      </m:sup>
                    </m:sSubSup>
                    <m:r>
                      <a:rPr lang="zh-CN" altLang="en-US" i="1">
                        <a:solidFill>
                          <a:srgbClr val="C00000"/>
                        </a:solidFill>
                        <a:latin typeface="Cambria Math" panose="02040503050406030204" pitchFamily="18" charset="0"/>
                      </a:rPr>
                      <m:t>，</m:t>
                    </m:r>
                    <m:sSubSup>
                      <m:sSubSupPr>
                        <m:ctrlPr>
                          <a:rPr lang="zh-CN" altLang="zh-CN" i="1">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𝑡</m:t>
                        </m:r>
                      </m:e>
                      <m:sub>
                        <m:r>
                          <a:rPr lang="en-US" altLang="zh-CN" i="1">
                            <a:solidFill>
                              <a:srgbClr val="C00000"/>
                            </a:solidFill>
                            <a:latin typeface="Cambria Math" panose="02040503050406030204" pitchFamily="18" charset="0"/>
                          </a:rPr>
                          <m:t>𝑒</m:t>
                        </m:r>
                      </m:sub>
                      <m:sup>
                        <m:r>
                          <a:rPr lang="en-US" altLang="zh-CN" i="1">
                            <a:solidFill>
                              <a:srgbClr val="C00000"/>
                            </a:solidFill>
                            <a:latin typeface="Cambria Math" panose="02040503050406030204" pitchFamily="18" charset="0"/>
                          </a:rPr>
                          <m:t>𝑛</m:t>
                        </m:r>
                      </m:sup>
                    </m:sSubSup>
                    <m:r>
                      <a:rPr lang="en-US" altLang="zh-CN" b="0" i="1" smtClean="0">
                        <a:solidFill>
                          <a:srgbClr val="C00000"/>
                        </a:solidFill>
                        <a:latin typeface="Cambria Math" panose="02040503050406030204" pitchFamily="18" charset="0"/>
                      </a:rPr>
                      <m:t>]</m:t>
                    </m:r>
                    <m:r>
                      <a:rPr lang="en-US" altLang="zh-CN">
                        <a:solidFill>
                          <a:srgbClr val="C00000"/>
                        </a:solidFill>
                        <a:latin typeface="Cambria Math" panose="02040503050406030204" pitchFamily="18" charset="0"/>
                      </a:rPr>
                      <m:t>}</m:t>
                    </m:r>
                  </m:oMath>
                </a14:m>
                <a:r>
                  <a:rPr lang="zh-CN" altLang="en-US" dirty="0">
                    <a:solidFill>
                      <a:srgbClr val="C00000"/>
                    </a:solidFill>
                  </a:rPr>
                  <a:t> ） </a:t>
                </a:r>
                <a:endParaRPr lang="en-US" altLang="zh-CN" dirty="0">
                  <a:solidFill>
                    <a:srgbClr val="C00000"/>
                  </a:solidFill>
                </a:endParaRPr>
              </a:p>
            </p:txBody>
          </p:sp>
        </mc:Choice>
        <mc:Fallback xmlns="">
          <p:sp>
            <p:nvSpPr>
              <p:cNvPr id="10" name="文本框 9">
                <a:extLst>
                  <a:ext uri="{FF2B5EF4-FFF2-40B4-BE49-F238E27FC236}">
                    <a16:creationId xmlns:a16="http://schemas.microsoft.com/office/drawing/2014/main" id="{94E84C08-61D2-46D5-A38B-0AB867B1F45B}"/>
                  </a:ext>
                </a:extLst>
              </p:cNvPr>
              <p:cNvSpPr txBox="1">
                <a:spLocks noRot="1" noChangeAspect="1" noMove="1" noResize="1" noEditPoints="1" noAdjustHandles="1" noChangeArrowheads="1" noChangeShapeType="1" noTextEdit="1"/>
              </p:cNvSpPr>
              <p:nvPr/>
            </p:nvSpPr>
            <p:spPr>
              <a:xfrm>
                <a:off x="5567834" y="2362548"/>
                <a:ext cx="6667289" cy="369332"/>
              </a:xfrm>
              <a:prstGeom prst="rect">
                <a:avLst/>
              </a:prstGeom>
              <a:blipFill>
                <a:blip r:embed="rId5"/>
                <a:stretch>
                  <a:fillRect l="-731" t="-10000" b="-26667"/>
                </a:stretch>
              </a:blipFill>
            </p:spPr>
            <p:txBody>
              <a:bodyPr/>
              <a:lstStyle/>
              <a:p>
                <a:r>
                  <a:rPr lang="zh-CN" altLang="en-US">
                    <a:noFill/>
                  </a:rPr>
                  <a:t> </a:t>
                </a:r>
              </a:p>
            </p:txBody>
          </p:sp>
        </mc:Fallback>
      </mc:AlternateContent>
      <p:cxnSp>
        <p:nvCxnSpPr>
          <p:cNvPr id="12" name="直接箭头连接符 11">
            <a:extLst>
              <a:ext uri="{FF2B5EF4-FFF2-40B4-BE49-F238E27FC236}">
                <a16:creationId xmlns:a16="http://schemas.microsoft.com/office/drawing/2014/main" id="{252397BD-C03E-409A-837E-36C8BC09412B}"/>
              </a:ext>
            </a:extLst>
          </p:cNvPr>
          <p:cNvCxnSpPr/>
          <p:nvPr/>
        </p:nvCxnSpPr>
        <p:spPr>
          <a:xfrm>
            <a:off x="4679552" y="2681202"/>
            <a:ext cx="77585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直接箭头连接符 12">
            <a:extLst>
              <a:ext uri="{FF2B5EF4-FFF2-40B4-BE49-F238E27FC236}">
                <a16:creationId xmlns:a16="http://schemas.microsoft.com/office/drawing/2014/main" id="{2E75DDEA-C594-4F53-81F5-0278485835BD}"/>
              </a:ext>
            </a:extLst>
          </p:cNvPr>
          <p:cNvCxnSpPr/>
          <p:nvPr/>
        </p:nvCxnSpPr>
        <p:spPr>
          <a:xfrm>
            <a:off x="6740104" y="3452014"/>
            <a:ext cx="77585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89C9B0E9-E18D-4409-98C3-7D0D8F1A2C79}"/>
              </a:ext>
            </a:extLst>
          </p:cNvPr>
          <p:cNvSpPr txBox="1"/>
          <p:nvPr/>
        </p:nvSpPr>
        <p:spPr>
          <a:xfrm>
            <a:off x="2031060" y="5322182"/>
            <a:ext cx="9064593" cy="961289"/>
          </a:xfrm>
          <a:prstGeom prst="rect">
            <a:avLst/>
          </a:prstGeom>
          <a:noFill/>
        </p:spPr>
        <p:txBody>
          <a:bodyPr wrap="square" rtlCol="0">
            <a:spAutoFit/>
          </a:bodyPr>
          <a:lstStyle/>
          <a:p>
            <a:pPr>
              <a:lnSpc>
                <a:spcPct val="150000"/>
              </a:lnSpc>
            </a:pPr>
            <a:r>
              <a:rPr lang="zh-CN" altLang="en-US" sz="2000" dirty="0">
                <a:latin typeface="+mn-ea"/>
              </a:rPr>
              <a:t>该模型</a:t>
            </a:r>
            <a:r>
              <a:rPr lang="zh-CN" altLang="zh-CN" sz="2000" dirty="0">
                <a:latin typeface="+mn-ea"/>
              </a:rPr>
              <a:t>对连续视频时间</a:t>
            </a:r>
            <a:r>
              <a:rPr lang="zh-CN" altLang="en-US" sz="2000" dirty="0">
                <a:latin typeface="+mn-ea"/>
              </a:rPr>
              <a:t>做了</a:t>
            </a:r>
            <a:r>
              <a:rPr lang="zh-CN" altLang="zh-CN" sz="2000" dirty="0">
                <a:latin typeface="+mn-ea"/>
              </a:rPr>
              <a:t>离散化处理，</a:t>
            </a:r>
            <a:r>
              <a:rPr lang="zh-CN" altLang="en-US" sz="2000" dirty="0">
                <a:latin typeface="+mn-ea"/>
              </a:rPr>
              <a:t>从而</a:t>
            </a:r>
            <a:r>
              <a:rPr lang="zh-CN" altLang="zh-CN" sz="2000" dirty="0">
                <a:latin typeface="+mn-ea"/>
              </a:rPr>
              <a:t>将优化问题刻画为</a:t>
            </a:r>
            <a:r>
              <a:rPr lang="zh-CN" altLang="en-US" sz="2000" dirty="0">
                <a:latin typeface="+mn-ea"/>
              </a:rPr>
              <a:t>一个</a:t>
            </a:r>
            <a:r>
              <a:rPr lang="zh-CN" altLang="zh-CN" sz="2000" dirty="0">
                <a:latin typeface="+mn-ea"/>
              </a:rPr>
              <a:t>时间离散</a:t>
            </a:r>
            <a:r>
              <a:rPr lang="zh-CN" altLang="en-US" sz="2000" dirty="0">
                <a:latin typeface="+mn-ea"/>
              </a:rPr>
              <a:t>的</a:t>
            </a:r>
            <a:r>
              <a:rPr lang="zh-CN" altLang="zh-CN" sz="2000" dirty="0">
                <a:latin typeface="+mn-ea"/>
              </a:rPr>
              <a:t>整数线性规划问题</a:t>
            </a:r>
            <a:endParaRPr lang="zh-CN" altLang="en-US" sz="2000" dirty="0">
              <a:latin typeface="+mn-ea"/>
            </a:endParaRPr>
          </a:p>
        </p:txBody>
      </p:sp>
      <p:sp>
        <p:nvSpPr>
          <p:cNvPr id="33" name="文本框 32">
            <a:extLst>
              <a:ext uri="{FF2B5EF4-FFF2-40B4-BE49-F238E27FC236}">
                <a16:creationId xmlns:a16="http://schemas.microsoft.com/office/drawing/2014/main" id="{39426F0C-DA26-457D-9550-0F45AF85074E}"/>
              </a:ext>
            </a:extLst>
          </p:cNvPr>
          <p:cNvSpPr txBox="1"/>
          <p:nvPr/>
        </p:nvSpPr>
        <p:spPr>
          <a:xfrm>
            <a:off x="3878985" y="1604380"/>
            <a:ext cx="8365469" cy="400110"/>
          </a:xfrm>
          <a:prstGeom prst="rect">
            <a:avLst/>
          </a:prstGeom>
          <a:noFill/>
        </p:spPr>
        <p:txBody>
          <a:bodyPr wrap="square" rtlCol="0">
            <a:spAutoFit/>
          </a:bodyPr>
          <a:lstStyle/>
          <a:p>
            <a:r>
              <a:rPr lang="en-US" altLang="zh-CN" sz="2000" dirty="0">
                <a:solidFill>
                  <a:srgbClr val="C00000"/>
                </a:solidFill>
                <a:latin typeface="+mn-ea"/>
              </a:rPr>
              <a:t>------ </a:t>
            </a:r>
            <a:r>
              <a:rPr lang="zh-CN" altLang="en-US" sz="2000" dirty="0">
                <a:solidFill>
                  <a:srgbClr val="C00000"/>
                </a:solidFill>
                <a:latin typeface="+mn-ea"/>
              </a:rPr>
              <a:t>优化目标：保证视频流畅播放的前提下，最小化传输能耗</a:t>
            </a: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89A88D6-6678-4515-BED7-239C5D974EFB}"/>
                  </a:ext>
                </a:extLst>
              </p:cNvPr>
              <p:cNvSpPr txBox="1"/>
              <p:nvPr/>
            </p:nvSpPr>
            <p:spPr>
              <a:xfrm>
                <a:off x="5567834" y="2702422"/>
                <a:ext cx="6367492" cy="646331"/>
              </a:xfrm>
              <a:prstGeom prst="rect">
                <a:avLst/>
              </a:prstGeom>
              <a:noFill/>
            </p:spPr>
            <p:txBody>
              <a:bodyPr wrap="square" rtlCol="0">
                <a:spAutoFit/>
              </a:bodyPr>
              <a:lstStyle/>
              <a:p>
                <a:r>
                  <a:rPr lang="zh-CN" altLang="en-US" dirty="0">
                    <a:solidFill>
                      <a:srgbClr val="C00000"/>
                    </a:solidFill>
                  </a:rPr>
                  <a:t>目标函数：</a:t>
                </a:r>
                <a:r>
                  <a:rPr lang="zh-CN" altLang="zh-CN" dirty="0">
                    <a:solidFill>
                      <a:srgbClr val="C00000"/>
                    </a:solidFill>
                  </a:rPr>
                  <a:t>传输能耗</a:t>
                </a:r>
                <a14:m>
                  <m:oMath xmlns:m="http://schemas.openxmlformats.org/officeDocument/2006/math">
                    <m:r>
                      <a:rPr lang="zh-CN" altLang="en-US">
                        <a:solidFill>
                          <a:srgbClr val="C00000"/>
                        </a:solidFill>
                        <a:latin typeface="Cambria Math" panose="02040503050406030204" pitchFamily="18" charset="0"/>
                      </a:rPr>
                      <m:t>值</m:t>
                    </m:r>
                    <m:r>
                      <a:rPr lang="en-US" altLang="zh-CN">
                        <a:solidFill>
                          <a:srgbClr val="C00000"/>
                        </a:solidFill>
                        <a:latin typeface="Cambria Math" panose="02040503050406030204" pitchFamily="18" charset="0"/>
                      </a:rPr>
                      <m:t>𝐹</m:t>
                    </m:r>
                    <m:r>
                      <a:rPr lang="en-US" altLang="zh-CN">
                        <a:solidFill>
                          <a:srgbClr val="C00000"/>
                        </a:solidFill>
                        <a:latin typeface="Cambria Math" panose="02040503050406030204" pitchFamily="18" charset="0"/>
                      </a:rPr>
                      <m:t>(</m:t>
                    </m:r>
                    <m:sSup>
                      <m:sSupPr>
                        <m:ctrlPr>
                          <a:rPr lang="zh-CN" altLang="zh-CN" i="1">
                            <a:solidFill>
                              <a:srgbClr val="C00000"/>
                            </a:solidFill>
                            <a:latin typeface="Cambria Math" panose="02040503050406030204" pitchFamily="18" charset="0"/>
                          </a:rPr>
                        </m:ctrlPr>
                      </m:sSupPr>
                      <m:e>
                        <m:r>
                          <a:rPr lang="en-US" altLang="zh-CN">
                            <a:solidFill>
                              <a:srgbClr val="C00000"/>
                            </a:solidFill>
                            <a:latin typeface="Cambria Math" panose="02040503050406030204" pitchFamily="18" charset="0"/>
                          </a:rPr>
                          <m:t>𝑋</m:t>
                        </m:r>
                      </m:e>
                      <m:sup>
                        <m:r>
                          <a:rPr lang="en-US" altLang="zh-CN">
                            <a:solidFill>
                              <a:srgbClr val="C00000"/>
                            </a:solidFill>
                            <a:latin typeface="Cambria Math" panose="02040503050406030204" pitchFamily="18" charset="0"/>
                          </a:rPr>
                          <m:t>𝑛</m:t>
                        </m:r>
                      </m:sup>
                    </m:sSup>
                    <m:r>
                      <a:rPr lang="en-US" altLang="zh-CN">
                        <a:solidFill>
                          <a:srgbClr val="C00000"/>
                        </a:solidFill>
                        <a:latin typeface="Cambria Math" panose="02040503050406030204" pitchFamily="18" charset="0"/>
                      </a:rPr>
                      <m:t>)</m:t>
                    </m:r>
                  </m:oMath>
                </a14:m>
                <a:endParaRPr lang="zh-CN" altLang="en-US" dirty="0">
                  <a:solidFill>
                    <a:srgbClr val="C00000"/>
                  </a:solidFill>
                </a:endParaRPr>
              </a:p>
              <a:p>
                <a:endParaRPr lang="zh-CN" altLang="en-US" dirty="0"/>
              </a:p>
            </p:txBody>
          </p:sp>
        </mc:Choice>
        <mc:Fallback xmlns="">
          <p:sp>
            <p:nvSpPr>
              <p:cNvPr id="34" name="文本框 33">
                <a:extLst>
                  <a:ext uri="{FF2B5EF4-FFF2-40B4-BE49-F238E27FC236}">
                    <a16:creationId xmlns:a16="http://schemas.microsoft.com/office/drawing/2014/main" id="{889A88D6-6678-4515-BED7-239C5D974EFB}"/>
                  </a:ext>
                </a:extLst>
              </p:cNvPr>
              <p:cNvSpPr txBox="1">
                <a:spLocks noRot="1" noChangeAspect="1" noMove="1" noResize="1" noEditPoints="1" noAdjustHandles="1" noChangeArrowheads="1" noChangeShapeType="1" noTextEdit="1"/>
              </p:cNvSpPr>
              <p:nvPr/>
            </p:nvSpPr>
            <p:spPr>
              <a:xfrm>
                <a:off x="5567834" y="2702422"/>
                <a:ext cx="6367492" cy="646331"/>
              </a:xfrm>
              <a:prstGeom prst="rect">
                <a:avLst/>
              </a:prstGeom>
              <a:blipFill>
                <a:blip r:embed="rId7"/>
                <a:stretch>
                  <a:fillRect l="-766" t="-4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1644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34" grpId="0"/>
    </p:bldLst>
  </p:timing>
</p:sld>
</file>

<file path=ppt/theme/theme1.xml><?xml version="1.0" encoding="utf-8"?>
<a:theme xmlns:a="http://schemas.openxmlformats.org/drawingml/2006/main" name="Office 主题">
  <a:themeElements>
    <a:clrScheme name="达芬奇的左手">
      <a:dk1>
        <a:srgbClr val="000000"/>
      </a:dk1>
      <a:lt1>
        <a:srgbClr val="FFFFFF"/>
      </a:lt1>
      <a:dk2>
        <a:srgbClr val="44546A"/>
      </a:dk2>
      <a:lt2>
        <a:srgbClr val="E7E6E6"/>
      </a:lt2>
      <a:accent1>
        <a:srgbClr val="2A3D52"/>
      </a:accent1>
      <a:accent2>
        <a:srgbClr val="C4AF99"/>
      </a:accent2>
      <a:accent3>
        <a:srgbClr val="5B6C83"/>
      </a:accent3>
      <a:accent4>
        <a:srgbClr val="D7CCB8"/>
      </a:accent4>
      <a:accent5>
        <a:srgbClr val="38526E"/>
      </a:accent5>
      <a:accent6>
        <a:srgbClr val="BFBFBF"/>
      </a:accent6>
      <a:hlink>
        <a:srgbClr val="2A3D52"/>
      </a:hlink>
      <a:folHlink>
        <a:srgbClr val="C4AF99"/>
      </a:folHlink>
    </a:clrScheme>
    <a:fontScheme name="Lao UI">
      <a:majorFont>
        <a:latin typeface="Lao UI"/>
        <a:ea typeface="微软雅黑"/>
        <a:cs typeface=""/>
      </a:majorFont>
      <a:minorFont>
        <a:latin typeface="Lao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3832</TotalTime>
  <Words>1611</Words>
  <Application>Microsoft Office PowerPoint</Application>
  <PresentationFormat>宽屏</PresentationFormat>
  <Paragraphs>137</Paragraphs>
  <Slides>22</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 Unicode MS</vt:lpstr>
      <vt:lpstr>等线</vt:lpstr>
      <vt:lpstr>方正大标宋简体</vt:lpstr>
      <vt:lpstr>方正兰亭细黑_GBK</vt:lpstr>
      <vt:lpstr>黑体</vt:lpstr>
      <vt:lpstr>微软雅黑</vt:lpstr>
      <vt:lpstr>Arial</vt:lpstr>
      <vt:lpstr>Calibri</vt:lpstr>
      <vt:lpstr>Cambria Math</vt:lpstr>
      <vt:lpstr>Impact</vt:lpstr>
      <vt:lpstr>Lao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Penelope</dc:creator>
  <cp:lastModifiedBy>wangwei</cp:lastModifiedBy>
  <cp:revision>706</cp:revision>
  <dcterms:created xsi:type="dcterms:W3CDTF">2014-06-18T03:33:00Z</dcterms:created>
  <dcterms:modified xsi:type="dcterms:W3CDTF">2019-05-30T13:10:16Z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