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542" r:id="rId2"/>
    <p:sldId id="1159" r:id="rId3"/>
    <p:sldId id="1200" r:id="rId4"/>
    <p:sldId id="1201" r:id="rId5"/>
    <p:sldId id="1202" r:id="rId6"/>
    <p:sldId id="1203" r:id="rId7"/>
    <p:sldId id="1204" r:id="rId8"/>
    <p:sldId id="1205" r:id="rId9"/>
    <p:sldId id="1206" r:id="rId10"/>
    <p:sldId id="1207" r:id="rId11"/>
    <p:sldId id="1168" r:id="rId12"/>
    <p:sldId id="1169" r:id="rId13"/>
    <p:sldId id="1170" r:id="rId14"/>
    <p:sldId id="1196" r:id="rId15"/>
    <p:sldId id="1235" r:id="rId16"/>
    <p:sldId id="1178" r:id="rId17"/>
    <p:sldId id="1179" r:id="rId18"/>
    <p:sldId id="1180" r:id="rId19"/>
    <p:sldId id="1199" r:id="rId20"/>
    <p:sldId id="1172" r:id="rId21"/>
    <p:sldId id="1173" r:id="rId22"/>
    <p:sldId id="1176" r:id="rId23"/>
    <p:sldId id="1187" r:id="rId24"/>
    <p:sldId id="1181" r:id="rId25"/>
    <p:sldId id="1182" r:id="rId26"/>
    <p:sldId id="1183" r:id="rId27"/>
    <p:sldId id="1184" r:id="rId28"/>
    <p:sldId id="1236" r:id="rId29"/>
    <p:sldId id="1185" r:id="rId30"/>
    <p:sldId id="1186" r:id="rId31"/>
    <p:sldId id="1208" r:id="rId32"/>
    <p:sldId id="1209" r:id="rId33"/>
    <p:sldId id="1210" r:id="rId34"/>
    <p:sldId id="1211" r:id="rId35"/>
    <p:sldId id="1212" r:id="rId36"/>
    <p:sldId id="1231" r:id="rId37"/>
    <p:sldId id="1223" r:id="rId38"/>
    <p:sldId id="1224" r:id="rId39"/>
    <p:sldId id="1225" r:id="rId40"/>
    <p:sldId id="1233" r:id="rId41"/>
    <p:sldId id="1215" r:id="rId42"/>
    <p:sldId id="1216" r:id="rId43"/>
    <p:sldId id="1218" r:id="rId44"/>
    <p:sldId id="1219" r:id="rId45"/>
    <p:sldId id="1220" r:id="rId46"/>
    <p:sldId id="1221" r:id="rId47"/>
    <p:sldId id="1234" r:id="rId48"/>
    <p:sldId id="1222" r:id="rId49"/>
    <p:sldId id="1230" r:id="rId50"/>
  </p:sldIdLst>
  <p:sldSz cx="9144000" cy="6858000" type="screen4x3"/>
  <p:notesSz cx="7302500" cy="9586913"/>
  <p:custDataLst>
    <p:tags r:id="rId5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E6E6E6"/>
    <a:srgbClr val="F7F5CD"/>
    <a:srgbClr val="DEDFF5"/>
    <a:srgbClr val="DBF2DA"/>
    <a:srgbClr val="990000"/>
    <a:srgbClr val="F6F5BD"/>
    <a:srgbClr val="D5F1CF"/>
    <a:srgbClr val="F1C7C7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1" autoAdjust="0"/>
    <p:restoredTop sz="94649" autoAdjust="0"/>
  </p:normalViewPr>
  <p:slideViewPr>
    <p:cSldViewPr snapToObjects="1">
      <p:cViewPr varScale="1">
        <p:scale>
          <a:sx n="115" d="100"/>
          <a:sy n="115" d="100"/>
        </p:scale>
        <p:origin x="14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598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71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69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Linking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000" b="0" dirty="0"/>
              <a:t>15-213: Introduction to Computer Systems</a:t>
            </a:r>
            <a:r>
              <a:rPr lang="en-US" b="0" dirty="0"/>
              <a:t/>
            </a:r>
            <a:br>
              <a:rPr lang="en-US" b="0" dirty="0"/>
            </a:br>
            <a:r>
              <a:rPr lang="en-US" sz="2000" b="0" dirty="0"/>
              <a:t>13</a:t>
            </a:r>
            <a:r>
              <a:rPr lang="en-US" sz="2000" b="0" baseline="30000" dirty="0"/>
              <a:t>th</a:t>
            </a:r>
            <a:r>
              <a:rPr lang="en-US" sz="2000" b="0" dirty="0"/>
              <a:t> Lecture, Oct. 13, 2015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/>
              <a:t>Instructors:</a:t>
            </a:r>
            <a:r>
              <a:rPr lang="en-US" dirty="0"/>
              <a:t> </a:t>
            </a:r>
          </a:p>
          <a:p>
            <a:r>
              <a:rPr lang="en-US" dirty="0"/>
              <a:t>Randal E. Bryant </a:t>
            </a:r>
            <a:r>
              <a:rPr lang="en-US"/>
              <a:t>and David R. </a:t>
            </a:r>
            <a:r>
              <a:rPr lang="en-US" dirty="0" err="1"/>
              <a:t>O’Hallaron</a:t>
            </a:r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Executable and Linkable Format (ELF)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 binary format for object files</a:t>
            </a:r>
          </a:p>
          <a:p>
            <a:endParaRPr lang="en-US" dirty="0"/>
          </a:p>
          <a:p>
            <a:r>
              <a:rPr lang="en-US" dirty="0"/>
              <a:t>One unified format for </a:t>
            </a:r>
          </a:p>
          <a:p>
            <a:pPr lvl="1"/>
            <a:r>
              <a:rPr lang="en-US" dirty="0"/>
              <a:t>Relocatable object files (</a:t>
            </a:r>
            <a:r>
              <a:rPr lang="en-US" dirty="0">
                <a:latin typeface="Courier New"/>
                <a:cs typeface="Courier New"/>
              </a:rPr>
              <a:t>.o</a:t>
            </a:r>
            <a:r>
              <a:rPr lang="en-US" dirty="0"/>
              <a:t>), </a:t>
            </a:r>
          </a:p>
          <a:p>
            <a:pPr lvl="1"/>
            <a:r>
              <a:rPr lang="en-US" dirty="0"/>
              <a:t>Executable object files 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a.out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Shared object files (</a:t>
            </a:r>
            <a:r>
              <a:rPr lang="en-US" dirty="0">
                <a:latin typeface="Courier New"/>
                <a:cs typeface="Courier New"/>
              </a:rPr>
              <a:t>.so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Generic name: ELF binaries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385763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ELF Object File Format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019175"/>
            <a:ext cx="5348287" cy="5381625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Elf header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Word size, byte ordering, file type (.o, exec, .so), machine type, etc.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Segment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Page size, virtual addresses memory segments (sections), segment sizes.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.text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Code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rodata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/>
              <a:t>section</a:t>
            </a:r>
          </a:p>
          <a:p>
            <a:pPr lvl="1"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Read only data: jump tables, ...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.data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Initialized global variables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bss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Uninitialized global variables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“Block Started by Symbol”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solidFill>
                  <a:srgbClr val="C00000"/>
                </a:solidFill>
              </a:rPr>
              <a:t>“Better Save Space”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Has section header but occupies no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5763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ELF Object File Format (cont.)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09688"/>
            <a:ext cx="5272087" cy="5472112"/>
          </a:xfrm>
          <a:ln/>
        </p:spPr>
        <p:txBody>
          <a:bodyPr/>
          <a:lstStyle/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symtab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Symbol 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Procedure and static variable names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Section names and locations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rel.text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Relocation info for </a:t>
            </a:r>
            <a:r>
              <a:rPr lang="en-GB" sz="1800" b="1" dirty="0">
                <a:latin typeface="Courier New" pitchFamily="49" charset="0"/>
              </a:rPr>
              <a:t>.text</a:t>
            </a:r>
            <a:r>
              <a:rPr lang="en-GB" sz="1800" b="1" dirty="0"/>
              <a:t> </a:t>
            </a:r>
            <a:r>
              <a:rPr lang="en-GB" sz="1800" dirty="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Addresses of instructions that will need to be modified in the executable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Instructions for modifying.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rel.data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Relocation info for </a:t>
            </a:r>
            <a:r>
              <a:rPr lang="en-GB" sz="1800" b="1" dirty="0">
                <a:latin typeface="Courier New" pitchFamily="49" charset="0"/>
              </a:rPr>
              <a:t>.data</a:t>
            </a:r>
            <a:r>
              <a:rPr lang="en-GB" sz="1800" b="1" dirty="0"/>
              <a:t> </a:t>
            </a:r>
            <a:r>
              <a:rPr lang="en-GB" sz="1800" dirty="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Addresses of pointer data that will need to be modified in the merged executable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.debug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Info for symbolic debugging (</a:t>
            </a:r>
            <a:r>
              <a:rPr lang="en-GB" sz="1800" b="1" dirty="0" err="1">
                <a:latin typeface="Courier New" pitchFamily="49" charset="0"/>
              </a:rPr>
              <a:t>gcc</a:t>
            </a:r>
            <a:r>
              <a:rPr lang="en-GB" sz="1800" b="1" dirty="0">
                <a:latin typeface="Courier New" pitchFamily="49" charset="0"/>
              </a:rPr>
              <a:t> -g</a:t>
            </a:r>
            <a:r>
              <a:rPr lang="en-GB" sz="1800" dirty="0"/>
              <a:t>)</a:t>
            </a:r>
          </a:p>
          <a:p>
            <a:pPr>
              <a:lnSpc>
                <a:spcPct val="88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Section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Offsets and sizes of each section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1747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Symbols	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2913" y="1449388"/>
            <a:ext cx="8548687" cy="457041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Global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Symbols defined by module </a:t>
            </a:r>
            <a:r>
              <a:rPr lang="en-GB" i="1" dirty="0"/>
              <a:t>m</a:t>
            </a:r>
            <a:r>
              <a:rPr lang="en-GB" dirty="0"/>
              <a:t> that can be referenced by other modules.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E.g.: non-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/>
              <a:t> C functions and non-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/>
              <a:t> global variables.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External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Global symbols that are referenced by module </a:t>
            </a:r>
            <a:r>
              <a:rPr lang="en-GB" i="1" dirty="0"/>
              <a:t>m</a:t>
            </a:r>
            <a:r>
              <a:rPr lang="en-GB" dirty="0"/>
              <a:t> but defined by some other module.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Local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Symbols that are defined and referenced exclusively by module </a:t>
            </a:r>
            <a:r>
              <a:rPr lang="en-GB" i="1" dirty="0"/>
              <a:t>m</a:t>
            </a:r>
            <a:r>
              <a:rPr lang="en-GB" dirty="0"/>
              <a:t>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E.g.: C functions and global variables defined with the 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>
                <a:latin typeface="Courier New" pitchFamily="49" charset="0"/>
              </a:rPr>
              <a:t> </a:t>
            </a:r>
            <a:r>
              <a:rPr lang="en-GB" dirty="0"/>
              <a:t>attribute.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solidFill>
                  <a:srgbClr val="C00000"/>
                </a:solidFill>
              </a:rPr>
              <a:t>Local linker symbols are </a:t>
            </a:r>
            <a:r>
              <a:rPr lang="en-GB" b="1" i="1" dirty="0">
                <a:solidFill>
                  <a:srgbClr val="C00000"/>
                </a:solidFill>
              </a:rPr>
              <a:t>not</a:t>
            </a:r>
            <a:r>
              <a:rPr lang="en-GB" b="1" dirty="0">
                <a:solidFill>
                  <a:srgbClr val="C00000"/>
                </a:solidFill>
              </a:rPr>
              <a:t> local program 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Step 1: Symbol Resolution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18003" y="2702650"/>
            <a:ext cx="4072997" cy="258750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hu-HU" sz="18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Menlo-Regular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endParaRPr lang="hu-HU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2);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val;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82093" y="4931144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487848" y="2704237"/>
            <a:ext cx="4211970" cy="2587504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s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8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    s += a[i];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 s;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758028" y="4913085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084797" y="1278744"/>
            <a:ext cx="1658620" cy="3217056"/>
            <a:chOff x="1523473" y="689057"/>
            <a:chExt cx="1658620" cy="3217056"/>
          </a:xfrm>
        </p:grpSpPr>
        <p:sp>
          <p:nvSpPr>
            <p:cNvPr id="7" name="TextBox 6"/>
            <p:cNvSpPr txBox="1"/>
            <p:nvPr/>
          </p:nvSpPr>
          <p:spPr>
            <a:xfrm>
              <a:off x="1843265" y="689057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Referencing </a:t>
              </a:r>
            </a:p>
            <a:p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12" name="Straight Arrow Connector 11"/>
            <p:cNvCxnSpPr>
              <a:stCxn id="7" idx="2"/>
            </p:cNvCxnSpPr>
            <p:nvPr/>
          </p:nvCxnSpPr>
          <p:spPr bwMode="auto">
            <a:xfrm flipH="1">
              <a:off x="1523473" y="1335388"/>
              <a:ext cx="989206" cy="2570725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132131" y="4120568"/>
            <a:ext cx="992579" cy="1936469"/>
            <a:chOff x="132131" y="3397531"/>
            <a:chExt cx="992579" cy="1936469"/>
          </a:xfrm>
        </p:grpSpPr>
        <p:sp>
          <p:nvSpPr>
            <p:cNvPr id="14" name="TextBox 13"/>
            <p:cNvSpPr txBox="1"/>
            <p:nvPr/>
          </p:nvSpPr>
          <p:spPr>
            <a:xfrm>
              <a:off x="132131" y="4687669"/>
              <a:ext cx="9925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Defining </a:t>
              </a:r>
            </a:p>
            <a:p>
              <a:pPr algn="ctr"/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a global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 bwMode="auto">
            <a:xfrm flipV="1">
              <a:off x="628421" y="3397531"/>
              <a:ext cx="395906" cy="1290138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6" name="Group 55"/>
          <p:cNvGrpSpPr/>
          <p:nvPr/>
        </p:nvGrpSpPr>
        <p:grpSpPr>
          <a:xfrm>
            <a:off x="994380" y="4609239"/>
            <a:ext cx="1643599" cy="2057398"/>
            <a:chOff x="994380" y="3886202"/>
            <a:chExt cx="1643599" cy="2057398"/>
          </a:xfrm>
        </p:grpSpPr>
        <p:sp>
          <p:nvSpPr>
            <p:cNvPr id="28" name="TextBox 27"/>
            <p:cNvSpPr txBox="1"/>
            <p:nvPr/>
          </p:nvSpPr>
          <p:spPr>
            <a:xfrm>
              <a:off x="994380" y="5297269"/>
              <a:ext cx="16435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Linker knows</a:t>
              </a:r>
            </a:p>
            <a:p>
              <a:pPr algn="r"/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nothing of </a:t>
              </a:r>
              <a:r>
                <a:rPr lang="en-US" sz="1800" dirty="0" err="1">
                  <a:solidFill>
                    <a:srgbClr val="990000"/>
                  </a:solidFill>
                  <a:latin typeface="Courier New"/>
                  <a:cs typeface="Courier New"/>
                </a:rPr>
                <a:t>val</a:t>
              </a:r>
              <a:endParaRPr lang="en-US" sz="1800" dirty="0">
                <a:solidFill>
                  <a:srgbClr val="990000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32" name="Straight Arrow Connector 31"/>
            <p:cNvCxnSpPr>
              <a:stCxn id="28" idx="0"/>
            </p:cNvCxnSpPr>
            <p:nvPr/>
          </p:nvCxnSpPr>
          <p:spPr bwMode="auto">
            <a:xfrm flipH="1" flipV="1">
              <a:off x="1524000" y="3886202"/>
              <a:ext cx="292180" cy="1411067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3" name="Group 6152"/>
          <p:cNvGrpSpPr/>
          <p:nvPr/>
        </p:nvGrpSpPr>
        <p:grpSpPr>
          <a:xfrm>
            <a:off x="2400301" y="4609239"/>
            <a:ext cx="1900433" cy="1734232"/>
            <a:chOff x="2400301" y="4609239"/>
            <a:chExt cx="1900433" cy="1734232"/>
          </a:xfrm>
        </p:grpSpPr>
        <p:sp>
          <p:nvSpPr>
            <p:cNvPr id="42" name="TextBox 41"/>
            <p:cNvSpPr txBox="1"/>
            <p:nvPr/>
          </p:nvSpPr>
          <p:spPr>
            <a:xfrm>
              <a:off x="2961906" y="5697140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Referencing</a:t>
              </a:r>
            </a:p>
            <a:p>
              <a:pPr algn="ctr"/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43" name="Straight Arrow Connector 42"/>
            <p:cNvCxnSpPr>
              <a:stCxn id="42" idx="0"/>
            </p:cNvCxnSpPr>
            <p:nvPr/>
          </p:nvCxnSpPr>
          <p:spPr bwMode="auto">
            <a:xfrm flipH="1" flipV="1">
              <a:off x="2400301" y="4609239"/>
              <a:ext cx="1231019" cy="1087901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4" name="Group 6153"/>
          <p:cNvGrpSpPr/>
          <p:nvPr/>
        </p:nvGrpSpPr>
        <p:grpSpPr>
          <a:xfrm>
            <a:off x="3404589" y="3009038"/>
            <a:ext cx="2173003" cy="3726764"/>
            <a:chOff x="3404589" y="3009038"/>
            <a:chExt cx="2173003" cy="3726764"/>
          </a:xfrm>
        </p:grpSpPr>
        <p:sp>
          <p:nvSpPr>
            <p:cNvPr id="49" name="TextBox 48"/>
            <p:cNvSpPr txBox="1"/>
            <p:nvPr/>
          </p:nvSpPr>
          <p:spPr>
            <a:xfrm>
              <a:off x="3404589" y="6366470"/>
              <a:ext cx="2173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487848" y="3009038"/>
              <a:ext cx="769952" cy="3334433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6324600" y="3605937"/>
            <a:ext cx="2059165" cy="2774265"/>
            <a:chOff x="6324600" y="2882900"/>
            <a:chExt cx="2059165" cy="2774265"/>
          </a:xfrm>
        </p:grpSpPr>
        <p:sp>
          <p:nvSpPr>
            <p:cNvPr id="52" name="TextBox 51"/>
            <p:cNvSpPr txBox="1"/>
            <p:nvPr/>
          </p:nvSpPr>
          <p:spPr>
            <a:xfrm>
              <a:off x="6324600" y="5010834"/>
              <a:ext cx="20591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Linker knows</a:t>
              </a:r>
            </a:p>
            <a:p>
              <a:pPr algn="ctr"/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nothing of </a:t>
              </a:r>
              <a:r>
                <a:rPr lang="en-US" sz="1800" dirty="0" err="1">
                  <a:solidFill>
                    <a:srgbClr val="990000"/>
                  </a:solidFill>
                  <a:latin typeface="Courier New"/>
                  <a:cs typeface="Courier New"/>
                </a:rPr>
                <a:t>i</a:t>
              </a:r>
              <a:r>
                <a:rPr lang="en-US" sz="1800" dirty="0">
                  <a:solidFill>
                    <a:srgbClr val="990000"/>
                  </a:solidFill>
                  <a:latin typeface="Courier New"/>
                  <a:cs typeface="Courier New"/>
                </a:rPr>
                <a:t> </a:t>
              </a:r>
              <a:r>
                <a:rPr lang="en-US" sz="1800" dirty="0">
                  <a:solidFill>
                    <a:srgbClr val="990000"/>
                  </a:solidFill>
                  <a:latin typeface="Calibri"/>
                  <a:cs typeface="Calibri"/>
                </a:rPr>
                <a:t>or</a:t>
              </a:r>
              <a:r>
                <a:rPr lang="en-US" sz="1800" dirty="0">
                  <a:solidFill>
                    <a:srgbClr val="990000"/>
                  </a:solidFill>
                  <a:latin typeface="Courier New"/>
                  <a:cs typeface="Courier New"/>
                </a:rPr>
                <a:t> s</a:t>
              </a:r>
            </a:p>
          </p:txBody>
        </p:sp>
        <p:cxnSp>
          <p:nvCxnSpPr>
            <p:cNvPr id="53" name="Straight Arrow Connector 52"/>
            <p:cNvCxnSpPr>
              <a:stCxn id="52" idx="0"/>
            </p:cNvCxnSpPr>
            <p:nvPr/>
          </p:nvCxnSpPr>
          <p:spPr bwMode="auto">
            <a:xfrm flipH="1" flipV="1">
              <a:off x="6324600" y="2882900"/>
              <a:ext cx="1029583" cy="2127934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5" name="Group 6154"/>
          <p:cNvGrpSpPr/>
          <p:nvPr/>
        </p:nvGrpSpPr>
        <p:grpSpPr>
          <a:xfrm>
            <a:off x="1124710" y="1872734"/>
            <a:ext cx="2599770" cy="1480066"/>
            <a:chOff x="1124710" y="1872734"/>
            <a:chExt cx="2599770" cy="1480066"/>
          </a:xfrm>
        </p:grpSpPr>
        <p:sp>
          <p:nvSpPr>
            <p:cNvPr id="71" name="TextBox 70"/>
            <p:cNvSpPr txBox="1"/>
            <p:nvPr/>
          </p:nvSpPr>
          <p:spPr>
            <a:xfrm>
              <a:off x="1551477" y="1872734"/>
              <a:ext cx="2173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72" name="Straight Arrow Connector 71"/>
            <p:cNvCxnSpPr>
              <a:stCxn id="71" idx="2"/>
            </p:cNvCxnSpPr>
            <p:nvPr/>
          </p:nvCxnSpPr>
          <p:spPr bwMode="auto">
            <a:xfrm flipH="1">
              <a:off x="1124710" y="2242066"/>
              <a:ext cx="1513269" cy="1110734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228725"/>
          </a:xfrm>
        </p:spPr>
        <p:txBody>
          <a:bodyPr/>
          <a:lstStyle/>
          <a:p>
            <a:r>
              <a:rPr lang="en-US" dirty="0"/>
              <a:t>Local non-static C variables vs. local static C variables</a:t>
            </a:r>
          </a:p>
          <a:p>
            <a:pPr lvl="1"/>
            <a:r>
              <a:rPr lang="en-US" dirty="0"/>
              <a:t>local non-static C variables: stored on the stack </a:t>
            </a:r>
          </a:p>
          <a:p>
            <a:pPr lvl="1"/>
            <a:r>
              <a:rPr lang="en-US" dirty="0"/>
              <a:t>local static C variables: stored in either </a:t>
            </a:r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bss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/>
              <a:t>or </a:t>
            </a:r>
            <a:r>
              <a:rPr lang="en-US" dirty="0">
                <a:latin typeface="Courier New"/>
                <a:cs typeface="Courier New"/>
              </a:rPr>
              <a:t>.data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86013" y="2829899"/>
            <a:ext cx="3100187" cy="3418501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4A00FF"/>
                </a:solidFill>
                <a:latin typeface="Menlo-Regular"/>
              </a:rPr>
              <a:t>f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 x;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is-IS" sz="18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4A00FF"/>
                </a:solidFill>
                <a:latin typeface="Menlo-Regular"/>
              </a:rPr>
              <a:t>g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1;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 x;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3505200"/>
            <a:ext cx="434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Compiler allocates space in </a:t>
            </a:r>
            <a:r>
              <a:rPr lang="en-US" sz="2000" dirty="0">
                <a:latin typeface="Courier New"/>
                <a:cs typeface="Courier New"/>
              </a:rPr>
              <a:t>.data </a:t>
            </a:r>
            <a:r>
              <a:rPr lang="en-US" sz="2000" dirty="0">
                <a:latin typeface="Calibri" pitchFamily="34" charset="0"/>
              </a:rPr>
              <a:t>for each definition of </a:t>
            </a:r>
            <a:r>
              <a:rPr lang="en-US" sz="2000" dirty="0">
                <a:latin typeface="Courier New"/>
                <a:cs typeface="Courier New"/>
              </a:rPr>
              <a:t>x</a:t>
            </a:r>
          </a:p>
          <a:p>
            <a:endParaRPr lang="en-US" sz="2000" dirty="0">
              <a:latin typeface="Calibri" pitchFamily="34" charset="0"/>
            </a:endParaRPr>
          </a:p>
          <a:p>
            <a:r>
              <a:rPr lang="en-US" sz="2000" dirty="0">
                <a:latin typeface="Calibri" pitchFamily="34" charset="0"/>
              </a:rPr>
              <a:t>Creates local symbols in the symbol table with unique names, e.g., </a:t>
            </a:r>
            <a:r>
              <a:rPr lang="en-US" sz="2000" dirty="0">
                <a:latin typeface="Courier New"/>
                <a:cs typeface="Courier New"/>
              </a:rPr>
              <a:t>x.1</a:t>
            </a:r>
            <a:r>
              <a:rPr lang="en-US" sz="2000" dirty="0">
                <a:latin typeface="Calibri" pitchFamily="34" charset="0"/>
              </a:rPr>
              <a:t> and </a:t>
            </a:r>
            <a:r>
              <a:rPr lang="en-US" sz="2000" dirty="0">
                <a:latin typeface="Courier New"/>
                <a:cs typeface="Courier New"/>
              </a:rPr>
              <a:t>x.2</a:t>
            </a:r>
            <a:r>
              <a:rPr lang="en-US" sz="2000" dirty="0">
                <a:latin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658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40266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How Linker Resolves Duplicate Symbol Definitions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754188"/>
            <a:ext cx="8307387" cy="144621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 symbols are either </a:t>
            </a:r>
            <a:r>
              <a:rPr lang="en-GB" i="1" dirty="0"/>
              <a:t>strong</a:t>
            </a:r>
            <a:r>
              <a:rPr lang="en-GB" dirty="0"/>
              <a:t> or </a:t>
            </a:r>
            <a:r>
              <a:rPr lang="en-GB" i="1" dirty="0"/>
              <a:t>weak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Strong</a:t>
            </a:r>
            <a:r>
              <a:rPr lang="en-GB" dirty="0"/>
              <a:t>: procedures and initialized </a:t>
            </a:r>
            <a:r>
              <a:rPr lang="en-GB" dirty="0" err="1"/>
              <a:t>globals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Weak</a:t>
            </a:r>
            <a:r>
              <a:rPr lang="en-GB" dirty="0"/>
              <a:t>: uninitialized </a:t>
            </a:r>
            <a:r>
              <a:rPr lang="en-GB" dirty="0" err="1"/>
              <a:t>globals</a:t>
            </a:r>
            <a:endParaRPr lang="en-GB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470150" y="3893119"/>
            <a:ext cx="1560340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p1()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981575" y="3893119"/>
            <a:ext cx="1284624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p2()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462213" y="35232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p1.c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976813" y="35232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p2.c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242175" y="4391593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6327775" y="4572000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7242175" y="3883594"/>
            <a:ext cx="69132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weak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6324600" y="4070877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704850" y="4431282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1520825" y="4645594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704850" y="3889415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H="1">
            <a:off x="1520825" y="4072468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24584" grpId="0" animBg="1"/>
      <p:bldP spid="24585" grpId="0"/>
      <p:bldP spid="24586" grpId="0" animBg="1"/>
      <p:bldP spid="24587" grpId="0"/>
      <p:bldP spid="24588" grpId="0" animBg="1"/>
      <p:bldP spid="24589" grpId="0"/>
      <p:bldP spid="245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Linker’s Symbol Rules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1: Multiple strong symbols are not allowed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item can be defined only once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Otherwise: Linker error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2: Given a strong symbol and multiple weak symbols, choose the strong symbol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References to the weak symbol resolve to the strong symbol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3: If there are multiple weak symbols, pick an arbitrary one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override this with </a:t>
            </a:r>
            <a:r>
              <a:rPr lang="en-GB" b="1" dirty="0" err="1">
                <a:latin typeface="Courier New" pitchFamily="49" charset="0"/>
              </a:rPr>
              <a:t>gcc</a:t>
            </a:r>
            <a:r>
              <a:rPr lang="en-GB" b="1" dirty="0">
                <a:latin typeface="Courier New" pitchFamily="49" charset="0"/>
              </a:rPr>
              <a:t> –</a:t>
            </a:r>
            <a:r>
              <a:rPr lang="en-GB" b="1" dirty="0" err="1">
                <a:latin typeface="Courier New" pitchFamily="49" charset="0"/>
              </a:rPr>
              <a:t>fno</a:t>
            </a:r>
            <a:r>
              <a:rPr lang="en-GB" b="1" dirty="0">
                <a:latin typeface="Courier New" pitchFamily="49" charset="0"/>
              </a:rPr>
              <a:t>-common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0" y="3962400"/>
            <a:ext cx="9144000" cy="11038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0" y="1879599"/>
            <a:ext cx="9144000" cy="10985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2841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Puzzles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3400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983961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33400" y="3079750"/>
            <a:ext cx="1045777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983961" y="3079750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3400" y="4129088"/>
            <a:ext cx="1169208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983961" y="4129088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33400" y="5195888"/>
            <a:ext cx="1169208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983961" y="5195888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33400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983961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3819525" y="1304925"/>
            <a:ext cx="404743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Link time error: two strong symbols (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p1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794125" y="2159000"/>
            <a:ext cx="4397079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References to 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will refer to the same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uninitialized int. Is this what you really want?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824287" y="3194050"/>
            <a:ext cx="3611671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might overwrite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Evil!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829050" y="4140200"/>
            <a:ext cx="3477532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will overwrite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Nasty! 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440266" y="6051550"/>
            <a:ext cx="7813014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Nightmare scenario: two identical weak </a:t>
            </a: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structs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compiled by different compilers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with different alignment rules. 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3824287" y="5159375"/>
            <a:ext cx="4654008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References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will refer to the same initialized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variable.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26626" grpId="0" animBg="1"/>
      <p:bldP spid="26627" grpId="0" animBg="1"/>
      <p:bldP spid="26628" grpId="0" animBg="1"/>
      <p:bldP spid="26629" grpId="0" animBg="1"/>
      <p:bldP spid="26630" grpId="0" animBg="1"/>
      <p:bldP spid="26631" grpId="0" animBg="1"/>
      <p:bldP spid="26632" grpId="0" animBg="1"/>
      <p:bldP spid="26633" grpId="0" animBg="1"/>
      <p:bldP spid="26636" grpId="0"/>
      <p:bldP spid="26637" grpId="0"/>
      <p:bldP spid="26638" grpId="0"/>
      <p:bldP spid="26639" grpId="0"/>
      <p:bldP spid="26641" grpId="0"/>
      <p:bldP spid="266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if you can</a:t>
            </a:r>
          </a:p>
          <a:p>
            <a:endParaRPr lang="en-US" dirty="0"/>
          </a:p>
          <a:p>
            <a:r>
              <a:rPr lang="en-US" dirty="0"/>
              <a:t>Otherwise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/>
              <a:t>if you can</a:t>
            </a:r>
          </a:p>
          <a:p>
            <a:pPr lvl="1"/>
            <a:r>
              <a:rPr lang="en-US" dirty="0"/>
              <a:t>Initialize if you define a global variable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dirty="0"/>
              <a:t> if you reference an external global variable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Case study: Library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interpositioning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465667"/>
            <a:ext cx="75946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Step 2: Relocation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08174" y="370205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main()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14865" y="3395828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08174" y="5032375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sum()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81000" y="4738689"/>
            <a:ext cx="874368" cy="35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sum.o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508174" y="205740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code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508174" y="4235450"/>
            <a:ext cx="2278062" cy="322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array[2]={1,2}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508174" y="2590800"/>
            <a:ext cx="2278062" cy="361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data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389467" y="1306513"/>
            <a:ext cx="3226502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 Object Files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2778299" y="211296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2778299" y="24780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2778299" y="374173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2778299" y="41544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2778299" y="510381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38600" y="1306513"/>
            <a:ext cx="4900862" cy="4635499"/>
            <a:chOff x="4038600" y="1306513"/>
            <a:chExt cx="4900862" cy="4635499"/>
          </a:xfrm>
        </p:grpSpPr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5231591" y="2309813"/>
              <a:ext cx="2422525" cy="319087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Headers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5231591" y="29575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main()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5231591" y="34909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swap()</a:t>
              </a:r>
            </a:p>
          </p:txBody>
        </p:sp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4948237" y="2136774"/>
              <a:ext cx="309563" cy="3635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5231591" y="40243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More system code</a:t>
              </a:r>
            </a:p>
          </p:txBody>
        </p:sp>
        <p:sp>
          <p:nvSpPr>
            <p:cNvPr id="18452" name="Text Box 20"/>
            <p:cNvSpPr txBox="1">
              <a:spLocks noChangeArrowheads="1"/>
            </p:cNvSpPr>
            <p:nvPr/>
          </p:nvSpPr>
          <p:spPr bwMode="auto">
            <a:xfrm>
              <a:off x="5105400" y="1306513"/>
              <a:ext cx="2995862" cy="4564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Executable Object File</a:t>
              </a:r>
            </a:p>
          </p:txBody>
        </p:sp>
        <p:sp>
          <p:nvSpPr>
            <p:cNvPr id="18453" name="AutoShape 21"/>
            <p:cNvSpPr>
              <a:spLocks/>
            </p:cNvSpPr>
            <p:nvPr/>
          </p:nvSpPr>
          <p:spPr bwMode="auto">
            <a:xfrm>
              <a:off x="7772400" y="2628899"/>
              <a:ext cx="304800" cy="1928813"/>
            </a:xfrm>
            <a:prstGeom prst="rightBrace">
              <a:avLst>
                <a:gd name="adj1" fmla="val 59766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Text Box 22"/>
            <p:cNvSpPr txBox="1">
              <a:spLocks noChangeArrowheads="1"/>
            </p:cNvSpPr>
            <p:nvPr/>
          </p:nvSpPr>
          <p:spPr bwMode="auto">
            <a:xfrm>
              <a:off x="8068413" y="3224742"/>
              <a:ext cx="871049" cy="3549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Courier New" pitchFamily="49" charset="0"/>
                  <a:ea typeface="msgothic" charset="0"/>
                  <a:cs typeface="msgothic" charset="0"/>
                </a:rPr>
                <a:t>.text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5231591" y="5257800"/>
              <a:ext cx="2422525" cy="684212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.symtab</a:t>
              </a:r>
            </a:p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.debug</a:t>
              </a:r>
            </a:p>
          </p:txBody>
        </p:sp>
        <p:sp>
          <p:nvSpPr>
            <p:cNvPr id="18463" name="AutoShape 31"/>
            <p:cNvSpPr>
              <a:spLocks/>
            </p:cNvSpPr>
            <p:nvPr/>
          </p:nvSpPr>
          <p:spPr bwMode="auto">
            <a:xfrm>
              <a:off x="7730316" y="4557713"/>
              <a:ext cx="304800" cy="676275"/>
            </a:xfrm>
            <a:prstGeom prst="rightBrace">
              <a:avLst>
                <a:gd name="adj1" fmla="val 18490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Text Box 32"/>
            <p:cNvSpPr txBox="1">
              <a:spLocks noChangeArrowheads="1"/>
            </p:cNvSpPr>
            <p:nvPr/>
          </p:nvSpPr>
          <p:spPr bwMode="auto">
            <a:xfrm>
              <a:off x="8068413" y="4696354"/>
              <a:ext cx="871049" cy="3549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Courier New" pitchFamily="49" charset="0"/>
                  <a:ea typeface="msgothic" charset="0"/>
                  <a:cs typeface="msgothic" charset="0"/>
                </a:rPr>
                <a:t>.data</a:t>
              </a:r>
            </a:p>
          </p:txBody>
        </p:sp>
        <p:sp>
          <p:nvSpPr>
            <p:cNvPr id="18467" name="Line 35"/>
            <p:cNvSpPr>
              <a:spLocks noChangeShapeType="1"/>
            </p:cNvSpPr>
            <p:nvPr/>
          </p:nvSpPr>
          <p:spPr bwMode="auto">
            <a:xfrm>
              <a:off x="4038600" y="4106070"/>
              <a:ext cx="836613" cy="1587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36"/>
            <p:cNvSpPr>
              <a:spLocks noChangeShapeType="1"/>
            </p:cNvSpPr>
            <p:nvPr/>
          </p:nvSpPr>
          <p:spPr bwMode="auto">
            <a:xfrm>
              <a:off x="4038600" y="2971800"/>
              <a:ext cx="836613" cy="392113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37"/>
            <p:cNvSpPr>
              <a:spLocks noChangeShapeType="1"/>
            </p:cNvSpPr>
            <p:nvPr/>
          </p:nvSpPr>
          <p:spPr bwMode="auto">
            <a:xfrm flipV="1">
              <a:off x="4038600" y="4849813"/>
              <a:ext cx="836613" cy="409575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5231591" y="2633663"/>
              <a:ext cx="2422525" cy="319087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System code</a:t>
              </a: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5231590" y="4564063"/>
              <a:ext cx="2422525" cy="3619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System data</a:t>
              </a:r>
            </a:p>
          </p:txBody>
        </p:sp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5231591" y="4942682"/>
              <a:ext cx="2422524" cy="3222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int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 array[2]={1,2}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3904" y="445029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Relocation Entries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715000" y="6551633"/>
            <a:ext cx="2933713" cy="306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Source: </a:t>
            </a:r>
            <a:r>
              <a:rPr lang="en-GB" sz="1400" b="1" dirty="0" err="1">
                <a:latin typeface="Courier New" pitchFamily="49" charset="0"/>
                <a:ea typeface="msgothic" charset="0"/>
                <a:cs typeface="msgothic" charset="0"/>
              </a:rPr>
              <a:t>objdump</a:t>
            </a:r>
            <a:r>
              <a:rPr lang="en-GB" sz="1400" b="1" dirty="0">
                <a:latin typeface="Courier New" pitchFamily="49" charset="0"/>
                <a:ea typeface="msgothic" charset="0"/>
                <a:cs typeface="msgothic" charset="0"/>
              </a:rPr>
              <a:t> –r –d </a:t>
            </a:r>
            <a:r>
              <a:rPr lang="en-GB" sz="1400" b="1" dirty="0" err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4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3581400"/>
            <a:ext cx="9076020" cy="2790636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0000000000000000 &lt;main&gt;: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0:   48 83 ec 08             sub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4:   be 02 00 00 00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mov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  $0x2,%esi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   9:   bf 00 00 00 00          mov    $0x0,%edi      </a:t>
            </a:r>
            <a:r>
              <a:rPr lang="sk-SK" sz="1600" dirty="0">
                <a:solidFill>
                  <a:srgbClr val="3366FF"/>
                </a:solidFill>
                <a:latin typeface="Menlo-Regular"/>
              </a:rPr>
              <a:t># %edi = &amp;array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a: R_X86_64_32 array          </a:t>
            </a:r>
            <a:r>
              <a:rPr lang="en-US" sz="1600" dirty="0">
                <a:solidFill>
                  <a:srgbClr val="3366FF"/>
                </a:solidFill>
                <a:latin typeface="Menlo-Regular"/>
              </a:rPr>
              <a:t># Relocation entry</a:t>
            </a:r>
          </a:p>
          <a:p>
            <a:endParaRPr lang="en-US" sz="1600" dirty="0">
              <a:solidFill>
                <a:srgbClr val="3366FF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e:   e8 00 00 00 00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callq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13 &lt;main+0x13&gt; </a:t>
            </a:r>
            <a:r>
              <a:rPr lang="en-US" sz="1600" dirty="0">
                <a:solidFill>
                  <a:srgbClr val="3366FF"/>
                </a:solidFill>
                <a:latin typeface="Menlo-Regular"/>
              </a:rPr>
              <a:t># sum()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f: R_X86_64_PC32 sum-0x4      </a:t>
            </a:r>
            <a:r>
              <a:rPr lang="en-US" sz="1600" dirty="0">
                <a:solidFill>
                  <a:srgbClr val="3366FF"/>
                </a:solidFill>
                <a:latin typeface="Menlo-Regular"/>
              </a:rPr>
              <a:t># Relocation entry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13:   48 83 c4 08             add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17:   c3          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67113" y="6014373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18003" y="1219200"/>
            <a:ext cx="4072997" cy="2033507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hu-HU" sz="18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Menlo-Regular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endParaRPr lang="hu-HU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2);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val;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199906" y="2895044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0826" y="152400"/>
            <a:ext cx="8918575" cy="11350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Relocated .text section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3200400"/>
            <a:ext cx="181758" cy="328424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6200" y="1330888"/>
            <a:ext cx="9017001" cy="4526497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00000000004004d0 &lt;main&gt;: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4004d0:       48 83 ec 08       sub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4004d4:       be 02 00 00 00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mov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  $0x2,%esi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  4004d9:       bf 18 10 60 00    mov    </a:t>
            </a:r>
            <a:r>
              <a:rPr lang="sk-SK" sz="1600" dirty="0">
                <a:latin typeface="Menlo-Regular"/>
              </a:rPr>
              <a:t>$0x601018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,%edi  </a:t>
            </a:r>
            <a:r>
              <a:rPr lang="sk-SK" sz="1600" dirty="0">
                <a:latin typeface="Menlo-Regular"/>
              </a:rPr>
              <a:t># %edi = &amp;array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4004de:       e8 </a:t>
            </a:r>
            <a:r>
              <a:rPr lang="en-US" sz="1600" dirty="0">
                <a:solidFill>
                  <a:schemeClr val="accent1"/>
                </a:solidFill>
                <a:latin typeface="Menlo-Regular"/>
              </a:rPr>
              <a:t>05 00 00 00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callq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4004e8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&lt;sum&gt;    # sum()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>
                <a:solidFill>
                  <a:srgbClr val="3366FF"/>
                </a:solidFill>
                <a:latin typeface="Menlo-Regular"/>
              </a:rPr>
              <a:t>4004e3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:       48 83 c4 08       add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4004e7:       c3    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00000000004004e8 &lt;sum&gt;: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sk-SK" sz="1600" dirty="0">
                <a:solidFill>
                  <a:srgbClr val="FF0000"/>
                </a:solidFill>
                <a:latin typeface="Menlo-Regular"/>
              </a:rPr>
              <a:t>4004e8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:       b8 00 00 00 00          mov    $0x0,%eax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  4004ed:       ba 00 00 00 00          mov    $0x0,%edx</a:t>
            </a:r>
          </a:p>
          <a:p>
            <a:r>
              <a:rPr lang="cs-CZ" sz="1600" dirty="0">
                <a:solidFill>
                  <a:srgbClr val="000000"/>
                </a:solidFill>
                <a:latin typeface="Menlo-Regular"/>
              </a:rPr>
              <a:t>  4004f2:       </a:t>
            </a:r>
            <a:r>
              <a:rPr lang="cs-CZ" sz="1600" dirty="0" err="1">
                <a:solidFill>
                  <a:srgbClr val="000000"/>
                </a:solidFill>
                <a:latin typeface="Menlo-Regular"/>
              </a:rPr>
              <a:t>eb</a:t>
            </a:r>
            <a:r>
              <a:rPr lang="cs-CZ" sz="1600" dirty="0">
                <a:solidFill>
                  <a:srgbClr val="000000"/>
                </a:solidFill>
                <a:latin typeface="Menlo-Regular"/>
              </a:rPr>
              <a:t> 09                   </a:t>
            </a:r>
            <a:r>
              <a:rPr lang="cs-CZ" sz="1600" dirty="0" err="1">
                <a:solidFill>
                  <a:srgbClr val="000000"/>
                </a:solidFill>
                <a:latin typeface="Menlo-Regular"/>
              </a:rPr>
              <a:t>jmp</a:t>
            </a:r>
            <a:r>
              <a:rPr lang="cs-CZ" sz="1600" dirty="0">
                <a:solidFill>
                  <a:srgbClr val="000000"/>
                </a:solidFill>
                <a:latin typeface="Menlo-Regular"/>
              </a:rPr>
              <a:t>    4004fd &lt;sum+0x15&gt;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4004f4:       48 63 ca                movslq %edx,%rcx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4004f7:       03 04 8f                add    (%rdi,%rcx,4),%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eax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4004fa:       83 c2 01                add    $0x1,%edx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4004fd:       39 f2           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cmp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   %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esi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,%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edx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4004ff:       7c f3           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jl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    4004f4 &lt;sum+0xc&gt;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  400501:       f3 c3                   repz retq</a:t>
            </a:r>
            <a:endParaRPr lang="ro-RO" sz="16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5943600"/>
            <a:ext cx="7343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Using PC-relative addressing for sum(): 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0x4004e8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solidFill>
                  <a:srgbClr val="3366FF"/>
                </a:solidFill>
                <a:latin typeface="Calibri" pitchFamily="34" charset="0"/>
              </a:rPr>
              <a:t>0x4004e3</a:t>
            </a:r>
            <a:r>
              <a:rPr lang="en-US" sz="2000" dirty="0">
                <a:latin typeface="Calibri" pitchFamily="34" charset="0"/>
              </a:rPr>
              <a:t> + </a:t>
            </a:r>
            <a:r>
              <a:rPr lang="en-US" sz="2000" dirty="0">
                <a:solidFill>
                  <a:srgbClr val="00CC99"/>
                </a:solidFill>
                <a:latin typeface="Calibri" pitchFamily="34" charset="0"/>
              </a:rPr>
              <a:t>0x5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4598" y="6519446"/>
            <a:ext cx="3139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Source: </a:t>
            </a:r>
            <a:r>
              <a:rPr lang="en-US" sz="1600" dirty="0" err="1">
                <a:latin typeface="Courier New"/>
                <a:cs typeface="Courier New"/>
              </a:rPr>
              <a:t>objdump</a:t>
            </a:r>
            <a:r>
              <a:rPr lang="en-US" sz="1600" dirty="0">
                <a:latin typeface="Courier New"/>
                <a:cs typeface="Courier New"/>
              </a:rPr>
              <a:t> -dx </a:t>
            </a:r>
            <a:r>
              <a:rPr lang="en-US" sz="1600" dirty="0" err="1">
                <a:latin typeface="Courier New"/>
                <a:cs typeface="Courier New"/>
              </a:rPr>
              <a:t>prog</a:t>
            </a:r>
            <a:endParaRPr lang="en-US"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Loading Executable Object Files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23646" y="15677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23646" y="19487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Program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23646" y="2939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.text section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23646" y="3701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.data section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23646" y="4082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23646" y="4463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symtab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23646" y="4844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.debug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23646" y="59873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relocatables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3269568" y="1413296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198806" y="1236452"/>
            <a:ext cx="2285154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4686829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4686829" y="2963863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4686829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686830" y="435080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686829" y="20542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V="1">
            <a:off x="6076950" y="39576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686829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6076950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4686829" y="631295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4421194" y="653151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7834221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r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>
            <a:off x="7527834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7677150" y="899576"/>
            <a:ext cx="1314450" cy="819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invisible to user code</a:t>
            </a:r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 flipV="1">
            <a:off x="7543800" y="1257568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7888288" y="4173538"/>
            <a:ext cx="552052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 flipH="1">
            <a:off x="7504113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3810000" y="6172200"/>
            <a:ext cx="920542" cy="269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latin typeface="Courier New" pitchFamily="49" charset="0"/>
                <a:ea typeface="msgothic" charset="0"/>
                <a:cs typeface="msgothic" charset="0"/>
              </a:rPr>
              <a:t>0x400000</a:t>
            </a: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4686829" y="501755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data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4686829" y="5643033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code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8" name="AutoShape 36"/>
          <p:cNvSpPr>
            <a:spLocks/>
          </p:cNvSpPr>
          <p:nvPr/>
        </p:nvSpPr>
        <p:spPr bwMode="auto">
          <a:xfrm>
            <a:off x="7524750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7677150" y="5010150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323646" y="3320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323646" y="5225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.line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23646" y="2558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ini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 section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323646" y="5606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strtab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5070" y="304800"/>
            <a:ext cx="8831262" cy="1054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Packaging Commonly Used Functions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161" y="1333500"/>
            <a:ext cx="8307387" cy="52959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to package functions commonly used by programmers?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Math, I/O, memory management, string manipulation, etc.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Awkward, given the linker framework so far: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solidFill>
                  <a:srgbClr val="990000"/>
                </a:solidFill>
              </a:rPr>
              <a:t>Option 1:</a:t>
            </a:r>
            <a:r>
              <a:rPr lang="en-GB" dirty="0"/>
              <a:t> Put all functions into a single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Programmers link big object file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Space and time inefficient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solidFill>
                  <a:srgbClr val="990000"/>
                </a:solidFill>
              </a:rPr>
              <a:t>Option 2:</a:t>
            </a:r>
            <a:r>
              <a:rPr lang="en-GB" dirty="0"/>
              <a:t> Put each function in a separate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Programmers explicitly link appropriate binaries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More efficient, but burdensome on the programmer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Old-fashioned Solution: Static Libraries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447800"/>
            <a:ext cx="8459787" cy="47672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solidFill>
                  <a:srgbClr val="990000"/>
                </a:solidFill>
              </a:rPr>
              <a:t>Static libraries </a:t>
            </a:r>
            <a:r>
              <a:rPr lang="en-GB" dirty="0"/>
              <a:t>(.</a:t>
            </a:r>
            <a:r>
              <a:rPr lang="en-GB" dirty="0">
                <a:latin typeface="Courier New" pitchFamily="49" charset="0"/>
              </a:rPr>
              <a:t>a</a:t>
            </a:r>
            <a:r>
              <a:rPr lang="en-GB" dirty="0"/>
              <a:t> </a:t>
            </a:r>
            <a:r>
              <a:rPr lang="en-GB" dirty="0">
                <a:solidFill>
                  <a:srgbClr val="000004"/>
                </a:solidFill>
              </a:rPr>
              <a:t>archive files</a:t>
            </a:r>
            <a:r>
              <a:rPr lang="en-GB" dirty="0"/>
              <a:t>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Concatenate related </a:t>
            </a:r>
            <a:r>
              <a:rPr lang="en-GB" dirty="0" err="1"/>
              <a:t>relocatable</a:t>
            </a:r>
            <a:r>
              <a:rPr lang="en-GB" dirty="0"/>
              <a:t> object files into a single file with an index (called an </a:t>
            </a:r>
            <a:r>
              <a:rPr lang="en-GB" i="1" dirty="0"/>
              <a:t>archive</a:t>
            </a:r>
            <a:r>
              <a:rPr lang="en-GB" dirty="0"/>
              <a:t>).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Enhance linker so that it tries to resolve unresolved external references by looking for the symbols in one or more archives.</a:t>
            </a:r>
          </a:p>
          <a:p>
            <a:pPr lvl="1">
              <a:buSzPct val="75000"/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 archive member file resolves reference, link it  into the executable.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Creating Static Libraries</a:t>
            </a:r>
          </a:p>
        </p:txBody>
      </p:sp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12954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09600" y="2289869"/>
            <a:ext cx="1371600" cy="360909"/>
          </a:xfrm>
          <a:prstGeom prst="rect">
            <a:avLst/>
          </a:prstGeom>
          <a:solidFill>
            <a:srgbClr val="DEDFF5"/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71525" y="1615181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atoi.c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955675" y="2986781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atoi.o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286000" y="2289869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297113" y="1615181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printf.c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316163" y="2986781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printf.o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29718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12954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29718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2971800" y="3364606"/>
            <a:ext cx="1588" cy="47148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511425" y="4674294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H="1">
            <a:off x="3884613" y="3302694"/>
            <a:ext cx="1298575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1828800" y="3836094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 (</a:t>
            </a: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3886200" y="2159694"/>
            <a:ext cx="436563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...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4572000" y="2300981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4583113" y="1626294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random.c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4602163" y="2997894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random.o</a:t>
            </a: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5257800" y="1931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5257800" y="2693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1295400" y="3302694"/>
            <a:ext cx="1219200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5095875" y="3759894"/>
            <a:ext cx="3637832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rs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libc.a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atoi.o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…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random.o</a:t>
            </a:r>
            <a:endParaRPr lang="en-GB" sz="1600" b="1" dirty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2971800" y="4279006"/>
            <a:ext cx="1588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3886200" y="4654714"/>
            <a:ext cx="2971800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C standard library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57200" y="5562600"/>
            <a:ext cx="83073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kern="0" dirty="0" err="1">
                <a:latin typeface="Calibri" pitchFamily="34" charset="0"/>
              </a:rPr>
              <a:t>Archiver</a:t>
            </a:r>
            <a:r>
              <a:rPr lang="en-GB" sz="2000" kern="0" dirty="0">
                <a:latin typeface="Calibri" pitchFamily="34" charset="0"/>
              </a:rPr>
              <a:t> allows incremental updates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sz="2000" kern="0" dirty="0">
                <a:latin typeface="Calibri" pitchFamily="34" charset="0"/>
              </a:rPr>
              <a:t>Recompile function that changes and replace .o file in archive.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kern="0" dirty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048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Commonly Used Libraries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4012" y="1220788"/>
            <a:ext cx="8307387" cy="3152775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err="1">
                <a:latin typeface="Courier New" pitchFamily="49" charset="0"/>
              </a:rPr>
              <a:t>libc.a</a:t>
            </a:r>
            <a:r>
              <a:rPr lang="en-GB" sz="2000" dirty="0"/>
              <a:t> (the C standard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4.6 MB archive of 1496 object files.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I/O, memory allocation, signal handling, string handling, data and time, random numbers, integer math</a:t>
            </a:r>
          </a:p>
          <a:p>
            <a:pPr>
              <a:lnSpc>
                <a:spcPct val="80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err="1">
                <a:latin typeface="Courier New" pitchFamily="49" charset="0"/>
              </a:rPr>
              <a:t>libm.a</a:t>
            </a:r>
            <a:r>
              <a:rPr lang="en-GB" sz="2000" dirty="0"/>
              <a:t> (the C math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2 MB archive of 444 object files. 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floating point math (sin, </a:t>
            </a:r>
            <a:r>
              <a:rPr lang="en-GB" sz="1800" dirty="0" err="1"/>
              <a:t>cos</a:t>
            </a:r>
            <a:r>
              <a:rPr lang="en-GB" sz="1800" dirty="0"/>
              <a:t>, tan, log, exp, </a:t>
            </a:r>
            <a:r>
              <a:rPr lang="en-GB" sz="1800" dirty="0" err="1"/>
              <a:t>sqrt</a:t>
            </a:r>
            <a:r>
              <a:rPr lang="en-GB" sz="1800" dirty="0"/>
              <a:t>, …) 	</a:t>
            </a:r>
          </a:p>
          <a:p>
            <a:pPr>
              <a:lnSpc>
                <a:spcPct val="83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914400" y="3677347"/>
            <a:ext cx="2767502" cy="2874352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–t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fork.o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fprintf.o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fpu_control.o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fputc.o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freopen.o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fscanf.o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fseek.o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fstab.o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754874" y="3677347"/>
            <a:ext cx="2767502" cy="2874352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–t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libm.a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3452982" cy="1240722"/>
          </a:xfrm>
        </p:spPr>
        <p:txBody>
          <a:bodyPr/>
          <a:lstStyle/>
          <a:p>
            <a:r>
              <a:rPr lang="en-US" dirty="0"/>
              <a:t>Linking with Static Libraries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6694" y="2020989"/>
            <a:ext cx="3517106" cy="3541611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vector.h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y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[2] = {3, 4};</a:t>
            </a:r>
          </a:p>
          <a:p>
            <a:r>
              <a:rPr lang="nl-NL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C1651C"/>
                </a:solidFill>
                <a:latin typeface="Menlo-Regular"/>
              </a:rPr>
              <a:t>z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[2];</a:t>
            </a:r>
          </a:p>
          <a:p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4A00FF"/>
                </a:solidFill>
                <a:latin typeface="Menlo-Regular"/>
              </a:rPr>
              <a:t>main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(x, y, z, 2);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600" dirty="0">
                <a:solidFill>
                  <a:srgbClr val="9D206F"/>
                </a:solidFill>
                <a:latin typeface="Menlo-Regular"/>
              </a:rPr>
              <a:t>"z = [%d %d]\n”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       z[0], z[1]);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0;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04184" y="5257800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169138" y="1817132"/>
            <a:ext cx="4441462" cy="1818063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z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n; i++)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        z[i] = x[i] + y[i];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169138" y="3774995"/>
            <a:ext cx="4441462" cy="206428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multvec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     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z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C200FF"/>
                </a:solidFill>
                <a:latin typeface="Menlo-Regular"/>
              </a:rPr>
              <a:t>    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n; i++)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        z[i] = x[i] * y[i];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203940" y="5527595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342462" y="3341132"/>
            <a:ext cx="1344338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0" name="Left Brace 9"/>
          <p:cNvSpPr/>
          <p:nvPr/>
        </p:nvSpPr>
        <p:spPr bwMode="auto">
          <a:xfrm rot="5400000">
            <a:off x="6210300" y="-583168"/>
            <a:ext cx="381000" cy="4267200"/>
          </a:xfrm>
          <a:prstGeom prst="leftBrace">
            <a:avLst>
              <a:gd name="adj1" fmla="val 233773"/>
              <a:gd name="adj2" fmla="val 50261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91200" y="914400"/>
            <a:ext cx="1205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libvector.a</a:t>
            </a:r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769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284162"/>
            <a:ext cx="5614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Linking with Static Libraries</a:t>
            </a:r>
          </a:p>
        </p:txBody>
      </p:sp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698500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74625" y="2992438"/>
            <a:ext cx="2070100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52400" y="2286000"/>
            <a:ext cx="114676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801813" y="3994150"/>
            <a:ext cx="114676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1241425" y="3681413"/>
            <a:ext cx="815975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2344738" y="4291013"/>
            <a:ext cx="762000" cy="304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353050" y="3263900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3981451" y="3649663"/>
            <a:ext cx="1587" cy="102235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497138" y="4672013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3519593" y="5518150"/>
            <a:ext cx="1012890" cy="35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prog2c</a:t>
            </a: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3981450" y="5047191"/>
            <a:ext cx="1588" cy="41433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577022" y="3886200"/>
            <a:ext cx="3185978" cy="6263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and any other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modules called by 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3187700" y="3263900"/>
            <a:ext cx="169819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libvector.a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3992563" y="3994150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>
            <a:off x="4981575" y="3590397"/>
            <a:ext cx="841375" cy="1066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929438" y="3206750"/>
            <a:ext cx="1552839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Static libraries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225425" y="3883025"/>
            <a:ext cx="1305592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800" b="1" i="1" dirty="0">
              <a:solidFill>
                <a:srgbClr val="C0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object files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4648251" y="5378450"/>
            <a:ext cx="2209749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260475" y="2286000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1882775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3328988" y="2289175"/>
            <a:ext cx="1304925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endParaRPr lang="en-GB" sz="18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3981451" y="2955925"/>
            <a:ext cx="1587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3429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4572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2601913" y="1538288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3925888" y="1524000"/>
            <a:ext cx="1422483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multvec.o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5600" y="6347379"/>
            <a:ext cx="2175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Calibri" pitchFamily="34" charset="0"/>
              </a:rPr>
              <a:t>“c” for “compile-time”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 Program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39700" y="1928813"/>
            <a:ext cx="4075906" cy="2862323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hu-HU" sz="18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Menlo-Regular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endParaRPr lang="hu-HU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2);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val;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724400" y="1928813"/>
            <a:ext cx="4214878" cy="2862323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s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8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    s += a[i];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 s;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is-IS" sz="18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99906" y="444293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871984" y="4433473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Using Static Libraries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428750"/>
            <a:ext cx="8307387" cy="413385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Linker’s algorithm for resolving external references: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Scan </a:t>
            </a:r>
            <a:r>
              <a:rPr lang="en-GB" b="1" dirty="0">
                <a:latin typeface="Courier New" pitchFamily="49" charset="0"/>
              </a:rPr>
              <a:t>.o</a:t>
            </a:r>
            <a:r>
              <a:rPr lang="en-GB" dirty="0"/>
              <a:t> files and </a:t>
            </a:r>
            <a:r>
              <a:rPr lang="en-GB" b="1" dirty="0">
                <a:latin typeface="Courier New" pitchFamily="49" charset="0"/>
              </a:rPr>
              <a:t>.a</a:t>
            </a:r>
            <a:r>
              <a:rPr lang="en-GB" dirty="0"/>
              <a:t> files in the command line order.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During the scan, keep a list of the current unresolved references.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 each new </a:t>
            </a:r>
            <a:r>
              <a:rPr lang="en-GB" b="1" dirty="0">
                <a:latin typeface="Courier New" pitchFamily="49" charset="0"/>
              </a:rPr>
              <a:t>.o</a:t>
            </a:r>
            <a:r>
              <a:rPr lang="en-GB" dirty="0"/>
              <a:t> or </a:t>
            </a:r>
            <a:r>
              <a:rPr lang="en-GB" b="1" dirty="0">
                <a:latin typeface="Courier New" pitchFamily="49" charset="0"/>
              </a:rPr>
              <a:t>.a</a:t>
            </a:r>
            <a:r>
              <a:rPr lang="en-GB" dirty="0"/>
              <a:t> file, </a:t>
            </a:r>
            <a:r>
              <a:rPr lang="en-GB" i="1" dirty="0" err="1"/>
              <a:t>obj</a:t>
            </a:r>
            <a:r>
              <a:rPr lang="en-GB" dirty="0"/>
              <a:t>, is encountered, try to resolve each unresolved reference in the list against the symbols defined in </a:t>
            </a:r>
            <a:r>
              <a:rPr lang="en-GB" i="1" dirty="0"/>
              <a:t>obj</a:t>
            </a:r>
            <a:r>
              <a:rPr lang="en-GB" dirty="0"/>
              <a:t>.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any entries in the unresolved list at end of scan, then error.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Problem: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Command line order matters!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Moral: put libraries at the end of the command line. 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990600" y="4995736"/>
            <a:ext cx="6847044" cy="1024064"/>
          </a:xfrm>
          <a:prstGeom prst="rect">
            <a:avLst/>
          </a:prstGeom>
          <a:solidFill>
            <a:srgbClr val="E6E6E6"/>
          </a:solidFill>
          <a:ln w="64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-L.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lmine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-L. -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lmine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: In function `main':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(.text+0x4): undefined reference to `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libfun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'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Modern Solution: Shared Libraries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344613"/>
            <a:ext cx="8307387" cy="497998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Static libraries have the following disadvantages: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Duplication in the stored executables (every function needs </a:t>
            </a:r>
            <a:r>
              <a:rPr lang="en-GB" dirty="0" err="1"/>
              <a:t>libc</a:t>
            </a:r>
            <a:r>
              <a:rPr lang="en-GB" dirty="0"/>
              <a:t>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Duplication in the running executables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Minor bug fixes of system libraries require each application to explicitly </a:t>
            </a:r>
            <a:r>
              <a:rPr lang="en-GB" dirty="0" err="1"/>
              <a:t>relink</a:t>
            </a: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solidFill>
                <a:srgbClr val="000004"/>
              </a:solidFill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solidFill>
                  <a:srgbClr val="000004"/>
                </a:solidFill>
              </a:rPr>
              <a:t>Modern solution: Shared Libraries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Object files that contain code and data that are loaded and linked into an application </a:t>
            </a:r>
            <a:r>
              <a:rPr lang="en-GB" i="1" dirty="0"/>
              <a:t>dynamically, </a:t>
            </a:r>
            <a:r>
              <a:rPr lang="en-GB" dirty="0"/>
              <a:t>at either </a:t>
            </a:r>
            <a:r>
              <a:rPr lang="en-GB" i="1" dirty="0"/>
              <a:t>load-time</a:t>
            </a:r>
            <a:r>
              <a:rPr lang="en-GB" dirty="0"/>
              <a:t> or </a:t>
            </a:r>
            <a:r>
              <a:rPr lang="en-GB" i="1" dirty="0"/>
              <a:t>run-time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Also called: dynamic link libraries, DLLs, </a:t>
            </a:r>
            <a:r>
              <a:rPr lang="en-GB" dirty="0">
                <a:latin typeface="Courier New"/>
                <a:cs typeface="Courier New"/>
              </a:rPr>
              <a:t>.so </a:t>
            </a:r>
            <a:r>
              <a:rPr lang="en-GB" dirty="0"/>
              <a:t>files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Shared Libraries (cont.)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347" y="1295400"/>
            <a:ext cx="8307387" cy="54864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Dynamic linking can occur when executable is first loaded and run (load-time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Common case for Linux, handled automatically by the dynamic linker (</a:t>
            </a:r>
            <a:r>
              <a:rPr lang="en-GB" b="1" dirty="0">
                <a:latin typeface="Courier New" pitchFamily="49" charset="0"/>
              </a:rPr>
              <a:t>ld-linux.so</a:t>
            </a:r>
            <a:r>
              <a:rPr lang="en-GB" dirty="0">
                <a:latin typeface="Courier New" pitchFamily="49" charset="0"/>
              </a:rPr>
              <a:t>)</a:t>
            </a:r>
            <a:r>
              <a:rPr lang="en-GB" dirty="0"/>
              <a:t>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Standard C library (</a:t>
            </a:r>
            <a:r>
              <a:rPr lang="en-GB" b="1" dirty="0" err="1">
                <a:latin typeface="Courier New" pitchFamily="49" charset="0"/>
              </a:rPr>
              <a:t>libc.so</a:t>
            </a:r>
            <a:r>
              <a:rPr lang="en-GB" dirty="0"/>
              <a:t>) usually dynamically linked. 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Dynamic linking can also occur after program has begun </a:t>
            </a:r>
            <a:br>
              <a:rPr lang="en-GB" dirty="0"/>
            </a:br>
            <a:r>
              <a:rPr lang="en-GB" dirty="0"/>
              <a:t>(run-time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 Linux, this is done by calls to the </a:t>
            </a:r>
            <a:r>
              <a:rPr lang="en-GB" b="1" dirty="0" err="1">
                <a:latin typeface="Courier New" pitchFamily="49" charset="0"/>
              </a:rPr>
              <a:t>dlopen</a:t>
            </a:r>
            <a:r>
              <a:rPr lang="en-GB" b="1" dirty="0">
                <a:latin typeface="Courier New" pitchFamily="49" charset="0"/>
              </a:rPr>
              <a:t>() </a:t>
            </a:r>
            <a:r>
              <a:rPr lang="en-GB" dirty="0"/>
              <a:t>interface</a:t>
            </a:r>
            <a:r>
              <a:rPr lang="en-GB" dirty="0">
                <a:latin typeface="Courier New" pitchFamily="49" charset="0"/>
              </a:rPr>
              <a:t>.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Distributing software.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High-performance web servers.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Runtime library </a:t>
            </a:r>
            <a:r>
              <a:rPr lang="en-GB" dirty="0" err="1"/>
              <a:t>interpositioning</a:t>
            </a:r>
            <a:r>
              <a:rPr lang="en-GB" dirty="0"/>
              <a:t>.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Shared library routines can be shared by multiple processes.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More on this when we learn about virtual memory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5750"/>
            <a:ext cx="8716962" cy="7810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Load-time</a:t>
            </a:r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262096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454275" y="1657075"/>
            <a:ext cx="167640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Translators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081213" y="1010963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757488" y="2568300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3292475" y="22381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359275" y="19491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454275" y="3225525"/>
            <a:ext cx="302895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2795691" y="3974825"/>
            <a:ext cx="92054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prog2l</a:t>
            </a: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3292475" y="3609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292475" y="4295500"/>
            <a:ext cx="1588" cy="4572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454275" y="6124300"/>
            <a:ext cx="32004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Dynamic 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ld-linux.so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3292475" y="5133700"/>
            <a:ext cx="1588" cy="9906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3292475" y="2847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5254625" y="2542900"/>
            <a:ext cx="260985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Relocation and symbol  table info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5180013" y="25429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352925" y="48447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254625" y="5559150"/>
            <a:ext cx="177165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Code and data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5173663" y="54385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-228600" y="3873224"/>
            <a:ext cx="2514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Partially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914400" y="2451355"/>
            <a:ext cx="1371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 err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600" b="1" i="1" dirty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33400" y="5887233"/>
            <a:ext cx="1752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in memory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378301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184525" y="1010963"/>
            <a:ext cx="1169209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454275" y="4749525"/>
            <a:ext cx="165735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execve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4689475" y="1047475"/>
            <a:ext cx="4501851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unix&gt; gcc -shared -o libvector.so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addvec.c multvec.c</a:t>
            </a: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flipH="1">
            <a:off x="5715000" y="1574799"/>
            <a:ext cx="460375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Dynamic Linking at Run-time</a:t>
            </a: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04800" y="1323975"/>
            <a:ext cx="8581894" cy="501894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stdlib.h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dlfcn.h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y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[2] = {3, 4};</a:t>
            </a:r>
          </a:p>
          <a:p>
            <a:r>
              <a:rPr lang="nl-NL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C1651C"/>
                </a:solidFill>
                <a:latin typeface="Menlo-Regular"/>
              </a:rPr>
              <a:t>z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[2];</a:t>
            </a:r>
          </a:p>
          <a:p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4A00FF"/>
                </a:solidFill>
                <a:latin typeface="Menlo-Regular"/>
              </a:rPr>
              <a:t>main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nl-NL" sz="1600" dirty="0">
                <a:solidFill>
                  <a:srgbClr val="C1651C"/>
                </a:solidFill>
                <a:latin typeface="Menlo-Regular"/>
              </a:rPr>
              <a:t>handle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(*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addvec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)(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*,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*,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*,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char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error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Dynamically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load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the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shared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library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that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contains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addvec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() */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handle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dlopen(</a:t>
            </a:r>
            <a:r>
              <a:rPr lang="fi-FI" sz="1600" dirty="0" err="1">
                <a:solidFill>
                  <a:srgbClr val="9D206F"/>
                </a:solidFill>
                <a:latin typeface="Menlo-Regular"/>
              </a:rPr>
              <a:t>"./libvector.so</a:t>
            </a:r>
            <a:r>
              <a:rPr lang="fi-FI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RTLD_LAZY);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(!handle) {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fprintf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pl-PL" sz="1600" dirty="0">
                <a:solidFill>
                  <a:srgbClr val="9D206F"/>
                </a:solidFill>
                <a:latin typeface="Menlo-Regular"/>
              </a:rPr>
              <a:t>"%s\n"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exit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(1);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910428" y="6019800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dll.c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Dynamic Linking at Run-time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10981" y="1371600"/>
            <a:ext cx="7964237" cy="5004167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...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Get a pointer to the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() function we just loaded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dlsym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(handle,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((error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()) !=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"%s\n"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error);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exit(1);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Now we can call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() just like any other function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(x, y, z, 2);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600" dirty="0">
                <a:solidFill>
                  <a:srgbClr val="9D206F"/>
                </a:solidFill>
                <a:latin typeface="Menlo-Regular"/>
              </a:rPr>
              <a:t>"z = [%d %d]\n"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, z[0], z[1]);</a:t>
            </a:r>
          </a:p>
          <a:p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Menlo-Regular"/>
              </a:rPr>
              <a:t>/* Unload the shared library */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dlclose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(handle) &lt; 0) {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fprintf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pl-PL" sz="1600" dirty="0">
                <a:solidFill>
                  <a:srgbClr val="9D206F"/>
                </a:solidFill>
                <a:latin typeface="Menlo-Regular"/>
              </a:rPr>
              <a:t>"%s\n"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exit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(1);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0;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05628" y="6019800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dll.c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Summary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 is a technique that allows programs to be constructed from multiple object files. </a:t>
            </a:r>
          </a:p>
          <a:p>
            <a:endParaRPr lang="en-US" dirty="0"/>
          </a:p>
          <a:p>
            <a:r>
              <a:rPr lang="en-US" dirty="0"/>
              <a:t>Linking can happen at different times in a program’s lifetime:</a:t>
            </a:r>
          </a:p>
          <a:p>
            <a:pPr lvl="1"/>
            <a:r>
              <a:rPr lang="en-US" dirty="0"/>
              <a:t>Compile time (when a program is compiled)</a:t>
            </a:r>
          </a:p>
          <a:p>
            <a:pPr lvl="1"/>
            <a:r>
              <a:rPr lang="en-US" dirty="0"/>
              <a:t>Load time (when a program is loaded into memory)</a:t>
            </a:r>
          </a:p>
          <a:p>
            <a:pPr lvl="1"/>
            <a:r>
              <a:rPr lang="en-US" dirty="0"/>
              <a:t>Run time (while a program is executing)</a:t>
            </a:r>
          </a:p>
          <a:p>
            <a:pPr lvl="1"/>
            <a:endParaRPr lang="en-US" dirty="0"/>
          </a:p>
          <a:p>
            <a:r>
              <a:rPr lang="en-US" dirty="0"/>
              <a:t>Understanding linking can help you avoid nasty errors and make you a </a:t>
            </a:r>
            <a:r>
              <a:rPr lang="en-US"/>
              <a:t>better programmer.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07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Linking</a:t>
            </a:r>
          </a:p>
          <a:p>
            <a:r>
              <a:rPr lang="en-US" dirty="0"/>
              <a:t>Case study: Library </a:t>
            </a:r>
            <a:r>
              <a:rPr lang="en-US" dirty="0" err="1"/>
              <a:t>interpositioning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Library </a:t>
            </a:r>
            <a:r>
              <a:rPr lang="en-US" dirty="0" err="1"/>
              <a:t>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Library </a:t>
            </a:r>
            <a:r>
              <a:rPr lang="en-GB" dirty="0" err="1"/>
              <a:t>interpositioning</a:t>
            </a:r>
            <a:r>
              <a:rPr lang="en-GB" dirty="0"/>
              <a:t> : powerful linking technique that allows programmers to intercept calls to arbitrary functions</a:t>
            </a:r>
          </a:p>
          <a:p>
            <a:r>
              <a:rPr lang="en-GB" dirty="0" err="1"/>
              <a:t>Interpositioning</a:t>
            </a:r>
            <a:r>
              <a:rPr lang="en-GB" dirty="0"/>
              <a:t> can occur at:</a:t>
            </a:r>
          </a:p>
          <a:p>
            <a:pPr lvl="1"/>
            <a:r>
              <a:rPr lang="en-GB" dirty="0"/>
              <a:t>Compile time: When the source code is compiled	</a:t>
            </a:r>
          </a:p>
          <a:p>
            <a:pPr lvl="1"/>
            <a:r>
              <a:rPr lang="en-GB" dirty="0"/>
              <a:t>Link time: When the </a:t>
            </a:r>
            <a:r>
              <a:rPr lang="en-GB" dirty="0" err="1"/>
              <a:t>relocatable</a:t>
            </a:r>
            <a:r>
              <a:rPr lang="en-GB" dirty="0"/>
              <a:t> object files </a:t>
            </a:r>
            <a:r>
              <a:rPr lang="en-GB"/>
              <a:t>are statically linked </a:t>
            </a:r>
            <a:r>
              <a:rPr lang="en-GB" dirty="0"/>
              <a:t>to form an executable object file</a:t>
            </a:r>
          </a:p>
          <a:p>
            <a:pPr lvl="1"/>
            <a:r>
              <a:rPr lang="en-GB" dirty="0"/>
              <a:t>Load/run time: When an executable object file is loaded into memory, dynamically linked, and then executed.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Interpositioning</a:t>
            </a:r>
            <a:r>
              <a:rPr lang="en-US" dirty="0"/>
              <a:t>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Security</a:t>
            </a:r>
          </a:p>
          <a:p>
            <a:pPr lvl="1"/>
            <a:r>
              <a:rPr lang="en-GB" dirty="0"/>
              <a:t>Confinement (sandboxing)</a:t>
            </a:r>
          </a:p>
          <a:p>
            <a:pPr lvl="1"/>
            <a:r>
              <a:rPr lang="en-GB" dirty="0"/>
              <a:t>Behind the scenes encryption</a:t>
            </a:r>
          </a:p>
          <a:p>
            <a:r>
              <a:rPr lang="en-US" dirty="0"/>
              <a:t>Debugging</a:t>
            </a:r>
          </a:p>
          <a:p>
            <a:pPr lvl="1"/>
            <a:r>
              <a:rPr lang="en-US" dirty="0"/>
              <a:t>In 2014, two Facebook engineers debugged a treacherous 1-year old bug in their iPhone app using </a:t>
            </a:r>
            <a:r>
              <a:rPr lang="en-US" dirty="0" err="1"/>
              <a:t>interpositioning</a:t>
            </a:r>
            <a:endParaRPr lang="en-US" dirty="0"/>
          </a:p>
          <a:p>
            <a:pPr lvl="1"/>
            <a:r>
              <a:rPr lang="en-US" dirty="0"/>
              <a:t>Code in the SPDY networking stack was writing to the wrong location</a:t>
            </a:r>
          </a:p>
          <a:p>
            <a:pPr lvl="1"/>
            <a:r>
              <a:rPr lang="en-US" dirty="0"/>
              <a:t>Solved by intercepting calls to </a:t>
            </a:r>
            <a:r>
              <a:rPr lang="en-US" dirty="0" err="1"/>
              <a:t>Posix</a:t>
            </a:r>
            <a:r>
              <a:rPr lang="en-US" dirty="0"/>
              <a:t> write functions (write, </a:t>
            </a:r>
            <a:r>
              <a:rPr lang="en-US" dirty="0" err="1"/>
              <a:t>writev</a:t>
            </a:r>
            <a:r>
              <a:rPr lang="en-US" dirty="0"/>
              <a:t>, </a:t>
            </a:r>
            <a:r>
              <a:rPr lang="en-US" dirty="0" err="1"/>
              <a:t>pwrite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600" dirty="0"/>
              <a:t>Source:  Facebook engineering blog post at </a:t>
            </a:r>
            <a:r>
              <a:rPr lang="en-US" sz="1600" dirty="0">
                <a:latin typeface="Courier New"/>
                <a:cs typeface="Courier New"/>
              </a:rPr>
              <a:t>https://</a:t>
            </a:r>
            <a:r>
              <a:rPr lang="en-US" sz="1600" dirty="0" err="1">
                <a:latin typeface="Courier New"/>
                <a:cs typeface="Courier New"/>
              </a:rPr>
              <a:t>code.facebook.com</a:t>
            </a:r>
            <a:r>
              <a:rPr lang="en-US" sz="1600" dirty="0">
                <a:latin typeface="Courier New"/>
                <a:cs typeface="Courier New"/>
              </a:rPr>
              <a:t>/posts/313033472212144/debugging-file-corruption-on-</a:t>
            </a:r>
            <a:r>
              <a:rPr lang="en-US" sz="1600" dirty="0" err="1">
                <a:latin typeface="Courier New"/>
                <a:cs typeface="Courier New"/>
              </a:rPr>
              <a:t>ios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Linking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219200"/>
            <a:ext cx="7772400" cy="1143000"/>
          </a:xfrm>
          <a:solidFill>
            <a:srgbClr val="E0E0E0"/>
          </a:solidFill>
          <a:ln>
            <a:solidFill>
              <a:srgbClr val="000004"/>
            </a:solidFill>
          </a:ln>
        </p:spPr>
        <p:txBody>
          <a:bodyPr/>
          <a:lstStyle/>
          <a:p>
            <a:r>
              <a:rPr lang="en-US" sz="2000" dirty="0">
                <a:latin typeface="Calibri"/>
                <a:cs typeface="Calibri"/>
              </a:rPr>
              <a:t>Programs are translated and linked using a </a:t>
            </a:r>
            <a:r>
              <a:rPr lang="en-US" sz="2000" i="1" dirty="0">
                <a:latin typeface="Calibri"/>
                <a:cs typeface="Calibri"/>
              </a:rPr>
              <a:t>compiler driver</a:t>
            </a:r>
            <a:r>
              <a:rPr lang="en-US" sz="2000" dirty="0">
                <a:latin typeface="Calibri"/>
                <a:cs typeface="Calibri"/>
              </a:rPr>
              <a:t>:</a:t>
            </a:r>
          </a:p>
          <a:p>
            <a:pPr lvl="1"/>
            <a:r>
              <a:rPr lang="en-US" sz="1800" dirty="0" err="1">
                <a:latin typeface="Courier New" charset="0"/>
              </a:rPr>
              <a:t>linux</a:t>
            </a:r>
            <a:r>
              <a:rPr lang="en-US" sz="1800" dirty="0">
                <a:latin typeface="Courier New" charset="0"/>
              </a:rPr>
              <a:t>&gt; </a:t>
            </a:r>
            <a:r>
              <a:rPr lang="en-US" sz="1800" i="1" dirty="0" err="1">
                <a:latin typeface="Courier New" charset="0"/>
              </a:rPr>
              <a:t>gcc</a:t>
            </a:r>
            <a:r>
              <a:rPr lang="en-US" sz="1800" i="1" dirty="0">
                <a:latin typeface="Courier New" charset="0"/>
              </a:rPr>
              <a:t> -</a:t>
            </a:r>
            <a:r>
              <a:rPr lang="en-US" sz="1800" i="1" dirty="0" err="1">
                <a:latin typeface="Courier New" charset="0"/>
              </a:rPr>
              <a:t>Og</a:t>
            </a:r>
            <a:r>
              <a:rPr lang="en-US" sz="1800" i="1" dirty="0">
                <a:latin typeface="Courier New" charset="0"/>
              </a:rPr>
              <a:t> -o </a:t>
            </a:r>
            <a:r>
              <a:rPr lang="en-US" sz="1800" i="1" dirty="0" err="1">
                <a:latin typeface="Courier New" charset="0"/>
              </a:rPr>
              <a:t>prog</a:t>
            </a:r>
            <a:r>
              <a:rPr lang="en-US" sz="1800" i="1" dirty="0">
                <a:latin typeface="Courier New" charset="0"/>
              </a:rPr>
              <a:t> </a:t>
            </a:r>
            <a:r>
              <a:rPr lang="en-US" sz="1800" i="1" dirty="0" err="1">
                <a:latin typeface="Courier New" charset="0"/>
              </a:rPr>
              <a:t>main.c</a:t>
            </a:r>
            <a:r>
              <a:rPr lang="en-US" sz="1800" i="1" dirty="0">
                <a:latin typeface="Courier New" charset="0"/>
              </a:rPr>
              <a:t> </a:t>
            </a:r>
            <a:r>
              <a:rPr lang="en-US" sz="1800" i="1" dirty="0" err="1">
                <a:latin typeface="Courier New" charset="0"/>
              </a:rPr>
              <a:t>sum.c</a:t>
            </a:r>
            <a:endParaRPr lang="en-US" sz="1800" i="1" dirty="0">
              <a:latin typeface="Courier New" charset="0"/>
            </a:endParaRPr>
          </a:p>
          <a:p>
            <a:pPr lvl="1"/>
            <a:r>
              <a:rPr lang="en-US" sz="1800" dirty="0" err="1">
                <a:latin typeface="Courier New" charset="0"/>
              </a:rPr>
              <a:t>linux</a:t>
            </a:r>
            <a:r>
              <a:rPr lang="en-US" sz="1800" dirty="0">
                <a:latin typeface="Courier New" charset="0"/>
              </a:rPr>
              <a:t>&gt; </a:t>
            </a:r>
            <a:r>
              <a:rPr lang="en-US" sz="1800" i="1" dirty="0">
                <a:latin typeface="Courier New" charset="0"/>
              </a:rPr>
              <a:t>./</a:t>
            </a:r>
            <a:r>
              <a:rPr lang="en-US" sz="1800" i="1" dirty="0" err="1">
                <a:latin typeface="Courier New" charset="0"/>
              </a:rPr>
              <a:t>prog</a:t>
            </a:r>
            <a:endParaRPr lang="en-US" sz="1800" i="1" dirty="0">
              <a:latin typeface="Courier New" charset="0"/>
            </a:endParaRPr>
          </a:p>
        </p:txBody>
      </p:sp>
      <p:sp>
        <p:nvSpPr>
          <p:cNvPr id="228356" name="Line 4"/>
          <p:cNvSpPr>
            <a:spLocks noChangeShapeType="1"/>
          </p:cNvSpPr>
          <p:nvPr/>
        </p:nvSpPr>
        <p:spPr bwMode="auto">
          <a:xfrm>
            <a:off x="2667000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2057400" y="5097463"/>
            <a:ext cx="2971800" cy="366767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Calibri"/>
                <a:cs typeface="Calibri"/>
              </a:rPr>
              <a:t>Linker (ld)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1828800" y="3409950"/>
            <a:ext cx="175260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1800" dirty="0">
                <a:latin typeface="Calibri"/>
                <a:cs typeface="Calibri"/>
              </a:rPr>
              <a:t>(</a:t>
            </a:r>
            <a:r>
              <a:rPr lang="en-US" sz="1800" dirty="0" err="1">
                <a:latin typeface="Calibri"/>
                <a:cs typeface="Calibri"/>
              </a:rPr>
              <a:t>cpp</a:t>
            </a:r>
            <a:r>
              <a:rPr lang="en-US" sz="1800" dirty="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2133600" y="26670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main.c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2268538" y="43434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/>
                <a:cs typeface="Courier New"/>
              </a:rPr>
              <a:t>main.o</a:t>
            </a: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3733800" y="3409950"/>
            <a:ext cx="179705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1800" dirty="0">
                <a:latin typeface="Calibri"/>
                <a:cs typeface="Calibri"/>
              </a:rPr>
              <a:t>(</a:t>
            </a:r>
            <a:r>
              <a:rPr lang="en-US" sz="1800" dirty="0" err="1">
                <a:latin typeface="Calibri"/>
                <a:cs typeface="Calibri"/>
              </a:rPr>
              <a:t>cpp</a:t>
            </a:r>
            <a:r>
              <a:rPr lang="en-US" sz="1800" dirty="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62" name="Text Box 10"/>
          <p:cNvSpPr txBox="1">
            <a:spLocks noChangeArrowheads="1"/>
          </p:cNvSpPr>
          <p:nvPr/>
        </p:nvSpPr>
        <p:spPr bwMode="auto">
          <a:xfrm>
            <a:off x="4191000" y="2667000"/>
            <a:ext cx="8772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sum.c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3" name="Text Box 11"/>
          <p:cNvSpPr txBox="1">
            <a:spLocks noChangeArrowheads="1"/>
          </p:cNvSpPr>
          <p:nvPr/>
        </p:nvSpPr>
        <p:spPr bwMode="auto">
          <a:xfrm>
            <a:off x="4268300" y="4343400"/>
            <a:ext cx="8772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err="1">
                <a:latin typeface="Courier New"/>
                <a:cs typeface="Courier New"/>
              </a:rPr>
              <a:t>sum.o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3200400" y="5789613"/>
            <a:ext cx="73875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prog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5" name="Line 13"/>
          <p:cNvSpPr>
            <a:spLocks noChangeShapeType="1"/>
          </p:cNvSpPr>
          <p:nvPr/>
        </p:nvSpPr>
        <p:spPr bwMode="auto">
          <a:xfrm>
            <a:off x="4659313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6" name="Line 14"/>
          <p:cNvSpPr>
            <a:spLocks noChangeShapeType="1"/>
          </p:cNvSpPr>
          <p:nvPr/>
        </p:nvSpPr>
        <p:spPr bwMode="auto">
          <a:xfrm>
            <a:off x="2667000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7" name="Line 15"/>
          <p:cNvSpPr>
            <a:spLocks noChangeShapeType="1"/>
          </p:cNvSpPr>
          <p:nvPr/>
        </p:nvSpPr>
        <p:spPr bwMode="auto">
          <a:xfrm>
            <a:off x="4659313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8" name="Line 16"/>
          <p:cNvSpPr>
            <a:spLocks noChangeShapeType="1"/>
          </p:cNvSpPr>
          <p:nvPr/>
        </p:nvSpPr>
        <p:spPr bwMode="auto">
          <a:xfrm>
            <a:off x="4659313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9" name="Line 17"/>
          <p:cNvSpPr>
            <a:spLocks noChangeShapeType="1"/>
          </p:cNvSpPr>
          <p:nvPr/>
        </p:nvSpPr>
        <p:spPr bwMode="auto">
          <a:xfrm>
            <a:off x="3559175" y="54895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70" name="Line 18"/>
          <p:cNvSpPr>
            <a:spLocks noChangeShapeType="1"/>
          </p:cNvSpPr>
          <p:nvPr/>
        </p:nvSpPr>
        <p:spPr bwMode="auto">
          <a:xfrm>
            <a:off x="2667000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71" name="Text Box 19"/>
          <p:cNvSpPr txBox="1">
            <a:spLocks noChangeArrowheads="1"/>
          </p:cNvSpPr>
          <p:nvPr/>
        </p:nvSpPr>
        <p:spPr bwMode="auto">
          <a:xfrm>
            <a:off x="5683250" y="2719388"/>
            <a:ext cx="132114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Source files</a:t>
            </a:r>
          </a:p>
        </p:txBody>
      </p:sp>
      <p:sp>
        <p:nvSpPr>
          <p:cNvPr id="228372" name="Text Box 20"/>
          <p:cNvSpPr txBox="1">
            <a:spLocks noChangeArrowheads="1"/>
          </p:cNvSpPr>
          <p:nvPr/>
        </p:nvSpPr>
        <p:spPr bwMode="auto">
          <a:xfrm>
            <a:off x="5619750" y="4264025"/>
            <a:ext cx="240463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Separately compiled</a:t>
            </a:r>
          </a:p>
          <a:p>
            <a:r>
              <a:rPr lang="en-US" sz="1800" i="1" u="sng" dirty="0">
                <a:solidFill>
                  <a:srgbClr val="C00000"/>
                </a:solidFill>
                <a:latin typeface="Calibri"/>
                <a:cs typeface="Calibri"/>
              </a:rPr>
              <a:t>relocatable</a:t>
            </a:r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 object files</a:t>
            </a:r>
          </a:p>
        </p:txBody>
      </p:sp>
      <p:sp>
        <p:nvSpPr>
          <p:cNvPr id="228373" name="Text Box 21"/>
          <p:cNvSpPr txBox="1">
            <a:spLocks noChangeArrowheads="1"/>
          </p:cNvSpPr>
          <p:nvPr/>
        </p:nvSpPr>
        <p:spPr bwMode="auto">
          <a:xfrm>
            <a:off x="3999592" y="5607050"/>
            <a:ext cx="407760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Fully linked </a:t>
            </a:r>
            <a:r>
              <a:rPr lang="en-US" sz="1800" i="1" u="sng" dirty="0">
                <a:solidFill>
                  <a:srgbClr val="C00000"/>
                </a:solidFill>
                <a:latin typeface="Calibri"/>
                <a:cs typeface="Calibri"/>
              </a:rPr>
              <a:t>executable</a:t>
            </a:r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 object file</a:t>
            </a:r>
          </a:p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(contains code and data for all functions</a:t>
            </a:r>
          </a:p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defined in </a:t>
            </a:r>
            <a:r>
              <a:rPr lang="en-US" sz="1800" i="1" dirty="0" err="1">
                <a:solidFill>
                  <a:srgbClr val="C00000"/>
                </a:solidFill>
                <a:latin typeface="Courier New"/>
                <a:cs typeface="Courier New"/>
              </a:rPr>
              <a:t>main.c</a:t>
            </a:r>
            <a:r>
              <a:rPr lang="en-US" sz="1800" i="1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lang="en-US" sz="1800" i="1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1800" i="1" dirty="0" err="1">
                <a:solidFill>
                  <a:srgbClr val="C00000"/>
                </a:solidFill>
                <a:latin typeface="Courier New"/>
                <a:cs typeface="Courier New"/>
              </a:rPr>
              <a:t>sum.c</a:t>
            </a:r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71" grpId="0"/>
      <p:bldP spid="228372" grpId="0"/>
      <p:bldP spid="22837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Interpositioning</a:t>
            </a:r>
            <a:r>
              <a:rPr lang="en-US" dirty="0"/>
              <a:t>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13725" cy="4972050"/>
          </a:xfrm>
        </p:spPr>
        <p:txBody>
          <a:bodyPr/>
          <a:lstStyle/>
          <a:p>
            <a:r>
              <a:rPr lang="en-GB" dirty="0"/>
              <a:t>Monitoring and Profiling</a:t>
            </a:r>
          </a:p>
          <a:p>
            <a:pPr lvl="1"/>
            <a:r>
              <a:rPr lang="en-GB" dirty="0"/>
              <a:t>Count number of calls to functions</a:t>
            </a:r>
          </a:p>
          <a:p>
            <a:pPr lvl="1"/>
            <a:r>
              <a:rPr lang="en-GB" dirty="0"/>
              <a:t>Characterize call sites and arguments to functions</a:t>
            </a:r>
          </a:p>
          <a:p>
            <a:pPr lvl="1"/>
            <a:r>
              <a:rPr lang="en-GB" dirty="0" err="1"/>
              <a:t>Malloc</a:t>
            </a:r>
            <a:r>
              <a:rPr lang="en-GB" dirty="0"/>
              <a:t> tracing</a:t>
            </a:r>
          </a:p>
          <a:p>
            <a:pPr lvl="2"/>
            <a:r>
              <a:rPr lang="en-GB" dirty="0"/>
              <a:t>Detecting memory leaks</a:t>
            </a:r>
          </a:p>
          <a:p>
            <a:pPr lvl="2"/>
            <a:r>
              <a:rPr lang="en-GB" b="1" dirty="0">
                <a:solidFill>
                  <a:srgbClr val="C00000"/>
                </a:solidFill>
              </a:rPr>
              <a:t>Generating address traces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405626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410522"/>
            <a:ext cx="4114800" cy="2323278"/>
          </a:xfrm>
        </p:spPr>
        <p:txBody>
          <a:bodyPr/>
          <a:lstStyle/>
          <a:p>
            <a:r>
              <a:rPr lang="en-US" dirty="0"/>
              <a:t>Goal: trace the addresses and sizes of the allocated and freed blocks, without breaking the program, and without modifying the source code. </a:t>
            </a:r>
          </a:p>
          <a:p>
            <a:endParaRPr lang="en-US" dirty="0"/>
          </a:p>
          <a:p>
            <a:r>
              <a:rPr lang="en-US" dirty="0"/>
              <a:t>Three solutions: interpose on the </a:t>
            </a:r>
            <a:r>
              <a:rPr lang="en-US" dirty="0">
                <a:latin typeface="Courier New"/>
                <a:cs typeface="Courier New"/>
              </a:rPr>
              <a:t>lib</a:t>
            </a:r>
            <a:r>
              <a:rPr lang="en-US" dirty="0"/>
              <a:t> </a:t>
            </a:r>
            <a:r>
              <a:rPr lang="en-US" dirty="0" err="1">
                <a:latin typeface="Courier New"/>
                <a:cs typeface="Courier New"/>
              </a:rPr>
              <a:t>malloc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free</a:t>
            </a:r>
            <a:r>
              <a:rPr lang="en-US" dirty="0"/>
              <a:t> functions at compile time, link time, and load/run time. 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21494" y="2172522"/>
            <a:ext cx="3517106" cy="2587504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malloc.h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(32);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free(p);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(0);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7314" y="4431268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ourier New"/>
                <a:cs typeface="Courier New"/>
              </a:rPr>
              <a:t>int.c</a:t>
            </a:r>
            <a:endParaRPr lang="en-US" sz="1800" dirty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dirty="0"/>
              <a:t>Compile-time </a:t>
            </a:r>
            <a:r>
              <a:rPr lang="en-US" dirty="0" err="1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018" y="1149488"/>
            <a:ext cx="8558382" cy="5632312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Menlo-Regular"/>
              </a:rPr>
              <a:t>ifdef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COMPILETIME</a:t>
            </a: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malloc.h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wrapper function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mymalloc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(size);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(%d)=%p\n"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it-IT" sz="1800" dirty="0">
                <a:solidFill>
                  <a:srgbClr val="000000"/>
                </a:solidFill>
                <a:latin typeface="Menlo-Regular"/>
              </a:rPr>
              <a:t>           (</a:t>
            </a:r>
            <a:r>
              <a:rPr lang="it-IT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it-IT" sz="1800" dirty="0" err="1">
                <a:solidFill>
                  <a:srgbClr val="000000"/>
                </a:solidFill>
                <a:latin typeface="Menlo-Regular"/>
              </a:rPr>
              <a:t>size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it-IT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t-IT" sz="1800" dirty="0" err="1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it-IT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it-IT" sz="1800" dirty="0">
              <a:solidFill>
                <a:srgbClr val="000000"/>
              </a:solidFill>
              <a:latin typeface="Menlo-Regular"/>
            </a:endParaRPr>
          </a:p>
          <a:p>
            <a:r>
              <a:rPr lang="it-IT" sz="1800" dirty="0">
                <a:solidFill>
                  <a:srgbClr val="CB2418"/>
                </a:solidFill>
                <a:latin typeface="Menlo-Regular"/>
              </a:rPr>
              <a:t>/* free </a:t>
            </a:r>
            <a:r>
              <a:rPr lang="it-IT" sz="1800" dirty="0" err="1">
                <a:solidFill>
                  <a:srgbClr val="CB2418"/>
                </a:solidFill>
                <a:latin typeface="Menlo-Regular"/>
              </a:rPr>
              <a:t>wrapper</a:t>
            </a:r>
            <a:r>
              <a:rPr lang="it-IT" sz="18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it-IT" sz="1800" dirty="0" err="1">
                <a:solidFill>
                  <a:srgbClr val="CB2418"/>
                </a:solidFill>
                <a:latin typeface="Menlo-Regular"/>
              </a:rPr>
              <a:t>function</a:t>
            </a:r>
            <a:r>
              <a:rPr lang="it-IT" sz="1800" dirty="0">
                <a:solidFill>
                  <a:srgbClr val="CB2418"/>
                </a:solidFill>
                <a:latin typeface="Menlo-Regular"/>
              </a:rPr>
              <a:t> */</a:t>
            </a:r>
            <a:endParaRPr lang="it-IT" sz="1800" dirty="0">
              <a:solidFill>
                <a:srgbClr val="000000"/>
              </a:solidFill>
              <a:latin typeface="Menlo-Regular"/>
            </a:endParaRPr>
          </a:p>
          <a:p>
            <a:r>
              <a:rPr lang="it-IT" sz="18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sz="1800" dirty="0" err="1">
                <a:solidFill>
                  <a:srgbClr val="4A00FF"/>
                </a:solidFill>
                <a:latin typeface="Menlo-Regular"/>
              </a:rPr>
              <a:t>myfree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sz="18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it-IT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it-IT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free(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"free(%p)\n"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Menlo-Regular"/>
              </a:rPr>
              <a:t>endif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45514" y="64124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Compile-time </a:t>
            </a:r>
            <a:r>
              <a:rPr lang="en-US" dirty="0" err="1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018" y="1522273"/>
            <a:ext cx="8558382" cy="1754327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mymalloc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(size)</a:t>
            </a: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myfree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mymalloc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myfree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2558" y="2907268"/>
            <a:ext cx="129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ourier New"/>
                <a:cs typeface="Courier New"/>
              </a:rPr>
              <a:t>malloc.h</a:t>
            </a:r>
            <a:endParaRPr lang="en-US" sz="1800" dirty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017" y="3657600"/>
            <a:ext cx="7592093" cy="2585323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linux</a:t>
            </a:r>
            <a:r>
              <a:rPr lang="en-US" sz="1800" dirty="0">
                <a:latin typeface="Courier New"/>
                <a:cs typeface="Courier New"/>
              </a:rPr>
              <a:t>&gt; make </a:t>
            </a:r>
            <a:r>
              <a:rPr lang="en-US" sz="1800" dirty="0" err="1">
                <a:latin typeface="Courier New"/>
                <a:cs typeface="Courier New"/>
              </a:rPr>
              <a:t>intc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-DCOMPILETIME -c </a:t>
            </a:r>
            <a:r>
              <a:rPr lang="en-US" sz="1800" b="0" dirty="0" err="1">
                <a:latin typeface="Courier New"/>
                <a:cs typeface="Courier New"/>
              </a:rPr>
              <a:t>mymalloc.c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</a:t>
            </a:r>
            <a:r>
              <a:rPr lang="en-US" sz="1800" b="0" dirty="0">
                <a:solidFill>
                  <a:srgbClr val="FF0000"/>
                </a:solidFill>
                <a:latin typeface="Courier New"/>
                <a:cs typeface="Courier New"/>
              </a:rPr>
              <a:t> -I. </a:t>
            </a:r>
            <a:r>
              <a:rPr lang="en-US" sz="1800" b="0" dirty="0">
                <a:latin typeface="Courier New"/>
                <a:cs typeface="Courier New"/>
              </a:rPr>
              <a:t>-o </a:t>
            </a:r>
            <a:r>
              <a:rPr lang="en-US" sz="1800" b="0" dirty="0" err="1">
                <a:latin typeface="Courier New"/>
                <a:cs typeface="Courier New"/>
              </a:rPr>
              <a:t>intc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int.c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mymalloc.o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dirty="0" err="1">
                <a:latin typeface="Courier New"/>
                <a:cs typeface="Courier New"/>
              </a:rPr>
              <a:t>linux</a:t>
            </a:r>
            <a:r>
              <a:rPr lang="en-US" sz="1800" dirty="0">
                <a:latin typeface="Courier New"/>
                <a:cs typeface="Courier New"/>
              </a:rPr>
              <a:t>&gt; make </a:t>
            </a:r>
            <a:r>
              <a:rPr lang="en-US" sz="1800" dirty="0" err="1">
                <a:latin typeface="Courier New"/>
                <a:cs typeface="Courier New"/>
              </a:rPr>
              <a:t>runc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>
                <a:latin typeface="Courier New"/>
                <a:cs typeface="Courier New"/>
              </a:rPr>
              <a:t>./</a:t>
            </a:r>
            <a:r>
              <a:rPr lang="en-US" sz="1800" b="0" dirty="0" err="1">
                <a:latin typeface="Courier New"/>
                <a:cs typeface="Courier New"/>
              </a:rPr>
              <a:t>intc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malloc</a:t>
            </a:r>
            <a:r>
              <a:rPr lang="en-US" sz="1800" b="0" dirty="0">
                <a:latin typeface="Courier New"/>
                <a:cs typeface="Courier New"/>
              </a:rPr>
              <a:t>(32)=0x1edc010</a:t>
            </a:r>
          </a:p>
          <a:p>
            <a:r>
              <a:rPr lang="en-US" sz="1800" b="0" dirty="0">
                <a:latin typeface="Courier New"/>
                <a:cs typeface="Courier New"/>
              </a:rPr>
              <a:t>free(0x1edc010)</a:t>
            </a:r>
          </a:p>
          <a:p>
            <a:r>
              <a:rPr lang="en-US" sz="1800" dirty="0" err="1">
                <a:latin typeface="Courier New"/>
                <a:cs typeface="Courier New"/>
              </a:rPr>
              <a:t>linux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endParaRPr lang="en-US"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152400"/>
            <a:ext cx="7592093" cy="762000"/>
          </a:xfrm>
        </p:spPr>
        <p:txBody>
          <a:bodyPr/>
          <a:lstStyle/>
          <a:p>
            <a:r>
              <a:rPr lang="en-US" dirty="0"/>
              <a:t>Link-time </a:t>
            </a:r>
            <a:r>
              <a:rPr lang="en-US" dirty="0" err="1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018" y="838200"/>
            <a:ext cx="8558382" cy="5909311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Menlo-Regular"/>
              </a:rPr>
              <a:t>ifdef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LINKTIME</a:t>
            </a: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real_malloc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real_free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wrapper function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wrap_malloc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__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real_malloc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(size);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Call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(%d) = %p\n"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)size,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CB2418"/>
                </a:solidFill>
                <a:latin typeface="Menlo-Regular"/>
              </a:rPr>
              <a:t>/* free wrapper function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wrap_free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__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real_free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Call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free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"free(%p)\n"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Menlo-Regular"/>
              </a:rPr>
              <a:t>endif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45514" y="63362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Link-time </a:t>
            </a:r>
            <a:r>
              <a:rPr lang="en-US" dirty="0" err="1"/>
              <a:t>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4191000"/>
            <a:ext cx="8305799" cy="2438400"/>
          </a:xfrm>
        </p:spPr>
        <p:txBody>
          <a:bodyPr/>
          <a:lstStyle/>
          <a:p>
            <a:r>
              <a:rPr lang="en-US" dirty="0"/>
              <a:t>The “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Wl</a:t>
            </a:r>
            <a:r>
              <a:rPr lang="en-US" dirty="0"/>
              <a:t>” flag passes argument to linker, replacing each comma with a space. </a:t>
            </a:r>
          </a:p>
          <a:p>
            <a:r>
              <a:rPr lang="en-US" dirty="0"/>
              <a:t>The  “</a:t>
            </a:r>
            <a:r>
              <a:rPr lang="en-US" dirty="0">
                <a:latin typeface="Courier New"/>
                <a:cs typeface="Courier New"/>
              </a:rPr>
              <a:t>--</a:t>
            </a:r>
            <a:r>
              <a:rPr lang="en-US" dirty="0" err="1">
                <a:latin typeface="Courier New"/>
                <a:cs typeface="Courier New"/>
              </a:rPr>
              <a:t>wrap,malloc</a:t>
            </a:r>
            <a:r>
              <a:rPr lang="en-US" dirty="0"/>
              <a:t> ”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arg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instructs linker to resolve references in a special way:</a:t>
            </a:r>
          </a:p>
          <a:p>
            <a:pPr lvl="1"/>
            <a:r>
              <a:rPr lang="en-US" dirty="0"/>
              <a:t>Refs to </a:t>
            </a:r>
            <a:r>
              <a:rPr lang="en-US" dirty="0" err="1">
                <a:latin typeface="Courier New"/>
                <a:cs typeface="Courier New"/>
              </a:rPr>
              <a:t>malloc</a:t>
            </a:r>
            <a:r>
              <a:rPr lang="en-US" dirty="0"/>
              <a:t> should be resolved as </a:t>
            </a:r>
            <a:r>
              <a:rPr lang="en-US" dirty="0">
                <a:latin typeface="Courier New"/>
                <a:cs typeface="Courier New"/>
              </a:rPr>
              <a:t>__</a:t>
            </a:r>
            <a:r>
              <a:rPr lang="en-US" dirty="0" err="1">
                <a:latin typeface="Courier New"/>
                <a:cs typeface="Courier New"/>
              </a:rPr>
              <a:t>wrap_malloc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>
                <a:latin typeface="Calibri"/>
                <a:cs typeface="Calibri"/>
              </a:rPr>
              <a:t>Refs to </a:t>
            </a:r>
            <a:r>
              <a:rPr lang="en-US" dirty="0">
                <a:cs typeface="Courier New"/>
              </a:rPr>
              <a:t> 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__</a:t>
            </a:r>
            <a:r>
              <a:rPr lang="en-US" dirty="0" err="1">
                <a:latin typeface="Courier New"/>
                <a:cs typeface="Courier New"/>
              </a:rPr>
              <a:t>real_malloc</a:t>
            </a:r>
            <a:r>
              <a:rPr lang="en-US" dirty="0"/>
              <a:t> should be resolved as </a:t>
            </a:r>
            <a:r>
              <a:rPr lang="en-US" dirty="0" err="1">
                <a:latin typeface="Courier New"/>
                <a:cs typeface="Courier New"/>
              </a:rPr>
              <a:t>malloc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7018" y="1300877"/>
            <a:ext cx="7896225" cy="2862323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linux</a:t>
            </a:r>
            <a:r>
              <a:rPr lang="en-US" sz="1800" dirty="0">
                <a:latin typeface="Courier New"/>
                <a:cs typeface="Courier New"/>
              </a:rPr>
              <a:t>&gt; make </a:t>
            </a:r>
            <a:r>
              <a:rPr lang="en-US" sz="1800" dirty="0" err="1">
                <a:latin typeface="Courier New"/>
                <a:cs typeface="Courier New"/>
              </a:rPr>
              <a:t>intl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-DLINKTIME -c </a:t>
            </a:r>
            <a:r>
              <a:rPr lang="en-US" sz="1800" b="0" dirty="0" err="1">
                <a:latin typeface="Courier New"/>
                <a:cs typeface="Courier New"/>
              </a:rPr>
              <a:t>mymalloc.c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-c </a:t>
            </a:r>
            <a:r>
              <a:rPr lang="en-US" sz="1800" b="0" dirty="0" err="1">
                <a:latin typeface="Courier New"/>
                <a:cs typeface="Courier New"/>
              </a:rPr>
              <a:t>int.c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</a:t>
            </a:r>
            <a:r>
              <a:rPr lang="en-US" sz="1800" b="0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lang="en-US" sz="1800" b="0" dirty="0" err="1">
                <a:solidFill>
                  <a:srgbClr val="FF0000"/>
                </a:solidFill>
                <a:latin typeface="Courier New"/>
                <a:cs typeface="Courier New"/>
              </a:rPr>
              <a:t>Wl</a:t>
            </a:r>
            <a:r>
              <a:rPr lang="en-US" sz="1800" b="0" dirty="0">
                <a:solidFill>
                  <a:srgbClr val="FF0000"/>
                </a:solidFill>
                <a:latin typeface="Courier New"/>
                <a:cs typeface="Courier New"/>
              </a:rPr>
              <a:t>,--</a:t>
            </a:r>
            <a:r>
              <a:rPr lang="en-US" sz="1800" b="0" dirty="0" err="1">
                <a:solidFill>
                  <a:srgbClr val="FF0000"/>
                </a:solidFill>
                <a:latin typeface="Courier New"/>
                <a:cs typeface="Courier New"/>
              </a:rPr>
              <a:t>wrap,malloc</a:t>
            </a:r>
            <a:r>
              <a:rPr lang="en-US" sz="1800" b="0" dirty="0">
                <a:solidFill>
                  <a:srgbClr val="FF0000"/>
                </a:solidFill>
                <a:latin typeface="Courier New"/>
                <a:cs typeface="Courier New"/>
              </a:rPr>
              <a:t> -</a:t>
            </a:r>
            <a:r>
              <a:rPr lang="en-US" sz="1800" b="0" dirty="0" err="1">
                <a:solidFill>
                  <a:srgbClr val="FF0000"/>
                </a:solidFill>
                <a:latin typeface="Courier New"/>
                <a:cs typeface="Courier New"/>
              </a:rPr>
              <a:t>Wl</a:t>
            </a:r>
            <a:r>
              <a:rPr lang="en-US" sz="1800" b="0" dirty="0">
                <a:solidFill>
                  <a:srgbClr val="FF0000"/>
                </a:solidFill>
                <a:latin typeface="Courier New"/>
                <a:cs typeface="Courier New"/>
              </a:rPr>
              <a:t>,--</a:t>
            </a:r>
            <a:r>
              <a:rPr lang="en-US" sz="1800" b="0" dirty="0" err="1">
                <a:solidFill>
                  <a:srgbClr val="FF0000"/>
                </a:solidFill>
                <a:latin typeface="Courier New"/>
                <a:cs typeface="Courier New"/>
              </a:rPr>
              <a:t>wrap,free</a:t>
            </a:r>
            <a:r>
              <a:rPr lang="en-US" sz="1800" b="0" dirty="0">
                <a:latin typeface="Courier New"/>
                <a:cs typeface="Courier New"/>
              </a:rPr>
              <a:t> -o </a:t>
            </a:r>
            <a:r>
              <a:rPr lang="en-US" sz="1800" b="0" dirty="0" err="1">
                <a:latin typeface="Courier New"/>
                <a:cs typeface="Courier New"/>
              </a:rPr>
              <a:t>intl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int.o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mymalloc.o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dirty="0" err="1">
                <a:latin typeface="Courier New"/>
                <a:cs typeface="Courier New"/>
              </a:rPr>
              <a:t>linux</a:t>
            </a:r>
            <a:r>
              <a:rPr lang="en-US" sz="1800" dirty="0">
                <a:latin typeface="Courier New"/>
                <a:cs typeface="Courier New"/>
              </a:rPr>
              <a:t>&gt; make </a:t>
            </a:r>
            <a:r>
              <a:rPr lang="en-US" sz="1800" dirty="0" err="1">
                <a:latin typeface="Courier New"/>
                <a:cs typeface="Courier New"/>
              </a:rPr>
              <a:t>runl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>
                <a:latin typeface="Courier New"/>
                <a:cs typeface="Courier New"/>
              </a:rPr>
              <a:t>./</a:t>
            </a:r>
            <a:r>
              <a:rPr lang="en-US" sz="1800" b="0" dirty="0" err="1">
                <a:latin typeface="Courier New"/>
                <a:cs typeface="Courier New"/>
              </a:rPr>
              <a:t>intl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fi-FI" sz="1800" b="0" dirty="0">
                <a:latin typeface="Courier New"/>
                <a:cs typeface="Courier New"/>
              </a:rPr>
              <a:t>malloc(32) = 0x1aa0010</a:t>
            </a:r>
          </a:p>
          <a:p>
            <a:r>
              <a:rPr lang="en-US" sz="1800" b="0" dirty="0">
                <a:latin typeface="Courier New"/>
                <a:cs typeface="Courier New"/>
              </a:rPr>
              <a:t>free(0x1aa0010)</a:t>
            </a:r>
          </a:p>
          <a:p>
            <a:r>
              <a:rPr lang="en-US" sz="1800" dirty="0" err="1">
                <a:latin typeface="Courier New"/>
                <a:cs typeface="Courier New"/>
              </a:rPr>
              <a:t>linux</a:t>
            </a:r>
            <a:r>
              <a:rPr lang="en-US" sz="1800" dirty="0">
                <a:latin typeface="Courier New"/>
                <a:cs typeface="Courier New"/>
              </a:rPr>
              <a:t>&gt;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99" y="914400"/>
            <a:ext cx="8915401" cy="5262980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600" dirty="0" err="1">
                <a:solidFill>
                  <a:srgbClr val="926492"/>
                </a:solidFill>
                <a:latin typeface="Menlo-Regular"/>
              </a:rPr>
              <a:t>ifdef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RUNTIME</a:t>
            </a: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_GNU_SOURCE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stdlib.h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dlfcn.h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wrapper function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*(*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mallocp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mallocp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dlsym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(RTLD_NEXT,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Get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addr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of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((error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()) !=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fputs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(error,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exit(1);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mallocp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(size);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Call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(%d) = %p\n"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)size,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533400"/>
            <a:ext cx="3657599" cy="1219200"/>
          </a:xfr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en-US" dirty="0"/>
              <a:t>Load/Run-time </a:t>
            </a:r>
            <a:br>
              <a:rPr lang="en-US" dirty="0"/>
            </a:br>
            <a:r>
              <a:rPr lang="en-US" dirty="0" err="1"/>
              <a:t>Interpositioning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66627" y="5766890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Load/Run-time </a:t>
            </a:r>
            <a:r>
              <a:rPr lang="en-US" dirty="0" err="1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524000"/>
            <a:ext cx="8763000" cy="4524316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free wrapper function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free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(*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freep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)(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*) = </a:t>
            </a:r>
            <a:r>
              <a:rPr lang="fi-FI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char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error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freep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dlsym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(RTLD_NEXT,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"free"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Get address of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free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((error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()) !=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fputs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(error,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exit(1);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freep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Call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free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"free(%p)\n"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600" dirty="0" err="1">
                <a:solidFill>
                  <a:srgbClr val="926492"/>
                </a:solidFill>
                <a:latin typeface="Menlo-Regular"/>
              </a:rPr>
              <a:t>endif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2114" y="59552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570422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Load/Run-time </a:t>
            </a:r>
            <a:r>
              <a:rPr lang="en-US" dirty="0" err="1"/>
              <a:t>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4114800"/>
            <a:ext cx="8305799" cy="14478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The LD_PRELOAD </a:t>
            </a:r>
            <a:r>
              <a:rPr lang="en-US" dirty="0"/>
              <a:t>environment variable tells the dynamic linker to resolve unresolved refs (e.g., to </a:t>
            </a:r>
            <a:r>
              <a:rPr lang="en-US" dirty="0" err="1">
                <a:latin typeface="Courier New"/>
                <a:cs typeface="Courier New"/>
              </a:rPr>
              <a:t>malloc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dirty="0"/>
              <a:t>by looking in </a:t>
            </a:r>
            <a:r>
              <a:rPr lang="en-US" dirty="0" err="1">
                <a:latin typeface="Courier New"/>
                <a:cs typeface="Courier New"/>
              </a:rPr>
              <a:t>mymalloc.so</a:t>
            </a:r>
            <a:r>
              <a:rPr lang="en-US" dirty="0"/>
              <a:t> first.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2" y="1300877"/>
            <a:ext cx="8991598" cy="2308324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linux</a:t>
            </a:r>
            <a:r>
              <a:rPr lang="en-US" sz="1800" dirty="0">
                <a:latin typeface="Courier New"/>
                <a:cs typeface="Courier New"/>
              </a:rPr>
              <a:t>&gt; make </a:t>
            </a:r>
            <a:r>
              <a:rPr lang="en-US" sz="1800" dirty="0" err="1">
                <a:latin typeface="Courier New"/>
                <a:cs typeface="Courier New"/>
              </a:rPr>
              <a:t>intr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-DRUNTIME -shared -</a:t>
            </a:r>
            <a:r>
              <a:rPr lang="en-US" sz="1800" b="0" dirty="0" err="1">
                <a:latin typeface="Courier New"/>
                <a:cs typeface="Courier New"/>
              </a:rPr>
              <a:t>fpic</a:t>
            </a:r>
            <a:r>
              <a:rPr lang="en-US" sz="1800" b="0" dirty="0">
                <a:latin typeface="Courier New"/>
                <a:cs typeface="Courier New"/>
              </a:rPr>
              <a:t> -o </a:t>
            </a:r>
            <a:r>
              <a:rPr lang="en-US" sz="1800" b="0" dirty="0" err="1">
                <a:latin typeface="Courier New"/>
                <a:cs typeface="Courier New"/>
              </a:rPr>
              <a:t>mymalloc.so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mymalloc.c</a:t>
            </a:r>
            <a:r>
              <a:rPr lang="en-US" sz="1800" b="0" dirty="0">
                <a:latin typeface="Courier New"/>
                <a:cs typeface="Courier New"/>
              </a:rPr>
              <a:t> -</a:t>
            </a:r>
            <a:r>
              <a:rPr lang="en-US" sz="1800" b="0" dirty="0" err="1">
                <a:latin typeface="Courier New"/>
                <a:cs typeface="Courier New"/>
              </a:rPr>
              <a:t>ldl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-o </a:t>
            </a:r>
            <a:r>
              <a:rPr lang="en-US" sz="1800" b="0" dirty="0" err="1">
                <a:latin typeface="Courier New"/>
                <a:cs typeface="Courier New"/>
              </a:rPr>
              <a:t>intr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int.c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dirty="0" err="1">
                <a:latin typeface="Courier New"/>
                <a:cs typeface="Courier New"/>
              </a:rPr>
              <a:t>linux</a:t>
            </a:r>
            <a:r>
              <a:rPr lang="en-US" sz="1800" dirty="0">
                <a:latin typeface="Courier New"/>
                <a:cs typeface="Courier New"/>
              </a:rPr>
              <a:t>&gt; make </a:t>
            </a:r>
            <a:r>
              <a:rPr lang="en-US" sz="1800" dirty="0" err="1">
                <a:latin typeface="Courier New"/>
                <a:cs typeface="Courier New"/>
              </a:rPr>
              <a:t>runr</a:t>
            </a:r>
            <a:endParaRPr lang="en-US" sz="1800" dirty="0">
              <a:latin typeface="Courier New"/>
              <a:cs typeface="Courier New"/>
            </a:endParaRPr>
          </a:p>
          <a:p>
            <a:r>
              <a:rPr lang="en-US" sz="1800" b="0" dirty="0">
                <a:latin typeface="Courier New"/>
                <a:cs typeface="Courier New"/>
              </a:rPr>
              <a:t>(LD_PRELOAD="./</a:t>
            </a:r>
            <a:r>
              <a:rPr lang="en-US" sz="1800" b="0" dirty="0" err="1">
                <a:latin typeface="Courier New"/>
                <a:cs typeface="Courier New"/>
              </a:rPr>
              <a:t>mymalloc.so</a:t>
            </a:r>
            <a:r>
              <a:rPr lang="en-US" sz="1800" b="0" dirty="0">
                <a:latin typeface="Courier New"/>
                <a:cs typeface="Courier New"/>
              </a:rPr>
              <a:t>" ./</a:t>
            </a:r>
            <a:r>
              <a:rPr lang="en-US" sz="1800" b="0" dirty="0" err="1">
                <a:latin typeface="Courier New"/>
                <a:cs typeface="Courier New"/>
              </a:rPr>
              <a:t>intr</a:t>
            </a:r>
            <a:r>
              <a:rPr lang="en-US" sz="1800" b="0" dirty="0">
                <a:latin typeface="Courier New"/>
                <a:cs typeface="Courier New"/>
              </a:rPr>
              <a:t>)</a:t>
            </a:r>
          </a:p>
          <a:p>
            <a:r>
              <a:rPr lang="fi-FI" sz="1800" b="0" dirty="0">
                <a:latin typeface="Courier New"/>
                <a:cs typeface="Courier New"/>
              </a:rPr>
              <a:t>malloc(32) = 0xe60010</a:t>
            </a:r>
          </a:p>
          <a:p>
            <a:r>
              <a:rPr lang="en-US" sz="1800" b="0" dirty="0">
                <a:latin typeface="Courier New"/>
                <a:cs typeface="Courier New"/>
              </a:rPr>
              <a:t>free(0xe60010)</a:t>
            </a:r>
          </a:p>
          <a:p>
            <a:r>
              <a:rPr lang="en-US" sz="1800" dirty="0" err="1">
                <a:latin typeface="Courier New"/>
                <a:cs typeface="Courier New"/>
              </a:rPr>
              <a:t>linux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Interpositioning</a:t>
            </a:r>
            <a:r>
              <a:rPr lang="en-US" dirty="0"/>
              <a:t>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Time</a:t>
            </a:r>
          </a:p>
          <a:p>
            <a:pPr lvl="1"/>
            <a:r>
              <a:rPr lang="en-US" dirty="0"/>
              <a:t>Apparent calls to </a:t>
            </a:r>
            <a:r>
              <a:rPr lang="en-US" dirty="0" err="1"/>
              <a:t>malloc</a:t>
            </a:r>
            <a:r>
              <a:rPr lang="en-US" dirty="0"/>
              <a:t>/free get macro-expanded into calls to </a:t>
            </a:r>
            <a:r>
              <a:rPr lang="en-US" dirty="0" err="1"/>
              <a:t>mymalloc</a:t>
            </a:r>
            <a:r>
              <a:rPr lang="en-US" dirty="0"/>
              <a:t>/</a:t>
            </a:r>
            <a:r>
              <a:rPr lang="en-US" dirty="0" err="1"/>
              <a:t>myfree</a:t>
            </a:r>
            <a:endParaRPr lang="en-US" dirty="0"/>
          </a:p>
          <a:p>
            <a:r>
              <a:rPr lang="en-US" dirty="0"/>
              <a:t>Link Time</a:t>
            </a:r>
          </a:p>
          <a:p>
            <a:pPr lvl="1"/>
            <a:r>
              <a:rPr lang="en-US" dirty="0"/>
              <a:t>Use linker trick to have special name resolutions</a:t>
            </a:r>
          </a:p>
          <a:p>
            <a:pPr lvl="2"/>
            <a:r>
              <a:rPr lang="en-US" dirty="0" err="1"/>
              <a:t>malloc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__</a:t>
            </a:r>
            <a:r>
              <a:rPr lang="en-US" dirty="0" err="1">
                <a:sym typeface="Wingdings" pitchFamily="2" charset="2"/>
              </a:rPr>
              <a:t>wrap_malloc</a:t>
            </a:r>
            <a:endParaRPr lang="en-US" dirty="0">
              <a:sym typeface="Wingdings" pitchFamily="2" charset="2"/>
            </a:endParaRPr>
          </a:p>
          <a:p>
            <a:pPr lvl="2"/>
            <a:r>
              <a:rPr lang="en-US" dirty="0">
                <a:sym typeface="Wingdings" pitchFamily="2" charset="2"/>
              </a:rPr>
              <a:t>__</a:t>
            </a:r>
            <a:r>
              <a:rPr lang="en-US" dirty="0" err="1">
                <a:sym typeface="Wingdings" pitchFamily="2" charset="2"/>
              </a:rPr>
              <a:t>real_malloc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dirty="0" err="1">
                <a:sym typeface="Wingdings" pitchFamily="2" charset="2"/>
              </a:rPr>
              <a:t>malloc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Load/Run Time</a:t>
            </a:r>
          </a:p>
          <a:p>
            <a:pPr lvl="1"/>
            <a:r>
              <a:rPr lang="en-US" dirty="0">
                <a:sym typeface="Wingdings" pitchFamily="2" charset="2"/>
              </a:rPr>
              <a:t>Implement custom version of </a:t>
            </a:r>
            <a:r>
              <a:rPr lang="en-US" dirty="0" err="1">
                <a:sym typeface="Wingdings" pitchFamily="2" charset="2"/>
              </a:rPr>
              <a:t>malloc</a:t>
            </a:r>
            <a:r>
              <a:rPr lang="en-US" dirty="0">
                <a:sym typeface="Wingdings" pitchFamily="2" charset="2"/>
              </a:rPr>
              <a:t>/free that use dynamic linking to load library </a:t>
            </a:r>
            <a:r>
              <a:rPr lang="en-US" dirty="0" err="1">
                <a:sym typeface="Wingdings" pitchFamily="2" charset="2"/>
              </a:rPr>
              <a:t>malloc</a:t>
            </a:r>
            <a:r>
              <a:rPr lang="en-US" dirty="0">
                <a:sym typeface="Wingdings" pitchFamily="2" charset="2"/>
              </a:rPr>
              <a:t>/free under different names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Linkers?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Reason 1: Modularity</a:t>
            </a:r>
          </a:p>
          <a:p>
            <a:endParaRPr lang="en-US" dirty="0"/>
          </a:p>
          <a:p>
            <a:pPr lvl="1"/>
            <a:r>
              <a:rPr lang="en-US" dirty="0"/>
              <a:t>Program can be written as a collection of smaller source files, rather than one monolithic mass.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build libraries of common functions (more on this later)</a:t>
            </a:r>
          </a:p>
          <a:p>
            <a:pPr lvl="2"/>
            <a:r>
              <a:rPr lang="en-US" dirty="0"/>
              <a:t>e.g., Math library, standard C library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Linkers? (cont)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Reason 2: Efficiency</a:t>
            </a:r>
          </a:p>
          <a:p>
            <a:endParaRPr lang="en-US" dirty="0"/>
          </a:p>
          <a:p>
            <a:pPr lvl="1"/>
            <a:r>
              <a:rPr lang="en-US" dirty="0"/>
              <a:t>Time: Separate compilation</a:t>
            </a:r>
          </a:p>
          <a:p>
            <a:pPr lvl="2"/>
            <a:r>
              <a:rPr lang="en-US" dirty="0"/>
              <a:t>Change one source file, compile, and then </a:t>
            </a:r>
            <a:r>
              <a:rPr lang="en-US" dirty="0" err="1"/>
              <a:t>relink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No need to recompile other source files.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Space: Libraries </a:t>
            </a:r>
          </a:p>
          <a:p>
            <a:pPr lvl="2"/>
            <a:r>
              <a:rPr lang="en-US" dirty="0"/>
              <a:t>Common functions can be aggregated into a single file...</a:t>
            </a:r>
          </a:p>
          <a:p>
            <a:pPr lvl="2"/>
            <a:r>
              <a:rPr lang="en-US" dirty="0"/>
              <a:t>Yet executable files and running memory images contain only code for the functions they actually use.</a:t>
            </a:r>
          </a:p>
          <a:p>
            <a:pPr lvl="3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/>
          <p:cNvSpPr>
            <a:spLocks noGrp="1" noChangeArrowheads="1"/>
          </p:cNvSpPr>
          <p:nvPr>
            <p:ph type="title"/>
          </p:nvPr>
        </p:nvSpPr>
        <p:spPr>
          <a:xfrm>
            <a:off x="404813" y="457200"/>
            <a:ext cx="6986587" cy="781050"/>
          </a:xfrm>
        </p:spPr>
        <p:txBody>
          <a:bodyPr/>
          <a:lstStyle/>
          <a:p>
            <a:r>
              <a:rPr lang="en-US" dirty="0"/>
              <a:t>What Do Linkers Do?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449388"/>
            <a:ext cx="8853487" cy="5484812"/>
          </a:xfrm>
        </p:spPr>
        <p:txBody>
          <a:bodyPr/>
          <a:lstStyle/>
          <a:p>
            <a:r>
              <a:rPr lang="en-US" dirty="0"/>
              <a:t>Step 1: Symbol resolution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Programs define and reference </a:t>
            </a:r>
            <a:r>
              <a:rPr lang="en-US" i="1" dirty="0"/>
              <a:t>symbols</a:t>
            </a:r>
            <a:r>
              <a:rPr lang="en-US" dirty="0"/>
              <a:t> (global variables and functions):</a:t>
            </a:r>
          </a:p>
          <a:p>
            <a:pPr lvl="2"/>
            <a:r>
              <a:rPr lang="en-US" sz="1800" b="1" dirty="0">
                <a:latin typeface="Courier New" charset="0"/>
              </a:rPr>
              <a:t>void swap() {…}   /* define symbol swap */</a:t>
            </a:r>
          </a:p>
          <a:p>
            <a:pPr lvl="2"/>
            <a:r>
              <a:rPr lang="en-US" sz="1800" b="1" dirty="0">
                <a:latin typeface="Courier New" charset="0"/>
              </a:rPr>
              <a:t>swap();           /* reference symbol swap */</a:t>
            </a:r>
          </a:p>
          <a:p>
            <a:pPr lvl="2"/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*</a:t>
            </a:r>
            <a:r>
              <a:rPr lang="en-US" sz="1800" b="1" dirty="0" err="1">
                <a:latin typeface="Courier New" charset="0"/>
              </a:rPr>
              <a:t>xp</a:t>
            </a:r>
            <a:r>
              <a:rPr lang="en-US" sz="1800" b="1" dirty="0">
                <a:latin typeface="Courier New" charset="0"/>
              </a:rPr>
              <a:t> = &amp;</a:t>
            </a:r>
            <a:r>
              <a:rPr lang="en-US" sz="1800" b="1" dirty="0" err="1">
                <a:latin typeface="Courier New" charset="0"/>
              </a:rPr>
              <a:t>x</a:t>
            </a:r>
            <a:r>
              <a:rPr lang="en-US" sz="1800" b="1" dirty="0">
                <a:latin typeface="Courier New" charset="0"/>
              </a:rPr>
              <a:t>;     /* define symbol </a:t>
            </a:r>
            <a:r>
              <a:rPr lang="en-US" sz="1800" b="1" dirty="0" err="1">
                <a:latin typeface="Courier New" charset="0"/>
              </a:rPr>
              <a:t>xp</a:t>
            </a:r>
            <a:r>
              <a:rPr lang="en-US" sz="1800" b="1" dirty="0">
                <a:latin typeface="Courier New" charset="0"/>
              </a:rPr>
              <a:t>, reference </a:t>
            </a:r>
            <a:r>
              <a:rPr lang="en-US" sz="1800" b="1" dirty="0" err="1">
                <a:latin typeface="Courier New" charset="0"/>
              </a:rPr>
              <a:t>x</a:t>
            </a:r>
            <a:r>
              <a:rPr lang="en-US" sz="1800" b="1" dirty="0">
                <a:latin typeface="Courier New" charset="0"/>
              </a:rPr>
              <a:t> */</a:t>
            </a:r>
            <a:endParaRPr lang="en-US" sz="1800" b="1" dirty="0"/>
          </a:p>
          <a:p>
            <a:pPr lvl="1"/>
            <a:endParaRPr lang="en-US" dirty="0"/>
          </a:p>
          <a:p>
            <a:pPr lvl="1"/>
            <a:r>
              <a:rPr lang="en-US" dirty="0"/>
              <a:t>Symbol definitions are stored in object file (by assembler) in </a:t>
            </a:r>
            <a:r>
              <a:rPr lang="en-US" i="1" dirty="0"/>
              <a:t>symbol table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Symbol table is an array of </a:t>
            </a:r>
            <a:r>
              <a:rPr lang="en-US" dirty="0" err="1">
                <a:latin typeface="Courier New"/>
                <a:cs typeface="Courier New"/>
              </a:rPr>
              <a:t>structs</a:t>
            </a:r>
            <a:endParaRPr lang="en-US" dirty="0">
              <a:latin typeface="Courier New"/>
              <a:cs typeface="Courier New"/>
            </a:endParaRPr>
          </a:p>
          <a:p>
            <a:pPr lvl="2"/>
            <a:r>
              <a:rPr lang="en-US" dirty="0"/>
              <a:t>Each entry includes name, size, and location of symbol.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During symbol resolution step, the linker associates each symbol reference with exactly one symbol definition.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Linkers Do? (cont)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2: Relocation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Merges separate code and data sections into single sections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Relocates symbols from their relative locations in the </a:t>
            </a:r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o</a:t>
            </a:r>
            <a:r>
              <a:rPr lang="en-US" dirty="0"/>
              <a:t> files to their final absolute memory locations in the executable.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Updates all references to these symbols to reflect their new positions.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6875" y="5331767"/>
            <a:ext cx="5978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Let’s look at these two steps in more detail….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Kinds of Object Files (Modules)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Relocatable object file (</a:t>
            </a:r>
            <a:r>
              <a:rPr lang="en-US" dirty="0">
                <a:latin typeface="Courier New"/>
                <a:cs typeface="Courier New"/>
              </a:rPr>
              <a:t>.o</a:t>
            </a:r>
            <a:r>
              <a:rPr lang="en-US" dirty="0"/>
              <a:t> file)</a:t>
            </a:r>
          </a:p>
          <a:p>
            <a:pPr lvl="1"/>
            <a:r>
              <a:rPr lang="en-US" dirty="0"/>
              <a:t>Contains code and data in a form that can be combined with other relocatable object files to form executable object file.</a:t>
            </a:r>
          </a:p>
          <a:p>
            <a:pPr lvl="2"/>
            <a:r>
              <a:rPr lang="en-US" dirty="0"/>
              <a:t>Each </a:t>
            </a:r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o</a:t>
            </a:r>
            <a:r>
              <a:rPr lang="en-US" dirty="0"/>
              <a:t> file is produced from exactly one source (</a:t>
            </a:r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c</a:t>
            </a:r>
            <a:r>
              <a:rPr lang="en-US" dirty="0"/>
              <a:t>) file</a:t>
            </a:r>
          </a:p>
          <a:p>
            <a:endParaRPr lang="en-US" dirty="0"/>
          </a:p>
          <a:p>
            <a:r>
              <a:rPr lang="en-US" dirty="0"/>
              <a:t>Executable object file (</a:t>
            </a:r>
            <a:r>
              <a:rPr lang="en-US" dirty="0" err="1">
                <a:latin typeface="Courier New"/>
                <a:cs typeface="Courier New"/>
              </a:rPr>
              <a:t>a.out</a:t>
            </a:r>
            <a:r>
              <a:rPr lang="en-US" dirty="0"/>
              <a:t> file)</a:t>
            </a:r>
          </a:p>
          <a:p>
            <a:pPr lvl="1"/>
            <a:r>
              <a:rPr lang="en-US" dirty="0"/>
              <a:t>Contains code and data in a form that can be copied directly into memory and then executed.</a:t>
            </a:r>
          </a:p>
          <a:p>
            <a:endParaRPr lang="en-US" dirty="0"/>
          </a:p>
          <a:p>
            <a:r>
              <a:rPr lang="en-US" dirty="0"/>
              <a:t>Shared object file (</a:t>
            </a:r>
            <a:r>
              <a:rPr lang="en-US" dirty="0">
                <a:latin typeface="Courier New"/>
                <a:cs typeface="Courier New"/>
              </a:rPr>
              <a:t>.so </a:t>
            </a:r>
            <a:r>
              <a:rPr lang="en-US" dirty="0"/>
              <a:t>file)</a:t>
            </a:r>
          </a:p>
          <a:p>
            <a:pPr lvl="1"/>
            <a:r>
              <a:rPr lang="en-US" dirty="0"/>
              <a:t>Special type of relocatable object file that can be loaded into memory and linked dynamically, at either load time or run-time.</a:t>
            </a:r>
          </a:p>
          <a:p>
            <a:pPr lvl="1"/>
            <a:r>
              <a:rPr lang="en-US" dirty="0"/>
              <a:t>Called </a:t>
            </a:r>
            <a:r>
              <a:rPr lang="en-US" i="1" dirty="0"/>
              <a:t>Dynamic Link Libraries</a:t>
            </a:r>
            <a:r>
              <a:rPr lang="en-US" dirty="0"/>
              <a:t> (DLLs) by Windows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14866</TotalTime>
  <Words>4117</Words>
  <Application>Microsoft Office PowerPoint</Application>
  <PresentationFormat>On-screen Show (4:3)</PresentationFormat>
  <Paragraphs>823</Paragraphs>
  <Slides>49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Menlo-Regular</vt:lpstr>
      <vt:lpstr>MS PGothic</vt:lpstr>
      <vt:lpstr>msgothic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Linking  15-213: Introduction to Computer Systems 13th Lecture, Oct. 13, 2015</vt:lpstr>
      <vt:lpstr>Today</vt:lpstr>
      <vt:lpstr>Example C Program</vt:lpstr>
      <vt:lpstr>Static Linking</vt:lpstr>
      <vt:lpstr>Why Linkers?</vt:lpstr>
      <vt:lpstr>Why Linkers? (cont)</vt:lpstr>
      <vt:lpstr>What Do Linkers Do?</vt:lpstr>
      <vt:lpstr>What Do Linkers Do? (cont)</vt:lpstr>
      <vt:lpstr>Three Kinds of Object Files (Modules)</vt:lpstr>
      <vt:lpstr>Executable and Linkable Format (ELF)</vt:lpstr>
      <vt:lpstr>ELF Object File Format</vt:lpstr>
      <vt:lpstr>ELF Object File Format (cont.)</vt:lpstr>
      <vt:lpstr>Linker Symbols </vt:lpstr>
      <vt:lpstr>Step 1: Symbol Resolution</vt:lpstr>
      <vt:lpstr>Local Symbols</vt:lpstr>
      <vt:lpstr>How Linker Resolves Duplicate Symbol Definitions</vt:lpstr>
      <vt:lpstr>Linker’s Symbol Rules</vt:lpstr>
      <vt:lpstr>Linker Puzzles</vt:lpstr>
      <vt:lpstr>Global Variables</vt:lpstr>
      <vt:lpstr>Step 2: Relocation</vt:lpstr>
      <vt:lpstr>Relocation Entries</vt:lpstr>
      <vt:lpstr>Relocated .text section</vt:lpstr>
      <vt:lpstr>Loading Executable Object Files</vt:lpstr>
      <vt:lpstr>Packaging Commonly Used Functions</vt:lpstr>
      <vt:lpstr>Old-fashioned Solution: Static Libraries</vt:lpstr>
      <vt:lpstr>Creating Static Libraries</vt:lpstr>
      <vt:lpstr>Commonly Used Libraries</vt:lpstr>
      <vt:lpstr>Linking with Static Libraries</vt:lpstr>
      <vt:lpstr>Linking with Static Libraries</vt:lpstr>
      <vt:lpstr>Using Static Libraries</vt:lpstr>
      <vt:lpstr>Modern Solution: Shared Libraries</vt:lpstr>
      <vt:lpstr>Shared Libraries (cont.)</vt:lpstr>
      <vt:lpstr>Dynamic Linking at Load-time</vt:lpstr>
      <vt:lpstr>Dynamic Linking at Run-time</vt:lpstr>
      <vt:lpstr>Dynamic Linking at Run-time</vt:lpstr>
      <vt:lpstr>Linking Summary </vt:lpstr>
      <vt:lpstr>Today</vt:lpstr>
      <vt:lpstr>Case Study: Library Interpositioning</vt:lpstr>
      <vt:lpstr>Some Interpositioning Applications</vt:lpstr>
      <vt:lpstr>Some Interpositioning Applications</vt:lpstr>
      <vt:lpstr>Example program  </vt:lpstr>
      <vt:lpstr>Compile-time Interpositioning</vt:lpstr>
      <vt:lpstr>Compile-time Interpositioning</vt:lpstr>
      <vt:lpstr>Link-time Interpositioning</vt:lpstr>
      <vt:lpstr>Link-time Interpositioning</vt:lpstr>
      <vt:lpstr>Load/Run-time  Interpositioning</vt:lpstr>
      <vt:lpstr>Load/Run-time Interpositioning</vt:lpstr>
      <vt:lpstr>Load/Run-time Interpositioning</vt:lpstr>
      <vt:lpstr>Interpositioning 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Judy Shang (RD-CN)</cp:lastModifiedBy>
  <cp:revision>582</cp:revision>
  <cp:lastPrinted>1999-09-20T15:19:18Z</cp:lastPrinted>
  <dcterms:created xsi:type="dcterms:W3CDTF">2012-10-04T19:17:13Z</dcterms:created>
  <dcterms:modified xsi:type="dcterms:W3CDTF">2021-07-08T07:31:48Z</dcterms:modified>
</cp:coreProperties>
</file>