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1144" r:id="rId2"/>
    <p:sldId id="1145" r:id="rId3"/>
    <p:sldId id="1088" r:id="rId4"/>
    <p:sldId id="1089" r:id="rId5"/>
    <p:sldId id="1090" r:id="rId6"/>
    <p:sldId id="1091" r:id="rId7"/>
    <p:sldId id="1092" r:id="rId8"/>
    <p:sldId id="1093" r:id="rId9"/>
    <p:sldId id="1094" r:id="rId10"/>
    <p:sldId id="1095" r:id="rId11"/>
    <p:sldId id="1096" r:id="rId12"/>
    <p:sldId id="1097" r:id="rId13"/>
    <p:sldId id="1098" r:id="rId14"/>
    <p:sldId id="1099" r:id="rId15"/>
    <p:sldId id="1100" r:id="rId16"/>
    <p:sldId id="1101" r:id="rId17"/>
    <p:sldId id="1102" r:id="rId18"/>
    <p:sldId id="1103" r:id="rId19"/>
    <p:sldId id="1104" r:id="rId20"/>
    <p:sldId id="1106" r:id="rId21"/>
    <p:sldId id="1146" r:id="rId22"/>
    <p:sldId id="1147" r:id="rId23"/>
    <p:sldId id="1150" r:id="rId24"/>
    <p:sldId id="1053" r:id="rId25"/>
    <p:sldId id="1153" r:id="rId26"/>
    <p:sldId id="1152" r:id="rId27"/>
    <p:sldId id="1154" r:id="rId28"/>
    <p:sldId id="1041" r:id="rId29"/>
    <p:sldId id="1042" r:id="rId30"/>
    <p:sldId id="1160" r:id="rId31"/>
    <p:sldId id="1043" r:id="rId32"/>
    <p:sldId id="1054" r:id="rId33"/>
    <p:sldId id="1055" r:id="rId34"/>
    <p:sldId id="1056" r:id="rId35"/>
    <p:sldId id="1057" r:id="rId36"/>
    <p:sldId id="1058" r:id="rId37"/>
    <p:sldId id="1059" r:id="rId38"/>
    <p:sldId id="1060" r:id="rId39"/>
    <p:sldId id="1061" r:id="rId40"/>
    <p:sldId id="1062" r:id="rId41"/>
    <p:sldId id="1063" r:id="rId42"/>
    <p:sldId id="1064" r:id="rId43"/>
    <p:sldId id="1065" r:id="rId44"/>
    <p:sldId id="1155" r:id="rId45"/>
    <p:sldId id="1158" r:id="rId46"/>
    <p:sldId id="1162" r:id="rId47"/>
    <p:sldId id="1163" r:id="rId48"/>
    <p:sldId id="1159" r:id="rId49"/>
    <p:sldId id="1076" r:id="rId50"/>
    <p:sldId id="1161" r:id="rId51"/>
    <p:sldId id="1077" r:id="rId52"/>
    <p:sldId id="1078" r:id="rId53"/>
    <p:sldId id="1079" r:id="rId54"/>
    <p:sldId id="1080" r:id="rId55"/>
    <p:sldId id="1081" r:id="rId56"/>
    <p:sldId id="1086" r:id="rId57"/>
  </p:sldIdLst>
  <p:sldSz cx="9144000" cy="6858000" type="screen4x3"/>
  <p:notesSz cx="7302500" cy="9586913"/>
  <p:custDataLst>
    <p:tags r:id="rId6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AFF"/>
    <a:srgbClr val="D4EEFF"/>
    <a:srgbClr val="CBDBFF"/>
    <a:srgbClr val="D5F1CF"/>
    <a:srgbClr val="F1C7C7"/>
    <a:srgbClr val="F6F5BD"/>
    <a:srgbClr val="990000"/>
    <a:srgbClr val="EDEA77"/>
    <a:srgbClr val="FF9999"/>
    <a:srgbClr val="CD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4649" autoAdjust="0"/>
  </p:normalViewPr>
  <p:slideViewPr>
    <p:cSldViewPr snapToObjects="1">
      <p:cViewPr varScale="1">
        <p:scale>
          <a:sx n="72" d="100"/>
          <a:sy n="72" d="100"/>
        </p:scale>
        <p:origin x="6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1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6.1138879999999913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30.945739999999919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C3D-4F7E-88A0-E110F28637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623880"/>
        <c:axId val="-2074798600"/>
      </c:scatterChart>
      <c:valAx>
        <c:axId val="-2136623880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-2074798600"/>
        <c:crosses val="autoZero"/>
        <c:crossBetween val="midCat"/>
      </c:valAx>
      <c:valAx>
        <c:axId val="-2074798600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-21366238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6.1138879999999887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6AF-42CA-A0CC-3884211D0FB8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6AF-42CA-A0CC-3884211D0F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19224"/>
        <c:axId val="-2133763288"/>
      </c:scatterChart>
      <c:valAx>
        <c:axId val="-2074119224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-2133763288"/>
        <c:crosses val="autoZero"/>
        <c:crossBetween val="midCat"/>
      </c:valAx>
      <c:valAx>
        <c:axId val="-2133763288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-207411922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6.3380426983446495E-2"/>
          <c:w val="0.81758957654723097"/>
          <c:h val="0.769954816687794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02-4519-8241-C11AE3E4179A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791.42999999999938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02-4519-8241-C11AE3E4179A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E02-4519-8241-C11AE3E4179A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940.33999999999912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934.31999999999937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723.32999999999936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E02-4519-8241-C11AE3E41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654072"/>
        <c:axId val="-2062655992"/>
      </c:scatterChart>
      <c:valAx>
        <c:axId val="-2062654072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-2062655992"/>
        <c:crosses val="autoZero"/>
        <c:crossBetween val="midCat"/>
      </c:valAx>
      <c:valAx>
        <c:axId val="-206265599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2.6058631921824098E-2"/>
              <c:y val="0.389672347294615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zh-CN"/>
          </a:p>
        </c:txPr>
        <c:crossAx val="-206265407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68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8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Program Optimization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b="0" dirty="0"/>
              <a:t>10</a:t>
            </a:r>
            <a:r>
              <a:rPr lang="en-US" sz="2000" b="0" baseline="30000" dirty="0"/>
              <a:t>th</a:t>
            </a:r>
            <a:r>
              <a:rPr lang="en-US" sz="2000" b="0" dirty="0"/>
              <a:t> Lecture, Oct. 1,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Instructors:</a:t>
            </a:r>
            <a:r>
              <a:rPr lang="en-US" dirty="0"/>
              <a:t> </a:t>
            </a:r>
          </a:p>
          <a:p>
            <a:r>
              <a:rPr lang="en-US" dirty="0"/>
              <a:t>Randal E. Bryant and David R. </a:t>
            </a:r>
            <a:r>
              <a:rPr lang="en-US" dirty="0" err="1"/>
              <a:t>O’Hallaron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Extracted from 213 lab submissions, Fall, 1998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073275" y="1905000"/>
            <a:ext cx="5007780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41313"/>
            <a:ext cx="84582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4963"/>
            <a:ext cx="8678863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22413"/>
            <a:ext cx="8307387" cy="908050"/>
          </a:xfrm>
        </p:spPr>
        <p:txBody>
          <a:bodyPr/>
          <a:lstStyle/>
          <a:p>
            <a:pPr lvl="1" eaLnBrk="1" hangingPunct="1"/>
            <a:r>
              <a:rPr lang="en-US"/>
              <a:t>Time quadruples when double string length</a:t>
            </a:r>
          </a:p>
          <a:p>
            <a:pPr lvl="1" eaLnBrk="1" hangingPunct="1"/>
            <a:r>
              <a:rPr lang="en-US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655097"/>
              </p:ext>
            </p:extLst>
          </p:nvPr>
        </p:nvGraphicFramePr>
        <p:xfrm>
          <a:off x="469900" y="2620246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887295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Convert Loop To Goto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5000625"/>
            <a:ext cx="8281987" cy="9080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1800">
                <a:latin typeface="Courier New" pitchFamily="49" charset="0"/>
              </a:rPr>
              <a:t>strlen</a:t>
            </a:r>
            <a:r>
              <a:rPr lang="en-US" sz="180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1143000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&gt;=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Calling Strlen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3962400"/>
            <a:ext cx="8281987" cy="19462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Strlen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Only way to determine length of string is to scan its entire length, looking for null character.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N calls to strlen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Overall O(N</a:t>
            </a:r>
            <a:r>
              <a:rPr lang="en-US" sz="1800" baseline="30000"/>
              <a:t>2</a:t>
            </a:r>
            <a:r>
              <a:rPr lang="en-US" sz="180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990600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/>
              <a:t>Move call to 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pPr lvl="1" eaLnBrk="1" hangingPunct="1"/>
            <a:r>
              <a:rPr lang="en-US" dirty="0"/>
              <a:t>Since result does not change from one iteration to another</a:t>
            </a:r>
          </a:p>
          <a:p>
            <a:pPr lvl="1" eaLnBrk="1" hangingPunct="1"/>
            <a:r>
              <a:rPr lang="en-US" dirty="0"/>
              <a:t>Form of code motion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/>
              <a:t>Time doubles when double string length</a:t>
            </a:r>
          </a:p>
          <a:p>
            <a:pPr lvl="1" eaLnBrk="1" hangingPunct="1"/>
            <a:r>
              <a:rPr lang="en-US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620246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/>
              <a:t>Why couldn’t compiler move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i="1" dirty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/>
              <a:t>Procedure </a:t>
            </a:r>
            <a:r>
              <a:rPr lang="en-US" sz="1600" dirty="0">
                <a:latin typeface="Courier New" pitchFamily="49" charset="0"/>
              </a:rPr>
              <a:t>lower</a:t>
            </a:r>
            <a:r>
              <a:rPr lang="en-US" sz="1600" dirty="0"/>
              <a:t> could interact with </a:t>
            </a:r>
            <a:r>
              <a:rPr lang="en-US" sz="1600" dirty="0" err="1">
                <a:latin typeface="Courier New" pitchFamily="49" charset="0"/>
              </a:rPr>
              <a:t>strlen</a:t>
            </a:r>
            <a:endParaRPr lang="en-US" sz="16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/>
              <a:t>Compiler treats procedure call as a black box</a:t>
            </a:r>
          </a:p>
          <a:p>
            <a:pPr lvl="1" eaLnBrk="1" hangingPunct="1">
              <a:defRPr/>
            </a:pPr>
            <a:r>
              <a:rPr lang="en-US" sz="1800" dirty="0"/>
              <a:t>Weak optimizations near them</a:t>
            </a:r>
          </a:p>
          <a:p>
            <a:pPr eaLnBrk="1" hangingPunct="1">
              <a:defRPr/>
            </a:pPr>
            <a:r>
              <a:rPr lang="en-US" sz="2000" dirty="0"/>
              <a:t>Remedies:</a:t>
            </a:r>
          </a:p>
          <a:p>
            <a:pPr lvl="1" eaLnBrk="1" hangingPunct="1">
              <a:defRPr/>
            </a:pPr>
            <a:r>
              <a:rPr lang="en-US" sz="1800" dirty="0"/>
              <a:t>Use of inline functions</a:t>
            </a:r>
          </a:p>
          <a:p>
            <a:pPr lvl="2">
              <a:defRPr/>
            </a:pPr>
            <a:r>
              <a:rPr lang="en-US" sz="1800" dirty="0"/>
              <a:t>GCC does this with –O1</a:t>
            </a:r>
          </a:p>
          <a:p>
            <a:pPr lvl="3">
              <a:defRPr/>
            </a:pPr>
            <a:r>
              <a:rPr lang="en-US" sz="1800" dirty="0"/>
              <a:t>Within single file</a:t>
            </a:r>
          </a:p>
          <a:p>
            <a:pPr lvl="1" eaLnBrk="1" hangingPunct="1">
              <a:defRPr/>
            </a:pPr>
            <a:r>
              <a:rPr lang="en-US" sz="1800" dirty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Code updates </a:t>
            </a:r>
            <a:r>
              <a:rPr lang="en-US">
                <a:latin typeface="Courier New" pitchFamily="49" charset="0"/>
              </a:rPr>
              <a:t>b[i]</a:t>
            </a:r>
            <a:r>
              <a:rPr lang="en-US"/>
              <a:t> on every iteration</a:t>
            </a:r>
          </a:p>
          <a:p>
            <a:pPr lvl="1" eaLnBrk="1" hangingPunct="1"/>
            <a:r>
              <a:rPr lang="en-US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752600" y="3657600"/>
            <a:ext cx="5876783" cy="1813317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sum_rows1 inner loop</a:t>
            </a:r>
          </a:p>
          <a:p>
            <a:r>
              <a:rPr lang="en-US" sz="1400" dirty="0">
                <a:latin typeface="Courier New" pitchFamily="49" charset="0"/>
              </a:rPr>
              <a:t>.L4: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   (%rsi,%rax,8), %xmm0	# FP load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	# FP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   %xmm0, (%rsi,%rax,8)	# FP store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.L4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Code updates </a:t>
            </a:r>
            <a:r>
              <a:rPr lang="en-US">
                <a:latin typeface="Courier New" pitchFamily="49" charset="0"/>
              </a:rPr>
              <a:t>b[i]</a:t>
            </a:r>
            <a:r>
              <a:rPr lang="en-US"/>
              <a:t> on every iteration</a:t>
            </a:r>
          </a:p>
          <a:p>
            <a:pPr lvl="1" eaLnBrk="1" hangingPunct="1"/>
            <a:r>
              <a:rPr lang="en-US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2733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i,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b[i] = 0;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    b[i] += a[i*n + j];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3733800"/>
            <a:ext cx="2311400" cy="1847850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4,   8,  16},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double B[3] = A+3;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1: [3, 22,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2: [3, 22,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2573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Value of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3810000"/>
            <a:ext cx="5638800" cy="1382430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# sum_rows2 inner loop</a:t>
            </a:r>
          </a:p>
          <a:p>
            <a:r>
              <a:rPr lang="en-US" sz="1400" dirty="0">
                <a:latin typeface="Courier New" pitchFamily="49" charset="0"/>
              </a:rPr>
              <a:t>.L10: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addsd</a:t>
            </a:r>
            <a:r>
              <a:rPr lang="en-US" sz="1400" dirty="0">
                <a:latin typeface="Courier New" pitchFamily="49" charset="0"/>
              </a:rPr>
              <a:t>   (%</a:t>
            </a:r>
            <a:r>
              <a:rPr lang="en-US" sz="1400" dirty="0" err="1">
                <a:latin typeface="Courier New" pitchFamily="49" charset="0"/>
              </a:rPr>
              <a:t>rdi</a:t>
            </a:r>
            <a:r>
              <a:rPr lang="en-US" sz="1400" dirty="0">
                <a:latin typeface="Courier New" pitchFamily="49" charset="0"/>
              </a:rPr>
              <a:t>), %xmm0	# FP load + add</a:t>
            </a: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    $8,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   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rdi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33400" y="1143000"/>
            <a:ext cx="5130800" cy="24860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double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 += a[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     b[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]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Removing unnecessary procedure calls</a:t>
            </a: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  <a:p>
            <a:r>
              <a:rPr lang="en-US" b="1" dirty="0">
                <a:solidFill>
                  <a:srgbClr val="7F7F7F"/>
                </a:solidFill>
              </a:rPr>
              <a:t>Exploiting Instruction-Level Parallelism</a:t>
            </a:r>
          </a:p>
          <a:p>
            <a:r>
              <a:rPr lang="en-US" dirty="0">
                <a:solidFill>
                  <a:srgbClr val="7F7F7F"/>
                </a:solidFill>
              </a:rPr>
              <a:t>Dealing with Conditionals</a:t>
            </a:r>
            <a:endParaRPr lang="en-US" b="1" dirty="0"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 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 Direct access to storage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 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Instruction-Level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general understanding of modern processor design</a:t>
            </a:r>
          </a:p>
          <a:p>
            <a:pPr lvl="1"/>
            <a:r>
              <a:rPr lang="en-US" dirty="0"/>
              <a:t>Hardware can execute multiple instructions in parallel</a:t>
            </a:r>
          </a:p>
          <a:p>
            <a:r>
              <a:rPr lang="en-US" dirty="0"/>
              <a:t>Performance limited by data dependencies</a:t>
            </a:r>
          </a:p>
          <a:p>
            <a:r>
              <a:rPr lang="en-US" dirty="0"/>
              <a:t>Simple transformations can yield dramatic performance improvement</a:t>
            </a:r>
          </a:p>
          <a:p>
            <a:pPr lvl="1"/>
            <a:r>
              <a:rPr lang="en-US" dirty="0"/>
              <a:t>Compilers often cannot make these transformations</a:t>
            </a:r>
          </a:p>
          <a:p>
            <a:pPr lvl="1"/>
            <a:r>
              <a:rPr lang="en-US" dirty="0"/>
              <a:t>Lack of </a:t>
            </a:r>
            <a:r>
              <a:rPr lang="en-US" dirty="0" err="1"/>
              <a:t>associativity</a:t>
            </a:r>
            <a:r>
              <a:rPr lang="en-US" dirty="0"/>
              <a:t> and </a:t>
            </a:r>
            <a:r>
              <a:rPr lang="en-US" dirty="0" err="1"/>
              <a:t>distributivity</a:t>
            </a:r>
            <a:r>
              <a:rPr lang="en-US" dirty="0"/>
              <a:t> in floating-point arithmetic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Example: Data Type for Vectors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*data;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47362" y="3733800"/>
            <a:ext cx="4492314" cy="2551980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and store at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get_vec_element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(*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 &gt;=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= v-&gt;data[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data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len-1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Computation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/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62488" y="4191000"/>
            <a:ext cx="3871912" cy="2219325"/>
          </a:xfrm>
        </p:spPr>
        <p:txBody>
          <a:bodyPr/>
          <a:lstStyle/>
          <a:p>
            <a:pPr marL="0" indent="0"/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Use different definitions of </a:t>
            </a:r>
            <a:r>
              <a:rPr lang="en-US" sz="2000" dirty="0">
                <a:latin typeface="Courier New" pitchFamily="49" charset="0"/>
              </a:rPr>
              <a:t>OP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</a:rPr>
              <a:t>IDENT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+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0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*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40700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516063"/>
          </a:xfrm>
        </p:spPr>
        <p:txBody>
          <a:bodyPr/>
          <a:lstStyle/>
          <a:p>
            <a:r>
              <a:rPr lang="en-US" sz="2000" dirty="0"/>
              <a:t>Convenient way to express performance of program that operates on vectors or lists</a:t>
            </a:r>
          </a:p>
          <a:p>
            <a:r>
              <a:rPr lang="en-US" sz="2000" dirty="0"/>
              <a:t>Length = n</a:t>
            </a:r>
          </a:p>
          <a:p>
            <a:r>
              <a:rPr lang="en-US" sz="2000" dirty="0"/>
              <a:t>In our case: </a:t>
            </a:r>
            <a:r>
              <a:rPr lang="en-US" sz="2000" dirty="0">
                <a:solidFill>
                  <a:srgbClr val="C00000"/>
                </a:solidFill>
              </a:rPr>
              <a:t>CPE = cycles per OP</a:t>
            </a:r>
            <a:endParaRPr lang="en-US" sz="2000" dirty="0"/>
          </a:p>
          <a:p>
            <a:r>
              <a:rPr lang="en-US" sz="2000" dirty="0"/>
              <a:t>T = CPE*n + Overhead</a:t>
            </a:r>
          </a:p>
          <a:p>
            <a:pPr lvl="1"/>
            <a:r>
              <a:rPr lang="en-US" sz="1600" dirty="0"/>
              <a:t>CPE is slope of 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881905"/>
              </p:ext>
            </p:extLst>
          </p:nvPr>
        </p:nvGraphicFramePr>
        <p:xfrm>
          <a:off x="1752600" y="3276600"/>
          <a:ext cx="5754977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93646" y="4169220"/>
            <a:ext cx="746306" cy="34144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Courier New"/>
                <a:cs typeface="Courier New"/>
              </a:rPr>
              <a:t>psum1</a:t>
            </a:r>
            <a:endParaRPr lang="en-US" sz="1200" b="0" i="0" strike="noStrike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572000" y="5225123"/>
            <a:ext cx="746306" cy="33747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psum2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Performance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10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94008"/>
              </p:ext>
            </p:extLst>
          </p:nvPr>
        </p:nvGraphicFramePr>
        <p:xfrm>
          <a:off x="396875" y="4267200"/>
          <a:ext cx="8229600" cy="1777873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4495800"/>
            <a:ext cx="7896225" cy="1838324"/>
          </a:xfrm>
        </p:spPr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vec_length</a:t>
            </a:r>
            <a:r>
              <a:rPr lang="en-US" dirty="0"/>
              <a:t> out of loop</a:t>
            </a:r>
          </a:p>
          <a:p>
            <a:r>
              <a:rPr lang="en-US" dirty="0"/>
              <a:t>Avoid bounds check on each cycle</a:t>
            </a:r>
          </a:p>
          <a:p>
            <a:r>
              <a:rPr lang="en-US" dirty="0"/>
              <a:t>Accumulate in temporary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6875" y="5934076"/>
            <a:ext cx="7896225" cy="542924"/>
          </a:xfrm>
        </p:spPr>
        <p:txBody>
          <a:bodyPr/>
          <a:lstStyle/>
          <a:p>
            <a:r>
              <a:rPr lang="en-US" dirty="0"/>
              <a:t>Eliminates sources of overhead in loop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295400" y="1331243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038385"/>
              </p:ext>
            </p:extLst>
          </p:nvPr>
        </p:nvGraphicFramePr>
        <p:xfrm>
          <a:off x="396874" y="4267200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Superscalar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Definition:</a:t>
            </a:r>
            <a:r>
              <a:rPr lang="en-US" dirty="0"/>
              <a:t> A superscalar processor can issue and execute </a:t>
            </a:r>
            <a:r>
              <a:rPr lang="en-US" i="1" dirty="0">
                <a:solidFill>
                  <a:srgbClr val="990000"/>
                </a:solidFill>
              </a:rPr>
              <a:t>multiple instructions in one cycle</a:t>
            </a:r>
            <a:r>
              <a:rPr lang="en-US" dirty="0"/>
              <a:t>. The instructions are retrieved from a sequential instruction stream and are usually scheduled dynamically.</a:t>
            </a:r>
          </a:p>
          <a:p>
            <a:endParaRPr lang="en-US" dirty="0"/>
          </a:p>
          <a:p>
            <a:r>
              <a:rPr lang="en-US" dirty="0"/>
              <a:t>Benefit: without programming effort, superscalar processor can take advantage of the </a:t>
            </a:r>
            <a:r>
              <a:rPr lang="en-US" i="1" dirty="0">
                <a:solidFill>
                  <a:srgbClr val="990000"/>
                </a:solidFill>
              </a:rPr>
              <a:t>instruction level parallelism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that most programs have</a:t>
            </a:r>
          </a:p>
          <a:p>
            <a:endParaRPr lang="en-US" dirty="0"/>
          </a:p>
          <a:p>
            <a:r>
              <a:rPr lang="en-US" dirty="0"/>
              <a:t>Most modern CPUs are superscalar.</a:t>
            </a:r>
          </a:p>
          <a:p>
            <a:r>
              <a:rPr lang="en-US" dirty="0"/>
              <a:t>Intel: since Pentium (1993)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68300"/>
            <a:ext cx="531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52244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i="1" dirty="0"/>
              <a:t>There’s more to performance than asymptotic complexity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Constant factors matter too!</a:t>
            </a:r>
          </a:p>
          <a:p>
            <a:pPr lvl="1" eaLnBrk="1" hangingPunct="1">
              <a:defRPr/>
            </a:pPr>
            <a:r>
              <a:rPr lang="en-US" dirty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dirty="0"/>
              <a:t>Must optimize at multiple levels: </a:t>
            </a:r>
          </a:p>
          <a:p>
            <a:pPr lvl="2" eaLnBrk="1" hangingPunct="1">
              <a:defRPr/>
            </a:pPr>
            <a:r>
              <a:rPr lang="en-US" dirty="0"/>
              <a:t>algorithm, data representations, procedures, and loops</a:t>
            </a:r>
          </a:p>
          <a:p>
            <a:pPr eaLnBrk="1" hangingPunct="1">
              <a:defRPr/>
            </a:pPr>
            <a:r>
              <a:rPr lang="en-US" dirty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dirty="0"/>
              <a:t>How programs are compiled and executed</a:t>
            </a:r>
          </a:p>
          <a:p>
            <a:pPr lvl="1" eaLnBrk="1" hangingPunct="1">
              <a:defRPr/>
            </a:pPr>
            <a:r>
              <a:rPr lang="en-US" dirty="0"/>
              <a:t>How modern processors + memory systems operate</a:t>
            </a:r>
          </a:p>
          <a:p>
            <a:pPr lvl="1" eaLnBrk="1" hangingPunct="1">
              <a:defRPr/>
            </a:pPr>
            <a:r>
              <a:rPr lang="en-US" dirty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dirty="0"/>
              <a:t>How to improve performance without destroying code modularity and generality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/>
              <a:t>Pipelined Functional Units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427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9773" y="1045252"/>
            <a:ext cx="4861706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mult_eg</a:t>
            </a:r>
            <a:r>
              <a:rPr lang="en-US" sz="1600" dirty="0">
                <a:latin typeface="Courier New" pitchFamily="49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p1 = a*b;
    long p2 = a*c;
    long p3 = p1 * p2;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p3;
}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96875" y="4800601"/>
            <a:ext cx="7896225" cy="1533524"/>
          </a:xfrm>
        </p:spPr>
        <p:txBody>
          <a:bodyPr/>
          <a:lstStyle/>
          <a:p>
            <a:pPr lvl="1"/>
            <a:r>
              <a:rPr lang="en-US" dirty="0"/>
              <a:t>Divide computation into stages</a:t>
            </a:r>
          </a:p>
          <a:p>
            <a:pPr lvl="1"/>
            <a:r>
              <a:rPr lang="en-US" dirty="0"/>
              <a:t>Pass partial computations from stage to stage</a:t>
            </a:r>
          </a:p>
          <a:p>
            <a:pPr lvl="1"/>
            <a:r>
              <a:rPr lang="en-US" dirty="0"/>
              <a:t>Stage </a:t>
            </a:r>
            <a:r>
              <a:rPr lang="en-US" dirty="0" err="1"/>
              <a:t>i</a:t>
            </a:r>
            <a:r>
              <a:rPr lang="en-US" dirty="0"/>
              <a:t> can start on new computation once values passed to i+1</a:t>
            </a:r>
          </a:p>
          <a:p>
            <a:pPr lvl="1"/>
            <a:r>
              <a:rPr lang="en-US" dirty="0"/>
              <a:t>E.g., complete 3 multiplications in 7 cycles, even though each requires 3 cycles</a:t>
            </a:r>
          </a:p>
        </p:txBody>
      </p:sp>
      <p:graphicFrame>
        <p:nvGraphicFramePr>
          <p:cNvPr id="17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233139"/>
              </p:ext>
            </p:extLst>
          </p:nvPr>
        </p:nvGraphicFramePr>
        <p:xfrm>
          <a:off x="1219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018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74020" y="493713"/>
            <a:ext cx="73739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7387" cy="5029200"/>
          </a:xfrm>
        </p:spPr>
        <p:txBody>
          <a:bodyPr/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Total Functional Units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4 integer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add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divide</a:t>
            </a:r>
            <a:endParaRPr lang="en-US" dirty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>
                <a:solidFill>
                  <a:srgbClr val="C00000"/>
                </a:solidFill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Integer/Long Divide	3-30	3-30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Multiply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Single/Double FP Divide	3-15	3-15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24" y="1371600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491875" y="2057400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rbp</a:t>
            </a:r>
            <a:r>
              <a:rPr lang="en-US" sz="1400" dirty="0">
                <a:latin typeface="Courier New" pitchFamily="49" charset="0"/>
              </a:rPr>
              <a:t>	# Compare </a:t>
            </a:r>
            <a:r>
              <a:rPr lang="en-US" sz="1400" dirty="0" err="1">
                <a:latin typeface="Courier New" pitchFamily="49" charset="0"/>
              </a:rPr>
              <a:t>length:i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jg</a:t>
            </a:r>
            <a:r>
              <a:rPr lang="en-US" sz="1400" dirty="0">
                <a:latin typeface="Courier New" pitchFamily="49" charset="0"/>
              </a:rPr>
              <a:t>	.L519	# If &gt;,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01171"/>
              </p:ext>
            </p:extLst>
          </p:nvPr>
        </p:nvGraphicFramePr>
        <p:xfrm>
          <a:off x="1570037" y="4013327"/>
          <a:ext cx="6003925" cy="177787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6036" y="1143000"/>
            <a:ext cx="6365564" cy="16764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Computation (length=8)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itchFamily="49" charset="0"/>
              </a:rPr>
              <a:t>((((((((1 * d[0]) * d[1]) * d[2]) * d[3])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en-US" dirty="0"/>
              <a:t>Sequential dependence</a:t>
            </a:r>
          </a:p>
          <a:p>
            <a:pPr marL="687388" lvl="1" indent="-287338">
              <a:defRPr/>
            </a:pPr>
            <a:r>
              <a:rPr lang="en-US" dirty="0"/>
              <a:t>Performance: determined by latency of OP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599701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7521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9807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997261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1149661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1378261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904501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645739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828301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1225861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1385359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537759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1766359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1286186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613959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1769534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1921934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2150534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1674284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998134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2168836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2321236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2549836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2058459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2397436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2551141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2703541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2932141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2457761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2779741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2939987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3092387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3320987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2840066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3168587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3334435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3492811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3715435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3228912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563035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3810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(2x1)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5822950"/>
            <a:ext cx="8307387" cy="577850"/>
          </a:xfrm>
        </p:spPr>
        <p:txBody>
          <a:bodyPr/>
          <a:lstStyle/>
          <a:p>
            <a:r>
              <a:rPr lang="en-US" sz="2800" dirty="0"/>
              <a:t>Perform 2x more useful work per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21222" y="1295400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Helps integer add</a:t>
            </a:r>
          </a:p>
          <a:p>
            <a:pPr lvl="1">
              <a:defRPr/>
            </a:pPr>
            <a:r>
              <a:rPr lang="en-US" dirty="0"/>
              <a:t>Achieves latency bound</a:t>
            </a:r>
          </a:p>
          <a:p>
            <a:pPr eaLnBrk="1" hangingPunct="1">
              <a:defRPr/>
            </a:pPr>
            <a:r>
              <a:rPr lang="en-US" dirty="0"/>
              <a:t>Others don’t improve.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495800" y="4191000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79756"/>
              </p:ext>
            </p:extLst>
          </p:nvPr>
        </p:nvGraphicFramePr>
        <p:xfrm>
          <a:off x="1570037" y="1346327"/>
          <a:ext cx="6003925" cy="2165223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8907" y="435678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</a:t>
            </a:r>
            <a:r>
              <a:rPr lang="en-US" dirty="0" err="1"/>
              <a:t>Reassociation</a:t>
            </a:r>
            <a:r>
              <a:rPr lang="en-US" dirty="0"/>
              <a:t> 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70550"/>
            <a:ext cx="7939087" cy="577850"/>
          </a:xfrm>
        </p:spPr>
        <p:txBody>
          <a:bodyPr/>
          <a:lstStyle/>
          <a:p>
            <a:r>
              <a:rPr lang="en-US" sz="2800" dirty="0"/>
              <a:t>Can this change the result of the computation?</a:t>
            </a:r>
          </a:p>
          <a:p>
            <a:r>
              <a:rPr lang="en-US" sz="2800" dirty="0"/>
              <a:t>Yes, for FP. </a:t>
            </a:r>
            <a:r>
              <a:rPr lang="en-US" sz="2800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295400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OP 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5014881" y="4831583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4881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290513" y="4710166"/>
            <a:ext cx="8307387" cy="173508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Nearly 2x speedup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r>
              <a:rPr lang="en-US" dirty="0"/>
              <a:t>Reason: Breaks sequential dependency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Why is that? (next slide)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1143000" y="56530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93069"/>
              </p:ext>
            </p:extLst>
          </p:nvPr>
        </p:nvGraphicFramePr>
        <p:xfrm>
          <a:off x="1570037" y="1066800"/>
          <a:ext cx="6003925" cy="3165221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 flipV="1">
            <a:off x="7391400" y="4267200"/>
            <a:ext cx="381000" cy="6096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6953414" y="4782597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FP *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4191000" y="4191000"/>
            <a:ext cx="1771814" cy="158183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581814" y="5696634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4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 +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24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/>
              <a:t>Ops in the next iteration can be started early (no dependency)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(N/2+1)*D cycles:</a:t>
            </a:r>
            <a:br>
              <a:rPr lang="en-US" sz="1800" dirty="0"/>
            </a:br>
            <a:r>
              <a:rPr lang="en-US" sz="1800" b="1" dirty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6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676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371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1112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70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1965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2863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2559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1371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1676400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1447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1295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1447800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1828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1981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2286000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2057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1905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2057400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2438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2590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2895600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2667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514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2667000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3048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3200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3505200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3276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3124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3276600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3657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855838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Separate Accumulators 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6019800"/>
            <a:ext cx="8307387" cy="577850"/>
          </a:xfrm>
        </p:spPr>
        <p:txBody>
          <a:bodyPr/>
          <a:lstStyle/>
          <a:p>
            <a:r>
              <a:rPr lang="en-US" sz="2800" dirty="0"/>
              <a:t>Different form of </a:t>
            </a:r>
            <a:r>
              <a:rPr lang="en-US" sz="2800" dirty="0" err="1"/>
              <a:t>reassociation</a:t>
            </a:r>
            <a:endParaRPr lang="en-US" sz="28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133600" y="990600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6561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/>
              <a:t>register allocation</a:t>
            </a:r>
          </a:p>
          <a:p>
            <a:pPr lvl="1" eaLnBrk="1" hangingPunct="1">
              <a:defRPr/>
            </a:pPr>
            <a:r>
              <a:rPr lang="en-US"/>
              <a:t>code selection and ordering (scheduling)</a:t>
            </a:r>
          </a:p>
          <a:p>
            <a:pPr lvl="1" eaLnBrk="1" hangingPunct="1">
              <a:defRPr/>
            </a:pPr>
            <a:r>
              <a:rPr lang="en-US"/>
              <a:t>dead code elimination</a:t>
            </a:r>
          </a:p>
          <a:p>
            <a:pPr lvl="1" eaLnBrk="1" hangingPunct="1">
              <a:defRPr/>
            </a:pPr>
            <a:r>
              <a:rPr lang="en-US"/>
              <a:t>eliminating minor inefficiencies</a:t>
            </a:r>
          </a:p>
          <a:p>
            <a:pPr eaLnBrk="1" hangingPunct="1">
              <a:defRPr/>
            </a:pPr>
            <a:r>
              <a:rPr lang="en-US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/>
              <a:t>but constant factors also matter</a:t>
            </a:r>
          </a:p>
          <a:p>
            <a:pPr eaLnBrk="1" hangingPunct="1">
              <a:defRPr/>
            </a:pPr>
            <a:r>
              <a:rPr lang="en-US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/>
              <a:t>potential memory aliasing</a:t>
            </a:r>
          </a:p>
          <a:p>
            <a:pPr lvl="1" eaLnBrk="1" hangingPunct="1">
              <a:defRPr/>
            </a:pPr>
            <a:r>
              <a:rPr lang="en-US"/>
              <a:t>potential procedure side-effects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Int</a:t>
            </a:r>
            <a:r>
              <a:rPr lang="en-US" dirty="0"/>
              <a:t> + makes use of two load units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2x speedup (over unroll2)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116830" y="5196267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88528"/>
              </p:ext>
            </p:extLst>
          </p:nvPr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3505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2057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2438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2362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21034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22860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28956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3260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3641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2955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34893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3854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4235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3549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40830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3733800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3200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609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762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990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1219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1600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914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6556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8382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14478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1812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2193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1508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20415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2406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2787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2101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26352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2695574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09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965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What changed: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Two independent “streams” of operations</a:t>
            </a: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Performance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N elements, D cycles latency/op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Should be (N/2+1)*D cycles: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CPE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matches prediction!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Can unroll to any degree L</a:t>
            </a:r>
          </a:p>
          <a:p>
            <a:pPr lvl="1" eaLnBrk="1" hangingPunct="1">
              <a:defRPr/>
            </a:pP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must be multiple of 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Limitations</a:t>
            </a:r>
          </a:p>
          <a:p>
            <a:pPr lvl="1" eaLnBrk="1" hangingPunct="1">
              <a:defRPr/>
            </a:pPr>
            <a:r>
              <a:rPr lang="en-US" dirty="0"/>
              <a:t>Diminishing returns</a:t>
            </a:r>
          </a:p>
          <a:p>
            <a:pPr lvl="2" eaLnBrk="1" hangingPunct="1">
              <a:defRPr/>
            </a:pPr>
            <a:r>
              <a:rPr lang="en-US" dirty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/>
              <a:t>Finish off iterations sequentially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Double FP Multiplication</a:t>
            </a:r>
          </a:p>
          <a:p>
            <a:pPr lvl="1" eaLnBrk="1" hangingPunct="1">
              <a:defRPr/>
            </a:pPr>
            <a:r>
              <a:rPr lang="en-US" dirty="0"/>
              <a:t>Latency bound: 5.00.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99044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4750"/>
            <a:ext cx="8307388" cy="1416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Integer addition</a:t>
            </a:r>
          </a:p>
          <a:p>
            <a:pPr lvl="1" eaLnBrk="1" hangingPunct="1">
              <a:defRPr/>
            </a:pPr>
            <a:r>
              <a:rPr lang="en-US" dirty="0"/>
              <a:t>Latency bound: 1.00.  Throughput bound: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48720"/>
              </p:ext>
            </p:extLst>
          </p:nvPr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/>
              <a:t>Up to 42X improvement over original, </a:t>
            </a:r>
            <a:r>
              <a:rPr lang="en-US" dirty="0" err="1"/>
              <a:t>unoptimized</a:t>
            </a:r>
            <a:r>
              <a:rPr lang="en-US" dirty="0"/>
              <a:t> code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58130"/>
              </p:ext>
            </p:extLst>
          </p:nvPr>
        </p:nvGraphicFramePr>
        <p:xfrm>
          <a:off x="357016" y="1168527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Programming with AVX2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6140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Registers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total, each 32 bytes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32 single-byte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16-bit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32-bit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single-precision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4 double-precision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1" name="Group 21"/>
          <p:cNvGrpSpPr>
            <a:grpSpLocks/>
          </p:cNvGrpSpPr>
          <p:nvPr/>
        </p:nvGrpSpPr>
        <p:grpSpPr bwMode="auto">
          <a:xfrm>
            <a:off x="609600" y="2546350"/>
            <a:ext cx="7315200" cy="304800"/>
            <a:chOff x="768" y="864"/>
            <a:chExt cx="4608" cy="192"/>
          </a:xfrm>
        </p:grpSpPr>
        <p:sp>
          <p:nvSpPr>
            <p:cNvPr id="40047" name="Rectangle 22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8" name="Rectangle 23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9" name="Rectangle 24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0" name="Rectangle 25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1" name="Rectangle 26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2" name="Rectangle 27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3" name="Rectangle 28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4" name="Rectangle 29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5" name="Rectangle 30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6" name="Rectangle 31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7" name="Rectangle 32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8" name="Rectangle 33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9" name="Rectangle 34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0" name="Rectangle 35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1" name="Rectangle 36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2" name="Rectangle 37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89"/>
          <p:cNvSpPr>
            <a:spLocks noChangeArrowheads="1"/>
          </p:cNvSpPr>
          <p:nvPr/>
        </p:nvSpPr>
        <p:spPr bwMode="auto">
          <a:xfrm>
            <a:off x="609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6" name="Rectangle 90"/>
          <p:cNvSpPr>
            <a:spLocks noChangeArrowheads="1"/>
          </p:cNvSpPr>
          <p:nvPr/>
        </p:nvSpPr>
        <p:spPr bwMode="auto">
          <a:xfrm>
            <a:off x="1524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7" name="Rectangle 91"/>
          <p:cNvSpPr>
            <a:spLocks noChangeArrowheads="1"/>
          </p:cNvSpPr>
          <p:nvPr/>
        </p:nvSpPr>
        <p:spPr bwMode="auto">
          <a:xfrm>
            <a:off x="2438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8" name="Rectangle 92"/>
          <p:cNvSpPr>
            <a:spLocks noChangeArrowheads="1"/>
          </p:cNvSpPr>
          <p:nvPr/>
        </p:nvSpPr>
        <p:spPr bwMode="auto">
          <a:xfrm>
            <a:off x="33528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9" name="Rectangle 93"/>
          <p:cNvSpPr>
            <a:spLocks noChangeArrowheads="1"/>
          </p:cNvSpPr>
          <p:nvPr/>
        </p:nvSpPr>
        <p:spPr bwMode="auto">
          <a:xfrm>
            <a:off x="42672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0" name="Rectangle 94"/>
          <p:cNvSpPr>
            <a:spLocks noChangeArrowheads="1"/>
          </p:cNvSpPr>
          <p:nvPr/>
        </p:nvSpPr>
        <p:spPr bwMode="auto">
          <a:xfrm>
            <a:off x="51816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1" name="Rectangle 95"/>
          <p:cNvSpPr>
            <a:spLocks noChangeArrowheads="1"/>
          </p:cNvSpPr>
          <p:nvPr/>
        </p:nvSpPr>
        <p:spPr bwMode="auto">
          <a:xfrm>
            <a:off x="60960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2" name="Rectangle 96"/>
          <p:cNvSpPr>
            <a:spLocks noChangeArrowheads="1"/>
          </p:cNvSpPr>
          <p:nvPr/>
        </p:nvSpPr>
        <p:spPr bwMode="auto">
          <a:xfrm>
            <a:off x="70104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3" name="Rectangle 97"/>
          <p:cNvSpPr>
            <a:spLocks noChangeArrowheads="1"/>
          </p:cNvSpPr>
          <p:nvPr/>
        </p:nvSpPr>
        <p:spPr bwMode="auto">
          <a:xfrm>
            <a:off x="609600" y="3308350"/>
            <a:ext cx="18288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609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838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066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1295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1524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1752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1981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2209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438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667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2895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3124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3352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3581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1" name="Rectangle 4"/>
          <p:cNvSpPr>
            <a:spLocks noChangeArrowheads="1"/>
          </p:cNvSpPr>
          <p:nvPr/>
        </p:nvSpPr>
        <p:spPr bwMode="auto">
          <a:xfrm>
            <a:off x="3810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4038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4267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4495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4724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4953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5181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5410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5638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5867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6096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6324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6553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67818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70104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0" name="Rectangle 4"/>
          <p:cNvSpPr>
            <a:spLocks noChangeArrowheads="1"/>
          </p:cNvSpPr>
          <p:nvPr/>
        </p:nvSpPr>
        <p:spPr bwMode="auto">
          <a:xfrm>
            <a:off x="72390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74676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76962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609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524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5" name="Rectangle 4"/>
          <p:cNvSpPr>
            <a:spLocks noChangeArrowheads="1"/>
          </p:cNvSpPr>
          <p:nvPr/>
        </p:nvSpPr>
        <p:spPr bwMode="auto">
          <a:xfrm>
            <a:off x="2438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33528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7" name="Rectangle 4"/>
          <p:cNvSpPr>
            <a:spLocks noChangeArrowheads="1"/>
          </p:cNvSpPr>
          <p:nvPr/>
        </p:nvSpPr>
        <p:spPr bwMode="auto">
          <a:xfrm>
            <a:off x="42672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51816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60960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70104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609600" y="4114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2" name="Rectangle 4"/>
          <p:cNvSpPr>
            <a:spLocks noChangeArrowheads="1"/>
          </p:cNvSpPr>
          <p:nvPr/>
        </p:nvSpPr>
        <p:spPr bwMode="auto">
          <a:xfrm>
            <a:off x="609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1524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438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33528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2672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7" name="Rectangle 4"/>
          <p:cNvSpPr>
            <a:spLocks noChangeArrowheads="1"/>
          </p:cNvSpPr>
          <p:nvPr/>
        </p:nvSpPr>
        <p:spPr bwMode="auto">
          <a:xfrm>
            <a:off x="51816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60960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9" name="Rectangle 4"/>
          <p:cNvSpPr>
            <a:spLocks noChangeArrowheads="1"/>
          </p:cNvSpPr>
          <p:nvPr/>
        </p:nvSpPr>
        <p:spPr bwMode="auto">
          <a:xfrm>
            <a:off x="70104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1" name="Rectangle 4"/>
          <p:cNvSpPr>
            <a:spLocks noChangeArrowheads="1"/>
          </p:cNvSpPr>
          <p:nvPr/>
        </p:nvSpPr>
        <p:spPr bwMode="auto">
          <a:xfrm>
            <a:off x="609600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9" name="Rectangle 4"/>
          <p:cNvSpPr>
            <a:spLocks noChangeArrowheads="1"/>
          </p:cNvSpPr>
          <p:nvPr/>
        </p:nvSpPr>
        <p:spPr bwMode="auto">
          <a:xfrm>
            <a:off x="2420257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0" name="Rectangle 4"/>
          <p:cNvSpPr>
            <a:spLocks noChangeArrowheads="1"/>
          </p:cNvSpPr>
          <p:nvPr/>
        </p:nvSpPr>
        <p:spPr bwMode="auto">
          <a:xfrm>
            <a:off x="4230914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1" name="Rectangle 4"/>
          <p:cNvSpPr>
            <a:spLocks noChangeArrowheads="1"/>
          </p:cNvSpPr>
          <p:nvPr/>
        </p:nvSpPr>
        <p:spPr bwMode="auto">
          <a:xfrm>
            <a:off x="6041571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2" name="Rectangle 97"/>
          <p:cNvSpPr>
            <a:spLocks noChangeArrowheads="1"/>
          </p:cNvSpPr>
          <p:nvPr/>
        </p:nvSpPr>
        <p:spPr bwMode="auto">
          <a:xfrm>
            <a:off x="609600" y="5638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33" name="Rectangle 4"/>
          <p:cNvSpPr>
            <a:spLocks noChangeArrowheads="1"/>
          </p:cNvSpPr>
          <p:nvPr/>
        </p:nvSpPr>
        <p:spPr bwMode="auto">
          <a:xfrm>
            <a:off x="609600" y="5638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4" name="Rectangle 4"/>
          <p:cNvSpPr>
            <a:spLocks noChangeArrowheads="1"/>
          </p:cNvSpPr>
          <p:nvPr/>
        </p:nvSpPr>
        <p:spPr bwMode="auto">
          <a:xfrm>
            <a:off x="1524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438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6" name="Rectangle 4"/>
          <p:cNvSpPr>
            <a:spLocks noChangeArrowheads="1"/>
          </p:cNvSpPr>
          <p:nvPr/>
        </p:nvSpPr>
        <p:spPr bwMode="auto">
          <a:xfrm>
            <a:off x="33528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7" name="Rectangle 4"/>
          <p:cNvSpPr>
            <a:spLocks noChangeArrowheads="1"/>
          </p:cNvSpPr>
          <p:nvPr/>
        </p:nvSpPr>
        <p:spPr bwMode="auto">
          <a:xfrm>
            <a:off x="42672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1816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9" name="Rectangle 4"/>
          <p:cNvSpPr>
            <a:spLocks noChangeArrowheads="1"/>
          </p:cNvSpPr>
          <p:nvPr/>
        </p:nvSpPr>
        <p:spPr bwMode="auto">
          <a:xfrm>
            <a:off x="60960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0" name="Rectangle 4"/>
          <p:cNvSpPr>
            <a:spLocks noChangeArrowheads="1"/>
          </p:cNvSpPr>
          <p:nvPr/>
        </p:nvSpPr>
        <p:spPr bwMode="auto">
          <a:xfrm>
            <a:off x="70104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1" name="Rectangle 4"/>
          <p:cNvSpPr>
            <a:spLocks noChangeArrowheads="1"/>
          </p:cNvSpPr>
          <p:nvPr/>
        </p:nvSpPr>
        <p:spPr bwMode="auto">
          <a:xfrm>
            <a:off x="609600" y="6400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2" name="Rectangle 4"/>
          <p:cNvSpPr>
            <a:spLocks noChangeArrowheads="1"/>
          </p:cNvSpPr>
          <p:nvPr/>
        </p:nvSpPr>
        <p:spPr bwMode="auto">
          <a:xfrm>
            <a:off x="2420257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3" name="Rectangle 4"/>
          <p:cNvSpPr>
            <a:spLocks noChangeArrowheads="1"/>
          </p:cNvSpPr>
          <p:nvPr/>
        </p:nvSpPr>
        <p:spPr bwMode="auto">
          <a:xfrm>
            <a:off x="4230914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44" name="Rectangle 4"/>
          <p:cNvSpPr>
            <a:spLocks noChangeArrowheads="1"/>
          </p:cNvSpPr>
          <p:nvPr/>
        </p:nvSpPr>
        <p:spPr bwMode="auto">
          <a:xfrm>
            <a:off x="6041571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70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246821" y="4218583"/>
            <a:ext cx="8470713" cy="2029817"/>
            <a:chOff x="220672" y="1409321"/>
            <a:chExt cx="8470713" cy="2029817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295400"/>
            <a:ext cx="8471268" cy="2029817"/>
            <a:chOff x="251960" y="3810000"/>
            <a:chExt cx="8471268" cy="202981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vaddsd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54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Make use of AVX Instructions</a:t>
            </a:r>
          </a:p>
          <a:p>
            <a:pPr lvl="1" eaLnBrk="1" hangingPunct="1">
              <a:defRPr/>
            </a:pPr>
            <a:r>
              <a:rPr lang="en-US" dirty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/>
              <a:t>See Web Aside OPT:SIMD on CS:APP web page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76137"/>
              </p:ext>
            </p:extLst>
          </p:nvPr>
        </p:nvGraphicFramePr>
        <p:xfrm>
          <a:off x="357016" y="1168527"/>
          <a:ext cx="7796385" cy="2939923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220788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en-US" dirty="0"/>
              <a:t>Challenge</a:t>
            </a:r>
          </a:p>
          <a:p>
            <a:pPr marL="457200" lvl="1" indent="-173038" eaLnBrk="1" hangingPunct="1">
              <a:defRPr/>
            </a:pPr>
            <a:r>
              <a:rPr lang="en-US" dirty="0">
                <a:solidFill>
                  <a:srgbClr val="990000"/>
                </a:solidFill>
              </a:rPr>
              <a:t>Instruction Control Unit </a:t>
            </a:r>
            <a:r>
              <a:rPr lang="en-US" dirty="0"/>
              <a:t>must work well ahead of </a:t>
            </a:r>
            <a:r>
              <a:rPr lang="en-US" dirty="0">
                <a:solidFill>
                  <a:srgbClr val="990000"/>
                </a:solidFill>
              </a:rPr>
              <a:t>Execution Unit</a:t>
            </a:r>
            <a:br>
              <a:rPr lang="en-US" dirty="0"/>
            </a:br>
            <a:r>
              <a:rPr lang="en-US" dirty="0"/>
              <a:t>to generate enough operations to keep EU busy</a:t>
            </a:r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038">
              <a:defRPr/>
            </a:pPr>
            <a:r>
              <a:rPr lang="en-US" dirty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64214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What About Branches?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5792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172835" y="2562749"/>
            <a:ext cx="14116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22835" y="3045767"/>
            <a:ext cx="244496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257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2197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dirty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/>
              <a:t>Must not cause any change in program behavior</a:t>
            </a:r>
          </a:p>
          <a:p>
            <a:pPr lvl="2">
              <a:defRPr/>
            </a:pPr>
            <a:r>
              <a:rPr lang="en-US" sz="1800" dirty="0"/>
              <a:t>Except, possibly when program making use of nonstandard language features</a:t>
            </a:r>
          </a:p>
          <a:p>
            <a:pPr lvl="1" eaLnBrk="1" hangingPunct="1">
              <a:defRPr/>
            </a:pPr>
            <a:r>
              <a:rPr lang="en-US" sz="1800" dirty="0"/>
              <a:t>Often prevents it from making optimizations that would only affect behavior under pathological conditions.</a:t>
            </a:r>
          </a:p>
          <a:p>
            <a:pPr eaLnBrk="1" hangingPunct="1">
              <a:defRPr/>
            </a:pPr>
            <a:r>
              <a:rPr lang="en-US" sz="2000" dirty="0"/>
              <a:t>Behavior that may be obvious to the programmer can  be obfuscated by languages and coding styles</a:t>
            </a:r>
          </a:p>
          <a:p>
            <a:pPr lvl="1" eaLnBrk="1" hangingPunct="1">
              <a:defRPr/>
            </a:pPr>
            <a:r>
              <a:rPr lang="en-US" sz="1800" dirty="0"/>
              <a:t>e.g., Data ranges may be more limited than variable types suggest</a:t>
            </a:r>
          </a:p>
          <a:p>
            <a:pPr eaLnBrk="1" hangingPunct="1">
              <a:defRPr/>
            </a:pPr>
            <a:r>
              <a:rPr lang="en-US" sz="2000" dirty="0"/>
              <a:t>Most analysis is performed only within procedures</a:t>
            </a:r>
          </a:p>
          <a:p>
            <a:pPr lvl="1" eaLnBrk="1" hangingPunct="1">
              <a:defRPr/>
            </a:pPr>
            <a:r>
              <a:rPr lang="en-US" sz="1800" dirty="0"/>
              <a:t>Whole-program analysis is too expensive in most cases</a:t>
            </a:r>
          </a:p>
          <a:p>
            <a:pPr lvl="1" eaLnBrk="1" hangingPunct="1">
              <a:defRPr/>
            </a:pPr>
            <a:r>
              <a:rPr lang="en-US" sz="1800" dirty="0"/>
              <a:t>Newer versions of GCC do </a:t>
            </a:r>
            <a:r>
              <a:rPr lang="en-US" sz="1800" dirty="0" err="1"/>
              <a:t>interprocedural</a:t>
            </a:r>
            <a:r>
              <a:rPr lang="en-US" sz="1800" dirty="0"/>
              <a:t> analysis within individual files</a:t>
            </a:r>
          </a:p>
          <a:p>
            <a:pPr lvl="2">
              <a:defRPr/>
            </a:pPr>
            <a:r>
              <a:rPr lang="en-US" sz="1800" dirty="0"/>
              <a:t>But, not between code in different files</a:t>
            </a:r>
          </a:p>
          <a:p>
            <a:pPr eaLnBrk="1" hangingPunct="1">
              <a:defRPr/>
            </a:pPr>
            <a:r>
              <a:rPr lang="en-US" sz="2000" dirty="0"/>
              <a:t>Most analysis is based only on </a:t>
            </a:r>
            <a:r>
              <a:rPr lang="en-US" sz="2000" i="1" dirty="0"/>
              <a:t>static</a:t>
            </a:r>
            <a:r>
              <a:rPr lang="en-US" sz="2000" dirty="0"/>
              <a:t> information</a:t>
            </a:r>
          </a:p>
          <a:p>
            <a:pPr lvl="1" eaLnBrk="1" hangingPunct="1">
              <a:defRPr/>
            </a:pPr>
            <a:r>
              <a:rPr lang="en-US" sz="1800" dirty="0"/>
              <a:t>Compiler has difficulty anticipating run-time inputs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216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388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1828800"/>
          </a:xfrm>
        </p:spPr>
        <p:txBody>
          <a:bodyPr/>
          <a:lstStyle/>
          <a:p>
            <a:pPr marL="285750" lvl="1" indent="-171450" eaLnBrk="1" hangingPunct="1"/>
            <a:r>
              <a:rPr lang="en-US" b="1" dirty="0"/>
              <a:t>When encounter conditional branch, cannot determine where to continue fetching</a:t>
            </a:r>
          </a:p>
          <a:p>
            <a:pPr marL="573088" lvl="2" indent="-173038" eaLnBrk="1" hangingPunct="1"/>
            <a:r>
              <a:rPr lang="en-US" dirty="0"/>
              <a:t>Branch Taken: Transfer control to branch target</a:t>
            </a:r>
          </a:p>
          <a:p>
            <a:pPr marL="573088" lvl="2" indent="-173038" eaLnBrk="1" hangingPunct="1"/>
            <a:r>
              <a:rPr lang="en-US" dirty="0"/>
              <a:t>Branch Not-Taken: Continue with next instruction in sequence</a:t>
            </a:r>
          </a:p>
          <a:p>
            <a:pPr marL="285750" lvl="1" indent="-171450" eaLnBrk="1" hangingPunct="1"/>
            <a:r>
              <a:rPr lang="en-US" b="1" dirty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18807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648200" y="427166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486400" y="4038600"/>
            <a:ext cx="24884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125028" flipV="1">
            <a:off x="3041206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7513"/>
            <a:ext cx="5634038" cy="573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2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59726" y="3431232"/>
            <a:ext cx="18951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5029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375817" y="4642534"/>
            <a:ext cx="1430841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0125028" flipV="1">
            <a:off x="3252605" y="3627906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748" y="448574"/>
            <a:ext cx="78565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1" y="4248150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4171950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50863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867150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280275" y="4220742"/>
            <a:ext cx="134209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362825" y="5425654"/>
            <a:ext cx="119192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8671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50863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305550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248120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89955" y="38783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89955" y="5326147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489955" y="1120562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4073525" y="2133600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073525" y="3555859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114800" y="17335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114800" y="310515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14800" y="4552950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575338" y="2216628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548111" y="3409950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114800" y="5946775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4060825" y="4953000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548111" y="1047750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Invalidation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5943600" y="4928556"/>
            <a:ext cx="14451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685800" y="4114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685800" y="43850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5800" y="4613696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685800" y="4876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685800" y="5105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685800" y="55453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685800" y="5773948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685800" y="60198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562600" y="4070350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685800" y="624840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2"/>
            <a:ext cx="7551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Cost</a:t>
            </a:r>
          </a:p>
          <a:p>
            <a:pPr lvl="1" eaLnBrk="1" hangingPunct="1">
              <a:defRPr/>
            </a:pPr>
            <a:r>
              <a:rPr lang="en-US" dirty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401029:  </a:t>
            </a:r>
            <a:r>
              <a:rPr lang="cs-CZ" sz="1600" dirty="0" err="1">
                <a:latin typeface="Courier New" pitchFamily="49" charset="0"/>
              </a:rPr>
              <a:t>vmulsd</a:t>
            </a:r>
            <a:r>
              <a:rPr lang="cs-CZ" sz="1600" dirty="0">
                <a:latin typeface="Courier New" pitchFamily="49" charset="0"/>
              </a:rPr>
              <a:t> 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>
                <a:latin typeface="Courier New" pitchFamily="49" charset="0"/>
              </a:rPr>
              <a:t>add</a:t>
            </a:r>
            <a:r>
              <a:rPr lang="cs-CZ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>
                <a:latin typeface="Courier New" pitchFamily="49" charset="0"/>
              </a:rPr>
              <a:t>cmp</a:t>
            </a:r>
            <a:r>
              <a:rPr lang="cs-CZ" sz="1600" dirty="0">
                <a:latin typeface="Courier New" pitchFamily="49" charset="0"/>
              </a:rPr>
              <a:t>    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>
                <a:latin typeface="Courier New" pitchFamily="49" charset="0"/>
              </a:rPr>
              <a:t>jne</a:t>
            </a:r>
            <a:r>
              <a:rPr lang="cs-CZ" sz="1600" dirty="0">
                <a:latin typeface="Courier New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401036:  </a:t>
            </a:r>
            <a:r>
              <a:rPr lang="cs-CZ" sz="1600" dirty="0" err="1">
                <a:latin typeface="Courier New" pitchFamily="49" charset="0"/>
              </a:rPr>
              <a:t>jmp</a:t>
            </a:r>
            <a:r>
              <a:rPr lang="cs-CZ" sz="1600" dirty="0">
                <a:latin typeface="Courier New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401040:  </a:t>
            </a:r>
            <a:r>
              <a:rPr lang="cs-CZ" sz="1600" dirty="0" err="1">
                <a:latin typeface="Courier New" pitchFamily="49" charset="0"/>
              </a:rPr>
              <a:t>vmovsd</a:t>
            </a:r>
            <a:r>
              <a:rPr lang="cs-CZ" sz="1600" dirty="0">
                <a:latin typeface="Courier New" pitchFamily="49" charset="0"/>
              </a:rPr>
              <a:t> 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3793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67640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5965371" y="1796230"/>
            <a:ext cx="271760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5958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4731" y="2370025"/>
            <a:ext cx="12154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Pipeline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7543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2538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 compiler and flags</a:t>
            </a:r>
          </a:p>
          <a:p>
            <a:pPr eaLnBrk="1" hangingPunct="1">
              <a:defRPr/>
            </a:pPr>
            <a:r>
              <a:rPr lang="en-US" dirty="0"/>
              <a:t>Don’t do anything stupid</a:t>
            </a:r>
          </a:p>
          <a:p>
            <a:pPr lvl="1" eaLnBrk="1" hangingPunct="1">
              <a:defRPr/>
            </a:pPr>
            <a:r>
              <a:rPr lang="en-US" dirty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/>
              <a:t>Write compiler-friendly code</a:t>
            </a:r>
          </a:p>
          <a:p>
            <a:pPr lvl="2" eaLnBrk="1" hangingPunct="1">
              <a:defRPr/>
            </a:pPr>
            <a:r>
              <a:rPr lang="en-US" dirty="0"/>
              <a:t>Watch out for optimization blockers: </a:t>
            </a:r>
            <a:br>
              <a:rPr lang="en-US" dirty="0"/>
            </a:br>
            <a:r>
              <a:rPr lang="en-US" dirty="0"/>
              <a:t>procedure calls &amp; memory references</a:t>
            </a:r>
          </a:p>
          <a:p>
            <a:pPr lvl="1">
              <a:defRPr/>
            </a:pPr>
            <a:r>
              <a:rPr lang="en-US" dirty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Tune code for machine</a:t>
            </a:r>
          </a:p>
          <a:p>
            <a:pPr lvl="1" eaLnBrk="1" hangingPunct="1">
              <a:defRPr/>
            </a:pPr>
            <a:r>
              <a:rPr lang="en-US" dirty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/>
              <a:t>Avoid unpredictable branches</a:t>
            </a:r>
          </a:p>
          <a:p>
            <a:pPr lvl="1" eaLnBrk="1" hangingPunct="1">
              <a:defRPr/>
            </a:pPr>
            <a:r>
              <a:rPr lang="en-US" dirty="0"/>
              <a:t>Make code cache friendly (Covered later in course)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5025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3731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Code Motion</a:t>
            </a:r>
          </a:p>
          <a:p>
            <a:pPr lvl="1" eaLnBrk="1" hangingPunct="1">
              <a:defRPr/>
            </a:pPr>
            <a:r>
              <a:rPr lang="en-US" dirty="0"/>
              <a:t>Reduce frequency with which computation performed</a:t>
            </a:r>
          </a:p>
          <a:p>
            <a:pPr lvl="2" eaLnBrk="1" hangingPunct="1">
              <a:defRPr/>
            </a:pPr>
            <a:r>
              <a:rPr lang="en-US" dirty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257800" y="4953000"/>
            <a:ext cx="3124200" cy="99695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570413" y="5105400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608013" y="43434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304800"/>
            <a:ext cx="807575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Compiler-Generated Code Motion 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276600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testq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		# Test n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jle</a:t>
            </a:r>
            <a:r>
              <a:rPr lang="en-US" sz="1400" dirty="0">
                <a:latin typeface="Courier New" pitchFamily="49" charset="0"/>
              </a:rPr>
              <a:t>	.L1			# If 0,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done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(%rdi,%rdx,8),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A +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*8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movl</a:t>
            </a:r>
            <a:r>
              <a:rPr lang="en-US" sz="1400" dirty="0">
                <a:latin typeface="Courier New" pitchFamily="49" charset="0"/>
              </a:rPr>
              <a:t>	$0, %</a:t>
            </a:r>
            <a:r>
              <a:rPr lang="en-US" sz="1400" dirty="0" err="1">
                <a:latin typeface="Courier New" pitchFamily="49" charset="0"/>
              </a:rPr>
              <a:t>eax</a:t>
            </a:r>
            <a:r>
              <a:rPr lang="en-US" sz="1400" dirty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%xmm0    	# t = b[j]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(%rdx,%rax,8)   	# M[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*8 + j*8] = t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	# j++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# </a:t>
            </a:r>
            <a:r>
              <a:rPr lang="en-US" sz="1400" dirty="0" err="1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.L3			# if !=,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  <a:p>
            <a:r>
              <a:rPr lang="en-US" sz="1400" dirty="0">
                <a:latin typeface="Courier New" pitchFamily="49" charset="0"/>
              </a:rPr>
              <a:t>.L1:				      	# done:</a:t>
            </a:r>
          </a:p>
          <a:p>
            <a:r>
              <a:rPr lang="en-US" sz="1400" dirty="0">
                <a:latin typeface="Courier New" pitchFamily="49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590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219200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ni = n*i;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double *rowp = a+ni;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*rowp++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1066800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20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Replace costly operation with simpler one</a:t>
            </a:r>
          </a:p>
          <a:p>
            <a:pPr lvl="1" eaLnBrk="1" hangingPunct="1"/>
            <a:r>
              <a:rPr lang="en-US" dirty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/>
              <a:t>Utility machine dependent</a:t>
            </a:r>
          </a:p>
          <a:p>
            <a:pPr lvl="2" eaLnBrk="1" hangingPunct="1"/>
            <a:r>
              <a:rPr lang="en-US" dirty="0"/>
              <a:t>Depends on cost of multiply or divide instruction</a:t>
            </a:r>
          </a:p>
          <a:p>
            <a:pPr lvl="3" eaLnBrk="1" hangingPunct="1"/>
            <a:r>
              <a:rPr lang="en-US" dirty="0"/>
              <a:t>On Intel Nehalem, integer multiply requires 3 CPU cycles</a:t>
            </a:r>
          </a:p>
          <a:p>
            <a:pPr lvl="1" eaLnBrk="1" hangingPunct="1"/>
            <a:r>
              <a:rPr lang="en-US" dirty="0"/>
              <a:t>Recognize sequence of products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38200" y="4597400"/>
            <a:ext cx="2876224" cy="116698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for (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0;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&lt; n;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= n*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a[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76800" y="4368800"/>
            <a:ext cx="2897188" cy="142240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int ni = 0;</a:t>
            </a:r>
            <a:endParaRPr lang="en-US" sz="140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for (i = 0; i &lt; n; i++) {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a[ni + j] = b[j];</a:t>
            </a:r>
          </a:p>
          <a:p>
            <a:pPr algn="l">
              <a:lnSpc>
                <a:spcPct val="100000"/>
              </a:lnSpc>
            </a:pPr>
            <a:r>
              <a:rPr lang="en-US" sz="1400" i="1">
                <a:latin typeface="Courier New" pitchFamily="49" charset="0"/>
              </a:rPr>
              <a:t>  ni += n;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017963" y="4906963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66800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Reuse portions of expressions</a:t>
            </a:r>
          </a:p>
          <a:p>
            <a:pPr lvl="1" eaLnBrk="1" hangingPunct="1"/>
            <a:r>
              <a:rPr lang="en-US" dirty="0"/>
              <a:t>GCC will do this with –O1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334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/* Sum neighbors of </a:t>
            </a:r>
            <a:r>
              <a:rPr lang="en-US" sz="1400" dirty="0" err="1">
                <a:latin typeface="Courier New" pitchFamily="49" charset="0"/>
              </a:rPr>
              <a:t>i,j</a:t>
            </a:r>
            <a:r>
              <a:rPr lang="en-US" sz="14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[(i-1)*n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[(i+1)*n + j  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j-1];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    + j+1];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19600" y="2209800"/>
            <a:ext cx="3516313" cy="1403350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long 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up =  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down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left = 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right = </a:t>
            </a:r>
            <a:r>
              <a:rPr lang="en-US" sz="1400" dirty="0" err="1">
                <a:latin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inj</a:t>
            </a:r>
            <a:r>
              <a:rPr lang="en-US" sz="14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3550" y="3716338"/>
            <a:ext cx="335879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*n, (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654550" y="3716338"/>
            <a:ext cx="188493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alibri"/>
                <a:cs typeface="Calibri"/>
              </a:rPr>
              <a:t>1 multiplication: i*n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91000"/>
            <a:ext cx="3733800" cy="20415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1(%rsi), %rax  # i+1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   -1(%rsi), %r8  # i-1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%rsi   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%rax     # (i+1)*n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  %rcx, %r8      # (i-1)*n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%rsi   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%rax     # (i+1)*n+j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   %rdx, %r8      # (i-1)*n+j</a:t>
            </a:r>
          </a:p>
          <a:p>
            <a:pPr algn="l">
              <a:lnSpc>
                <a:spcPct val="100000"/>
              </a:lnSpc>
            </a:pPr>
            <a:endParaRPr lang="en-US" sz="140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19600" y="4191000"/>
            <a:ext cx="4419600" cy="1190625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imulq	%rcx, %rsi  # i*n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addq	%rdx, %rsi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movq	%rsi, %rax  # i*n+j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subq	%rcx, %rax  # i*n+j-n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leaq	(%rsi,%rcx), %rcx # i*n+j+n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8408</TotalTime>
  <Words>5516</Words>
  <Application>Microsoft Office PowerPoint</Application>
  <PresentationFormat>全屏显示(4:3)</PresentationFormat>
  <Paragraphs>1210</Paragraphs>
  <Slides>56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Arial</vt:lpstr>
      <vt:lpstr>Arial Narrow</vt:lpstr>
      <vt:lpstr>Calibri</vt:lpstr>
      <vt:lpstr>Century Gothic</vt:lpstr>
      <vt:lpstr>Courier New</vt:lpstr>
      <vt:lpstr>Helvetica</vt:lpstr>
      <vt:lpstr>Times New Roman</vt:lpstr>
      <vt:lpstr>Wingdings</vt:lpstr>
      <vt:lpstr>Wingdings 2</vt:lpstr>
      <vt:lpstr>template2007</vt:lpstr>
      <vt:lpstr>Program Optimization  15-213: Introduction to Computer Systems 10th Lecture, Oct. 1, 2015</vt:lpstr>
      <vt:lpstr>Today</vt:lpstr>
      <vt:lpstr>Performance Realities</vt:lpstr>
      <vt:lpstr>Optimizing Compilers</vt:lpstr>
      <vt:lpstr>Limitations of Optimizing Compilers</vt:lpstr>
      <vt:lpstr>Generally Useful Optimizations</vt:lpstr>
      <vt:lpstr>Compiler-Generated Code Motion (-O1)</vt:lpstr>
      <vt:lpstr>Reduction in Strength</vt:lpstr>
      <vt:lpstr>Share Common Subexpressions</vt:lpstr>
      <vt:lpstr>Optimization Blocker #1: Procedure Calls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Memory Matters</vt:lpstr>
      <vt:lpstr>Memory Aliasing</vt:lpstr>
      <vt:lpstr>Removing Aliasing</vt:lpstr>
      <vt:lpstr>Optimization Blocker: Memory Aliasing</vt:lpstr>
      <vt:lpstr>Exploiting Instruction-Level Parallelism</vt:lpstr>
      <vt:lpstr>Benchmark Example: Data Type for Vectors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Modern CPU Design</vt:lpstr>
      <vt:lpstr>Superscalar Processor</vt:lpstr>
      <vt:lpstr>Pipelined Functional Units</vt:lpstr>
      <vt:lpstr>Haswell CPU</vt:lpstr>
      <vt:lpstr>x86-64 Compilation of Combine4</vt:lpstr>
      <vt:lpstr>Combine4 = Serial Computation (OP = *)</vt:lpstr>
      <vt:lpstr>Loop Unrolling (2x1)</vt:lpstr>
      <vt:lpstr>Effect of Loop Unrolling</vt:lpstr>
      <vt:lpstr>Loop Unrolling with Reassociation (2x1a)</vt:lpstr>
      <vt:lpstr>Effect of Reassociation</vt:lpstr>
      <vt:lpstr>Reassociated Computation</vt:lpstr>
      <vt:lpstr>Loop Unrolling with Separate Accumulators (2x2)</vt:lpstr>
      <vt:lpstr>Effect of Separate Accumulators</vt:lpstr>
      <vt:lpstr>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Programming with AVX2</vt:lpstr>
      <vt:lpstr>SIMD Operations</vt:lpstr>
      <vt:lpstr>Using Vector Instructions</vt:lpstr>
      <vt:lpstr>What About Branches?</vt:lpstr>
      <vt:lpstr>Modern CPU Design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Getting High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Administrator</cp:lastModifiedBy>
  <cp:revision>374</cp:revision>
  <cp:lastPrinted>1999-09-20T15:19:18Z</cp:lastPrinted>
  <dcterms:created xsi:type="dcterms:W3CDTF">2011-08-30T20:07:27Z</dcterms:created>
  <dcterms:modified xsi:type="dcterms:W3CDTF">2021-06-19T13:14:25Z</dcterms:modified>
</cp:coreProperties>
</file>