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Economica"/>
      <p:regular r:id="rId24"/>
      <p:bold r:id="rId25"/>
      <p:italic r:id="rId26"/>
      <p:boldItalic r:id="rId27"/>
    </p:embeddedFont>
    <p:embeddedFont>
      <p:font typeface="Open Sans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Economica-regular.fntdata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Economica-italic.fntdata"/><Relationship Id="rId25" Type="http://schemas.openxmlformats.org/officeDocument/2006/relationships/font" Target="fonts/Economica-bold.fntdata"/><Relationship Id="rId28" Type="http://schemas.openxmlformats.org/officeDocument/2006/relationships/font" Target="fonts/OpenSans-regular.fntdata"/><Relationship Id="rId27" Type="http://schemas.openxmlformats.org/officeDocument/2006/relationships/font" Target="fonts/Economica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penSans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OpenSans-boldItalic.fntdata"/><Relationship Id="rId30" Type="http://schemas.openxmlformats.org/officeDocument/2006/relationships/font" Target="fonts/OpenSans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223a3561b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223a3561b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23e284cc18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23e284cc18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223a3561b4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223a3561b4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223a3561b4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223a3561b4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3c06d540cd88be8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3c06d540cd88be8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3c06d540cd88be8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3c06d540cd88be8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25c24daae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25c24daae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1b40210472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1b40210472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1b4021047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1b4021047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236251a32d_0_2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236251a32d_0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236251a32d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236251a32d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236251a32d_0_2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236251a32d_0_2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25591ac57a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25591ac57a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25591ac57a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25591ac57a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25c24daae1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25c24daae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25c24daae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25c24daae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254344302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254344302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docs.google.com/document/d/1TX08iNH0fTMtl_AD8mk-FBjURZzR_jgo/edit?usp=sharing&amp;ouid=105486064042251929191&amp;rtpof=true&amp;sd=true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phishtank.org/phish_search.php?valid=y&amp;active=y&amp;Search=Search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docs.google.com/document/d/1ToWdljuBhpvDHO_B0OSmkvlF_EOH17OI/edit?usp=sharing&amp;ouid=105486064042251929191&amp;rtpof=true&amp;sd=true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://www.internic.com/regist.html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iana.org/domains/root/db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2fa.directory/int/#banking" TargetMode="External"/><Relationship Id="rId4" Type="http://schemas.openxmlformats.org/officeDocument/2006/relationships/image" Target="../media/image7.png"/><Relationship Id="rId5" Type="http://schemas.openxmlformats.org/officeDocument/2006/relationships/hyperlink" Target="https://docs.google.com/document/d/1SD-3wpI6XTYiobNNo7sC9MdeHz7TKWCz/edit?usp=sharing&amp;ouid=105486064042251929191&amp;rtpof=true&amp;sd=true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docs.google.com/document/d/1Sf9SkdHEVGdR5JYe7bMpJFdtlxgWYVHT/edit?usp=sharing&amp;ouid=105486064042251929191&amp;rtpof=true&amp;sd=true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docs.google.com/document/d/1THPxaJitsBGbIXrXVxqLdmXNaY3yahZO/edit?usp=sharing&amp;ouid=105486064042251929191&amp;rtpof=true&amp;sd=true" TargetMode="External"/><Relationship Id="rId4" Type="http://schemas.openxmlformats.org/officeDocument/2006/relationships/image" Target="../media/image3.png"/><Relationship Id="rId5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2723225" y="1422825"/>
            <a:ext cx="42312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2022/04/26</a:t>
            </a: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報告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type="title"/>
          </p:nvPr>
        </p:nvSpPr>
        <p:spPr>
          <a:xfrm>
            <a:off x="311700" y="13377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-438150" lvl="0" marL="457200" rtl="0" algn="l">
              <a:spcBef>
                <a:spcPts val="0"/>
              </a:spcBef>
              <a:spcAft>
                <a:spcPts val="0"/>
              </a:spcAft>
              <a:buSzPts val="3300"/>
              <a:buFont typeface="Microsoft JhengHei"/>
              <a:buChar char="●"/>
            </a:pPr>
            <a:r>
              <a:rPr lang="zh-TW" sz="3300">
                <a:latin typeface="Microsoft JhengHei"/>
                <a:ea typeface="Microsoft JhengHei"/>
                <a:cs typeface="Microsoft JhengHei"/>
                <a:sym typeface="Microsoft JhengHei"/>
              </a:rPr>
              <a:t>關鍵字抓取&amp;&amp;顯示的欄位</a:t>
            </a:r>
            <a:endParaRPr sz="33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25" name="Google Shape;125;p22"/>
          <p:cNvSpPr txBox="1"/>
          <p:nvPr>
            <p:ph idx="1" type="body"/>
          </p:nvPr>
        </p:nvSpPr>
        <p:spPr>
          <a:xfrm>
            <a:off x="311700" y="894750"/>
            <a:ext cx="8520600" cy="389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icrosoft JhengHei"/>
              <a:buChar char="❖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針對標籤的關鍵字進行抓取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icrosoft JhengHei"/>
              <a:buChar char="❖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要顯示的部分有：</a:t>
            </a:r>
            <a:b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Domain Name</a:t>
            </a:r>
            <a:b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Registrar(註冊商)相關資訊：姓名、電話、地址、URL</a:t>
            </a:r>
            <a:b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Registrant(註冊人)相關資訊：姓名、電話、地址</a:t>
            </a:r>
            <a:b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Updated Date(域名更新日期)</a:t>
            </a:r>
            <a:b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Creation Date(域名創建日期)</a:t>
            </a:r>
            <a:b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Expiry Date(域名到期日)</a:t>
            </a:r>
            <a:b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icrosoft JhengHei"/>
              <a:buChar char="❖"/>
            </a:pPr>
            <a:r>
              <a:rPr lang="zh-TW" u="sng">
                <a:solidFill>
                  <a:schemeClr val="hlink"/>
                </a:solidFill>
                <a:latin typeface="Microsoft JhengHei"/>
                <a:ea typeface="Microsoft JhengHei"/>
                <a:cs typeface="Microsoft JhengHei"/>
                <a:sym typeface="Microsoft JhengHei"/>
                <a:hlinkClick r:id="rId3"/>
              </a:rPr>
              <a:t>整理欄位關鍵字doc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/>
          <p:nvPr/>
        </p:nvSpPr>
        <p:spPr>
          <a:xfrm>
            <a:off x="0" y="0"/>
            <a:ext cx="7779600" cy="10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icrosoft JhengHei"/>
              <a:buChar char="❖"/>
            </a:pPr>
            <a:r>
              <a:rPr lang="zh-TW" sz="18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※Registrar詳細資料是以.pl、.nl作為參考</a:t>
            </a:r>
            <a:br>
              <a:rPr lang="zh-TW" sz="18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lang="zh-TW" sz="18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※Registrant詳細資料是以.tw作為參考</a:t>
            </a:r>
            <a:br>
              <a:rPr lang="zh-TW" sz="18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lang="zh-TW" sz="18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*因上述TLD回傳格式是以大區塊的方式，無法抓取Tag</a:t>
            </a:r>
            <a:endParaRPr sz="18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grpSp>
        <p:nvGrpSpPr>
          <p:cNvPr id="131" name="Google Shape;131;p23"/>
          <p:cNvGrpSpPr/>
          <p:nvPr/>
        </p:nvGrpSpPr>
        <p:grpSpPr>
          <a:xfrm>
            <a:off x="195250" y="1307300"/>
            <a:ext cx="2295525" cy="2420575"/>
            <a:chOff x="195250" y="1307300"/>
            <a:chExt cx="2295525" cy="2420575"/>
          </a:xfrm>
        </p:grpSpPr>
        <p:pic>
          <p:nvPicPr>
            <p:cNvPr id="132" name="Google Shape;132;p2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95250" y="1689525"/>
              <a:ext cx="2295525" cy="20383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3" name="Google Shape;133;p23"/>
            <p:cNvSpPr/>
            <p:nvPr/>
          </p:nvSpPr>
          <p:spPr>
            <a:xfrm>
              <a:off x="195250" y="1307300"/>
              <a:ext cx="2233500" cy="322800"/>
            </a:xfrm>
            <a:prstGeom prst="roundRect">
              <a:avLst>
                <a:gd fmla="val 16667" name="adj"/>
              </a:avLst>
            </a:prstGeom>
            <a:solidFill>
              <a:srgbClr val="FFF2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/>
                <a:t>.pl</a:t>
              </a:r>
              <a:endParaRPr/>
            </a:p>
          </p:txBody>
        </p:sp>
      </p:grpSp>
      <p:grpSp>
        <p:nvGrpSpPr>
          <p:cNvPr id="134" name="Google Shape;134;p23"/>
          <p:cNvGrpSpPr/>
          <p:nvPr/>
        </p:nvGrpSpPr>
        <p:grpSpPr>
          <a:xfrm>
            <a:off x="2687875" y="1307300"/>
            <a:ext cx="2233500" cy="1820500"/>
            <a:chOff x="2773050" y="1307300"/>
            <a:chExt cx="2233500" cy="1820500"/>
          </a:xfrm>
        </p:grpSpPr>
        <p:pic>
          <p:nvPicPr>
            <p:cNvPr id="135" name="Google Shape;135;p2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773050" y="1689525"/>
              <a:ext cx="2019300" cy="14382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6" name="Google Shape;136;p23"/>
            <p:cNvSpPr/>
            <p:nvPr/>
          </p:nvSpPr>
          <p:spPr>
            <a:xfrm>
              <a:off x="2773050" y="1307300"/>
              <a:ext cx="2233500" cy="322800"/>
            </a:xfrm>
            <a:prstGeom prst="roundRect">
              <a:avLst>
                <a:gd fmla="val 16667" name="adj"/>
              </a:avLst>
            </a:prstGeom>
            <a:solidFill>
              <a:srgbClr val="FFF2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/>
                <a:t>.nl</a:t>
              </a:r>
              <a:endParaRPr/>
            </a:p>
          </p:txBody>
        </p:sp>
      </p:grpSp>
      <p:grpSp>
        <p:nvGrpSpPr>
          <p:cNvPr id="137" name="Google Shape;137;p23"/>
          <p:cNvGrpSpPr/>
          <p:nvPr/>
        </p:nvGrpSpPr>
        <p:grpSpPr>
          <a:xfrm>
            <a:off x="5118475" y="1307300"/>
            <a:ext cx="4025525" cy="2934925"/>
            <a:chOff x="5118475" y="1307300"/>
            <a:chExt cx="4025525" cy="2934925"/>
          </a:xfrm>
        </p:grpSpPr>
        <p:pic>
          <p:nvPicPr>
            <p:cNvPr id="138" name="Google Shape;138;p23"/>
            <p:cNvPicPr preferRelativeResize="0"/>
            <p:nvPr/>
          </p:nvPicPr>
          <p:blipFill rotWithShape="1">
            <a:blip r:embed="rId5">
              <a:alphaModFix/>
            </a:blip>
            <a:srcRect b="0" l="0" r="3288" t="0"/>
            <a:stretch/>
          </p:blipFill>
          <p:spPr>
            <a:xfrm>
              <a:off x="5118475" y="1689525"/>
              <a:ext cx="4025525" cy="25527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9" name="Google Shape;139;p23"/>
            <p:cNvSpPr/>
            <p:nvPr/>
          </p:nvSpPr>
          <p:spPr>
            <a:xfrm>
              <a:off x="5118475" y="1307300"/>
              <a:ext cx="3863700" cy="322800"/>
            </a:xfrm>
            <a:prstGeom prst="roundRect">
              <a:avLst>
                <a:gd fmla="val 16667" name="adj"/>
              </a:avLst>
            </a:prstGeom>
            <a:solidFill>
              <a:srgbClr val="FFF2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/>
                <a:t>.tw</a:t>
              </a: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-450850" lvl="0" marL="457200" rtl="0" algn="l">
              <a:spcBef>
                <a:spcPts val="0"/>
              </a:spcBef>
              <a:spcAft>
                <a:spcPts val="0"/>
              </a:spcAft>
              <a:buSzPts val="3500"/>
              <a:buChar char="●"/>
            </a:pPr>
            <a:r>
              <a:rPr lang="zh-TW" sz="3500"/>
              <a:t>後期測試</a:t>
            </a:r>
            <a:r>
              <a:rPr lang="zh-TW" sz="3500"/>
              <a:t>：</a:t>
            </a:r>
            <a:endParaRPr sz="3500"/>
          </a:p>
        </p:txBody>
      </p:sp>
      <p:sp>
        <p:nvSpPr>
          <p:cNvPr id="145" name="Google Shape;145;p2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zh-TW"/>
              <a:t>利用PhishTank做測試</a:t>
            </a:r>
            <a:br>
              <a:rPr lang="zh-TW"/>
            </a:br>
            <a:r>
              <a:rPr b="1" lang="zh-TW">
                <a:solidFill>
                  <a:srgbClr val="3E3E3E"/>
                </a:solidFill>
                <a:highlight>
                  <a:srgbClr val="FFFFFF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PhishTank 世界級反釣魚資料庫，快速檢測網站安全並保護個資</a:t>
            </a:r>
            <a:endParaRPr b="1">
              <a:solidFill>
                <a:srgbClr val="3E3E3E"/>
              </a:solidFill>
              <a:highlight>
                <a:srgbClr val="FFFFFF"/>
              </a:highlight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E3E3E"/>
              </a:solidFill>
              <a:highlight>
                <a:srgbClr val="FFFFFF"/>
              </a:highlight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❖"/>
            </a:pPr>
            <a:r>
              <a:rPr lang="zh-TW" u="sng">
                <a:solidFill>
                  <a:schemeClr val="hlink"/>
                </a:solidFill>
                <a:hlinkClick r:id="rId3"/>
              </a:rPr>
              <a:t>https://phishtank.org/phish_search.php?valid=y&amp;active=y&amp;Search=Search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zh-TW"/>
              <a:t>利用已經證明為釣魚網站，且還在線上的網站進行測試及新增TLD、欄位分析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-450850" lvl="0" marL="457200" rtl="0" algn="l">
              <a:spcBef>
                <a:spcPts val="0"/>
              </a:spcBef>
              <a:spcAft>
                <a:spcPts val="0"/>
              </a:spcAft>
              <a:buSzPts val="3500"/>
              <a:buChar char="●"/>
            </a:pPr>
            <a:r>
              <a:rPr lang="zh-TW" sz="3500"/>
              <a:t>發現問題</a:t>
            </a:r>
            <a:r>
              <a:rPr lang="zh-TW" sz="3500"/>
              <a:t>：</a:t>
            </a:r>
            <a:endParaRPr sz="3500"/>
          </a:p>
        </p:txBody>
      </p:sp>
      <p:sp>
        <p:nvSpPr>
          <p:cNvPr id="151" name="Google Shape;151;p2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zh-TW"/>
              <a:t>Whois</a:t>
            </a:r>
            <a:r>
              <a:rPr lang="zh-TW"/>
              <a:t>僅僅只是抓取網站相關information，使用者可能僅靠這些資訊還是無法判斷網站安全性，因此可能還是需要靠</a:t>
            </a:r>
            <a:r>
              <a:rPr b="1" lang="zh-TW"/>
              <a:t>釣魚網站檢查的網站</a:t>
            </a:r>
            <a:r>
              <a:rPr lang="zh-TW"/>
              <a:t>來幫忙。</a:t>
            </a:r>
            <a:br>
              <a:rPr lang="zh-TW"/>
            </a:br>
            <a:r>
              <a:rPr lang="zh-TW"/>
              <a:t>(此部分需做網頁爬蟲，需要研究)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-450850" lvl="0" marL="457200" rtl="0" algn="l">
              <a:spcBef>
                <a:spcPts val="0"/>
              </a:spcBef>
              <a:spcAft>
                <a:spcPts val="0"/>
              </a:spcAft>
              <a:buSzPts val="3500"/>
              <a:buChar char="●"/>
            </a:pPr>
            <a:r>
              <a:rPr lang="zh-TW" sz="3500"/>
              <a:t>預計後期工作：</a:t>
            </a:r>
            <a:endParaRPr sz="3500"/>
          </a:p>
        </p:txBody>
      </p:sp>
      <p:sp>
        <p:nvSpPr>
          <p:cNvPr id="157" name="Google Shape;157;p2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zh-TW"/>
              <a:t>由於現在網站爬蟲卡在「無法擷取到完整網頁」，推斷可能是：</a:t>
            </a:r>
            <a:br>
              <a:rPr lang="zh-TW"/>
            </a:br>
            <a:r>
              <a:rPr lang="zh-TW"/>
              <a:t>1.需要研究動態網頁抓取及傳遞參數部分(目前是以</a:t>
            </a:r>
            <a:r>
              <a:rPr b="1" lang="zh-TW"/>
              <a:t>ScamAdviser</a:t>
            </a:r>
            <a:r>
              <a:rPr lang="zh-TW"/>
              <a:t>為主)</a:t>
            </a:r>
            <a:br>
              <a:rPr lang="zh-TW"/>
            </a:br>
            <a:r>
              <a:rPr lang="zh-TW"/>
              <a:t>2.若第一點無法完成，則需要考慮</a:t>
            </a:r>
            <a:r>
              <a:rPr lang="zh-TW" u="sng"/>
              <a:t>其他釣魚網址檢查的網站</a:t>
            </a:r>
            <a:br>
              <a:rPr lang="zh-TW"/>
            </a:br>
            <a:r>
              <a:rPr lang="zh-TW"/>
              <a:t>3.使用其他釣魚檢查網站，</a:t>
            </a:r>
            <a:r>
              <a:rPr b="1" lang="zh-TW"/>
              <a:t>需要先評估該網站的可信度</a:t>
            </a:r>
            <a:r>
              <a:rPr lang="zh-TW"/>
              <a:t>，若</a:t>
            </a:r>
            <a:r>
              <a:rPr lang="zh-TW" u="sng"/>
              <a:t>其餘網站都無法正   確抓取到完整網頁</a:t>
            </a:r>
            <a:r>
              <a:rPr lang="zh-TW"/>
              <a:t>，則還是只能用</a:t>
            </a:r>
            <a:r>
              <a:rPr b="1" lang="zh-TW"/>
              <a:t>原本的Whois</a:t>
            </a:r>
            <a:r>
              <a:rPr lang="zh-TW"/>
              <a:t>來提供使用者資料(則需要用PhishTank中提供的資料做大量</a:t>
            </a:r>
            <a:r>
              <a:rPr lang="zh-TW" u="sng">
                <a:solidFill>
                  <a:schemeClr val="hlink"/>
                </a:solidFill>
                <a:hlinkClick r:id="rId3"/>
              </a:rPr>
              <a:t>測試</a:t>
            </a:r>
            <a:r>
              <a:rPr lang="zh-TW"/>
              <a:t>)</a:t>
            </a:r>
            <a:br>
              <a:rPr lang="zh-TW"/>
            </a:br>
            <a:r>
              <a:rPr lang="zh-TW"/>
              <a:t>4.倘</a:t>
            </a:r>
            <a:r>
              <a:rPr b="1" lang="zh-TW"/>
              <a:t>若成功抓取完整網頁</a:t>
            </a:r>
            <a:r>
              <a:rPr lang="zh-TW"/>
              <a:t>，則Whois的抓取(splitting_field function)可以移除</a:t>
            </a:r>
            <a:br>
              <a:rPr lang="zh-TW"/>
            </a:br>
            <a:r>
              <a:rPr lang="zh-TW"/>
              <a:t>用(</a:t>
            </a:r>
            <a:r>
              <a:rPr b="1" lang="zh-TW" u="sng"/>
              <a:t>使用爬蟲來抓取資訊就好</a:t>
            </a:r>
            <a:r>
              <a:rPr lang="zh-TW"/>
              <a:t>，就不用額外對資訊進行關鍵字)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-450850" lvl="0" marL="457200" rtl="0" algn="l">
              <a:spcBef>
                <a:spcPts val="0"/>
              </a:spcBef>
              <a:spcAft>
                <a:spcPts val="0"/>
              </a:spcAft>
              <a:buSzPts val="3500"/>
              <a:buChar char="●"/>
            </a:pPr>
            <a:r>
              <a:rPr lang="zh-TW" sz="3500"/>
              <a:t>分項</a:t>
            </a:r>
            <a:r>
              <a:rPr lang="zh-TW" sz="3500"/>
              <a:t>工作：</a:t>
            </a:r>
            <a:endParaRPr sz="3500"/>
          </a:p>
        </p:txBody>
      </p:sp>
      <p:sp>
        <p:nvSpPr>
          <p:cNvPr id="163" name="Google Shape;163;p27"/>
          <p:cNvSpPr txBox="1"/>
          <p:nvPr>
            <p:ph idx="1" type="body"/>
          </p:nvPr>
        </p:nvSpPr>
        <p:spPr>
          <a:xfrm>
            <a:off x="311700" y="1225225"/>
            <a:ext cx="8520600" cy="36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zh-TW"/>
              <a:t>使用</a:t>
            </a:r>
            <a:r>
              <a:rPr b="1" lang="zh-TW"/>
              <a:t>XML(須放在Resource底下)</a:t>
            </a:r>
            <a:r>
              <a:rPr lang="zh-TW"/>
              <a:t>檔來儲存使用者輸入網址及選擇的匹配模式</a:t>
            </a:r>
            <a:br>
              <a:rPr lang="zh-TW"/>
            </a:br>
            <a:r>
              <a:rPr lang="zh-TW"/>
              <a:t>1.寫一個function用來讀取XML檔案(XML的節點格式需要討論)</a:t>
            </a:r>
            <a:br>
              <a:rPr lang="zh-TW"/>
            </a:br>
            <a:r>
              <a:rPr lang="zh-TW"/>
              <a:t>2.Layout需要新增額外元件讓</a:t>
            </a:r>
            <a:r>
              <a:rPr b="1" lang="zh-TW"/>
              <a:t>使用者自行添加安全網址</a:t>
            </a:r>
            <a:r>
              <a:rPr lang="zh-TW"/>
              <a:t>及</a:t>
            </a:r>
            <a:r>
              <a:rPr b="1" lang="zh-TW"/>
              <a:t>匹配模式(需要調整Layout版面)</a:t>
            </a:r>
            <a:br>
              <a:rPr b="1" lang="zh-TW"/>
            </a:br>
            <a:r>
              <a:rPr lang="zh-TW"/>
              <a:t>3.需要設計元件及事件處理流程 評分機制：</a:t>
            </a:r>
            <a:br>
              <a:rPr lang="zh-TW"/>
            </a:br>
            <a:r>
              <a:rPr lang="zh-TW"/>
              <a:t>使用者檢查網址時順便加入網址，並選擇匹配模式</a:t>
            </a:r>
            <a:br>
              <a:rPr lang="zh-TW"/>
            </a:br>
            <a:r>
              <a:rPr lang="zh-TW"/>
              <a:t>使用者自己額外新增網址並選擇匹配模式</a:t>
            </a:r>
            <a:br>
              <a:rPr lang="zh-TW"/>
            </a:br>
            <a:r>
              <a:rPr lang="zh-TW"/>
              <a:t>使用者事後修改網址及匹配模式</a:t>
            </a:r>
            <a:br>
              <a:rPr lang="zh-TW"/>
            </a:br>
            <a:r>
              <a:rPr lang="zh-TW"/>
              <a:t>安全網址在Layout上的顯示方式(是否要顯示匹配模式為何？要另外用Layout來顯示還是同個元件Slide就好)</a:t>
            </a:r>
            <a:br>
              <a:rPr lang="zh-TW"/>
            </a:br>
            <a:r>
              <a:rPr lang="zh-TW"/>
              <a:t>4.新手引導新增匹配模式說明</a:t>
            </a:r>
            <a:endParaRPr b="1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8"/>
          <p:cNvSpPr txBox="1"/>
          <p:nvPr>
            <p:ph type="title"/>
          </p:nvPr>
        </p:nvSpPr>
        <p:spPr>
          <a:xfrm>
            <a:off x="311700" y="20506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THE END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Font typeface="Microsoft JhengHei"/>
              <a:buChar char="●"/>
            </a:pPr>
            <a:r>
              <a:rPr lang="zh-TW" sz="2700">
                <a:latin typeface="Microsoft JhengHei"/>
                <a:ea typeface="Microsoft JhengHei"/>
                <a:cs typeface="Microsoft JhengHei"/>
                <a:sym typeface="Microsoft JhengHei"/>
              </a:rPr>
              <a:t>關於Whois 回傳資料可信賴程度：</a:t>
            </a:r>
            <a:endParaRPr sz="27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74" name="Google Shape;174;p2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800"/>
              <a:buFont typeface="Microsoft JhengHei"/>
              <a:buChar char="❖"/>
            </a:pPr>
            <a:r>
              <a:rPr lang="zh-TW">
                <a:solidFill>
                  <a:srgbClr val="1F1F1F"/>
                </a:solidFill>
                <a:highlight>
                  <a:srgbClr val="FFFFFF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由於查找的Whois Server都是IANA網站裡下登記的Server，所以在一定程度上是可信賴的</a:t>
            </a:r>
            <a:endParaRPr>
              <a:solidFill>
                <a:srgbClr val="1F1F1F"/>
              </a:solidFill>
              <a:highlight>
                <a:srgbClr val="FFFFFF"/>
              </a:highlight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Font typeface="Microsoft JhengHei"/>
              <a:buChar char="●"/>
            </a:pPr>
            <a:r>
              <a:rPr lang="zh-TW" sz="2700">
                <a:latin typeface="Microsoft JhengHei"/>
                <a:ea typeface="Microsoft JhengHei"/>
                <a:cs typeface="Microsoft JhengHei"/>
                <a:sym typeface="Microsoft JhengHei"/>
              </a:rPr>
              <a:t>Registrar/ Registrant  </a:t>
            </a:r>
            <a:r>
              <a:rPr lang="zh-TW" sz="2700">
                <a:latin typeface="Microsoft JhengHei"/>
                <a:ea typeface="Microsoft JhengHei"/>
                <a:cs typeface="Microsoft JhengHei"/>
                <a:sym typeface="Microsoft JhengHei"/>
              </a:rPr>
              <a:t>註冊商/註冊人區別</a:t>
            </a:r>
            <a:endParaRPr sz="27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80" name="Google Shape;180;p30"/>
          <p:cNvSpPr txBox="1"/>
          <p:nvPr>
            <p:ph idx="1" type="body"/>
          </p:nvPr>
        </p:nvSpPr>
        <p:spPr>
          <a:xfrm>
            <a:off x="311700" y="1225225"/>
            <a:ext cx="8520600" cy="36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icrosoft JhengHei"/>
              <a:buChar char="❖"/>
            </a:pPr>
            <a:r>
              <a:rPr lang="zh-TW" sz="1600">
                <a:solidFill>
                  <a:srgbClr val="1F1F1F"/>
                </a:solidFill>
                <a:highlight>
                  <a:srgbClr val="FFFFFF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註冊者是網域的註冊持有人，在註冊約期內具備網域的「使用權」。網域註冊約期可以無限續購，不過一次最多只能續約 10 年。註冊者視同網域的「擁有者」</a:t>
            </a:r>
            <a:endParaRPr sz="1600">
              <a:solidFill>
                <a:srgbClr val="1F1F1F"/>
              </a:solidFill>
              <a:highlight>
                <a:srgbClr val="FFFFFF"/>
              </a:highlight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600"/>
              <a:buFont typeface="Microsoft JhengHei"/>
              <a:buChar char="❖"/>
            </a:pPr>
            <a:r>
              <a:rPr lang="zh-TW" sz="1600">
                <a:solidFill>
                  <a:srgbClr val="1F1F1F"/>
                </a:solidFill>
                <a:highlight>
                  <a:srgbClr val="FFFFFF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Google Domains 即為註冊商，會與註冊者、網域擁有者和網域註冊管理機構合作。</a:t>
            </a:r>
            <a:endParaRPr sz="1600">
              <a:solidFill>
                <a:srgbClr val="1F1F1F"/>
              </a:solidFill>
              <a:highlight>
                <a:srgbClr val="FFFFFF"/>
              </a:highlight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600"/>
              <a:buFont typeface="Microsoft JhengHei"/>
              <a:buChar char="❖"/>
            </a:pPr>
            <a:r>
              <a:rPr lang="zh-TW" sz="1600">
                <a:solidFill>
                  <a:srgbClr val="1F1F1F"/>
                </a:solidFill>
                <a:highlight>
                  <a:srgbClr val="FFFFFF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註冊商：</a:t>
            </a:r>
            <a:endParaRPr sz="1600">
              <a:solidFill>
                <a:srgbClr val="1F1F1F"/>
              </a:solidFill>
              <a:highlight>
                <a:srgbClr val="FFFFFF"/>
              </a:highlight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rgbClr val="1F1F1F"/>
                </a:solidFill>
                <a:highlight>
                  <a:srgbClr val="FFFFFF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販售網域名稱</a:t>
            </a:r>
            <a:endParaRPr sz="1600">
              <a:solidFill>
                <a:srgbClr val="1F1F1F"/>
              </a:solidFill>
              <a:highlight>
                <a:srgbClr val="FFFFFF"/>
              </a:highlight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rgbClr val="1F1F1F"/>
                </a:solidFill>
                <a:highlight>
                  <a:srgbClr val="FFFFFF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提供註冊服務</a:t>
            </a:r>
            <a:endParaRPr sz="1600">
              <a:solidFill>
                <a:srgbClr val="1F1F1F"/>
              </a:solidFill>
              <a:highlight>
                <a:srgbClr val="FFFFFF"/>
              </a:highlight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rgbClr val="1F1F1F"/>
                </a:solidFill>
                <a:highlight>
                  <a:srgbClr val="FFFFFF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提供適用於網域的其他附加價值服務</a:t>
            </a:r>
            <a:endParaRPr sz="1600">
              <a:solidFill>
                <a:srgbClr val="1F1F1F"/>
              </a:solidFill>
              <a:highlight>
                <a:srgbClr val="FFFFFF"/>
              </a:highlight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Clr>
                <a:srgbClr val="1F1F1F"/>
              </a:buClr>
              <a:buSzPts val="1600"/>
              <a:buFont typeface="Microsoft JhengHei"/>
              <a:buChar char="❖"/>
            </a:pPr>
            <a:r>
              <a:rPr lang="zh-TW" sz="1600">
                <a:solidFill>
                  <a:srgbClr val="1F1F1F"/>
                </a:solidFill>
                <a:highlight>
                  <a:srgbClr val="FFFFFF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InterNIC 負責維護經認證註冊商的目錄，網址為 </a:t>
            </a:r>
            <a:r>
              <a:rPr lang="zh-TW" sz="1600">
                <a:solidFill>
                  <a:srgbClr val="0B57D0"/>
                </a:solidFill>
                <a:highlight>
                  <a:srgbClr val="FFFFFF"/>
                </a:highlight>
                <a:uFill>
                  <a:noFill/>
                </a:uFill>
                <a:latin typeface="Microsoft JhengHei"/>
                <a:ea typeface="Microsoft JhengHei"/>
                <a:cs typeface="Microsoft JhengHei"/>
                <a:sym typeface="Microsoft JhengHe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www.internic.com/regist.html</a:t>
            </a:r>
            <a:r>
              <a:rPr lang="zh-TW" sz="1600">
                <a:solidFill>
                  <a:srgbClr val="1F1F1F"/>
                </a:solidFill>
                <a:highlight>
                  <a:srgbClr val="FFFFFF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。</a:t>
            </a:r>
            <a:endParaRPr sz="1600">
              <a:solidFill>
                <a:srgbClr val="1F1F1F"/>
              </a:solidFill>
              <a:highlight>
                <a:srgbClr val="FFFFFF"/>
              </a:highlight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5125" y="186238"/>
            <a:ext cx="7041000" cy="477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964400"/>
            <a:ext cx="8520600" cy="310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進度說明(一)：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整理測試網址和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不同TLD對應的Server回傳格式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-438150" lvl="0" marL="457200" rtl="0" algn="l">
              <a:spcBef>
                <a:spcPts val="0"/>
              </a:spcBef>
              <a:spcAft>
                <a:spcPts val="0"/>
              </a:spcAft>
              <a:buSzPts val="3300"/>
              <a:buFont typeface="Microsoft JhengHei"/>
              <a:buChar char="●"/>
            </a:pPr>
            <a:r>
              <a:rPr lang="zh-TW" sz="3300">
                <a:latin typeface="Microsoft JhengHei"/>
                <a:ea typeface="Microsoft JhengHei"/>
                <a:cs typeface="Microsoft JhengHei"/>
                <a:sym typeface="Microsoft JhengHei"/>
              </a:rPr>
              <a:t>不同的TLD</a:t>
            </a:r>
            <a:endParaRPr sz="33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icrosoft JhengHei"/>
              <a:buChar char="❖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因不同的TLD需要去不同的Server抓取資料，不同的Server回傳回來的格式也不同，</a:t>
            </a:r>
            <a:r>
              <a:rPr b="1" lang="zh-TW">
                <a:latin typeface="Microsoft JhengHei"/>
                <a:ea typeface="Microsoft JhengHei"/>
                <a:cs typeface="Microsoft JhengHei"/>
                <a:sym typeface="Microsoft JhengHei"/>
              </a:rPr>
              <a:t>所以不可能一一查驗所有Server回傳的資料</a:t>
            </a:r>
            <a:br>
              <a:rPr b="1" lang="zh-TW"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endParaRPr b="1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icrosoft JhengHei"/>
              <a:buChar char="❖"/>
            </a:pPr>
            <a:r>
              <a:rPr lang="zh-TW" u="sng">
                <a:solidFill>
                  <a:schemeClr val="hlink"/>
                </a:solidFill>
                <a:latin typeface="Microsoft JhengHei"/>
                <a:ea typeface="Microsoft JhengHei"/>
                <a:cs typeface="Microsoft JhengHei"/>
                <a:sym typeface="Microsoft JhengHei"/>
                <a:hlinkClick r:id="rId3"/>
              </a:rPr>
              <a:t>https://www.iana.org/domains/root/db</a:t>
            </a: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 (紀錄TLD和對應的Server)</a:t>
            </a:r>
            <a:b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icrosoft JhengHei"/>
              <a:buChar char="❖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光是iana紀錄底下的TLD就有</a:t>
            </a:r>
            <a:r>
              <a:rPr b="1" lang="zh-TW">
                <a:latin typeface="Microsoft JhengHei"/>
                <a:ea typeface="Microsoft JhengHei"/>
                <a:cs typeface="Microsoft JhengHei"/>
                <a:sym typeface="Microsoft JhengHei"/>
              </a:rPr>
              <a:t>1530</a:t>
            </a: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個左右，有些已經廢除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icrosoft JhengHei"/>
              <a:buChar char="❖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就算真的蒐集了所有的TLD Server，也不一定有相對應的網址可以做測試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-438150" lvl="0" marL="457200" rtl="0" algn="l">
              <a:spcBef>
                <a:spcPts val="0"/>
              </a:spcBef>
              <a:spcAft>
                <a:spcPts val="0"/>
              </a:spcAft>
              <a:buSzPts val="3300"/>
              <a:buFont typeface="Microsoft JhengHei"/>
              <a:buChar char="●"/>
            </a:pPr>
            <a:r>
              <a:rPr lang="zh-TW" sz="3300">
                <a:latin typeface="Microsoft JhengHei"/>
                <a:ea typeface="Microsoft JhengHei"/>
                <a:cs typeface="Microsoft JhengHei"/>
                <a:sym typeface="Microsoft JhengHei"/>
              </a:rPr>
              <a:t>不同的TLD</a:t>
            </a:r>
            <a:endParaRPr sz="33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icrosoft JhengHei"/>
              <a:buChar char="❖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所以先整理提供2FA功能的網站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icrosoft JhengHei"/>
              <a:buChar char="❖"/>
            </a:pPr>
            <a:r>
              <a:rPr lang="zh-TW" u="sng">
                <a:solidFill>
                  <a:schemeClr val="hlink"/>
                </a:solidFill>
                <a:latin typeface="Microsoft JhengHei"/>
                <a:ea typeface="Microsoft JhengHei"/>
                <a:cs typeface="Microsoft JhengHei"/>
                <a:sym typeface="Microsoft JhengHei"/>
                <a:hlinkClick r:id="rId3"/>
              </a:rPr>
              <a:t>https://2fa.directory/int/#banking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989470"/>
            <a:ext cx="9144001" cy="1825511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3954075"/>
            <a:ext cx="8520600" cy="9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icrosoft JhengHei"/>
              <a:buChar char="❖"/>
            </a:pPr>
            <a:r>
              <a:rPr lang="zh-TW" u="sng">
                <a:solidFill>
                  <a:schemeClr val="hlink"/>
                </a:solidFill>
                <a:latin typeface="Microsoft JhengHei"/>
                <a:ea typeface="Microsoft JhengHei"/>
                <a:cs typeface="Microsoft JhengHei"/>
                <a:sym typeface="Microsoft JhengHei"/>
                <a:hlinkClick r:id="rId5"/>
              </a:rPr>
              <a:t>登入網址整理doc</a:t>
            </a: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 (整理在這份文件中，共有102頁，</a:t>
            </a:r>
            <a:r>
              <a:rPr b="1" lang="zh-TW">
                <a:latin typeface="Microsoft JhengHei"/>
                <a:ea typeface="Microsoft JhengHei"/>
                <a:cs typeface="Microsoft JhengHei"/>
                <a:sym typeface="Microsoft JhengHei"/>
              </a:rPr>
              <a:t>2139</a:t>
            </a: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個網址)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icrosoft JhengHei"/>
              <a:buChar char="❖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以主頁面+登入頁面為一組整理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87" name="Google Shape;87;p17"/>
          <p:cNvSpPr/>
          <p:nvPr/>
        </p:nvSpPr>
        <p:spPr>
          <a:xfrm>
            <a:off x="6121500" y="535800"/>
            <a:ext cx="2710800" cy="1167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以Software token</a:t>
            </a:r>
            <a:r>
              <a:rPr lang="zh-TW">
                <a:solidFill>
                  <a:schemeClr val="dk1"/>
                </a:solidFill>
              </a:rPr>
              <a:t>有打勾的為主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(標記為 </a:t>
            </a:r>
            <a:r>
              <a:rPr b="1" lang="zh-TW">
                <a:solidFill>
                  <a:schemeClr val="dk1"/>
                </a:solidFill>
              </a:rPr>
              <a:t>i </a:t>
            </a:r>
            <a:r>
              <a:rPr lang="zh-TW">
                <a:solidFill>
                  <a:schemeClr val="dk1"/>
                </a:solidFill>
              </a:rPr>
              <a:t>的通常是要</a:t>
            </a:r>
            <a:br>
              <a:rPr lang="zh-TW">
                <a:solidFill>
                  <a:schemeClr val="dk1"/>
                </a:solidFill>
              </a:rPr>
            </a:br>
            <a:r>
              <a:rPr lang="zh-TW">
                <a:solidFill>
                  <a:schemeClr val="dk1"/>
                </a:solidFill>
              </a:rPr>
              <a:t>下載特定的或該網站提供的App</a:t>
            </a:r>
            <a:br>
              <a:rPr lang="zh-TW">
                <a:solidFill>
                  <a:schemeClr val="dk1"/>
                </a:solidFill>
              </a:rPr>
            </a:br>
            <a:r>
              <a:rPr lang="zh-TW">
                <a:solidFill>
                  <a:schemeClr val="dk1"/>
                </a:solidFill>
              </a:rPr>
              <a:t>故不列入測試內)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8" name="Google Shape;88;p17"/>
          <p:cNvSpPr/>
          <p:nvPr/>
        </p:nvSpPr>
        <p:spPr>
          <a:xfrm>
            <a:off x="8400825" y="1607350"/>
            <a:ext cx="300000" cy="6537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251650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-438150" lvl="0" marL="457200" rtl="0" algn="l">
              <a:spcBef>
                <a:spcPts val="0"/>
              </a:spcBef>
              <a:spcAft>
                <a:spcPts val="0"/>
              </a:spcAft>
              <a:buSzPts val="3300"/>
              <a:buFont typeface="Microsoft JhengHei"/>
              <a:buChar char="●"/>
            </a:pPr>
            <a:r>
              <a:rPr lang="zh-TW" sz="3300">
                <a:latin typeface="Microsoft JhengHei"/>
                <a:ea typeface="Microsoft JhengHei"/>
                <a:cs typeface="Microsoft JhengHei"/>
                <a:sym typeface="Microsoft JhengHei"/>
              </a:rPr>
              <a:t>抓取不同TLD回傳的格式</a:t>
            </a:r>
            <a:endParaRPr sz="33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icrosoft JhengHei"/>
              <a:buChar char="❖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先將TLD對應的Server加入</a:t>
            </a:r>
            <a:r>
              <a:rPr b="1" lang="zh-TW">
                <a:latin typeface="Microsoft JhengHei"/>
                <a:ea typeface="Microsoft JhengHei"/>
                <a:cs typeface="Microsoft JhengHei"/>
                <a:sym typeface="Microsoft JhengHei"/>
              </a:rPr>
              <a:t>whois_server.xml </a:t>
            </a: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清單中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icrosoft JhengHei"/>
              <a:buChar char="❖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根據蒐集到的2FA網站，共有</a:t>
            </a:r>
            <a:r>
              <a:rPr b="1" lang="zh-TW">
                <a:latin typeface="Microsoft JhengHei"/>
                <a:ea typeface="Microsoft JhengHei"/>
                <a:cs typeface="Microsoft JhengHei"/>
                <a:sym typeface="Microsoft JhengHei"/>
              </a:rPr>
              <a:t>54種</a:t>
            </a: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不同的TLD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icrosoft JhengHei"/>
              <a:buChar char="❖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並將格式整理在</a:t>
            </a:r>
            <a:r>
              <a:rPr lang="zh-TW" u="sng">
                <a:solidFill>
                  <a:schemeClr val="hlink"/>
                </a:solidFill>
                <a:latin typeface="Microsoft JhengHei"/>
                <a:ea typeface="Microsoft JhengHei"/>
                <a:cs typeface="Microsoft JhengHei"/>
                <a:sym typeface="Microsoft JhengHei"/>
                <a:hlinkClick r:id="rId3"/>
              </a:rPr>
              <a:t>Server回傳格式doc</a:t>
            </a: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中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icrosoft JhengHei"/>
              <a:buChar char="❖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根據Tag Name及Tag和內容不同行，整理出約略</a:t>
            </a:r>
            <a:r>
              <a:rPr b="1" lang="zh-TW">
                <a:latin typeface="Microsoft JhengHei"/>
                <a:ea typeface="Microsoft JhengHei"/>
                <a:cs typeface="Microsoft JhengHei"/>
                <a:sym typeface="Microsoft JhengHei"/>
              </a:rPr>
              <a:t>七種</a:t>
            </a: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不同的格式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icrosoft JhengHei"/>
              <a:buChar char="❖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對Tag和內容不同行進行</a:t>
            </a:r>
            <a:r>
              <a:rPr b="1" lang="zh-TW">
                <a:latin typeface="Microsoft JhengHei"/>
                <a:ea typeface="Microsoft JhengHei"/>
                <a:cs typeface="Microsoft JhengHei"/>
                <a:sym typeface="Microsoft JhengHei"/>
              </a:rPr>
              <a:t>Regex正則表達處理</a:t>
            </a: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(</a:t>
            </a:r>
            <a:r>
              <a:rPr b="1" lang="zh-TW">
                <a:latin typeface="Microsoft JhengHei"/>
                <a:ea typeface="Microsoft JhengHei"/>
                <a:cs typeface="Microsoft JhengHei"/>
                <a:sym typeface="Microsoft JhengHei"/>
              </a:rPr>
              <a:t>function splitting_field處理</a:t>
            </a: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)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418525"/>
            <a:ext cx="8520600" cy="310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進度說明(二)：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整理Tag</a:t>
            </a: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關鍵字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200" y="613375"/>
            <a:ext cx="8839200" cy="34188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311700" y="13377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-438150" lvl="0" marL="457200" rtl="0" algn="l">
              <a:spcBef>
                <a:spcPts val="0"/>
              </a:spcBef>
              <a:spcAft>
                <a:spcPts val="0"/>
              </a:spcAft>
              <a:buSzPts val="3300"/>
              <a:buFont typeface="Microsoft JhengHei"/>
              <a:buChar char="●"/>
            </a:pPr>
            <a:r>
              <a:rPr lang="zh-TW" sz="3300">
                <a:latin typeface="Microsoft JhengHei"/>
                <a:ea typeface="Microsoft JhengHei"/>
                <a:cs typeface="Microsoft JhengHei"/>
                <a:sym typeface="Microsoft JhengHei"/>
              </a:rPr>
              <a:t>欄位處理</a:t>
            </a:r>
            <a:endParaRPr sz="33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10" name="Google Shape;110;p21"/>
          <p:cNvSpPr txBox="1"/>
          <p:nvPr>
            <p:ph idx="1" type="body"/>
          </p:nvPr>
        </p:nvSpPr>
        <p:spPr>
          <a:xfrm>
            <a:off x="401225" y="283317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icrosoft JhengHei"/>
              <a:buChar char="❖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以此為例，若要得到Registrant資訊，只判斷該行含有</a:t>
            </a: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Registrant是行不通的</a:t>
            </a:r>
            <a:b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先將得到的</a:t>
            </a:r>
            <a:r>
              <a:rPr b="1" lang="zh-TW">
                <a:latin typeface="Microsoft JhengHei"/>
                <a:ea typeface="Microsoft JhengHei"/>
                <a:cs typeface="Microsoft JhengHei"/>
                <a:sym typeface="Microsoft JhengHei"/>
              </a:rPr>
              <a:t>message依照換行符號分為多個token</a:t>
            </a: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，判斷該token是否為Tag</a:t>
            </a:r>
            <a:b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且下一行是否為內容，若是的話，進行字串串接(</a:t>
            </a:r>
            <a:r>
              <a:rPr lang="zh-TW" u="sng">
                <a:solidFill>
                  <a:schemeClr val="hlink"/>
                </a:solidFill>
                <a:latin typeface="Microsoft JhengHei"/>
                <a:ea typeface="Microsoft JhengHei"/>
                <a:cs typeface="Microsoft JhengHei"/>
                <a:sym typeface="Microsoft JhengHei"/>
                <a:hlinkClick r:id="rId3"/>
              </a:rPr>
              <a:t>切割欄位處理結果doc</a:t>
            </a: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)：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grpSp>
        <p:nvGrpSpPr>
          <p:cNvPr id="111" name="Google Shape;111;p21"/>
          <p:cNvGrpSpPr/>
          <p:nvPr/>
        </p:nvGrpSpPr>
        <p:grpSpPr>
          <a:xfrm>
            <a:off x="1697800" y="879350"/>
            <a:ext cx="7381850" cy="1692400"/>
            <a:chOff x="401225" y="879350"/>
            <a:chExt cx="7381850" cy="1692400"/>
          </a:xfrm>
        </p:grpSpPr>
        <p:pic>
          <p:nvPicPr>
            <p:cNvPr id="112" name="Google Shape;112;p2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01225" y="879350"/>
              <a:ext cx="3531362" cy="1692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3" name="Google Shape;113;p21"/>
            <p:cNvSpPr/>
            <p:nvPr/>
          </p:nvSpPr>
          <p:spPr>
            <a:xfrm>
              <a:off x="1350200" y="879350"/>
              <a:ext cx="2057400" cy="214200"/>
            </a:xfrm>
            <a:prstGeom prst="rect">
              <a:avLst/>
            </a:prstGeom>
            <a:solidFill>
              <a:schemeClr val="accent6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/>
                <a:t>Tag(</a:t>
              </a:r>
              <a:r>
                <a:rPr lang="zh-TW"/>
                <a:t>結尾為</a:t>
              </a:r>
              <a:r>
                <a:rPr b="1" lang="zh-TW"/>
                <a:t>：</a:t>
              </a:r>
              <a:r>
                <a:rPr lang="zh-TW"/>
                <a:t>的字串</a:t>
              </a:r>
              <a:r>
                <a:rPr lang="zh-TW"/>
                <a:t>)</a:t>
              </a:r>
              <a:endParaRPr/>
            </a:p>
          </p:txBody>
        </p:sp>
        <p:sp>
          <p:nvSpPr>
            <p:cNvPr id="114" name="Google Shape;114;p21"/>
            <p:cNvSpPr/>
            <p:nvPr/>
          </p:nvSpPr>
          <p:spPr>
            <a:xfrm>
              <a:off x="2546750" y="1121575"/>
              <a:ext cx="3850500" cy="214200"/>
            </a:xfrm>
            <a:prstGeom prst="rect">
              <a:avLst/>
            </a:prstGeom>
            <a:solidFill>
              <a:schemeClr val="accent6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/>
                <a:t>內容一(前有多個空白且結為不為</a:t>
              </a:r>
              <a:r>
                <a:rPr b="1" lang="zh-TW"/>
                <a:t>：</a:t>
              </a:r>
              <a:r>
                <a:rPr lang="zh-TW"/>
                <a:t>的字串)</a:t>
              </a:r>
              <a:endParaRPr/>
            </a:p>
          </p:txBody>
        </p:sp>
        <p:sp>
          <p:nvSpPr>
            <p:cNvPr id="115" name="Google Shape;115;p21"/>
            <p:cNvSpPr/>
            <p:nvPr/>
          </p:nvSpPr>
          <p:spPr>
            <a:xfrm>
              <a:off x="3932575" y="1395950"/>
              <a:ext cx="3850500" cy="214200"/>
            </a:xfrm>
            <a:prstGeom prst="rect">
              <a:avLst/>
            </a:prstGeom>
            <a:solidFill>
              <a:schemeClr val="accent6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/>
                <a:t>內容二(前有多個空白且結為不為</a:t>
              </a:r>
              <a:r>
                <a:rPr b="1" lang="zh-TW"/>
                <a:t>：</a:t>
              </a:r>
              <a:r>
                <a:rPr lang="zh-TW"/>
                <a:t>的字串)</a:t>
              </a:r>
              <a:endParaRPr/>
            </a:p>
          </p:txBody>
        </p:sp>
      </p:grpSp>
      <p:pic>
        <p:nvPicPr>
          <p:cNvPr id="116" name="Google Shape;116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98925" y="3868775"/>
            <a:ext cx="4051674" cy="10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1"/>
          <p:cNvSpPr/>
          <p:nvPr/>
        </p:nvSpPr>
        <p:spPr>
          <a:xfrm>
            <a:off x="637575" y="879350"/>
            <a:ext cx="1007400" cy="225000"/>
          </a:xfrm>
          <a:prstGeom prst="roundRect">
            <a:avLst>
              <a:gd fmla="val 16667" name="adj"/>
            </a:avLst>
          </a:prstGeom>
          <a:solidFill>
            <a:srgbClr val="4A86E8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lt1"/>
                </a:solidFill>
              </a:rPr>
              <a:t>token [ i ]</a:t>
            </a:r>
            <a:endParaRPr sz="1200"/>
          </a:p>
        </p:txBody>
      </p:sp>
      <p:sp>
        <p:nvSpPr>
          <p:cNvPr id="118" name="Google Shape;118;p21"/>
          <p:cNvSpPr/>
          <p:nvPr/>
        </p:nvSpPr>
        <p:spPr>
          <a:xfrm>
            <a:off x="637575" y="1160350"/>
            <a:ext cx="1007400" cy="225000"/>
          </a:xfrm>
          <a:prstGeom prst="roundRect">
            <a:avLst>
              <a:gd fmla="val 16667" name="adj"/>
            </a:avLst>
          </a:prstGeom>
          <a:solidFill>
            <a:srgbClr val="4A86E8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lt1"/>
                </a:solidFill>
              </a:rPr>
              <a:t>token [ i +1]</a:t>
            </a:r>
            <a:endParaRPr sz="1200"/>
          </a:p>
        </p:txBody>
      </p:sp>
      <p:sp>
        <p:nvSpPr>
          <p:cNvPr id="119" name="Google Shape;119;p21"/>
          <p:cNvSpPr/>
          <p:nvPr/>
        </p:nvSpPr>
        <p:spPr>
          <a:xfrm>
            <a:off x="637575" y="1441350"/>
            <a:ext cx="1007400" cy="225000"/>
          </a:xfrm>
          <a:prstGeom prst="roundRect">
            <a:avLst>
              <a:gd fmla="val 16667" name="adj"/>
            </a:avLst>
          </a:prstGeom>
          <a:solidFill>
            <a:srgbClr val="4A86E8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lt1"/>
                </a:solidFill>
              </a:rPr>
              <a:t>token [ i +2]</a:t>
            </a:r>
            <a:endParaRPr sz="1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