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heme/themeOverride1.xml" ContentType="application/vnd.openxmlformats-officedocument.themeOverr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62" r:id="rId1"/>
  </p:sldMasterIdLst>
  <p:notesMasterIdLst>
    <p:notesMasterId r:id="rId46"/>
  </p:notesMasterIdLst>
  <p:sldIdLst>
    <p:sldId id="256" r:id="rId2"/>
    <p:sldId id="381" r:id="rId3"/>
    <p:sldId id="365" r:id="rId4"/>
    <p:sldId id="384" r:id="rId5"/>
    <p:sldId id="431" r:id="rId6"/>
    <p:sldId id="404" r:id="rId7"/>
    <p:sldId id="386" r:id="rId8"/>
    <p:sldId id="387" r:id="rId9"/>
    <p:sldId id="432" r:id="rId10"/>
    <p:sldId id="430" r:id="rId11"/>
    <p:sldId id="389" r:id="rId12"/>
    <p:sldId id="433" r:id="rId13"/>
    <p:sldId id="390" r:id="rId14"/>
    <p:sldId id="385" r:id="rId15"/>
    <p:sldId id="415" r:id="rId16"/>
    <p:sldId id="428" r:id="rId17"/>
    <p:sldId id="427" r:id="rId18"/>
    <p:sldId id="426" r:id="rId19"/>
    <p:sldId id="425" r:id="rId20"/>
    <p:sldId id="424" r:id="rId21"/>
    <p:sldId id="423" r:id="rId22"/>
    <p:sldId id="422" r:id="rId23"/>
    <p:sldId id="408" r:id="rId24"/>
    <p:sldId id="421" r:id="rId25"/>
    <p:sldId id="420" r:id="rId26"/>
    <p:sldId id="419" r:id="rId27"/>
    <p:sldId id="418" r:id="rId28"/>
    <p:sldId id="417" r:id="rId29"/>
    <p:sldId id="416" r:id="rId30"/>
    <p:sldId id="383" r:id="rId31"/>
    <p:sldId id="434" r:id="rId32"/>
    <p:sldId id="440" r:id="rId33"/>
    <p:sldId id="439" r:id="rId34"/>
    <p:sldId id="438" r:id="rId35"/>
    <p:sldId id="437" r:id="rId36"/>
    <p:sldId id="436" r:id="rId37"/>
    <p:sldId id="435" r:id="rId38"/>
    <p:sldId id="429" r:id="rId39"/>
    <p:sldId id="382" r:id="rId40"/>
    <p:sldId id="406" r:id="rId41"/>
    <p:sldId id="407" r:id="rId42"/>
    <p:sldId id="392" r:id="rId43"/>
    <p:sldId id="405" r:id="rId44"/>
    <p:sldId id="319" r:id="rId45"/>
  </p:sldIdLst>
  <p:sldSz cx="9144000" cy="6858000" type="screen4x3"/>
  <p:notesSz cx="6797675" cy="987425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o-Jun Xu" initials="Xu" lastIdx="1" clrIdx="0">
    <p:extLst>
      <p:ext uri="{19B8F6BF-5375-455C-9EA6-DF929625EA0E}">
        <p15:presenceInfo xmlns:p15="http://schemas.microsoft.com/office/powerpoint/2012/main" userId="Hao-Jun X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900"/>
    <a:srgbClr val="FF6600"/>
    <a:srgbClr val="00B050"/>
    <a:srgbClr val="FF9900"/>
    <a:srgbClr val="5F5F5F"/>
    <a:srgbClr val="FFCC99"/>
    <a:srgbClr val="9999FF"/>
    <a:srgbClr val="0033CC"/>
    <a:srgbClr val="FFFF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199" autoAdjust="0"/>
  </p:normalViewPr>
  <p:slideViewPr>
    <p:cSldViewPr snapToGrid="0">
      <p:cViewPr varScale="1">
        <p:scale>
          <a:sx n="115" d="100"/>
          <a:sy n="115" d="100"/>
        </p:scale>
        <p:origin x="2118" y="84"/>
      </p:cViewPr>
      <p:guideLst>
        <p:guide orient="horz" pos="2160"/>
        <p:guide pos="2880"/>
      </p:guideLst>
    </p:cSldViewPr>
  </p:slideViewPr>
  <p:outlineViewPr>
    <p:cViewPr>
      <p:scale>
        <a:sx n="33" d="100"/>
        <a:sy n="33" d="100"/>
      </p:scale>
      <p:origin x="0" y="-27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48" d="100"/>
          <a:sy n="48" d="100"/>
        </p:scale>
        <p:origin x="2692" y="36"/>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7F29CB-2FBE-4197-A585-D0F4B27D3162}" type="doc">
      <dgm:prSet loTypeId="urn:microsoft.com/office/officeart/2008/layout/VerticalCurvedList" loCatId="list" qsTypeId="urn:microsoft.com/office/officeart/2005/8/quickstyle/simple1" qsCatId="simple" csTypeId="urn:microsoft.com/office/officeart/2005/8/colors/colorful1#1" csCatId="colorful" phldr="1"/>
      <dgm:spPr/>
      <dgm:t>
        <a:bodyPr/>
        <a:lstStyle/>
        <a:p>
          <a:endParaRPr lang="zh-TW" altLang="en-US"/>
        </a:p>
      </dgm:t>
    </dgm:pt>
    <dgm:pt modelId="{A894D8B4-9314-4C9E-AE9D-2C972664669F}">
      <dgm:prSet phldrT="[文字]" custT="1"/>
      <dgm:spPr/>
      <dgm:t>
        <a:bodyPr/>
        <a:lstStyle/>
        <a:p>
          <a:r>
            <a:rPr lang="zh-TW" altLang="en-US" sz="24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前言</a:t>
          </a:r>
          <a:endParaRPr lang="zh-TW" altLang="en-US" sz="24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dgm:t>
    </dgm:pt>
    <dgm:pt modelId="{121BC1D4-3382-4E8C-9BF1-2051BEFE9FD1}" type="parTrans" cxnId="{1056D226-DBA0-4360-86C8-B1B718F0E6B0}">
      <dgm:prSet/>
      <dgm:spPr/>
      <dgm:t>
        <a:bodyPr/>
        <a:lstStyle/>
        <a:p>
          <a:endParaRPr lang="zh-TW" altLang="en-US" sz="2400">
            <a:solidFill>
              <a:schemeClr val="tx1"/>
            </a:solidFill>
          </a:endParaRPr>
        </a:p>
      </dgm:t>
    </dgm:pt>
    <dgm:pt modelId="{25ACDD24-0D35-4B6D-A8AE-C11ECF21F978}" type="sibTrans" cxnId="{1056D226-DBA0-4360-86C8-B1B718F0E6B0}">
      <dgm:prSet/>
      <dgm:spPr/>
      <dgm:t>
        <a:bodyPr/>
        <a:lstStyle/>
        <a:p>
          <a:endParaRPr lang="zh-TW" altLang="en-US" sz="2400">
            <a:solidFill>
              <a:schemeClr val="tx1"/>
            </a:solidFill>
            <a:latin typeface="標楷體" panose="03000509000000000000" pitchFamily="65" charset="-120"/>
            <a:ea typeface="標楷體" panose="03000509000000000000" pitchFamily="65" charset="-120"/>
          </a:endParaRPr>
        </a:p>
      </dgm:t>
    </dgm:pt>
    <dgm:pt modelId="{16865CAD-E9E8-4EDC-985D-2C70B875A8E0}">
      <dgm:prSet phldrT="[文字]" custT="1"/>
      <dgm:spPr/>
      <dgm:t>
        <a:bodyPr/>
        <a:lstStyle/>
        <a:p>
          <a:r>
            <a:rPr lang="zh-TW" altLang="en-US" sz="24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相關研究</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D3B554B1-AD15-4FAA-BEAD-0EAEFA9F6939}" type="parTrans" cxnId="{F0049DF1-BF05-4959-A942-99EAF04A4AAA}">
      <dgm:prSet/>
      <dgm:spPr/>
      <dgm:t>
        <a:bodyPr/>
        <a:lstStyle/>
        <a:p>
          <a:endParaRPr lang="zh-TW" altLang="en-US" sz="2400">
            <a:solidFill>
              <a:schemeClr val="tx1"/>
            </a:solidFill>
          </a:endParaRPr>
        </a:p>
      </dgm:t>
    </dgm:pt>
    <dgm:pt modelId="{330614AB-176B-4BF6-8A43-F0A26524141F}" type="sibTrans" cxnId="{F0049DF1-BF05-4959-A942-99EAF04A4AAA}">
      <dgm:prSet/>
      <dgm:spPr/>
      <dgm:t>
        <a:bodyPr/>
        <a:lstStyle/>
        <a:p>
          <a:endParaRPr lang="zh-TW" altLang="en-US" sz="2400">
            <a:solidFill>
              <a:schemeClr val="tx1"/>
            </a:solidFill>
          </a:endParaRPr>
        </a:p>
      </dgm:t>
    </dgm:pt>
    <dgm:pt modelId="{A19F3337-450D-49E2-A565-D39EE9B1B707}">
      <dgm:prSet phldrT="[文字]" custT="1"/>
      <dgm:spPr/>
      <dgm:t>
        <a:bodyPr/>
        <a:lstStyle/>
        <a:p>
          <a:r>
            <a:rPr lang="en-US" alt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cs typeface="Times New Roman" panose="02020603050405020304" pitchFamily="18" charset="0"/>
            </a:rPr>
            <a:t>PMS-rPC</a:t>
          </a:r>
          <a:endPar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dgm:t>
    </dgm:pt>
    <dgm:pt modelId="{EC8FCD84-D882-4134-9FAC-D70DB93D9C9B}" type="parTrans" cxnId="{32E0BB13-E744-4C86-BE32-BD5B5B9E8425}">
      <dgm:prSet/>
      <dgm:spPr/>
      <dgm:t>
        <a:bodyPr/>
        <a:lstStyle/>
        <a:p>
          <a:endParaRPr lang="zh-TW" altLang="en-US" sz="2400">
            <a:solidFill>
              <a:schemeClr val="tx1"/>
            </a:solidFill>
          </a:endParaRPr>
        </a:p>
      </dgm:t>
    </dgm:pt>
    <dgm:pt modelId="{9A1E3996-633C-4B54-B348-CD3FE635CAB6}" type="sibTrans" cxnId="{32E0BB13-E744-4C86-BE32-BD5B5B9E8425}">
      <dgm:prSet/>
      <dgm:spPr/>
      <dgm:t>
        <a:bodyPr/>
        <a:lstStyle/>
        <a:p>
          <a:endParaRPr lang="zh-TW" altLang="en-US" sz="2400">
            <a:solidFill>
              <a:schemeClr val="tx1"/>
            </a:solidFill>
          </a:endParaRPr>
        </a:p>
      </dgm:t>
    </dgm:pt>
    <dgm:pt modelId="{DC994597-935C-492A-B46C-8A873EF2E339}">
      <dgm:prSet phldrT="[文字]" custT="1"/>
      <dgm:spPr/>
      <dgm:t>
        <a:bodyPr/>
        <a:lstStyle/>
        <a:p>
          <a:r>
            <a:rPr lang="zh-TW" altLang="en-US" sz="24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綜合比較</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4C321091-B905-4C56-8D31-E8EC4E7E24D0}" type="parTrans" cxnId="{430B58FE-590B-441C-956E-C3FAF6A7076A}">
      <dgm:prSet/>
      <dgm:spPr/>
      <dgm:t>
        <a:bodyPr/>
        <a:lstStyle/>
        <a:p>
          <a:endParaRPr lang="zh-TW" altLang="en-US" sz="2400">
            <a:solidFill>
              <a:schemeClr val="tx1"/>
            </a:solidFill>
          </a:endParaRPr>
        </a:p>
      </dgm:t>
    </dgm:pt>
    <dgm:pt modelId="{4DE2437A-9D69-40F8-A3AD-1A54735CDCD2}" type="sibTrans" cxnId="{430B58FE-590B-441C-956E-C3FAF6A7076A}">
      <dgm:prSet/>
      <dgm:spPr/>
      <dgm:t>
        <a:bodyPr/>
        <a:lstStyle/>
        <a:p>
          <a:endParaRPr lang="zh-TW" altLang="en-US" sz="2400">
            <a:solidFill>
              <a:schemeClr val="tx1"/>
            </a:solidFill>
          </a:endParaRPr>
        </a:p>
      </dgm:t>
    </dgm:pt>
    <dgm:pt modelId="{A9A02F72-C31C-46CF-977D-DB604C5E7648}">
      <dgm:prSet phldrT="[文字]" custT="1"/>
      <dgm:spPr/>
      <dgm:t>
        <a:bodyPr/>
        <a:lstStyle/>
        <a:p>
          <a:r>
            <a:rPr lang="zh-TW" altLang="en-US" sz="24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結論與未來研究方向</a:t>
          </a:r>
          <a:endParaRPr lang="zh-TW" altLang="en-US" sz="2400" dirty="0">
            <a:solidFill>
              <a:schemeClr val="tx1"/>
            </a:solidFill>
            <a:latin typeface="標楷體" panose="03000509000000000000" pitchFamily="65" charset="-120"/>
            <a:ea typeface="標楷體" panose="03000509000000000000" pitchFamily="65" charset="-120"/>
          </a:endParaRPr>
        </a:p>
      </dgm:t>
    </dgm:pt>
    <dgm:pt modelId="{3B46A0DF-7BA1-45F2-BBA2-9F95159A01B3}" type="parTrans" cxnId="{58F35D63-9096-4B19-A631-3532D690961D}">
      <dgm:prSet/>
      <dgm:spPr/>
      <dgm:t>
        <a:bodyPr/>
        <a:lstStyle/>
        <a:p>
          <a:endParaRPr lang="zh-TW" altLang="en-US" sz="2400">
            <a:solidFill>
              <a:schemeClr val="tx1"/>
            </a:solidFill>
          </a:endParaRPr>
        </a:p>
      </dgm:t>
    </dgm:pt>
    <dgm:pt modelId="{2323992A-9072-4984-905D-9F9BD468EE8B}" type="sibTrans" cxnId="{58F35D63-9096-4B19-A631-3532D690961D}">
      <dgm:prSet/>
      <dgm:spPr/>
      <dgm:t>
        <a:bodyPr/>
        <a:lstStyle/>
        <a:p>
          <a:endParaRPr lang="zh-TW" altLang="en-US" sz="2400">
            <a:solidFill>
              <a:schemeClr val="tx1"/>
            </a:solidFill>
          </a:endParaRPr>
        </a:p>
      </dgm:t>
    </dgm:pt>
    <dgm:pt modelId="{9C8118DD-3293-4DA3-9DA0-825F4E2DB8CB}" type="pres">
      <dgm:prSet presAssocID="{167F29CB-2FBE-4197-A585-D0F4B27D3162}" presName="Name0" presStyleCnt="0">
        <dgm:presLayoutVars>
          <dgm:chMax val="7"/>
          <dgm:chPref val="7"/>
          <dgm:dir/>
        </dgm:presLayoutVars>
      </dgm:prSet>
      <dgm:spPr/>
      <dgm:t>
        <a:bodyPr/>
        <a:lstStyle/>
        <a:p>
          <a:endParaRPr lang="zh-TW" altLang="en-US"/>
        </a:p>
      </dgm:t>
    </dgm:pt>
    <dgm:pt modelId="{A358D581-3F4C-4941-9C13-F32A918D7754}" type="pres">
      <dgm:prSet presAssocID="{167F29CB-2FBE-4197-A585-D0F4B27D3162}" presName="Name1" presStyleCnt="0"/>
      <dgm:spPr/>
    </dgm:pt>
    <dgm:pt modelId="{B1FCFF1C-5B8F-44E2-94BF-5486C9C83825}" type="pres">
      <dgm:prSet presAssocID="{167F29CB-2FBE-4197-A585-D0F4B27D3162}" presName="cycle" presStyleCnt="0"/>
      <dgm:spPr/>
    </dgm:pt>
    <dgm:pt modelId="{7581E567-668E-407E-98BE-7E3A1B1B328D}" type="pres">
      <dgm:prSet presAssocID="{167F29CB-2FBE-4197-A585-D0F4B27D3162}" presName="srcNode" presStyleLbl="node1" presStyleIdx="0" presStyleCnt="5"/>
      <dgm:spPr/>
    </dgm:pt>
    <dgm:pt modelId="{C66AA4F2-1240-4AB1-B56C-8664C3213F92}" type="pres">
      <dgm:prSet presAssocID="{167F29CB-2FBE-4197-A585-D0F4B27D3162}" presName="conn" presStyleLbl="parChTrans1D2" presStyleIdx="0" presStyleCnt="1"/>
      <dgm:spPr/>
      <dgm:t>
        <a:bodyPr/>
        <a:lstStyle/>
        <a:p>
          <a:endParaRPr lang="zh-TW" altLang="en-US"/>
        </a:p>
      </dgm:t>
    </dgm:pt>
    <dgm:pt modelId="{BED4251D-F4E9-438D-BBB9-D2A6E8227AF7}" type="pres">
      <dgm:prSet presAssocID="{167F29CB-2FBE-4197-A585-D0F4B27D3162}" presName="extraNode" presStyleLbl="node1" presStyleIdx="0" presStyleCnt="5"/>
      <dgm:spPr/>
    </dgm:pt>
    <dgm:pt modelId="{180B6940-8840-448A-8F0B-942FA481736C}" type="pres">
      <dgm:prSet presAssocID="{167F29CB-2FBE-4197-A585-D0F4B27D3162}" presName="dstNode" presStyleLbl="node1" presStyleIdx="0" presStyleCnt="5"/>
      <dgm:spPr/>
    </dgm:pt>
    <dgm:pt modelId="{41F8B0A5-F077-463F-850C-00B77DABB684}" type="pres">
      <dgm:prSet presAssocID="{A894D8B4-9314-4C9E-AE9D-2C972664669F}" presName="text_1" presStyleLbl="node1" presStyleIdx="0" presStyleCnt="5">
        <dgm:presLayoutVars>
          <dgm:bulletEnabled val="1"/>
        </dgm:presLayoutVars>
      </dgm:prSet>
      <dgm:spPr/>
      <dgm:t>
        <a:bodyPr/>
        <a:lstStyle/>
        <a:p>
          <a:endParaRPr lang="zh-TW" altLang="en-US"/>
        </a:p>
      </dgm:t>
    </dgm:pt>
    <dgm:pt modelId="{5094F571-28B1-435F-AA56-D6CEB9F9C19D}" type="pres">
      <dgm:prSet presAssocID="{A894D8B4-9314-4C9E-AE9D-2C972664669F}" presName="accent_1" presStyleCnt="0"/>
      <dgm:spPr/>
    </dgm:pt>
    <dgm:pt modelId="{DC263E65-EAC6-4CA1-A62C-B1DAC5E38D62}" type="pres">
      <dgm:prSet presAssocID="{A894D8B4-9314-4C9E-AE9D-2C972664669F}" presName="accentRepeatNode" presStyleLbl="solidFgAcc1" presStyleIdx="0" presStyleCnt="5"/>
      <dgm:spPr/>
    </dgm:pt>
    <dgm:pt modelId="{736DE1C7-391D-4F54-8478-AF1A6D9625A1}" type="pres">
      <dgm:prSet presAssocID="{16865CAD-E9E8-4EDC-985D-2C70B875A8E0}" presName="text_2" presStyleLbl="node1" presStyleIdx="1" presStyleCnt="5">
        <dgm:presLayoutVars>
          <dgm:bulletEnabled val="1"/>
        </dgm:presLayoutVars>
      </dgm:prSet>
      <dgm:spPr/>
      <dgm:t>
        <a:bodyPr/>
        <a:lstStyle/>
        <a:p>
          <a:endParaRPr lang="zh-TW" altLang="en-US"/>
        </a:p>
      </dgm:t>
    </dgm:pt>
    <dgm:pt modelId="{4D972A91-0D92-401A-BC16-D856D231521E}" type="pres">
      <dgm:prSet presAssocID="{16865CAD-E9E8-4EDC-985D-2C70B875A8E0}" presName="accent_2" presStyleCnt="0"/>
      <dgm:spPr/>
    </dgm:pt>
    <dgm:pt modelId="{15FF48B0-6574-4FA8-B871-7D904A711944}" type="pres">
      <dgm:prSet presAssocID="{16865CAD-E9E8-4EDC-985D-2C70B875A8E0}" presName="accentRepeatNode" presStyleLbl="solidFgAcc1" presStyleIdx="1" presStyleCnt="5"/>
      <dgm:spPr/>
    </dgm:pt>
    <dgm:pt modelId="{14711E38-1C95-45E5-94AF-2628ACB16D82}" type="pres">
      <dgm:prSet presAssocID="{A19F3337-450D-49E2-A565-D39EE9B1B707}" presName="text_3" presStyleLbl="node1" presStyleIdx="2" presStyleCnt="5">
        <dgm:presLayoutVars>
          <dgm:bulletEnabled val="1"/>
        </dgm:presLayoutVars>
      </dgm:prSet>
      <dgm:spPr/>
      <dgm:t>
        <a:bodyPr/>
        <a:lstStyle/>
        <a:p>
          <a:endParaRPr lang="zh-TW" altLang="en-US"/>
        </a:p>
      </dgm:t>
    </dgm:pt>
    <dgm:pt modelId="{B21AD3DF-FE15-4E25-8660-56A8FCCA73E9}" type="pres">
      <dgm:prSet presAssocID="{A19F3337-450D-49E2-A565-D39EE9B1B707}" presName="accent_3" presStyleCnt="0"/>
      <dgm:spPr/>
    </dgm:pt>
    <dgm:pt modelId="{A8F37CF8-A208-4AEC-BAB7-74A6382EDB94}" type="pres">
      <dgm:prSet presAssocID="{A19F3337-450D-49E2-A565-D39EE9B1B707}" presName="accentRepeatNode" presStyleLbl="solidFgAcc1" presStyleIdx="2" presStyleCnt="5"/>
      <dgm:spPr/>
    </dgm:pt>
    <dgm:pt modelId="{4DB49A84-E703-45E3-9675-D39C93F17DA8}" type="pres">
      <dgm:prSet presAssocID="{DC994597-935C-492A-B46C-8A873EF2E339}" presName="text_4" presStyleLbl="node1" presStyleIdx="3" presStyleCnt="5">
        <dgm:presLayoutVars>
          <dgm:bulletEnabled val="1"/>
        </dgm:presLayoutVars>
      </dgm:prSet>
      <dgm:spPr/>
      <dgm:t>
        <a:bodyPr/>
        <a:lstStyle/>
        <a:p>
          <a:endParaRPr lang="zh-TW" altLang="en-US"/>
        </a:p>
      </dgm:t>
    </dgm:pt>
    <dgm:pt modelId="{8EE6B712-6AB9-4F06-B7BB-25ED8CEF0BFD}" type="pres">
      <dgm:prSet presAssocID="{DC994597-935C-492A-B46C-8A873EF2E339}" presName="accent_4" presStyleCnt="0"/>
      <dgm:spPr/>
    </dgm:pt>
    <dgm:pt modelId="{4D87E644-4546-4E09-A944-ABE34BCD8638}" type="pres">
      <dgm:prSet presAssocID="{DC994597-935C-492A-B46C-8A873EF2E339}" presName="accentRepeatNode" presStyleLbl="solidFgAcc1" presStyleIdx="3" presStyleCnt="5"/>
      <dgm:spPr/>
    </dgm:pt>
    <dgm:pt modelId="{C52014A1-90B9-4738-9A12-AD13A757DBF7}" type="pres">
      <dgm:prSet presAssocID="{A9A02F72-C31C-46CF-977D-DB604C5E7648}" presName="text_5" presStyleLbl="node1" presStyleIdx="4" presStyleCnt="5">
        <dgm:presLayoutVars>
          <dgm:bulletEnabled val="1"/>
        </dgm:presLayoutVars>
      </dgm:prSet>
      <dgm:spPr/>
      <dgm:t>
        <a:bodyPr/>
        <a:lstStyle/>
        <a:p>
          <a:endParaRPr lang="zh-TW" altLang="en-US"/>
        </a:p>
      </dgm:t>
    </dgm:pt>
    <dgm:pt modelId="{8654036D-ACA8-4062-B1D9-FA622D5FAE08}" type="pres">
      <dgm:prSet presAssocID="{A9A02F72-C31C-46CF-977D-DB604C5E7648}" presName="accent_5" presStyleCnt="0"/>
      <dgm:spPr/>
    </dgm:pt>
    <dgm:pt modelId="{66214CA9-E9C3-4799-B3E1-4A97B9E885B4}" type="pres">
      <dgm:prSet presAssocID="{A9A02F72-C31C-46CF-977D-DB604C5E7648}" presName="accentRepeatNode" presStyleLbl="solidFgAcc1" presStyleIdx="4" presStyleCnt="5"/>
      <dgm:spPr/>
    </dgm:pt>
  </dgm:ptLst>
  <dgm:cxnLst>
    <dgm:cxn modelId="{F0049DF1-BF05-4959-A942-99EAF04A4AAA}" srcId="{167F29CB-2FBE-4197-A585-D0F4B27D3162}" destId="{16865CAD-E9E8-4EDC-985D-2C70B875A8E0}" srcOrd="1" destOrd="0" parTransId="{D3B554B1-AD15-4FAA-BEAD-0EAEFA9F6939}" sibTransId="{330614AB-176B-4BF6-8A43-F0A26524141F}"/>
    <dgm:cxn modelId="{865FB4C3-6369-4908-8804-07ADF1809AEC}" type="presOf" srcId="{167F29CB-2FBE-4197-A585-D0F4B27D3162}" destId="{9C8118DD-3293-4DA3-9DA0-825F4E2DB8CB}" srcOrd="0" destOrd="0" presId="urn:microsoft.com/office/officeart/2008/layout/VerticalCurvedList"/>
    <dgm:cxn modelId="{586F0669-88B1-428A-AD04-A89DE406E09F}" type="presOf" srcId="{DC994597-935C-492A-B46C-8A873EF2E339}" destId="{4DB49A84-E703-45E3-9675-D39C93F17DA8}" srcOrd="0" destOrd="0" presId="urn:microsoft.com/office/officeart/2008/layout/VerticalCurvedList"/>
    <dgm:cxn modelId="{1056D226-DBA0-4360-86C8-B1B718F0E6B0}" srcId="{167F29CB-2FBE-4197-A585-D0F4B27D3162}" destId="{A894D8B4-9314-4C9E-AE9D-2C972664669F}" srcOrd="0" destOrd="0" parTransId="{121BC1D4-3382-4E8C-9BF1-2051BEFE9FD1}" sibTransId="{25ACDD24-0D35-4B6D-A8AE-C11ECF21F978}"/>
    <dgm:cxn modelId="{5578A6ED-D725-4605-AA43-B615A43A9F8E}" type="presOf" srcId="{25ACDD24-0D35-4B6D-A8AE-C11ECF21F978}" destId="{C66AA4F2-1240-4AB1-B56C-8664C3213F92}" srcOrd="0" destOrd="0" presId="urn:microsoft.com/office/officeart/2008/layout/VerticalCurvedList"/>
    <dgm:cxn modelId="{58F35D63-9096-4B19-A631-3532D690961D}" srcId="{167F29CB-2FBE-4197-A585-D0F4B27D3162}" destId="{A9A02F72-C31C-46CF-977D-DB604C5E7648}" srcOrd="4" destOrd="0" parTransId="{3B46A0DF-7BA1-45F2-BBA2-9F95159A01B3}" sibTransId="{2323992A-9072-4984-905D-9F9BD468EE8B}"/>
    <dgm:cxn modelId="{6DF0FD2A-18ED-41A3-BEAF-61160F298308}" type="presOf" srcId="{16865CAD-E9E8-4EDC-985D-2C70B875A8E0}" destId="{736DE1C7-391D-4F54-8478-AF1A6D9625A1}" srcOrd="0" destOrd="0" presId="urn:microsoft.com/office/officeart/2008/layout/VerticalCurvedList"/>
    <dgm:cxn modelId="{32E0BB13-E744-4C86-BE32-BD5B5B9E8425}" srcId="{167F29CB-2FBE-4197-A585-D0F4B27D3162}" destId="{A19F3337-450D-49E2-A565-D39EE9B1B707}" srcOrd="2" destOrd="0" parTransId="{EC8FCD84-D882-4134-9FAC-D70DB93D9C9B}" sibTransId="{9A1E3996-633C-4B54-B348-CD3FE635CAB6}"/>
    <dgm:cxn modelId="{A1D1750D-C02F-4750-8C89-73AAE6931B2B}" type="presOf" srcId="{A9A02F72-C31C-46CF-977D-DB604C5E7648}" destId="{C52014A1-90B9-4738-9A12-AD13A757DBF7}" srcOrd="0" destOrd="0" presId="urn:microsoft.com/office/officeart/2008/layout/VerticalCurvedList"/>
    <dgm:cxn modelId="{430B58FE-590B-441C-956E-C3FAF6A7076A}" srcId="{167F29CB-2FBE-4197-A585-D0F4B27D3162}" destId="{DC994597-935C-492A-B46C-8A873EF2E339}" srcOrd="3" destOrd="0" parTransId="{4C321091-B905-4C56-8D31-E8EC4E7E24D0}" sibTransId="{4DE2437A-9D69-40F8-A3AD-1A54735CDCD2}"/>
    <dgm:cxn modelId="{AEF5651C-A2C0-4B58-A42B-6ED9D1C19AB5}" type="presOf" srcId="{A19F3337-450D-49E2-A565-D39EE9B1B707}" destId="{14711E38-1C95-45E5-94AF-2628ACB16D82}" srcOrd="0" destOrd="0" presId="urn:microsoft.com/office/officeart/2008/layout/VerticalCurvedList"/>
    <dgm:cxn modelId="{5BABF3E1-2BB8-4416-919A-C0DA3CD50104}" type="presOf" srcId="{A894D8B4-9314-4C9E-AE9D-2C972664669F}" destId="{41F8B0A5-F077-463F-850C-00B77DABB684}" srcOrd="0" destOrd="0" presId="urn:microsoft.com/office/officeart/2008/layout/VerticalCurvedList"/>
    <dgm:cxn modelId="{246D5439-3F85-4820-9201-6B9F5E3B1BEC}" type="presParOf" srcId="{9C8118DD-3293-4DA3-9DA0-825F4E2DB8CB}" destId="{A358D581-3F4C-4941-9C13-F32A918D7754}" srcOrd="0" destOrd="0" presId="urn:microsoft.com/office/officeart/2008/layout/VerticalCurvedList"/>
    <dgm:cxn modelId="{3EF7B0A0-3D9D-40E4-9475-BB849511A645}" type="presParOf" srcId="{A358D581-3F4C-4941-9C13-F32A918D7754}" destId="{B1FCFF1C-5B8F-44E2-94BF-5486C9C83825}" srcOrd="0" destOrd="0" presId="urn:microsoft.com/office/officeart/2008/layout/VerticalCurvedList"/>
    <dgm:cxn modelId="{C0BEE259-B7FC-4322-B3D0-A86637CB2C9D}" type="presParOf" srcId="{B1FCFF1C-5B8F-44E2-94BF-5486C9C83825}" destId="{7581E567-668E-407E-98BE-7E3A1B1B328D}" srcOrd="0" destOrd="0" presId="urn:microsoft.com/office/officeart/2008/layout/VerticalCurvedList"/>
    <dgm:cxn modelId="{80CD43DC-593A-4F43-98A1-9B11A69C2180}" type="presParOf" srcId="{B1FCFF1C-5B8F-44E2-94BF-5486C9C83825}" destId="{C66AA4F2-1240-4AB1-B56C-8664C3213F92}" srcOrd="1" destOrd="0" presId="urn:microsoft.com/office/officeart/2008/layout/VerticalCurvedList"/>
    <dgm:cxn modelId="{3EE03829-1129-4FEB-99FD-EFBEEB86A9BA}" type="presParOf" srcId="{B1FCFF1C-5B8F-44E2-94BF-5486C9C83825}" destId="{BED4251D-F4E9-438D-BBB9-D2A6E8227AF7}" srcOrd="2" destOrd="0" presId="urn:microsoft.com/office/officeart/2008/layout/VerticalCurvedList"/>
    <dgm:cxn modelId="{A8457FE7-029F-45DD-ABAE-A60FE3CA56F2}" type="presParOf" srcId="{B1FCFF1C-5B8F-44E2-94BF-5486C9C83825}" destId="{180B6940-8840-448A-8F0B-942FA481736C}" srcOrd="3" destOrd="0" presId="urn:microsoft.com/office/officeart/2008/layout/VerticalCurvedList"/>
    <dgm:cxn modelId="{E8E17DB6-BA67-4455-A9A5-F51D7135CFF2}" type="presParOf" srcId="{A358D581-3F4C-4941-9C13-F32A918D7754}" destId="{41F8B0A5-F077-463F-850C-00B77DABB684}" srcOrd="1" destOrd="0" presId="urn:microsoft.com/office/officeart/2008/layout/VerticalCurvedList"/>
    <dgm:cxn modelId="{69040E43-6916-4FDF-B4AB-06BAC05EFB17}" type="presParOf" srcId="{A358D581-3F4C-4941-9C13-F32A918D7754}" destId="{5094F571-28B1-435F-AA56-D6CEB9F9C19D}" srcOrd="2" destOrd="0" presId="urn:microsoft.com/office/officeart/2008/layout/VerticalCurvedList"/>
    <dgm:cxn modelId="{BB5B1682-5352-4888-AB0E-0365F74EC8EC}" type="presParOf" srcId="{5094F571-28B1-435F-AA56-D6CEB9F9C19D}" destId="{DC263E65-EAC6-4CA1-A62C-B1DAC5E38D62}" srcOrd="0" destOrd="0" presId="urn:microsoft.com/office/officeart/2008/layout/VerticalCurvedList"/>
    <dgm:cxn modelId="{7005AC7C-4CA7-460B-82E2-A71D1CD45D7B}" type="presParOf" srcId="{A358D581-3F4C-4941-9C13-F32A918D7754}" destId="{736DE1C7-391D-4F54-8478-AF1A6D9625A1}" srcOrd="3" destOrd="0" presId="urn:microsoft.com/office/officeart/2008/layout/VerticalCurvedList"/>
    <dgm:cxn modelId="{1AE9FA1A-8930-424A-92FC-5E753ADA5289}" type="presParOf" srcId="{A358D581-3F4C-4941-9C13-F32A918D7754}" destId="{4D972A91-0D92-401A-BC16-D856D231521E}" srcOrd="4" destOrd="0" presId="urn:microsoft.com/office/officeart/2008/layout/VerticalCurvedList"/>
    <dgm:cxn modelId="{E70103DB-8D46-4C53-8E85-7F59B4F88C7B}" type="presParOf" srcId="{4D972A91-0D92-401A-BC16-D856D231521E}" destId="{15FF48B0-6574-4FA8-B871-7D904A711944}" srcOrd="0" destOrd="0" presId="urn:microsoft.com/office/officeart/2008/layout/VerticalCurvedList"/>
    <dgm:cxn modelId="{19C16996-AC93-419B-AD74-405CBB239713}" type="presParOf" srcId="{A358D581-3F4C-4941-9C13-F32A918D7754}" destId="{14711E38-1C95-45E5-94AF-2628ACB16D82}" srcOrd="5" destOrd="0" presId="urn:microsoft.com/office/officeart/2008/layout/VerticalCurvedList"/>
    <dgm:cxn modelId="{0C927C1C-9319-42B1-B4BF-40730EB0EFC0}" type="presParOf" srcId="{A358D581-3F4C-4941-9C13-F32A918D7754}" destId="{B21AD3DF-FE15-4E25-8660-56A8FCCA73E9}" srcOrd="6" destOrd="0" presId="urn:microsoft.com/office/officeart/2008/layout/VerticalCurvedList"/>
    <dgm:cxn modelId="{FB3998AC-5EC7-4432-8590-04E7FAFCFCE6}" type="presParOf" srcId="{B21AD3DF-FE15-4E25-8660-56A8FCCA73E9}" destId="{A8F37CF8-A208-4AEC-BAB7-74A6382EDB94}" srcOrd="0" destOrd="0" presId="urn:microsoft.com/office/officeart/2008/layout/VerticalCurvedList"/>
    <dgm:cxn modelId="{7C6F737D-84E4-4AF1-BCAA-C4AD0C6A4A5E}" type="presParOf" srcId="{A358D581-3F4C-4941-9C13-F32A918D7754}" destId="{4DB49A84-E703-45E3-9675-D39C93F17DA8}" srcOrd="7" destOrd="0" presId="urn:microsoft.com/office/officeart/2008/layout/VerticalCurvedList"/>
    <dgm:cxn modelId="{86930C67-3C7D-4888-BBE2-13B6086F77B0}" type="presParOf" srcId="{A358D581-3F4C-4941-9C13-F32A918D7754}" destId="{8EE6B712-6AB9-4F06-B7BB-25ED8CEF0BFD}" srcOrd="8" destOrd="0" presId="urn:microsoft.com/office/officeart/2008/layout/VerticalCurvedList"/>
    <dgm:cxn modelId="{563BEA0F-CF2A-4607-9367-04BB07649D4B}" type="presParOf" srcId="{8EE6B712-6AB9-4F06-B7BB-25ED8CEF0BFD}" destId="{4D87E644-4546-4E09-A944-ABE34BCD8638}" srcOrd="0" destOrd="0" presId="urn:microsoft.com/office/officeart/2008/layout/VerticalCurvedList"/>
    <dgm:cxn modelId="{61DA7977-ADE0-4C08-A7F8-0B081852B33B}" type="presParOf" srcId="{A358D581-3F4C-4941-9C13-F32A918D7754}" destId="{C52014A1-90B9-4738-9A12-AD13A757DBF7}" srcOrd="9" destOrd="0" presId="urn:microsoft.com/office/officeart/2008/layout/VerticalCurvedList"/>
    <dgm:cxn modelId="{8FC3E6F1-E0A1-4EF8-AD60-722FE3BAF546}" type="presParOf" srcId="{A358D581-3F4C-4941-9C13-F32A918D7754}" destId="{8654036D-ACA8-4062-B1D9-FA622D5FAE08}" srcOrd="10" destOrd="0" presId="urn:microsoft.com/office/officeart/2008/layout/VerticalCurvedList"/>
    <dgm:cxn modelId="{D69FEF4A-4F1A-4429-98B2-2561CD9548E3}" type="presParOf" srcId="{8654036D-ACA8-4062-B1D9-FA622D5FAE08}" destId="{66214CA9-E9C3-4799-B3E1-4A97B9E885B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AA4F2-1240-4AB1-B56C-8664C3213F92}">
      <dsp:nvSpPr>
        <dsp:cNvPr id="0" name=""/>
        <dsp:cNvSpPr/>
      </dsp:nvSpPr>
      <dsp:spPr>
        <a:xfrm>
          <a:off x="-6050419" y="-883961"/>
          <a:ext cx="7202538" cy="7202538"/>
        </a:xfrm>
        <a:prstGeom prst="blockArc">
          <a:avLst>
            <a:gd name="adj1" fmla="val 18900000"/>
            <a:gd name="adj2" fmla="val 2700000"/>
            <a:gd name="adj3" fmla="val 300"/>
          </a:avLst>
        </a:pr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F8B0A5-F077-463F-850C-00B77DABB684}">
      <dsp:nvSpPr>
        <dsp:cNvPr id="0" name=""/>
        <dsp:cNvSpPr/>
      </dsp:nvSpPr>
      <dsp:spPr>
        <a:xfrm>
          <a:off x="503464" y="376139"/>
          <a:ext cx="3701819" cy="66908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1089" tIns="60960" rIns="60960" bIns="60960" numCol="1" spcCol="1270" anchor="ctr" anchorCtr="0">
          <a:noAutofit/>
        </a:bodyPr>
        <a:lstStyle/>
        <a:p>
          <a:pPr lvl="0" algn="l" defTabSz="1066800">
            <a:lnSpc>
              <a:spcPct val="90000"/>
            </a:lnSpc>
            <a:spcBef>
              <a:spcPct val="0"/>
            </a:spcBef>
            <a:spcAft>
              <a:spcPct val="35000"/>
            </a:spcAft>
          </a:pPr>
          <a:r>
            <a:rPr lang="zh-TW" altLang="en-US" sz="2400" kern="1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前言</a:t>
          </a:r>
          <a:endParaRPr lang="zh-TW" altLang="en-US" sz="2400" kern="1200" dirty="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dsp:txBody>
      <dsp:txXfrm>
        <a:off x="503464" y="376139"/>
        <a:ext cx="3701819" cy="669088"/>
      </dsp:txXfrm>
    </dsp:sp>
    <dsp:sp modelId="{DC263E65-EAC6-4CA1-A62C-B1DAC5E38D62}">
      <dsp:nvSpPr>
        <dsp:cNvPr id="0" name=""/>
        <dsp:cNvSpPr/>
      </dsp:nvSpPr>
      <dsp:spPr>
        <a:xfrm>
          <a:off x="85284" y="292503"/>
          <a:ext cx="836360" cy="83636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6DE1C7-391D-4F54-8478-AF1A6D9625A1}">
      <dsp:nvSpPr>
        <dsp:cNvPr id="0" name=""/>
        <dsp:cNvSpPr/>
      </dsp:nvSpPr>
      <dsp:spPr>
        <a:xfrm>
          <a:off x="982913" y="1379451"/>
          <a:ext cx="3222369" cy="6690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1089" tIns="60960" rIns="60960" bIns="60960" numCol="1" spcCol="1270" anchor="ctr" anchorCtr="0">
          <a:noAutofit/>
        </a:bodyPr>
        <a:lstStyle/>
        <a:p>
          <a:pPr lvl="0" algn="l" defTabSz="1066800">
            <a:lnSpc>
              <a:spcPct val="90000"/>
            </a:lnSpc>
            <a:spcBef>
              <a:spcPct val="0"/>
            </a:spcBef>
            <a:spcAft>
              <a:spcPct val="35000"/>
            </a:spcAft>
          </a:pPr>
          <a:r>
            <a:rPr lang="zh-TW" altLang="en-US" sz="2400" kern="1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相關研究</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982913" y="1379451"/>
        <a:ext cx="3222369" cy="669088"/>
      </dsp:txXfrm>
    </dsp:sp>
    <dsp:sp modelId="{15FF48B0-6574-4FA8-B871-7D904A711944}">
      <dsp:nvSpPr>
        <dsp:cNvPr id="0" name=""/>
        <dsp:cNvSpPr/>
      </dsp:nvSpPr>
      <dsp:spPr>
        <a:xfrm>
          <a:off x="564733" y="1295815"/>
          <a:ext cx="836360" cy="83636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711E38-1C95-45E5-94AF-2628ACB16D82}">
      <dsp:nvSpPr>
        <dsp:cNvPr id="0" name=""/>
        <dsp:cNvSpPr/>
      </dsp:nvSpPr>
      <dsp:spPr>
        <a:xfrm>
          <a:off x="1130066" y="2382763"/>
          <a:ext cx="3075217" cy="66908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1089" tIns="60960" rIns="60960" bIns="60960" numCol="1" spcCol="1270" anchor="ctr" anchorCtr="0">
          <a:noAutofit/>
        </a:bodyPr>
        <a:lstStyle/>
        <a:p>
          <a:pPr lvl="0" algn="l" defTabSz="1066800">
            <a:lnSpc>
              <a:spcPct val="90000"/>
            </a:lnSpc>
            <a:spcBef>
              <a:spcPct val="0"/>
            </a:spcBef>
            <a:spcAft>
              <a:spcPct val="35000"/>
            </a:spcAft>
          </a:pPr>
          <a:r>
            <a:rPr lang="en-US" altLang="en-US" sz="2400" kern="1200"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cs typeface="Times New Roman" panose="02020603050405020304" pitchFamily="18" charset="0"/>
            </a:rPr>
            <a:t>PMS-rPC</a:t>
          </a:r>
          <a:endParaRPr lang="zh-TW" altLang="en-US" sz="24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dsp:txBody>
      <dsp:txXfrm>
        <a:off x="1130066" y="2382763"/>
        <a:ext cx="3075217" cy="669088"/>
      </dsp:txXfrm>
    </dsp:sp>
    <dsp:sp modelId="{A8F37CF8-A208-4AEC-BAB7-74A6382EDB94}">
      <dsp:nvSpPr>
        <dsp:cNvPr id="0" name=""/>
        <dsp:cNvSpPr/>
      </dsp:nvSpPr>
      <dsp:spPr>
        <a:xfrm>
          <a:off x="711885" y="2299127"/>
          <a:ext cx="836360" cy="83636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B49A84-E703-45E3-9675-D39C93F17DA8}">
      <dsp:nvSpPr>
        <dsp:cNvPr id="0" name=""/>
        <dsp:cNvSpPr/>
      </dsp:nvSpPr>
      <dsp:spPr>
        <a:xfrm>
          <a:off x="982913" y="3386075"/>
          <a:ext cx="3222369" cy="66908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1089" tIns="60960" rIns="60960" bIns="60960" numCol="1" spcCol="1270" anchor="ctr" anchorCtr="0">
          <a:noAutofit/>
        </a:bodyPr>
        <a:lstStyle/>
        <a:p>
          <a:pPr lvl="0" algn="l" defTabSz="1066800">
            <a:lnSpc>
              <a:spcPct val="90000"/>
            </a:lnSpc>
            <a:spcBef>
              <a:spcPct val="0"/>
            </a:spcBef>
            <a:spcAft>
              <a:spcPct val="35000"/>
            </a:spcAft>
          </a:pPr>
          <a:r>
            <a:rPr lang="zh-TW" altLang="en-US" sz="2400" kern="1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綜合比較</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982913" y="3386075"/>
        <a:ext cx="3222369" cy="669088"/>
      </dsp:txXfrm>
    </dsp:sp>
    <dsp:sp modelId="{4D87E644-4546-4E09-A944-ABE34BCD8638}">
      <dsp:nvSpPr>
        <dsp:cNvPr id="0" name=""/>
        <dsp:cNvSpPr/>
      </dsp:nvSpPr>
      <dsp:spPr>
        <a:xfrm>
          <a:off x="564733" y="3302438"/>
          <a:ext cx="836360" cy="83636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2014A1-90B9-4738-9A12-AD13A757DBF7}">
      <dsp:nvSpPr>
        <dsp:cNvPr id="0" name=""/>
        <dsp:cNvSpPr/>
      </dsp:nvSpPr>
      <dsp:spPr>
        <a:xfrm>
          <a:off x="503464" y="4389386"/>
          <a:ext cx="3701819" cy="66908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1089" tIns="60960" rIns="60960" bIns="60960" numCol="1" spcCol="1270" anchor="ctr" anchorCtr="0">
          <a:noAutofit/>
        </a:bodyPr>
        <a:lstStyle/>
        <a:p>
          <a:pPr lvl="0" algn="l" defTabSz="1066800">
            <a:lnSpc>
              <a:spcPct val="90000"/>
            </a:lnSpc>
            <a:spcBef>
              <a:spcPct val="0"/>
            </a:spcBef>
            <a:spcAft>
              <a:spcPct val="35000"/>
            </a:spcAft>
          </a:pPr>
          <a:r>
            <a:rPr lang="zh-TW" altLang="en-US" sz="2400" kern="1200" dirty="0" smtClean="0">
              <a:solidFill>
                <a:schemeClr val="tx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結論與未來研究方向</a:t>
          </a:r>
          <a:endParaRPr lang="zh-TW" altLang="en-US" sz="2400" kern="1200" dirty="0">
            <a:solidFill>
              <a:schemeClr val="tx1"/>
            </a:solidFill>
            <a:latin typeface="標楷體" panose="03000509000000000000" pitchFamily="65" charset="-120"/>
            <a:ea typeface="標楷體" panose="03000509000000000000" pitchFamily="65" charset="-120"/>
          </a:endParaRPr>
        </a:p>
      </dsp:txBody>
      <dsp:txXfrm>
        <a:off x="503464" y="4389386"/>
        <a:ext cx="3701819" cy="669088"/>
      </dsp:txXfrm>
    </dsp:sp>
    <dsp:sp modelId="{66214CA9-E9C3-4799-B3E1-4A97B9E885B4}">
      <dsp:nvSpPr>
        <dsp:cNvPr id="0" name=""/>
        <dsp:cNvSpPr/>
      </dsp:nvSpPr>
      <dsp:spPr>
        <a:xfrm>
          <a:off x="85284" y="4305750"/>
          <a:ext cx="836360" cy="836360"/>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68658182-D0BD-4F55-AA97-7CD2559743FC}" type="datetimeFigureOut">
              <a:rPr lang="zh-TW" altLang="en-US" smtClean="0"/>
              <a:pPr/>
              <a:t>2021/7/17</a:t>
            </a:fld>
            <a:endParaRPr lang="zh-TW" altLang="en-US"/>
          </a:p>
        </p:txBody>
      </p:sp>
      <p:sp>
        <p:nvSpPr>
          <p:cNvPr id="4" name="投影片圖像版面配置區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093F10E4-FC28-4F2A-A8A2-61E48FE20166}" type="slidenum">
              <a:rPr lang="zh-TW" altLang="en-US" smtClean="0"/>
              <a:pPr/>
              <a:t>‹#›</a:t>
            </a:fld>
            <a:endParaRPr lang="zh-TW" altLang="en-US"/>
          </a:p>
        </p:txBody>
      </p:sp>
    </p:spTree>
    <p:extLst>
      <p:ext uri="{BB962C8B-B14F-4D97-AF65-F5344CB8AC3E}">
        <p14:creationId xmlns:p14="http://schemas.microsoft.com/office/powerpoint/2010/main" val="20446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0</a:t>
            </a:fld>
            <a:endParaRPr lang="zh-TW" altLang="en-US"/>
          </a:p>
        </p:txBody>
      </p:sp>
    </p:spTree>
    <p:extLst>
      <p:ext uri="{BB962C8B-B14F-4D97-AF65-F5344CB8AC3E}">
        <p14:creationId xmlns:p14="http://schemas.microsoft.com/office/powerpoint/2010/main" val="1967244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9</a:t>
            </a:fld>
            <a:endParaRPr lang="zh-TW" altLang="en-US"/>
          </a:p>
        </p:txBody>
      </p:sp>
    </p:spTree>
    <p:extLst>
      <p:ext uri="{BB962C8B-B14F-4D97-AF65-F5344CB8AC3E}">
        <p14:creationId xmlns:p14="http://schemas.microsoft.com/office/powerpoint/2010/main" val="177328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10</a:t>
            </a:fld>
            <a:endParaRPr lang="zh-TW" altLang="en-US"/>
          </a:p>
        </p:txBody>
      </p:sp>
    </p:spTree>
    <p:extLst>
      <p:ext uri="{BB962C8B-B14F-4D97-AF65-F5344CB8AC3E}">
        <p14:creationId xmlns:p14="http://schemas.microsoft.com/office/powerpoint/2010/main" val="2240823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11</a:t>
            </a:fld>
            <a:endParaRPr lang="zh-TW" altLang="en-US"/>
          </a:p>
        </p:txBody>
      </p:sp>
    </p:spTree>
    <p:extLst>
      <p:ext uri="{BB962C8B-B14F-4D97-AF65-F5344CB8AC3E}">
        <p14:creationId xmlns:p14="http://schemas.microsoft.com/office/powerpoint/2010/main" val="2240823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12</a:t>
            </a:fld>
            <a:endParaRPr lang="zh-TW" altLang="en-US"/>
          </a:p>
        </p:txBody>
      </p:sp>
    </p:spTree>
    <p:extLst>
      <p:ext uri="{BB962C8B-B14F-4D97-AF65-F5344CB8AC3E}">
        <p14:creationId xmlns:p14="http://schemas.microsoft.com/office/powerpoint/2010/main" val="340839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13</a:t>
            </a:fld>
            <a:endParaRPr lang="zh-TW" altLang="en-US"/>
          </a:p>
        </p:txBody>
      </p:sp>
    </p:spTree>
    <p:extLst>
      <p:ext uri="{BB962C8B-B14F-4D97-AF65-F5344CB8AC3E}">
        <p14:creationId xmlns:p14="http://schemas.microsoft.com/office/powerpoint/2010/main" val="49793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14</a:t>
            </a:fld>
            <a:endParaRPr lang="zh-TW" altLang="en-US"/>
          </a:p>
        </p:txBody>
      </p:sp>
    </p:spTree>
    <p:extLst>
      <p:ext uri="{BB962C8B-B14F-4D97-AF65-F5344CB8AC3E}">
        <p14:creationId xmlns:p14="http://schemas.microsoft.com/office/powerpoint/2010/main" val="468485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15</a:t>
            </a:fld>
            <a:endParaRPr lang="zh-TW" altLang="en-US"/>
          </a:p>
        </p:txBody>
      </p:sp>
    </p:spTree>
    <p:extLst>
      <p:ext uri="{BB962C8B-B14F-4D97-AF65-F5344CB8AC3E}">
        <p14:creationId xmlns:p14="http://schemas.microsoft.com/office/powerpoint/2010/main" val="468485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16</a:t>
            </a:fld>
            <a:endParaRPr lang="zh-TW" altLang="en-US"/>
          </a:p>
        </p:txBody>
      </p:sp>
    </p:spTree>
    <p:extLst>
      <p:ext uri="{BB962C8B-B14F-4D97-AF65-F5344CB8AC3E}">
        <p14:creationId xmlns:p14="http://schemas.microsoft.com/office/powerpoint/2010/main" val="468485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17</a:t>
            </a:fld>
            <a:endParaRPr lang="zh-TW" altLang="en-US"/>
          </a:p>
        </p:txBody>
      </p:sp>
    </p:spTree>
    <p:extLst>
      <p:ext uri="{BB962C8B-B14F-4D97-AF65-F5344CB8AC3E}">
        <p14:creationId xmlns:p14="http://schemas.microsoft.com/office/powerpoint/2010/main" val="468485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18</a:t>
            </a:fld>
            <a:endParaRPr lang="zh-TW" altLang="en-US"/>
          </a:p>
        </p:txBody>
      </p:sp>
    </p:spTree>
    <p:extLst>
      <p:ext uri="{BB962C8B-B14F-4D97-AF65-F5344CB8AC3E}">
        <p14:creationId xmlns:p14="http://schemas.microsoft.com/office/powerpoint/2010/main" val="46848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1</a:t>
            </a:fld>
            <a:endParaRPr lang="zh-TW" altLang="en-US"/>
          </a:p>
        </p:txBody>
      </p:sp>
    </p:spTree>
    <p:extLst>
      <p:ext uri="{BB962C8B-B14F-4D97-AF65-F5344CB8AC3E}">
        <p14:creationId xmlns:p14="http://schemas.microsoft.com/office/powerpoint/2010/main" val="2249116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19</a:t>
            </a:fld>
            <a:endParaRPr lang="zh-TW" altLang="en-US"/>
          </a:p>
        </p:txBody>
      </p:sp>
    </p:spTree>
    <p:extLst>
      <p:ext uri="{BB962C8B-B14F-4D97-AF65-F5344CB8AC3E}">
        <p14:creationId xmlns:p14="http://schemas.microsoft.com/office/powerpoint/2010/main" val="468485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20</a:t>
            </a:fld>
            <a:endParaRPr lang="zh-TW" altLang="en-US"/>
          </a:p>
        </p:txBody>
      </p:sp>
    </p:spTree>
    <p:extLst>
      <p:ext uri="{BB962C8B-B14F-4D97-AF65-F5344CB8AC3E}">
        <p14:creationId xmlns:p14="http://schemas.microsoft.com/office/powerpoint/2010/main" val="468485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21</a:t>
            </a:fld>
            <a:endParaRPr lang="zh-TW" altLang="en-US"/>
          </a:p>
        </p:txBody>
      </p:sp>
    </p:spTree>
    <p:extLst>
      <p:ext uri="{BB962C8B-B14F-4D97-AF65-F5344CB8AC3E}">
        <p14:creationId xmlns:p14="http://schemas.microsoft.com/office/powerpoint/2010/main" val="468485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22</a:t>
            </a:fld>
            <a:endParaRPr lang="zh-TW" altLang="en-US"/>
          </a:p>
        </p:txBody>
      </p:sp>
    </p:spTree>
    <p:extLst>
      <p:ext uri="{BB962C8B-B14F-4D97-AF65-F5344CB8AC3E}">
        <p14:creationId xmlns:p14="http://schemas.microsoft.com/office/powerpoint/2010/main" val="2364734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23</a:t>
            </a:fld>
            <a:endParaRPr lang="zh-TW" altLang="en-US"/>
          </a:p>
        </p:txBody>
      </p:sp>
    </p:spTree>
    <p:extLst>
      <p:ext uri="{BB962C8B-B14F-4D97-AF65-F5344CB8AC3E}">
        <p14:creationId xmlns:p14="http://schemas.microsoft.com/office/powerpoint/2010/main" val="2364734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24</a:t>
            </a:fld>
            <a:endParaRPr lang="zh-TW" altLang="en-US"/>
          </a:p>
        </p:txBody>
      </p:sp>
    </p:spTree>
    <p:extLst>
      <p:ext uri="{BB962C8B-B14F-4D97-AF65-F5344CB8AC3E}">
        <p14:creationId xmlns:p14="http://schemas.microsoft.com/office/powerpoint/2010/main" val="2364734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25</a:t>
            </a:fld>
            <a:endParaRPr lang="zh-TW" altLang="en-US"/>
          </a:p>
        </p:txBody>
      </p:sp>
    </p:spTree>
    <p:extLst>
      <p:ext uri="{BB962C8B-B14F-4D97-AF65-F5344CB8AC3E}">
        <p14:creationId xmlns:p14="http://schemas.microsoft.com/office/powerpoint/2010/main" val="2364734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26</a:t>
            </a:fld>
            <a:endParaRPr lang="zh-TW" altLang="en-US"/>
          </a:p>
        </p:txBody>
      </p:sp>
    </p:spTree>
    <p:extLst>
      <p:ext uri="{BB962C8B-B14F-4D97-AF65-F5344CB8AC3E}">
        <p14:creationId xmlns:p14="http://schemas.microsoft.com/office/powerpoint/2010/main" val="2364734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27</a:t>
            </a:fld>
            <a:endParaRPr lang="zh-TW" altLang="en-US"/>
          </a:p>
        </p:txBody>
      </p:sp>
    </p:spTree>
    <p:extLst>
      <p:ext uri="{BB962C8B-B14F-4D97-AF65-F5344CB8AC3E}">
        <p14:creationId xmlns:p14="http://schemas.microsoft.com/office/powerpoint/2010/main" val="2364734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28</a:t>
            </a:fld>
            <a:endParaRPr lang="zh-TW" altLang="en-US"/>
          </a:p>
        </p:txBody>
      </p:sp>
    </p:spTree>
    <p:extLst>
      <p:ext uri="{BB962C8B-B14F-4D97-AF65-F5344CB8AC3E}">
        <p14:creationId xmlns:p14="http://schemas.microsoft.com/office/powerpoint/2010/main" val="236473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2</a:t>
            </a:fld>
            <a:endParaRPr lang="zh-TW" altLang="en-US"/>
          </a:p>
        </p:txBody>
      </p:sp>
    </p:spTree>
    <p:extLst>
      <p:ext uri="{BB962C8B-B14F-4D97-AF65-F5344CB8AC3E}">
        <p14:creationId xmlns:p14="http://schemas.microsoft.com/office/powerpoint/2010/main" val="2989504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29</a:t>
            </a:fld>
            <a:endParaRPr lang="zh-TW" altLang="en-US"/>
          </a:p>
        </p:txBody>
      </p:sp>
    </p:spTree>
    <p:extLst>
      <p:ext uri="{BB962C8B-B14F-4D97-AF65-F5344CB8AC3E}">
        <p14:creationId xmlns:p14="http://schemas.microsoft.com/office/powerpoint/2010/main" val="3558192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30</a:t>
            </a:fld>
            <a:endParaRPr lang="zh-TW" altLang="en-US"/>
          </a:p>
        </p:txBody>
      </p:sp>
    </p:spTree>
    <p:extLst>
      <p:ext uri="{BB962C8B-B14F-4D97-AF65-F5344CB8AC3E}">
        <p14:creationId xmlns:p14="http://schemas.microsoft.com/office/powerpoint/2010/main" val="4162947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31</a:t>
            </a:fld>
            <a:endParaRPr lang="zh-TW" altLang="en-US"/>
          </a:p>
        </p:txBody>
      </p:sp>
    </p:spTree>
    <p:extLst>
      <p:ext uri="{BB962C8B-B14F-4D97-AF65-F5344CB8AC3E}">
        <p14:creationId xmlns:p14="http://schemas.microsoft.com/office/powerpoint/2010/main" val="469357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32</a:t>
            </a:fld>
            <a:endParaRPr lang="zh-TW" altLang="en-US"/>
          </a:p>
        </p:txBody>
      </p:sp>
    </p:spTree>
    <p:extLst>
      <p:ext uri="{BB962C8B-B14F-4D97-AF65-F5344CB8AC3E}">
        <p14:creationId xmlns:p14="http://schemas.microsoft.com/office/powerpoint/2010/main" val="2355571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33</a:t>
            </a:fld>
            <a:endParaRPr lang="zh-TW" altLang="en-US"/>
          </a:p>
        </p:txBody>
      </p:sp>
    </p:spTree>
    <p:extLst>
      <p:ext uri="{BB962C8B-B14F-4D97-AF65-F5344CB8AC3E}">
        <p14:creationId xmlns:p14="http://schemas.microsoft.com/office/powerpoint/2010/main" val="3808667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34</a:t>
            </a:fld>
            <a:endParaRPr lang="zh-TW" altLang="en-US"/>
          </a:p>
        </p:txBody>
      </p:sp>
    </p:spTree>
    <p:extLst>
      <p:ext uri="{BB962C8B-B14F-4D97-AF65-F5344CB8AC3E}">
        <p14:creationId xmlns:p14="http://schemas.microsoft.com/office/powerpoint/2010/main" val="626363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35</a:t>
            </a:fld>
            <a:endParaRPr lang="zh-TW" altLang="en-US"/>
          </a:p>
        </p:txBody>
      </p:sp>
    </p:spTree>
    <p:extLst>
      <p:ext uri="{BB962C8B-B14F-4D97-AF65-F5344CB8AC3E}">
        <p14:creationId xmlns:p14="http://schemas.microsoft.com/office/powerpoint/2010/main" val="3935789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36</a:t>
            </a:fld>
            <a:endParaRPr lang="zh-TW" altLang="en-US"/>
          </a:p>
        </p:txBody>
      </p:sp>
    </p:spTree>
    <p:extLst>
      <p:ext uri="{BB962C8B-B14F-4D97-AF65-F5344CB8AC3E}">
        <p14:creationId xmlns:p14="http://schemas.microsoft.com/office/powerpoint/2010/main" val="2310012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37</a:t>
            </a:fld>
            <a:endParaRPr lang="zh-TW" altLang="en-US"/>
          </a:p>
        </p:txBody>
      </p:sp>
    </p:spTree>
    <p:extLst>
      <p:ext uri="{BB962C8B-B14F-4D97-AF65-F5344CB8AC3E}">
        <p14:creationId xmlns:p14="http://schemas.microsoft.com/office/powerpoint/2010/main" val="3558192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38</a:t>
            </a:fld>
            <a:endParaRPr lang="zh-TW" altLang="en-US"/>
          </a:p>
        </p:txBody>
      </p:sp>
    </p:spTree>
    <p:extLst>
      <p:ext uri="{BB962C8B-B14F-4D97-AF65-F5344CB8AC3E}">
        <p14:creationId xmlns:p14="http://schemas.microsoft.com/office/powerpoint/2010/main" val="1631476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3</a:t>
            </a:fld>
            <a:endParaRPr lang="zh-TW" altLang="en-US"/>
          </a:p>
        </p:txBody>
      </p:sp>
    </p:spTree>
    <p:extLst>
      <p:ext uri="{BB962C8B-B14F-4D97-AF65-F5344CB8AC3E}">
        <p14:creationId xmlns:p14="http://schemas.microsoft.com/office/powerpoint/2010/main" val="1773281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39</a:t>
            </a:fld>
            <a:endParaRPr lang="zh-TW" altLang="en-US"/>
          </a:p>
        </p:txBody>
      </p:sp>
    </p:spTree>
    <p:extLst>
      <p:ext uri="{BB962C8B-B14F-4D97-AF65-F5344CB8AC3E}">
        <p14:creationId xmlns:p14="http://schemas.microsoft.com/office/powerpoint/2010/main" val="314792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40</a:t>
            </a:fld>
            <a:endParaRPr lang="zh-TW" altLang="en-US"/>
          </a:p>
        </p:txBody>
      </p:sp>
    </p:spTree>
    <p:extLst>
      <p:ext uri="{BB962C8B-B14F-4D97-AF65-F5344CB8AC3E}">
        <p14:creationId xmlns:p14="http://schemas.microsoft.com/office/powerpoint/2010/main" val="559446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41</a:t>
            </a:fld>
            <a:endParaRPr lang="zh-TW" altLang="en-US"/>
          </a:p>
        </p:txBody>
      </p:sp>
    </p:spTree>
    <p:extLst>
      <p:ext uri="{BB962C8B-B14F-4D97-AF65-F5344CB8AC3E}">
        <p14:creationId xmlns:p14="http://schemas.microsoft.com/office/powerpoint/2010/main" val="39873137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42</a:t>
            </a:fld>
            <a:endParaRPr lang="zh-TW" altLang="en-US"/>
          </a:p>
        </p:txBody>
      </p:sp>
    </p:spTree>
    <p:extLst>
      <p:ext uri="{BB962C8B-B14F-4D97-AF65-F5344CB8AC3E}">
        <p14:creationId xmlns:p14="http://schemas.microsoft.com/office/powerpoint/2010/main" val="30632307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43</a:t>
            </a:fld>
            <a:endParaRPr lang="zh-TW" altLang="en-US"/>
          </a:p>
        </p:txBody>
      </p:sp>
    </p:spTree>
    <p:extLst>
      <p:ext uri="{BB962C8B-B14F-4D97-AF65-F5344CB8AC3E}">
        <p14:creationId xmlns:p14="http://schemas.microsoft.com/office/powerpoint/2010/main" val="364022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4</a:t>
            </a:fld>
            <a:endParaRPr lang="zh-TW" altLang="en-US"/>
          </a:p>
        </p:txBody>
      </p:sp>
    </p:spTree>
    <p:extLst>
      <p:ext uri="{BB962C8B-B14F-4D97-AF65-F5344CB8AC3E}">
        <p14:creationId xmlns:p14="http://schemas.microsoft.com/office/powerpoint/2010/main" val="177328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5</a:t>
            </a:fld>
            <a:endParaRPr lang="zh-TW" altLang="en-US"/>
          </a:p>
        </p:txBody>
      </p:sp>
    </p:spTree>
    <p:extLst>
      <p:ext uri="{BB962C8B-B14F-4D97-AF65-F5344CB8AC3E}">
        <p14:creationId xmlns:p14="http://schemas.microsoft.com/office/powerpoint/2010/main" val="891114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6</a:t>
            </a:fld>
            <a:endParaRPr lang="zh-TW" altLang="en-US"/>
          </a:p>
        </p:txBody>
      </p:sp>
    </p:spTree>
    <p:extLst>
      <p:ext uri="{BB962C8B-B14F-4D97-AF65-F5344CB8AC3E}">
        <p14:creationId xmlns:p14="http://schemas.microsoft.com/office/powerpoint/2010/main" val="1278197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7</a:t>
            </a:fld>
            <a:endParaRPr lang="zh-TW" altLang="en-US"/>
          </a:p>
        </p:txBody>
      </p:sp>
    </p:spTree>
    <p:extLst>
      <p:ext uri="{BB962C8B-B14F-4D97-AF65-F5344CB8AC3E}">
        <p14:creationId xmlns:p14="http://schemas.microsoft.com/office/powerpoint/2010/main" val="147818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F10E4-FC28-4F2A-A8A2-61E48FE20166}" type="slidenum">
              <a:rPr lang="zh-TW" altLang="en-US" smtClean="0"/>
              <a:pPr/>
              <a:t>8</a:t>
            </a:fld>
            <a:endParaRPr lang="zh-TW" altLang="en-US"/>
          </a:p>
        </p:txBody>
      </p:sp>
    </p:spTree>
    <p:extLst>
      <p:ext uri="{BB962C8B-B14F-4D97-AF65-F5344CB8AC3E}">
        <p14:creationId xmlns:p14="http://schemas.microsoft.com/office/powerpoint/2010/main" val="1773281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8" name="Picture 7" descr="C3-HD-BT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4400" cap="none" baseline="0">
                <a:latin typeface="Times New Roman" panose="02020603050405020304" pitchFamily="18" charset="0"/>
                <a:cs typeface="Times New Roman" panose="02020603050405020304" pitchFamily="18" charset="0"/>
              </a:defRPr>
            </a:lvl1pPr>
          </a:lstStyle>
          <a:p>
            <a:r>
              <a:rPr lang="zh-TW" altLang="en-US" dirty="0" smtClean="0"/>
              <a:t>按一下以編輯母片標題樣式</a:t>
            </a:r>
            <a:endParaRPr lang="en-US" dirty="0"/>
          </a:p>
        </p:txBody>
      </p:sp>
    </p:spTree>
    <p:extLst>
      <p:ext uri="{BB962C8B-B14F-4D97-AF65-F5344CB8AC3E}">
        <p14:creationId xmlns:p14="http://schemas.microsoft.com/office/powerpoint/2010/main" val="148440169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864202B-404A-4F3C-A59E-C67A5F907793}" type="datetime1">
              <a:rPr lang="zh-TW" altLang="en-US" smtClean="0"/>
              <a:pPr/>
              <a:t>2021/7/17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611769993"/>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標題與說明文字">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864202B-404A-4F3C-A59E-C67A5F907793}" type="datetime1">
              <a:rPr lang="zh-TW" altLang="en-US" smtClean="0"/>
              <a:pPr/>
              <a:t>2021/7/17</a:t>
            </a:fld>
            <a:endParaRPr lang="zh-TW" altLang="en-US"/>
          </a:p>
        </p:txBody>
      </p:sp>
      <p:sp>
        <p:nvSpPr>
          <p:cNvPr id="6" name="Footer Placeholder 5"/>
          <p:cNvSpPr>
            <a:spLocks noGrp="1"/>
          </p:cNvSpPr>
          <p:nvPr>
            <p:ph type="ftr" sz="quarter" idx="11"/>
          </p:nvPr>
        </p:nvSpPr>
        <p:spPr>
          <a:xfrm>
            <a:off x="594360" y="381001"/>
            <a:ext cx="4830656" cy="365125"/>
          </a:xfrm>
        </p:spPr>
        <p:txBody>
          <a:bodyPr/>
          <a:lstStyle/>
          <a:p>
            <a:endParaRPr lang="zh-TW" altLang="en-US"/>
          </a:p>
        </p:txBody>
      </p:sp>
      <p:sp>
        <p:nvSpPr>
          <p:cNvPr id="7" name="Slide Number Placeholder 6"/>
          <p:cNvSpPr>
            <a:spLocks noGrp="1"/>
          </p:cNvSpPr>
          <p:nvPr>
            <p:ph type="sldNum" sz="quarter" idx="12"/>
          </p:nvPr>
        </p:nvSpPr>
        <p:spPr>
          <a:xfrm>
            <a:off x="7882466" y="381001"/>
            <a:ext cx="667174" cy="365125"/>
          </a:xfrm>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2755463093"/>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述 (含標題)">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864202B-404A-4F3C-A59E-C67A5F907793}" type="datetime1">
              <a:rPr lang="zh-TW" altLang="en-US" smtClean="0"/>
              <a:pPr/>
              <a:t>2021/7/17</a:t>
            </a:fld>
            <a:endParaRPr lang="zh-TW" altLang="en-US"/>
          </a:p>
        </p:txBody>
      </p:sp>
      <p:sp>
        <p:nvSpPr>
          <p:cNvPr id="6" name="Footer Placeholder 5"/>
          <p:cNvSpPr>
            <a:spLocks noGrp="1"/>
          </p:cNvSpPr>
          <p:nvPr>
            <p:ph type="ftr" sz="quarter" idx="11"/>
          </p:nvPr>
        </p:nvSpPr>
        <p:spPr>
          <a:xfrm>
            <a:off x="594360" y="379438"/>
            <a:ext cx="4830656" cy="365125"/>
          </a:xfrm>
        </p:spPr>
        <p:txBody>
          <a:bodyPr/>
          <a:lstStyle/>
          <a:p>
            <a:endParaRPr lang="zh-TW" altLang="en-US"/>
          </a:p>
        </p:txBody>
      </p:sp>
      <p:sp>
        <p:nvSpPr>
          <p:cNvPr id="7" name="Slide Number Placeholder 6"/>
          <p:cNvSpPr>
            <a:spLocks noGrp="1"/>
          </p:cNvSpPr>
          <p:nvPr>
            <p:ph type="sldNum" sz="quarter" idx="12"/>
          </p:nvPr>
        </p:nvSpPr>
        <p:spPr>
          <a:xfrm>
            <a:off x="7882466" y="381001"/>
            <a:ext cx="667174" cy="365125"/>
          </a:xfrm>
        </p:spPr>
        <p:txBody>
          <a:bodyPr/>
          <a:lstStyle/>
          <a:p>
            <a:fld id="{73DA0BB7-265A-403C-9275-D587AB510EDC}" type="slidenum">
              <a:rPr lang="zh-TW" altLang="en-US" smtClean="0"/>
              <a:pPr/>
              <a:t>‹#›</a:t>
            </a:fld>
            <a:endParaRPr lang="zh-TW" alt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3549853"/>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4864202B-404A-4F3C-A59E-C67A5F907793}" type="datetime1">
              <a:rPr lang="zh-TW" altLang="en-US" smtClean="0"/>
              <a:pPr/>
              <a:t>2021/7/17</a:t>
            </a:fld>
            <a:endParaRPr lang="zh-TW" altLang="en-US"/>
          </a:p>
        </p:txBody>
      </p:sp>
      <p:sp>
        <p:nvSpPr>
          <p:cNvPr id="6" name="Footer Placeholder 5"/>
          <p:cNvSpPr>
            <a:spLocks noGrp="1"/>
          </p:cNvSpPr>
          <p:nvPr>
            <p:ph type="ftr" sz="quarter" idx="11"/>
          </p:nvPr>
        </p:nvSpPr>
        <p:spPr>
          <a:xfrm>
            <a:off x="594360" y="378884"/>
            <a:ext cx="4830656" cy="365125"/>
          </a:xfrm>
        </p:spPr>
        <p:txBody>
          <a:bodyPr/>
          <a:lstStyle/>
          <a:p>
            <a:endParaRPr lang="zh-TW" altLang="en-US"/>
          </a:p>
        </p:txBody>
      </p:sp>
      <p:sp>
        <p:nvSpPr>
          <p:cNvPr id="7" name="Slide Number Placeholder 6"/>
          <p:cNvSpPr>
            <a:spLocks noGrp="1"/>
          </p:cNvSpPr>
          <p:nvPr>
            <p:ph type="sldNum" sz="quarter" idx="12"/>
          </p:nvPr>
        </p:nvSpPr>
        <p:spPr>
          <a:xfrm>
            <a:off x="7882466" y="381001"/>
            <a:ext cx="667174" cy="365125"/>
          </a:xfrm>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1618232088"/>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4864202B-404A-4F3C-A59E-C67A5F907793}" type="datetime1">
              <a:rPr lang="zh-TW" altLang="en-US" smtClean="0"/>
              <a:pPr/>
              <a:t>2021/7/17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4074675704"/>
      </p:ext>
    </p:extLst>
  </p:cSld>
  <p:clrMapOvr>
    <a:masterClrMapping/>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4864202B-404A-4F3C-A59E-C67A5F907793}" type="datetime1">
              <a:rPr lang="zh-TW" altLang="en-US" smtClean="0"/>
              <a:pPr/>
              <a:t>2021/7/17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3724419144"/>
      </p:ext>
    </p:extLst>
  </p:cSld>
  <p:clrMapOvr>
    <a:masterClrMapping/>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2B8E4BD-7612-4C7B-B311-43034144802D}" type="datetime1">
              <a:rPr lang="zh-TW" altLang="en-US" smtClean="0"/>
              <a:pPr/>
              <a:t>2021/7/17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37918267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ED9D5C05-EAA5-4D01-A4FC-F0DFE8CD99E7}" type="datetime1">
              <a:rPr lang="zh-TW" altLang="en-US" smtClean="0"/>
              <a:pPr/>
              <a:t>2021/7/17</a:t>
            </a:fld>
            <a:endParaRPr lang="zh-TW" altLang="en-US"/>
          </a:p>
        </p:txBody>
      </p:sp>
      <p:sp>
        <p:nvSpPr>
          <p:cNvPr id="5" name="Footer Placeholder 4"/>
          <p:cNvSpPr>
            <a:spLocks noGrp="1"/>
          </p:cNvSpPr>
          <p:nvPr>
            <p:ph type="ftr" sz="quarter" idx="11"/>
          </p:nvPr>
        </p:nvSpPr>
        <p:spPr>
          <a:xfrm>
            <a:off x="594360" y="381001"/>
            <a:ext cx="4830656" cy="365125"/>
          </a:xfrm>
        </p:spPr>
        <p:txBody>
          <a:bodyPr/>
          <a:lstStyle/>
          <a:p>
            <a:endParaRPr lang="zh-TW" altLang="en-US"/>
          </a:p>
        </p:txBody>
      </p:sp>
      <p:sp>
        <p:nvSpPr>
          <p:cNvPr id="6" name="Slide Number Placeholder 5"/>
          <p:cNvSpPr>
            <a:spLocks noGrp="1"/>
          </p:cNvSpPr>
          <p:nvPr>
            <p:ph type="sldNum" sz="quarter" idx="12"/>
          </p:nvPr>
        </p:nvSpPr>
        <p:spPr>
          <a:xfrm>
            <a:off x="7882466" y="381001"/>
            <a:ext cx="667174" cy="365125"/>
          </a:xfrm>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414331483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3995936" y="188640"/>
            <a:ext cx="4754310" cy="648073"/>
          </a:xfrm>
        </p:spPr>
        <p:txBody>
          <a:bodyPr>
            <a:noAutofit/>
          </a:bodyPr>
          <a:lstStyle>
            <a:lvl1pPr algn="ctr">
              <a:defRPr sz="3600" b="1" cap="none" baseline="0">
                <a:solidFill>
                  <a:srgbClr val="FF6600"/>
                </a:solidFill>
                <a:effectLst>
                  <a:outerShdw blurRad="38100" dist="38100" dir="2700000" algn="tl">
                    <a:srgbClr val="000000">
                      <a:alpha val="43137"/>
                    </a:srgbClr>
                  </a:outerShdw>
                </a:effectLst>
                <a:latin typeface="Footlight MT Light" panose="0204060206030A020304" pitchFamily="18" charset="0"/>
                <a:cs typeface="Times New Roman" panose="02020603050405020304" pitchFamily="18" charset="0"/>
              </a:defRPr>
            </a:lvl1pPr>
          </a:lstStyle>
          <a:p>
            <a:r>
              <a:rPr lang="zh-TW" altLang="en-US" dirty="0" smtClean="0"/>
              <a:t>按一下以編輯母片標題樣式</a:t>
            </a:r>
            <a:endParaRPr lang="en-US" dirty="0"/>
          </a:p>
        </p:txBody>
      </p:sp>
      <p:sp>
        <p:nvSpPr>
          <p:cNvPr id="3" name="Content Placeholder 2"/>
          <p:cNvSpPr>
            <a:spLocks noGrp="1"/>
          </p:cNvSpPr>
          <p:nvPr>
            <p:ph idx="1"/>
          </p:nvPr>
        </p:nvSpPr>
        <p:spPr>
          <a:xfrm>
            <a:off x="179512" y="1196752"/>
            <a:ext cx="8856984" cy="5256584"/>
          </a:xfrm>
        </p:spPr>
        <p:txBody>
          <a:bodyPr>
            <a:noAutofit/>
          </a:bodyPr>
          <a:lstStyle>
            <a:lvl1pPr marL="355600" indent="-355600">
              <a:lnSpc>
                <a:spcPct val="100000"/>
              </a:lnSpc>
              <a:spcBef>
                <a:spcPts val="600"/>
              </a:spcBef>
              <a:spcAft>
                <a:spcPts val="600"/>
              </a:spcAft>
              <a:buClr>
                <a:schemeClr val="tx1">
                  <a:lumMod val="65000"/>
                  <a:lumOff val="35000"/>
                </a:schemeClr>
              </a:buClr>
              <a:buFont typeface="Wingdings" panose="05000000000000000000" pitchFamily="2" charset="2"/>
              <a:buChar char="Ø"/>
              <a:defRPr sz="2400">
                <a:solidFill>
                  <a:srgbClr val="002060"/>
                </a:solidFill>
                <a:latin typeface="Times New Roman" panose="02020603050405020304" pitchFamily="18" charset="0"/>
                <a:cs typeface="Times New Roman" panose="02020603050405020304" pitchFamily="18" charset="0"/>
              </a:defRPr>
            </a:lvl1pPr>
            <a:lvl2pPr marL="685800" indent="-228600">
              <a:lnSpc>
                <a:spcPct val="100000"/>
              </a:lnSpc>
              <a:spcBef>
                <a:spcPts val="600"/>
              </a:spcBef>
              <a:spcAft>
                <a:spcPts val="600"/>
              </a:spcAft>
              <a:buClr>
                <a:schemeClr val="accent6">
                  <a:lumMod val="75000"/>
                </a:schemeClr>
              </a:buClr>
              <a:buFont typeface="Times New Roman" panose="02020603050405020304" pitchFamily="18" charset="0"/>
              <a:buChar char="■"/>
              <a:defRPr sz="2200">
                <a:solidFill>
                  <a:srgbClr val="000099"/>
                </a:solidFill>
                <a:latin typeface="Times New Roman" panose="02020603050405020304" pitchFamily="18" charset="0"/>
                <a:cs typeface="Times New Roman" panose="02020603050405020304" pitchFamily="18" charset="0"/>
              </a:defRPr>
            </a:lvl2pPr>
            <a:lvl3pPr>
              <a:lnSpc>
                <a:spcPct val="100000"/>
              </a:lnSpc>
              <a:spcBef>
                <a:spcPts val="600"/>
              </a:spcBef>
              <a:spcAft>
                <a:spcPts val="600"/>
              </a:spcAft>
              <a:defRPr sz="2200">
                <a:solidFill>
                  <a:schemeClr val="tx1"/>
                </a:solidFill>
                <a:latin typeface="Times New Roman" panose="02020603050405020304" pitchFamily="18" charset="0"/>
                <a:cs typeface="Times New Roman" panose="02020603050405020304" pitchFamily="18" charset="0"/>
              </a:defRPr>
            </a:lvl3pPr>
            <a:lvl4pPr>
              <a:lnSpc>
                <a:spcPct val="100000"/>
              </a:lnSpc>
              <a:spcBef>
                <a:spcPts val="600"/>
              </a:spcBef>
              <a:spcAft>
                <a:spcPts val="600"/>
              </a:spcAft>
              <a:defRPr sz="2000">
                <a:solidFill>
                  <a:srgbClr val="5F5F5F"/>
                </a:solidFill>
                <a:latin typeface="Times New Roman" panose="02020603050405020304" pitchFamily="18" charset="0"/>
                <a:cs typeface="Times New Roman" panose="02020603050405020304" pitchFamily="18" charset="0"/>
              </a:defRPr>
            </a:lvl4pPr>
            <a:lvl5pPr>
              <a:lnSpc>
                <a:spcPct val="100000"/>
              </a:lnSpc>
              <a:spcBef>
                <a:spcPts val="600"/>
              </a:spcBef>
              <a:spcAft>
                <a:spcPts val="600"/>
              </a:spcAft>
              <a:defRPr sz="2000">
                <a:solidFill>
                  <a:srgbClr val="5F5F5F"/>
                </a:solidFill>
                <a:latin typeface="Times New Roman" panose="02020603050405020304" pitchFamily="18" charset="0"/>
                <a:cs typeface="Times New Roman" panose="02020603050405020304" pitchFamily="18"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pic>
        <p:nvPicPr>
          <p:cNvPr id="5" name="圖片 4"/>
          <p:cNvPicPr>
            <a:picLocks noChangeAspect="1"/>
          </p:cNvPicPr>
          <p:nvPr userDrawn="1"/>
        </p:nvPicPr>
        <p:blipFill>
          <a:blip r:embed="rId2" cstate="print"/>
          <a:stretch>
            <a:fillRect/>
          </a:stretch>
        </p:blipFill>
        <p:spPr>
          <a:xfrm>
            <a:off x="1" y="6381328"/>
            <a:ext cx="9144000" cy="504056"/>
          </a:xfrm>
          <a:prstGeom prst="rect">
            <a:avLst/>
          </a:prstGeom>
        </p:spPr>
      </p:pic>
      <p:sp>
        <p:nvSpPr>
          <p:cNvPr id="6" name="Slide Number Placeholder 5"/>
          <p:cNvSpPr>
            <a:spLocks noGrp="1"/>
          </p:cNvSpPr>
          <p:nvPr>
            <p:ph type="sldNum" sz="quarter" idx="12"/>
          </p:nvPr>
        </p:nvSpPr>
        <p:spPr>
          <a:xfrm>
            <a:off x="539552" y="6525344"/>
            <a:ext cx="360040" cy="205711"/>
          </a:xfrm>
        </p:spPr>
        <p:txBody>
          <a:bodyPr/>
          <a:lstStyle>
            <a:lvl1pPr>
              <a:defRPr sz="1100">
                <a:solidFill>
                  <a:srgbClr val="FF6600"/>
                </a:solidFill>
                <a:effectLst>
                  <a:outerShdw blurRad="38100" dist="38100" dir="2700000" algn="tl">
                    <a:srgbClr val="000000">
                      <a:alpha val="43137"/>
                    </a:srgbClr>
                  </a:outerShdw>
                </a:effectLst>
                <a:latin typeface="Footlight MT Light" panose="0204060206030A020304" pitchFamily="18" charset="0"/>
                <a:cs typeface="Times New Roman" panose="02020603050405020304" pitchFamily="18" charset="0"/>
              </a:defRPr>
            </a:lvl1pPr>
          </a:lstStyle>
          <a:p>
            <a:fld id="{73DA0BB7-265A-403C-9275-D587AB510EDC}" type="slidenum">
              <a:rPr lang="zh-TW" altLang="en-US" smtClean="0"/>
              <a:pPr/>
              <a:t>‹#›</a:t>
            </a:fld>
            <a:endParaRPr lang="zh-TW" altLang="en-US" dirty="0"/>
          </a:p>
        </p:txBody>
      </p:sp>
      <p:cxnSp>
        <p:nvCxnSpPr>
          <p:cNvPr id="11" name="直線接點 10"/>
          <p:cNvCxnSpPr/>
          <p:nvPr userDrawn="1"/>
        </p:nvCxnSpPr>
        <p:spPr>
          <a:xfrm>
            <a:off x="2987824" y="908720"/>
            <a:ext cx="6048672" cy="0"/>
          </a:xfrm>
          <a:prstGeom prst="line">
            <a:avLst/>
          </a:prstGeom>
          <a:ln w="38100">
            <a:solidFill>
              <a:srgbClr val="FF99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11575044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64202B-404A-4F3C-A59E-C67A5F907793}" type="datetime1">
              <a:rPr lang="zh-TW" altLang="en-US" smtClean="0"/>
              <a:pPr/>
              <a:t>2021/7/17</a:t>
            </a:fld>
            <a:endParaRPr lang="zh-TW" altLang="en-US"/>
          </a:p>
        </p:txBody>
      </p:sp>
      <p:sp>
        <p:nvSpPr>
          <p:cNvPr id="5" name="Footer Placeholder 4"/>
          <p:cNvSpPr>
            <a:spLocks noGrp="1"/>
          </p:cNvSpPr>
          <p:nvPr>
            <p:ph type="ftr" sz="quarter" idx="11"/>
          </p:nvPr>
        </p:nvSpPr>
        <p:spPr>
          <a:xfrm>
            <a:off x="594360" y="381001"/>
            <a:ext cx="4830656" cy="365125"/>
          </a:xfrm>
        </p:spPr>
        <p:txBody>
          <a:bodyPr/>
          <a:lstStyle/>
          <a:p>
            <a:endParaRPr lang="zh-TW" altLang="en-US"/>
          </a:p>
        </p:txBody>
      </p:sp>
      <p:sp>
        <p:nvSpPr>
          <p:cNvPr id="6" name="Slide Number Placeholder 5"/>
          <p:cNvSpPr>
            <a:spLocks noGrp="1"/>
          </p:cNvSpPr>
          <p:nvPr>
            <p:ph type="sldNum" sz="quarter" idx="12"/>
          </p:nvPr>
        </p:nvSpPr>
        <p:spPr>
          <a:xfrm>
            <a:off x="7882466" y="381001"/>
            <a:ext cx="667173" cy="365125"/>
          </a:xfrm>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2065278870"/>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758D7D2-7FAC-4CCB-BA64-BBEC7E5BBCFA}" type="datetime1">
              <a:rPr lang="zh-TW" altLang="en-US" smtClean="0"/>
              <a:pPr/>
              <a:t>2021/7/17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26272071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594359" y="3132667"/>
            <a:ext cx="3910579" cy="31309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2098" y="3132667"/>
            <a:ext cx="3907541" cy="31309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F9249C4-955C-4FC5-A759-0B0A57359F28}" type="datetime1">
              <a:rPr lang="zh-TW" altLang="en-US" smtClean="0"/>
              <a:pPr/>
              <a:t>2021/7/17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9436153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1126253-FDCC-4EF4-9767-C11B3B01F99D}" type="datetime1">
              <a:rPr lang="zh-TW" altLang="en-US" smtClean="0"/>
              <a:pPr/>
              <a:t>2021/7/17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434315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B80EF-B707-4E29-925E-013C58B1141B}" type="datetime1">
              <a:rPr lang="zh-TW" altLang="en-US" smtClean="0"/>
              <a:pPr/>
              <a:t>2021/7/17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a:xfrm>
            <a:off x="971600" y="6371087"/>
            <a:ext cx="1977390" cy="365125"/>
          </a:xfrm>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10464511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F61D8F8-EA0A-4B1F-A9F1-E799D8828F78}" type="datetime1">
              <a:rPr lang="zh-TW" altLang="en-US" smtClean="0"/>
              <a:pPr/>
              <a:t>2021/7/17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12572965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E5FE5969-70BB-4BC5-97E3-6EC3B8B3402B}" type="datetime1">
              <a:rPr lang="zh-TW" altLang="en-US" smtClean="0"/>
              <a:pPr/>
              <a:t>2021/7/17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6218277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64202B-404A-4F3C-A59E-C67A5F907793}" type="datetime1">
              <a:rPr lang="zh-TW" altLang="en-US" smtClean="0"/>
              <a:pPr/>
              <a:t>2021/7/17</a:t>
            </a:fld>
            <a:endParaRPr lang="zh-TW" alt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DA0BB7-265A-403C-9275-D587AB510EDC}" type="slidenum">
              <a:rPr lang="zh-TW" altLang="en-US" smtClean="0"/>
              <a:pPr/>
              <a:t>‹#›</a:t>
            </a:fld>
            <a:endParaRPr lang="zh-TW" altLang="en-US"/>
          </a:p>
        </p:txBody>
      </p:sp>
      <p:sp>
        <p:nvSpPr>
          <p:cNvPr id="9" name="矩形 8"/>
          <p:cNvSpPr/>
          <p:nvPr userDrawn="1"/>
        </p:nvSpPr>
        <p:spPr>
          <a:xfrm>
            <a:off x="6061588" y="6561172"/>
            <a:ext cx="3124573" cy="338554"/>
          </a:xfrm>
          <a:prstGeom prst="rect">
            <a:avLst/>
          </a:prstGeom>
        </p:spPr>
        <p:txBody>
          <a:bodyPr wrap="none">
            <a:spAutoFit/>
          </a:bodyPr>
          <a:lstStyle/>
          <a:p>
            <a:pPr algn="ctr" fontAlgn="auto">
              <a:spcBef>
                <a:spcPts val="0"/>
              </a:spcBef>
              <a:spcAft>
                <a:spcPts val="0"/>
              </a:spcAft>
              <a:defRPr/>
            </a:pPr>
            <a:r>
              <a:rPr lang="en-US" altLang="zh-TW" sz="1600" dirty="0">
                <a:latin typeface="Times New Roman" panose="02020603050405020304" pitchFamily="18" charset="0"/>
                <a:cs typeface="Times New Roman" panose="02020603050405020304" pitchFamily="18" charset="0"/>
              </a:rPr>
              <a:t>Information Security Lab @ NTCU</a:t>
            </a:r>
            <a:endParaRPr lang="zh-TW" alt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61801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ransition>
    <p:fade/>
  </p:transition>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3528" y="1244338"/>
            <a:ext cx="8496944" cy="527710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algn="ctr">
              <a:lnSpc>
                <a:spcPct val="110000"/>
              </a:lnSpc>
              <a:spcBef>
                <a:spcPts val="0"/>
              </a:spcBef>
            </a:pPr>
            <a:r>
              <a:rPr lang="en-US" altLang="zh-TW" sz="2900" dirty="0">
                <a:solidFill>
                  <a:srgbClr val="F66900"/>
                </a:solidFill>
              </a:rPr>
              <a:t>Password </a:t>
            </a:r>
            <a:r>
              <a:rPr lang="en-US" altLang="zh-TW" sz="2900" dirty="0" smtClean="0">
                <a:solidFill>
                  <a:srgbClr val="F66900"/>
                </a:solidFill>
              </a:rPr>
              <a:t>Management Systems</a:t>
            </a:r>
            <a:br>
              <a:rPr lang="en-US" altLang="zh-TW" sz="2900" dirty="0" smtClean="0">
                <a:solidFill>
                  <a:srgbClr val="F66900"/>
                </a:solidFill>
              </a:rPr>
            </a:br>
            <a:r>
              <a:rPr lang="en-US" altLang="zh-TW" sz="2900" dirty="0" smtClean="0">
                <a:solidFill>
                  <a:srgbClr val="F66900"/>
                </a:solidFill>
              </a:rPr>
              <a:t>with Resistance </a:t>
            </a:r>
            <a:r>
              <a:rPr lang="en-US" altLang="zh-TW" sz="2900" dirty="0">
                <a:solidFill>
                  <a:srgbClr val="F66900"/>
                </a:solidFill>
              </a:rPr>
              <a:t>to </a:t>
            </a:r>
            <a:r>
              <a:rPr lang="en-US" altLang="zh-TW" sz="2900" dirty="0" smtClean="0">
                <a:solidFill>
                  <a:srgbClr val="F66900"/>
                </a:solidFill>
              </a:rPr>
              <a:t>Phishing </a:t>
            </a:r>
            <a:r>
              <a:rPr lang="en-US" altLang="zh-TW" sz="2900" dirty="0">
                <a:solidFill>
                  <a:srgbClr val="F66900"/>
                </a:solidFill>
              </a:rPr>
              <a:t>A</a:t>
            </a:r>
            <a:r>
              <a:rPr lang="en-US" altLang="zh-TW" sz="2900" dirty="0" smtClean="0">
                <a:solidFill>
                  <a:srgbClr val="F66900"/>
                </a:solidFill>
              </a:rPr>
              <a:t>ttacks </a:t>
            </a:r>
            <a:r>
              <a:rPr lang="en-US" altLang="zh-TW" sz="2900" dirty="0">
                <a:solidFill>
                  <a:srgbClr val="F66900"/>
                </a:solidFill>
              </a:rPr>
              <a:t>and </a:t>
            </a:r>
            <a:r>
              <a:rPr lang="en-US" altLang="zh-TW" sz="2900" dirty="0" smtClean="0">
                <a:solidFill>
                  <a:srgbClr val="F66900"/>
                </a:solidFill>
              </a:rPr>
              <a:t>Capture Attacks</a:t>
            </a:r>
            <a:br>
              <a:rPr lang="en-US" altLang="zh-TW" sz="2900" dirty="0" smtClean="0">
                <a:solidFill>
                  <a:srgbClr val="F66900"/>
                </a:solidFill>
              </a:rPr>
            </a:br>
            <a:r>
              <a:rPr lang="en-US" altLang="zh-TW" sz="2700" dirty="0" smtClean="0"/>
              <a:t/>
            </a:r>
            <a:br>
              <a:rPr lang="en-US" altLang="zh-TW" sz="2700" dirty="0" smtClean="0"/>
            </a:br>
            <a:r>
              <a:rPr lang="zh-TW" altLang="zh-TW" sz="2700" b="1" dirty="0" smtClean="0">
                <a:latin typeface="標楷體" panose="03000509000000000000" pitchFamily="65" charset="-120"/>
                <a:ea typeface="標楷體" panose="03000509000000000000" pitchFamily="65" charset="-120"/>
              </a:rPr>
              <a:t>可抵擋釣魚攻擊與擷取攻擊之</a:t>
            </a:r>
            <a:r>
              <a:rPr lang="en-US" altLang="zh-TW" sz="2700" b="1" dirty="0" smtClean="0">
                <a:latin typeface="標楷體" panose="03000509000000000000" pitchFamily="65" charset="-120"/>
                <a:ea typeface="標楷體" panose="03000509000000000000" pitchFamily="65" charset="-120"/>
              </a:rPr>
              <a:t/>
            </a:r>
            <a:br>
              <a:rPr lang="en-US" altLang="zh-TW" sz="2700" b="1" dirty="0" smtClean="0">
                <a:latin typeface="標楷體" panose="03000509000000000000" pitchFamily="65" charset="-120"/>
                <a:ea typeface="標楷體" panose="03000509000000000000" pitchFamily="65" charset="-120"/>
              </a:rPr>
            </a:br>
            <a:r>
              <a:rPr lang="zh-TW" altLang="zh-TW" sz="2700" b="1" dirty="0" smtClean="0">
                <a:latin typeface="標楷體" panose="03000509000000000000" pitchFamily="65" charset="-120"/>
                <a:ea typeface="標楷體" panose="03000509000000000000" pitchFamily="65" charset="-120"/>
              </a:rPr>
              <a:t>通行碼管理系統</a:t>
            </a:r>
            <a:r>
              <a:rPr lang="zh-TW" altLang="zh-TW" dirty="0" smtClean="0"/>
              <a:t/>
            </a:r>
            <a:br>
              <a:rPr lang="zh-TW" altLang="zh-TW" dirty="0" smtClean="0"/>
            </a:br>
            <a:r>
              <a:rPr lang="en-US" altLang="zh-TW" sz="3200" dirty="0" smtClean="0"/>
              <a:t/>
            </a:r>
            <a:br>
              <a:rPr lang="en-US" altLang="zh-TW" sz="3200" dirty="0" smtClean="0"/>
            </a:br>
            <a:r>
              <a:rPr lang="en-US" altLang="zh-TW" sz="2000" dirty="0">
                <a:solidFill>
                  <a:srgbClr val="7030A0"/>
                </a:solidFill>
                <a:ea typeface="標楷體" panose="03000509000000000000" pitchFamily="65" charset="-120"/>
              </a:rPr>
              <a:t>Kuan-Hsing </a:t>
            </a:r>
            <a:r>
              <a:rPr lang="en-US" altLang="zh-TW" sz="2000" dirty="0" smtClean="0">
                <a:solidFill>
                  <a:srgbClr val="7030A0"/>
                </a:solidFill>
                <a:ea typeface="標楷體" panose="03000509000000000000" pitchFamily="65" charset="-120"/>
              </a:rPr>
              <a:t>Lu</a:t>
            </a:r>
            <a:r>
              <a:rPr lang="en-US" altLang="zh-TW" sz="2000" dirty="0" smtClean="0">
                <a:solidFill>
                  <a:srgbClr val="7030A0"/>
                </a:solidFill>
                <a:latin typeface="標楷體" panose="03000509000000000000" pitchFamily="65" charset="-120"/>
                <a:ea typeface="標楷體" panose="03000509000000000000" pitchFamily="65" charset="-120"/>
              </a:rPr>
              <a:t/>
            </a:r>
            <a:br>
              <a:rPr lang="en-US" altLang="zh-TW" sz="2000" dirty="0" smtClean="0">
                <a:solidFill>
                  <a:srgbClr val="7030A0"/>
                </a:solidFill>
                <a:latin typeface="標楷體" panose="03000509000000000000" pitchFamily="65" charset="-120"/>
                <a:ea typeface="標楷體" panose="03000509000000000000" pitchFamily="65" charset="-120"/>
              </a:rPr>
            </a:br>
            <a:r>
              <a:rPr lang="zh-TW" altLang="en-US" sz="2000" dirty="0" smtClean="0">
                <a:solidFill>
                  <a:srgbClr val="7030A0"/>
                </a:solidFill>
                <a:latin typeface="標楷體" panose="03000509000000000000" pitchFamily="65" charset="-120"/>
                <a:ea typeface="標楷體" panose="03000509000000000000" pitchFamily="65" charset="-120"/>
              </a:rPr>
              <a:t>呂冠星</a:t>
            </a:r>
            <a:r>
              <a:rPr lang="en-US" altLang="zh-TW" sz="1800" dirty="0" smtClean="0">
                <a:solidFill>
                  <a:srgbClr val="7030A0"/>
                </a:solidFill>
                <a:latin typeface="標楷體" panose="03000509000000000000" pitchFamily="65" charset="-120"/>
                <a:ea typeface="標楷體" panose="03000509000000000000" pitchFamily="65" charset="-120"/>
              </a:rPr>
              <a:t/>
            </a:r>
            <a:br>
              <a:rPr lang="en-US" altLang="zh-TW" sz="1800" dirty="0" smtClean="0">
                <a:solidFill>
                  <a:srgbClr val="7030A0"/>
                </a:solidFill>
                <a:latin typeface="標楷體" panose="03000509000000000000" pitchFamily="65" charset="-120"/>
                <a:ea typeface="標楷體" panose="03000509000000000000" pitchFamily="65" charset="-120"/>
              </a:rPr>
            </a:br>
            <a:r>
              <a:rPr lang="en-US" altLang="zh-TW" sz="2000" b="0" dirty="0" smtClean="0">
                <a:solidFill>
                  <a:srgbClr val="002060"/>
                </a:solidFill>
                <a:latin typeface="Sitka Display" panose="02000505000000020004" pitchFamily="2" charset="0"/>
              </a:rPr>
              <a:t/>
            </a:r>
            <a:br>
              <a:rPr lang="en-US" altLang="zh-TW" sz="2000" b="0" dirty="0" smtClean="0">
                <a:solidFill>
                  <a:srgbClr val="002060"/>
                </a:solidFill>
                <a:latin typeface="Sitka Display" panose="02000505000000020004" pitchFamily="2" charset="0"/>
              </a:rPr>
            </a:br>
            <a:r>
              <a:rPr lang="en-US" altLang="zh-TW" sz="1800" b="0" i="1" dirty="0" smtClean="0">
                <a:solidFill>
                  <a:srgbClr val="0033CC"/>
                </a:solidFill>
                <a:latin typeface="Sitka Display" panose="02000505000000020004" pitchFamily="2" charset="0"/>
              </a:rPr>
              <a:t>Department of Computer Science</a:t>
            </a:r>
            <a:br>
              <a:rPr lang="en-US" altLang="zh-TW" sz="1800" b="0" i="1" dirty="0" smtClean="0">
                <a:solidFill>
                  <a:srgbClr val="0033CC"/>
                </a:solidFill>
                <a:latin typeface="Sitka Display" panose="02000505000000020004" pitchFamily="2" charset="0"/>
              </a:rPr>
            </a:br>
            <a:r>
              <a:rPr lang="en-US" altLang="zh-TW" sz="1800" b="0" i="1" dirty="0" smtClean="0">
                <a:solidFill>
                  <a:srgbClr val="0033CC"/>
                </a:solidFill>
                <a:latin typeface="Sitka Display" panose="02000505000000020004" pitchFamily="2" charset="0"/>
              </a:rPr>
              <a:t>National Taichung University of Education</a:t>
            </a:r>
            <a:br>
              <a:rPr lang="en-US" altLang="zh-TW" sz="1800" b="0" i="1" dirty="0" smtClean="0">
                <a:solidFill>
                  <a:srgbClr val="0033CC"/>
                </a:solidFill>
                <a:latin typeface="Sitka Display" panose="02000505000000020004" pitchFamily="2" charset="0"/>
              </a:rPr>
            </a:br>
            <a:r>
              <a:rPr lang="en-US" altLang="zh-TW" sz="1800" b="0" i="1" dirty="0" smtClean="0">
                <a:solidFill>
                  <a:srgbClr val="0033CC"/>
                </a:solidFill>
                <a:latin typeface="Sitka Display" panose="02000505000000020004" pitchFamily="2" charset="0"/>
              </a:rPr>
              <a:t>Taiwan</a:t>
            </a:r>
            <a:r>
              <a:rPr lang="en-US" altLang="zh-TW" sz="3200" dirty="0" smtClean="0"/>
              <a:t/>
            </a:r>
            <a:br>
              <a:rPr lang="en-US" altLang="zh-TW" sz="3200" dirty="0" smtClean="0"/>
            </a:br>
            <a:r>
              <a:rPr lang="en-US" altLang="zh-TW" sz="3200" dirty="0" smtClean="0"/>
              <a:t> </a:t>
            </a:r>
            <a:br>
              <a:rPr lang="en-US" altLang="zh-TW" sz="3200" dirty="0" smtClean="0"/>
            </a:br>
            <a:endParaRPr lang="zh-TW" altLang="en-US" sz="28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相關研究</a:t>
            </a:r>
            <a:endParaRPr lang="zh-TW" altLang="en-US" dirty="0"/>
          </a:p>
        </p:txBody>
      </p:sp>
      <p:sp>
        <p:nvSpPr>
          <p:cNvPr id="3" name="內容版面配置區 2"/>
          <p:cNvSpPr>
            <a:spLocks noGrp="1"/>
          </p:cNvSpPr>
          <p:nvPr>
            <p:ph idx="1"/>
          </p:nvPr>
        </p:nvSpPr>
        <p:spPr/>
        <p:txBody>
          <a:bodyPr/>
          <a:lstStyle/>
          <a:p>
            <a:pPr>
              <a:lnSpc>
                <a:spcPct val="150000"/>
              </a:lnSpc>
            </a:pPr>
            <a:r>
              <a:rPr lang="zh-TW" altLang="zh-TW" dirty="0" smtClean="0">
                <a:latin typeface="標楷體" panose="03000509000000000000" pitchFamily="65" charset="-120"/>
                <a:ea typeface="標楷體" panose="03000509000000000000" pitchFamily="65" charset="-120"/>
              </a:rPr>
              <a:t>通行碼管理系統</a:t>
            </a:r>
            <a:endParaRPr lang="en-US" altLang="zh-TW" dirty="0" smtClean="0">
              <a:ea typeface="標楷體" panose="03000509000000000000" pitchFamily="65" charset="-120"/>
            </a:endParaRPr>
          </a:p>
          <a:p>
            <a:pPr lvl="1">
              <a:lnSpc>
                <a:spcPct val="150000"/>
              </a:lnSpc>
            </a:pPr>
            <a:r>
              <a:rPr lang="en-US" altLang="zh-TW" dirty="0" smtClean="0">
                <a:ea typeface="標楷體" panose="03000509000000000000" pitchFamily="65" charset="-120"/>
              </a:rPr>
              <a:t>LastPass</a:t>
            </a:r>
            <a:r>
              <a:rPr lang="zh-TW" altLang="en-US" dirty="0" smtClean="0">
                <a:ea typeface="標楷體" panose="03000509000000000000" pitchFamily="65" charset="-120"/>
              </a:rPr>
              <a:t>及</a:t>
            </a:r>
            <a:r>
              <a:rPr lang="en-US" altLang="zh-TW" dirty="0" smtClean="0">
                <a:ea typeface="標楷體" panose="03000509000000000000" pitchFamily="65" charset="-120"/>
              </a:rPr>
              <a:t>1Password</a:t>
            </a:r>
            <a:r>
              <a:rPr lang="zh-TW" altLang="en-US" dirty="0" smtClean="0">
                <a:ea typeface="標楷體" panose="03000509000000000000" pitchFamily="65" charset="-120"/>
              </a:rPr>
              <a:t>等提供</a:t>
            </a:r>
            <a:r>
              <a:rPr lang="zh-TW" altLang="en-US" dirty="0" smtClean="0">
                <a:solidFill>
                  <a:srgbClr val="F66900"/>
                </a:solidFill>
                <a:ea typeface="標楷體" panose="03000509000000000000" pitchFamily="65" charset="-120"/>
              </a:rPr>
              <a:t>雲端同步</a:t>
            </a:r>
            <a:r>
              <a:rPr lang="zh-TW" altLang="en-US" dirty="0" smtClean="0">
                <a:ea typeface="標楷體" panose="03000509000000000000" pitchFamily="65" charset="-120"/>
              </a:rPr>
              <a:t>的</a:t>
            </a:r>
            <a:r>
              <a:rPr lang="zh-TW" altLang="en-US" dirty="0">
                <a:ea typeface="標楷體" panose="03000509000000000000" pitchFamily="65" charset="-120"/>
              </a:rPr>
              <a:t>通行碼管理系統</a:t>
            </a:r>
            <a:endParaRPr lang="en-US" altLang="zh-TW" dirty="0">
              <a:ea typeface="標楷體" panose="03000509000000000000" pitchFamily="65" charset="-120"/>
            </a:endParaRPr>
          </a:p>
          <a:p>
            <a:pPr lvl="2">
              <a:lnSpc>
                <a:spcPct val="150000"/>
              </a:lnSpc>
            </a:pPr>
            <a:r>
              <a:rPr lang="zh-TW" altLang="zh-TW" sz="2000" dirty="0" smtClean="0">
                <a:latin typeface="標楷體" panose="03000509000000000000" pitchFamily="65" charset="-120"/>
                <a:ea typeface="標楷體" panose="03000509000000000000" pitchFamily="65" charset="-120"/>
              </a:rPr>
              <a:t>透過網路存取一般</a:t>
            </a:r>
            <a:r>
              <a:rPr lang="zh-TW" altLang="zh-TW" sz="2000" dirty="0">
                <a:latin typeface="標楷體" panose="03000509000000000000" pitchFamily="65" charset="-120"/>
                <a:ea typeface="標楷體" panose="03000509000000000000" pitchFamily="65" charset="-120"/>
              </a:rPr>
              <a:t>通行碼，在不同裝置上也能即時</a:t>
            </a:r>
            <a:r>
              <a:rPr lang="zh-TW" altLang="zh-TW" sz="2000" dirty="0" smtClean="0">
                <a:latin typeface="標楷體" panose="03000509000000000000" pitchFamily="65" charset="-120"/>
                <a:ea typeface="標楷體" panose="03000509000000000000" pitchFamily="65" charset="-120"/>
              </a:rPr>
              <a:t>登入</a:t>
            </a:r>
            <a:endParaRPr lang="en-US" altLang="zh-TW" dirty="0" smtClean="0">
              <a:latin typeface="標楷體" panose="03000509000000000000" pitchFamily="65" charset="-120"/>
              <a:ea typeface="標楷體" panose="03000509000000000000" pitchFamily="65" charset="-120"/>
            </a:endParaRPr>
          </a:p>
          <a:p>
            <a:pPr lvl="1">
              <a:lnSpc>
                <a:spcPct val="150000"/>
              </a:lnSpc>
            </a:pPr>
            <a:r>
              <a:rPr lang="zh-TW" altLang="en-US" dirty="0" smtClean="0">
                <a:latin typeface="Times New Roman"/>
                <a:ea typeface="標楷體"/>
                <a:cs typeface="Times New Roman"/>
              </a:rPr>
              <a:t>缺點</a:t>
            </a:r>
            <a:endParaRPr lang="en-US" altLang="zh-TW" dirty="0" smtClean="0">
              <a:latin typeface="標楷體" panose="03000509000000000000" pitchFamily="65" charset="-120"/>
              <a:ea typeface="標楷體" panose="03000509000000000000" pitchFamily="65" charset="-120"/>
            </a:endParaRPr>
          </a:p>
          <a:p>
            <a:pPr lvl="2">
              <a:lnSpc>
                <a:spcPct val="150000"/>
              </a:lnSpc>
            </a:pPr>
            <a:r>
              <a:rPr lang="zh-TW" altLang="en-US" sz="2000" dirty="0" smtClean="0">
                <a:latin typeface="標楷體" panose="03000509000000000000" pitchFamily="65" charset="-120"/>
                <a:ea typeface="標楷體" panose="03000509000000000000" pitchFamily="65" charset="-120"/>
              </a:rPr>
              <a:t>儲存</a:t>
            </a:r>
            <a:r>
              <a:rPr lang="zh-TW" altLang="en-US" sz="2000" dirty="0">
                <a:latin typeface="標楷體" panose="03000509000000000000" pitchFamily="65" charset="-120"/>
                <a:ea typeface="標楷體" panose="03000509000000000000" pitchFamily="65" charset="-120"/>
              </a:rPr>
              <a:t>在雲端</a:t>
            </a:r>
            <a:r>
              <a:rPr lang="zh-TW" altLang="en-US" sz="2000" dirty="0" smtClean="0">
                <a:latin typeface="標楷體" panose="03000509000000000000" pitchFamily="65" charset="-120"/>
                <a:ea typeface="標楷體" panose="03000509000000000000" pitchFamily="65" charset="-120"/>
              </a:rPr>
              <a:t>的通行碼資料庫</a:t>
            </a:r>
            <a:r>
              <a:rPr lang="en-US" altLang="zh-TW" sz="2000" dirty="0" smtClean="0">
                <a:latin typeface="標楷體" panose="03000509000000000000" pitchFamily="65" charset="-120"/>
                <a:ea typeface="標楷體" panose="03000509000000000000" pitchFamily="65" charset="-120"/>
              </a:rPr>
              <a:t/>
            </a:r>
            <a:br>
              <a:rPr lang="en-US" altLang="zh-TW" sz="2000" dirty="0" smtClean="0">
                <a:latin typeface="標楷體" panose="03000509000000000000" pitchFamily="65" charset="-120"/>
                <a:ea typeface="標楷體" panose="03000509000000000000" pitchFamily="65" charset="-120"/>
              </a:rPr>
            </a:br>
            <a:r>
              <a:rPr lang="zh-TW" altLang="en-US" sz="2000" dirty="0" smtClean="0">
                <a:latin typeface="標楷體" panose="03000509000000000000" pitchFamily="65" charset="-120"/>
                <a:ea typeface="標楷體" panose="03000509000000000000" pitchFamily="65" charset="-120"/>
              </a:rPr>
              <a:t>有</a:t>
            </a:r>
            <a:r>
              <a:rPr lang="zh-TW" altLang="en-US" sz="2000" dirty="0">
                <a:latin typeface="標楷體" panose="03000509000000000000" pitchFamily="65" charset="-120"/>
                <a:ea typeface="標楷體" panose="03000509000000000000" pitchFamily="65" charset="-120"/>
              </a:rPr>
              <a:t>遭</a:t>
            </a:r>
            <a:r>
              <a:rPr lang="zh-TW" altLang="en-US" sz="2000" dirty="0">
                <a:solidFill>
                  <a:srgbClr val="F66900"/>
                </a:solidFill>
                <a:latin typeface="標楷體" panose="03000509000000000000" pitchFamily="65" charset="-120"/>
                <a:ea typeface="標楷體" panose="03000509000000000000" pitchFamily="65" charset="-120"/>
              </a:rPr>
              <a:t>竊取</a:t>
            </a:r>
            <a:r>
              <a:rPr lang="zh-TW" altLang="en-US" sz="2000" dirty="0" smtClean="0">
                <a:latin typeface="標楷體" panose="03000509000000000000" pitchFamily="65" charset="-120"/>
                <a:ea typeface="標楷體" panose="03000509000000000000" pitchFamily="65" charset="-120"/>
              </a:rPr>
              <a:t>風險</a:t>
            </a:r>
            <a:endParaRPr lang="en-US" altLang="zh-TW" sz="2000" dirty="0" smtClean="0">
              <a:latin typeface="標楷體" panose="03000509000000000000" pitchFamily="65" charset="-120"/>
              <a:ea typeface="標楷體" panose="03000509000000000000" pitchFamily="65" charset="-120"/>
            </a:endParaRPr>
          </a:p>
          <a:p>
            <a:pPr lvl="2">
              <a:lnSpc>
                <a:spcPct val="150000"/>
              </a:lnSpc>
            </a:pPr>
            <a:r>
              <a:rPr lang="zh-TW" altLang="en-US" sz="2000" dirty="0" smtClean="0">
                <a:latin typeface="標楷體" panose="03000509000000000000" pitchFamily="65" charset="-120"/>
                <a:ea typeface="標楷體" panose="03000509000000000000" pitchFamily="65" charset="-120"/>
              </a:rPr>
              <a:t>對於</a:t>
            </a:r>
            <a:r>
              <a:rPr lang="zh-TW" altLang="en-US" sz="2000" dirty="0" smtClean="0">
                <a:solidFill>
                  <a:srgbClr val="F66900"/>
                </a:solidFill>
                <a:latin typeface="標楷體" panose="03000509000000000000" pitchFamily="65" charset="-120"/>
                <a:ea typeface="標楷體" panose="03000509000000000000" pitchFamily="65" charset="-120"/>
              </a:rPr>
              <a:t>擷取攻擊</a:t>
            </a:r>
            <a:r>
              <a:rPr lang="zh-TW" altLang="en-US" sz="2000" dirty="0" smtClean="0">
                <a:latin typeface="標楷體" panose="03000509000000000000" pitchFamily="65" charset="-120"/>
                <a:ea typeface="標楷體" panose="03000509000000000000" pitchFamily="65" charset="-120"/>
              </a:rPr>
              <a:t>與</a:t>
            </a:r>
            <a:r>
              <a:rPr lang="zh-TW" altLang="en-US" sz="2000" dirty="0" smtClean="0">
                <a:solidFill>
                  <a:srgbClr val="F66900"/>
                </a:solidFill>
                <a:latin typeface="標楷體" panose="03000509000000000000" pitchFamily="65" charset="-120"/>
                <a:ea typeface="標楷體" panose="03000509000000000000" pitchFamily="65" charset="-120"/>
              </a:rPr>
              <a:t>釣魚攻擊</a:t>
            </a:r>
            <a:r>
              <a:rPr lang="en-US" altLang="zh-TW" sz="2000" dirty="0" smtClean="0">
                <a:solidFill>
                  <a:srgbClr val="F66900"/>
                </a:solidFill>
                <a:latin typeface="標楷體" panose="03000509000000000000" pitchFamily="65" charset="-120"/>
                <a:ea typeface="標楷體" panose="03000509000000000000" pitchFamily="65" charset="-120"/>
              </a:rPr>
              <a:t/>
            </a:r>
            <a:br>
              <a:rPr lang="en-US" altLang="zh-TW" sz="2000" dirty="0" smtClean="0">
                <a:solidFill>
                  <a:srgbClr val="F66900"/>
                </a:solidFill>
                <a:latin typeface="標楷體" panose="03000509000000000000" pitchFamily="65" charset="-120"/>
                <a:ea typeface="標楷體" panose="03000509000000000000" pitchFamily="65" charset="-120"/>
              </a:rPr>
            </a:br>
            <a:r>
              <a:rPr lang="zh-TW" altLang="en-US" sz="2000" dirty="0" smtClean="0">
                <a:latin typeface="標楷體" panose="03000509000000000000" pitchFamily="65" charset="-120"/>
                <a:ea typeface="標楷體" panose="03000509000000000000" pitchFamily="65" charset="-120"/>
              </a:rPr>
              <a:t>抵擋能力並不理想</a:t>
            </a:r>
            <a:endParaRPr lang="en-US" altLang="zh-TW" sz="20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9</a:t>
            </a:fld>
            <a:endParaRPr lang="zh-TW" altLang="en-US"/>
          </a:p>
        </p:txBody>
      </p:sp>
      <p:pic>
        <p:nvPicPr>
          <p:cNvPr id="5" name="圖片 4" descr="&lt;strong&gt;LastPass&lt;/strong&gt; – OrientacióndeCalida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7250" y="3313981"/>
            <a:ext cx="4476750" cy="3139356"/>
          </a:xfrm>
          <a:prstGeom prst="rect">
            <a:avLst/>
          </a:prstGeom>
        </p:spPr>
      </p:pic>
    </p:spTree>
    <p:extLst>
      <p:ext uri="{BB962C8B-B14F-4D97-AF65-F5344CB8AC3E}">
        <p14:creationId xmlns:p14="http://schemas.microsoft.com/office/powerpoint/2010/main" val="1494104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a:lnSpc>
                <a:spcPct val="150000"/>
              </a:lnSpc>
            </a:pPr>
            <a:r>
              <a:rPr lang="zh-TW" altLang="zh-TW" dirty="0" smtClean="0">
                <a:latin typeface="標楷體" panose="03000509000000000000" pitchFamily="65" charset="-120"/>
                <a:ea typeface="標楷體" panose="03000509000000000000" pitchFamily="65" charset="-120"/>
              </a:rPr>
              <a:t>通行碼管理系統</a:t>
            </a:r>
            <a:endParaRPr lang="en-US" altLang="zh-TW" dirty="0" smtClean="0">
              <a:ea typeface="標楷體" panose="03000509000000000000" pitchFamily="65" charset="-120"/>
            </a:endParaRPr>
          </a:p>
          <a:p>
            <a:pPr lvl="1">
              <a:lnSpc>
                <a:spcPct val="150000"/>
              </a:lnSpc>
            </a:pPr>
            <a:r>
              <a:rPr lang="en-US" altLang="zh-TW" dirty="0" smtClean="0">
                <a:ea typeface="標楷體" panose="03000509000000000000" pitchFamily="65" charset="-120"/>
              </a:rPr>
              <a:t>KeePass</a:t>
            </a:r>
            <a:r>
              <a:rPr lang="zh-TW" altLang="en-US" dirty="0" smtClean="0">
                <a:ea typeface="標楷體" panose="03000509000000000000" pitchFamily="65" charset="-120"/>
              </a:rPr>
              <a:t>在</a:t>
            </a:r>
            <a:r>
              <a:rPr lang="zh-TW" altLang="en-US" dirty="0">
                <a:ea typeface="標楷體" panose="03000509000000000000" pitchFamily="65" charset="-120"/>
              </a:rPr>
              <a:t>本地端以加密資料庫保護一般通行</a:t>
            </a:r>
            <a:r>
              <a:rPr lang="zh-TW" altLang="en-US" dirty="0" smtClean="0">
                <a:ea typeface="標楷體" panose="03000509000000000000" pitchFamily="65" charset="-120"/>
              </a:rPr>
              <a:t>碼</a:t>
            </a:r>
            <a:endParaRPr lang="en-US" altLang="zh-TW" dirty="0" smtClean="0">
              <a:ea typeface="標楷體" panose="03000509000000000000" pitchFamily="65" charset="-120"/>
            </a:endParaRPr>
          </a:p>
          <a:p>
            <a:pPr lvl="2">
              <a:lnSpc>
                <a:spcPct val="150000"/>
              </a:lnSpc>
            </a:pPr>
            <a:r>
              <a:rPr lang="zh-TW" altLang="en-US" sz="2000" dirty="0">
                <a:latin typeface="標楷體" panose="03000509000000000000" pitchFamily="65" charset="-120"/>
                <a:ea typeface="標楷體" panose="03000509000000000000" pitchFamily="65" charset="-120"/>
              </a:rPr>
              <a:t>使用者較能掌控其安全</a:t>
            </a:r>
            <a:r>
              <a:rPr lang="zh-TW" altLang="en-US" sz="2000" dirty="0" smtClean="0">
                <a:latin typeface="標楷體" panose="03000509000000000000" pitchFamily="65" charset="-120"/>
                <a:ea typeface="標楷體" panose="03000509000000000000" pitchFamily="65" charset="-120"/>
              </a:rPr>
              <a:t>性</a:t>
            </a:r>
            <a:endParaRPr lang="en-US" altLang="zh-TW" sz="2000" dirty="0" smtClean="0">
              <a:latin typeface="標楷體" panose="03000509000000000000" pitchFamily="65" charset="-120"/>
              <a:ea typeface="標楷體" panose="03000509000000000000" pitchFamily="65" charset="-120"/>
            </a:endParaRPr>
          </a:p>
          <a:p>
            <a:pPr lvl="1">
              <a:lnSpc>
                <a:spcPct val="150000"/>
              </a:lnSpc>
            </a:pPr>
            <a:r>
              <a:rPr lang="zh-TW" altLang="en-US" dirty="0" smtClean="0">
                <a:latin typeface="Times New Roman"/>
                <a:ea typeface="標楷體"/>
                <a:cs typeface="Times New Roman"/>
              </a:rPr>
              <a:t>缺點</a:t>
            </a:r>
            <a:endParaRPr lang="en-US" altLang="zh-TW" dirty="0" smtClean="0">
              <a:latin typeface="標楷體" panose="03000509000000000000" pitchFamily="65" charset="-120"/>
              <a:ea typeface="標楷體" panose="03000509000000000000" pitchFamily="65" charset="-120"/>
            </a:endParaRPr>
          </a:p>
          <a:p>
            <a:pPr lvl="2">
              <a:lnSpc>
                <a:spcPct val="150000"/>
              </a:lnSpc>
            </a:pPr>
            <a:r>
              <a:rPr lang="zh-TW" altLang="en-US" sz="2000" dirty="0">
                <a:latin typeface="標楷體" panose="03000509000000000000" pitchFamily="65" charset="-120"/>
                <a:ea typeface="標楷體" panose="03000509000000000000" pitchFamily="65" charset="-120"/>
              </a:rPr>
              <a:t>通行碼</a:t>
            </a:r>
            <a:r>
              <a:rPr lang="zh-TW" altLang="en-US" sz="2000" dirty="0" smtClean="0">
                <a:latin typeface="標楷體" panose="03000509000000000000" pitchFamily="65" charset="-120"/>
                <a:ea typeface="標楷體" panose="03000509000000000000" pitchFamily="65" charset="-120"/>
              </a:rPr>
              <a:t>資料庫仍有</a:t>
            </a:r>
            <a:r>
              <a:rPr lang="zh-TW" altLang="en-US" sz="2000" dirty="0">
                <a:latin typeface="標楷體" panose="03000509000000000000" pitchFamily="65" charset="-120"/>
                <a:ea typeface="標楷體" panose="03000509000000000000" pitchFamily="65" charset="-120"/>
              </a:rPr>
              <a:t>遭</a:t>
            </a:r>
            <a:r>
              <a:rPr lang="zh-TW" altLang="en-US" sz="2000" dirty="0">
                <a:solidFill>
                  <a:srgbClr val="F66900"/>
                </a:solidFill>
                <a:latin typeface="標楷體" panose="03000509000000000000" pitchFamily="65" charset="-120"/>
                <a:ea typeface="標楷體" panose="03000509000000000000" pitchFamily="65" charset="-120"/>
              </a:rPr>
              <a:t>竊取</a:t>
            </a:r>
            <a:r>
              <a:rPr lang="zh-TW" altLang="en-US" sz="2000" dirty="0" smtClean="0">
                <a:latin typeface="標楷體" panose="03000509000000000000" pitchFamily="65" charset="-120"/>
                <a:ea typeface="標楷體" panose="03000509000000000000" pitchFamily="65" charset="-120"/>
              </a:rPr>
              <a:t>風險</a:t>
            </a:r>
            <a:endParaRPr lang="en-US" altLang="zh-TW" sz="2000" dirty="0" smtClean="0">
              <a:latin typeface="標楷體" panose="03000509000000000000" pitchFamily="65" charset="-120"/>
              <a:ea typeface="標楷體" panose="03000509000000000000" pitchFamily="65" charset="-120"/>
            </a:endParaRPr>
          </a:p>
          <a:p>
            <a:pPr lvl="2">
              <a:lnSpc>
                <a:spcPct val="150000"/>
              </a:lnSpc>
            </a:pPr>
            <a:r>
              <a:rPr lang="zh-TW" altLang="en-US" sz="2000" dirty="0" smtClean="0">
                <a:latin typeface="標楷體" panose="03000509000000000000" pitchFamily="65" charset="-120"/>
                <a:ea typeface="標楷體" panose="03000509000000000000" pitchFamily="65" charset="-120"/>
              </a:rPr>
              <a:t>對於</a:t>
            </a:r>
            <a:r>
              <a:rPr lang="zh-TW" altLang="en-US" sz="2000" dirty="0" smtClean="0">
                <a:solidFill>
                  <a:srgbClr val="F66900"/>
                </a:solidFill>
                <a:latin typeface="標楷體" panose="03000509000000000000" pitchFamily="65" charset="-120"/>
                <a:ea typeface="標楷體" panose="03000509000000000000" pitchFamily="65" charset="-120"/>
              </a:rPr>
              <a:t>釣魚</a:t>
            </a:r>
            <a:r>
              <a:rPr lang="zh-TW" altLang="en-US" sz="2000" dirty="0">
                <a:solidFill>
                  <a:srgbClr val="F66900"/>
                </a:solidFill>
                <a:latin typeface="標楷體" panose="03000509000000000000" pitchFamily="65" charset="-120"/>
                <a:ea typeface="標楷體" panose="03000509000000000000" pitchFamily="65" charset="-120"/>
              </a:rPr>
              <a:t>攻擊</a:t>
            </a:r>
            <a:r>
              <a:rPr lang="zh-TW" altLang="en-US" sz="2000" dirty="0" smtClean="0">
                <a:latin typeface="標楷體" panose="03000509000000000000" pitchFamily="65" charset="-120"/>
                <a:ea typeface="標楷體" panose="03000509000000000000" pitchFamily="65" charset="-120"/>
              </a:rPr>
              <a:t>的抵擋</a:t>
            </a:r>
            <a:r>
              <a:rPr lang="zh-TW" altLang="en-US" sz="2000" dirty="0">
                <a:latin typeface="標楷體" panose="03000509000000000000" pitchFamily="65" charset="-120"/>
                <a:ea typeface="標楷體" panose="03000509000000000000" pitchFamily="65" charset="-120"/>
              </a:rPr>
              <a:t>能力較弱</a:t>
            </a:r>
            <a:endParaRPr lang="en-US" altLang="zh-TW" sz="2000" dirty="0">
              <a:solidFill>
                <a:srgbClr val="FF0000"/>
              </a:solidFill>
              <a:latin typeface="標楷體" panose="03000509000000000000" pitchFamily="65" charset="-120"/>
              <a:ea typeface="標楷體" panose="03000509000000000000" pitchFamily="65" charset="-120"/>
            </a:endParaRPr>
          </a:p>
          <a:p>
            <a:pPr lvl="2">
              <a:lnSpc>
                <a:spcPct val="150000"/>
              </a:lnSpc>
            </a:pPr>
            <a:r>
              <a:rPr lang="zh-TW" altLang="en-US" sz="2000" dirty="0" smtClean="0">
                <a:solidFill>
                  <a:srgbClr val="F66900"/>
                </a:solidFill>
                <a:ea typeface="標楷體" panose="03000509000000000000" pitchFamily="65" charset="-120"/>
              </a:rPr>
              <a:t>可</a:t>
            </a:r>
            <a:r>
              <a:rPr lang="zh-TW" altLang="en-US" sz="2000" dirty="0">
                <a:solidFill>
                  <a:srgbClr val="F66900"/>
                </a:solidFill>
                <a:ea typeface="標楷體" panose="03000509000000000000" pitchFamily="65" charset="-120"/>
              </a:rPr>
              <a:t>攜性較</a:t>
            </a:r>
            <a:r>
              <a:rPr lang="zh-TW" altLang="en-US" sz="2000" dirty="0" smtClean="0">
                <a:solidFill>
                  <a:srgbClr val="F66900"/>
                </a:solidFill>
                <a:ea typeface="標楷體" panose="03000509000000000000" pitchFamily="65" charset="-120"/>
              </a:rPr>
              <a:t>差</a:t>
            </a:r>
            <a:endParaRPr lang="en-US" altLang="zh-TW" sz="2000" dirty="0" smtClean="0">
              <a:solidFill>
                <a:srgbClr val="F66900"/>
              </a:solidFill>
              <a:ea typeface="標楷體" panose="03000509000000000000" pitchFamily="65" charset="-120"/>
            </a:endParaRPr>
          </a:p>
        </p:txBody>
      </p:sp>
      <p:pic>
        <p:nvPicPr>
          <p:cNvPr id="2" name="圖片 1"/>
          <p:cNvPicPr>
            <a:picLocks noChangeAspect="1"/>
          </p:cNvPicPr>
          <p:nvPr/>
        </p:nvPicPr>
        <p:blipFill>
          <a:blip r:embed="rId3" cstate="print"/>
          <a:stretch>
            <a:fillRect/>
          </a:stretch>
        </p:blipFill>
        <p:spPr>
          <a:xfrm>
            <a:off x="4940736" y="4003825"/>
            <a:ext cx="4095760" cy="2221757"/>
          </a:xfrm>
          <a:prstGeom prst="rect">
            <a:avLst/>
          </a:prstGeom>
        </p:spPr>
      </p:pic>
      <p:sp>
        <p:nvSpPr>
          <p:cNvPr id="6"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相關研究</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10</a:t>
            </a:fld>
            <a:endParaRPr lang="zh-TW" altLang="en-US"/>
          </a:p>
        </p:txBody>
      </p:sp>
    </p:spTree>
    <p:extLst>
      <p:ext uri="{BB962C8B-B14F-4D97-AF65-F5344CB8AC3E}">
        <p14:creationId xmlns:p14="http://schemas.microsoft.com/office/powerpoint/2010/main" val="1707301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相關研究</a:t>
            </a:r>
            <a:endParaRPr lang="zh-TW" altLang="en-US" dirty="0"/>
          </a:p>
        </p:txBody>
      </p:sp>
      <p:sp>
        <p:nvSpPr>
          <p:cNvPr id="3" name="內容版面配置區 2"/>
          <p:cNvSpPr>
            <a:spLocks noGrp="1"/>
          </p:cNvSpPr>
          <p:nvPr>
            <p:ph idx="1"/>
          </p:nvPr>
        </p:nvSpPr>
        <p:spPr/>
        <p:txBody>
          <a:bodyPr/>
          <a:lstStyle/>
          <a:p>
            <a:pPr>
              <a:lnSpc>
                <a:spcPct val="150000"/>
              </a:lnSpc>
            </a:pPr>
            <a:r>
              <a:rPr lang="zh-TW" altLang="zh-TW" dirty="0" smtClean="0">
                <a:latin typeface="標楷體" panose="03000509000000000000" pitchFamily="65" charset="-120"/>
                <a:ea typeface="標楷體" panose="03000509000000000000" pitchFamily="65" charset="-120"/>
              </a:rPr>
              <a:t>通行碼管理系統</a:t>
            </a:r>
            <a:endParaRPr lang="en-US" altLang="zh-TW" dirty="0" smtClean="0">
              <a:ea typeface="標楷體" panose="03000509000000000000" pitchFamily="65" charset="-120"/>
            </a:endParaRPr>
          </a:p>
          <a:p>
            <a:pPr lvl="1">
              <a:lnSpc>
                <a:spcPct val="150000"/>
              </a:lnSpc>
            </a:pPr>
            <a:r>
              <a:rPr lang="en-US" altLang="zh-TW" dirty="0" smtClean="0">
                <a:ea typeface="標楷體" panose="03000509000000000000" pitchFamily="65" charset="-120"/>
              </a:rPr>
              <a:t>Ross</a:t>
            </a:r>
            <a:r>
              <a:rPr lang="zh-TW" altLang="en-US" dirty="0">
                <a:ea typeface="標楷體" panose="03000509000000000000" pitchFamily="65" charset="-120"/>
              </a:rPr>
              <a:t>等</a:t>
            </a:r>
            <a:r>
              <a:rPr lang="zh-TW" altLang="en-US" dirty="0" smtClean="0">
                <a:ea typeface="標楷體" panose="03000509000000000000" pitchFamily="65" charset="-120"/>
              </a:rPr>
              <a:t>人在</a:t>
            </a:r>
            <a:r>
              <a:rPr lang="en-US" altLang="zh-TW" dirty="0">
                <a:ea typeface="標楷體" panose="03000509000000000000" pitchFamily="65" charset="-120"/>
              </a:rPr>
              <a:t>2005</a:t>
            </a:r>
            <a:r>
              <a:rPr lang="zh-TW" altLang="en-US" dirty="0">
                <a:ea typeface="標楷體" panose="03000509000000000000" pitchFamily="65" charset="-120"/>
              </a:rPr>
              <a:t>年提出</a:t>
            </a:r>
            <a:r>
              <a:rPr lang="zh-TW" altLang="en-US" dirty="0" smtClean="0">
                <a:ea typeface="標楷體" panose="03000509000000000000" pitchFamily="65" charset="-120"/>
              </a:rPr>
              <a:t>一套通行</a:t>
            </a:r>
            <a:r>
              <a:rPr lang="zh-TW" altLang="en-US" dirty="0">
                <a:ea typeface="標楷體" panose="03000509000000000000" pitchFamily="65" charset="-120"/>
              </a:rPr>
              <a:t>碼管理</a:t>
            </a:r>
            <a:r>
              <a:rPr lang="zh-TW" altLang="en-US" dirty="0" smtClean="0">
                <a:ea typeface="標楷體" panose="03000509000000000000" pitchFamily="65" charset="-120"/>
              </a:rPr>
              <a:t>系統</a:t>
            </a:r>
            <a:endParaRPr lang="en-US" altLang="zh-TW" dirty="0" smtClean="0">
              <a:ea typeface="標楷體" panose="03000509000000000000" pitchFamily="65" charset="-120"/>
            </a:endParaRPr>
          </a:p>
          <a:p>
            <a:pPr lvl="2">
              <a:lnSpc>
                <a:spcPct val="150000"/>
              </a:lnSpc>
            </a:pPr>
            <a:r>
              <a:rPr lang="zh-TW" altLang="en-US" sz="2000" dirty="0">
                <a:solidFill>
                  <a:srgbClr val="F66900"/>
                </a:solidFill>
                <a:ea typeface="標楷體" panose="03000509000000000000" pitchFamily="65" charset="-120"/>
              </a:rPr>
              <a:t>不需儲存通行</a:t>
            </a:r>
            <a:r>
              <a:rPr lang="zh-TW" altLang="en-US" sz="2000" dirty="0" smtClean="0">
                <a:solidFill>
                  <a:srgbClr val="F66900"/>
                </a:solidFill>
                <a:ea typeface="標楷體" panose="03000509000000000000" pitchFamily="65" charset="-120"/>
              </a:rPr>
              <a:t>碼</a:t>
            </a:r>
            <a:endParaRPr lang="en-US" altLang="zh-TW" sz="2000" dirty="0" smtClean="0">
              <a:solidFill>
                <a:srgbClr val="F66900"/>
              </a:solidFill>
              <a:ea typeface="標楷體" panose="03000509000000000000" pitchFamily="65" charset="-120"/>
            </a:endParaRPr>
          </a:p>
          <a:p>
            <a:pPr lvl="2">
              <a:lnSpc>
                <a:spcPct val="150000"/>
              </a:lnSpc>
            </a:pPr>
            <a:r>
              <a:rPr lang="zh-TW" altLang="en-US" sz="2000" dirty="0" smtClean="0">
                <a:latin typeface="標楷體" panose="03000509000000000000" pitchFamily="65" charset="-120"/>
                <a:ea typeface="標楷體" panose="03000509000000000000" pitchFamily="65" charset="-120"/>
              </a:rPr>
              <a:t>提升</a:t>
            </a:r>
            <a:r>
              <a:rPr lang="zh-TW" altLang="en-US" sz="2000" dirty="0">
                <a:latin typeface="標楷體" panose="03000509000000000000" pitchFamily="65" charset="-120"/>
                <a:ea typeface="標楷體" panose="03000509000000000000" pitchFamily="65" charset="-120"/>
              </a:rPr>
              <a:t>一般通行碼的</a:t>
            </a:r>
            <a:r>
              <a:rPr lang="zh-TW" altLang="en-US" sz="2000" dirty="0">
                <a:solidFill>
                  <a:srgbClr val="F66900"/>
                </a:solidFill>
                <a:latin typeface="標楷體" panose="03000509000000000000" pitchFamily="65" charset="-120"/>
                <a:ea typeface="標楷體" panose="03000509000000000000" pitchFamily="65" charset="-120"/>
              </a:rPr>
              <a:t>亂</a:t>
            </a:r>
            <a:r>
              <a:rPr lang="zh-TW" altLang="en-US" sz="2000" dirty="0" smtClean="0">
                <a:solidFill>
                  <a:srgbClr val="F66900"/>
                </a:solidFill>
                <a:latin typeface="標楷體" panose="03000509000000000000" pitchFamily="65" charset="-120"/>
                <a:ea typeface="標楷體" panose="03000509000000000000" pitchFamily="65" charset="-120"/>
              </a:rPr>
              <a:t>度</a:t>
            </a:r>
            <a:endParaRPr lang="en-US" altLang="zh-TW" sz="2000" dirty="0" smtClean="0">
              <a:solidFill>
                <a:srgbClr val="F66900"/>
              </a:solidFill>
              <a:latin typeface="標楷體" panose="03000509000000000000" pitchFamily="65" charset="-120"/>
              <a:ea typeface="標楷體" panose="03000509000000000000" pitchFamily="65" charset="-120"/>
            </a:endParaRPr>
          </a:p>
          <a:p>
            <a:pPr lvl="3">
              <a:lnSpc>
                <a:spcPct val="150000"/>
              </a:lnSpc>
            </a:pPr>
            <a:r>
              <a:rPr lang="zh-TW" altLang="zh-TW" sz="1800" dirty="0" smtClean="0">
                <a:solidFill>
                  <a:schemeClr val="tx1"/>
                </a:solidFill>
                <a:latin typeface="Times New Roman"/>
                <a:ea typeface="標楷體"/>
                <a:cs typeface="Times New Roman"/>
              </a:rPr>
              <a:t>使用主要通行碼及伺服器之</a:t>
            </a:r>
            <a:r>
              <a:rPr lang="en-US" altLang="zh-TW" sz="1800" dirty="0" smtClean="0">
                <a:solidFill>
                  <a:schemeClr val="tx1"/>
                </a:solidFill>
                <a:latin typeface="Times New Roman"/>
                <a:ea typeface="標楷體"/>
              </a:rPr>
              <a:t>Domain Name (</a:t>
            </a:r>
            <a:r>
              <a:rPr lang="zh-TW" altLang="zh-TW" sz="1800" dirty="0" smtClean="0">
                <a:solidFill>
                  <a:schemeClr val="tx1"/>
                </a:solidFill>
                <a:latin typeface="Times New Roman"/>
                <a:ea typeface="標楷體"/>
                <a:cs typeface="Times New Roman"/>
              </a:rPr>
              <a:t>網域名稱</a:t>
            </a:r>
            <a:r>
              <a:rPr lang="en-US" altLang="zh-TW" sz="1800" dirty="0" smtClean="0">
                <a:solidFill>
                  <a:schemeClr val="tx1"/>
                </a:solidFill>
                <a:latin typeface="Times New Roman"/>
                <a:ea typeface="標楷體"/>
              </a:rPr>
              <a:t>) </a:t>
            </a:r>
            <a:r>
              <a:rPr lang="zh-TW" altLang="zh-TW" sz="1800" dirty="0" smtClean="0">
                <a:solidFill>
                  <a:schemeClr val="tx1"/>
                </a:solidFill>
                <a:latin typeface="Times New Roman"/>
                <a:ea typeface="標楷體"/>
                <a:cs typeface="Times New Roman"/>
              </a:rPr>
              <a:t>以</a:t>
            </a:r>
            <a:r>
              <a:rPr lang="en-US" altLang="zh-TW" sz="1800" dirty="0" smtClean="0">
                <a:solidFill>
                  <a:schemeClr val="tx1"/>
                </a:solidFill>
                <a:latin typeface="Times New Roman"/>
                <a:ea typeface="標楷體"/>
                <a:cs typeface="Times New Roman"/>
              </a:rPr>
              <a:t/>
            </a:r>
            <a:br>
              <a:rPr lang="en-US" altLang="zh-TW" sz="1800" dirty="0" smtClean="0">
                <a:solidFill>
                  <a:schemeClr val="tx1"/>
                </a:solidFill>
                <a:latin typeface="Times New Roman"/>
                <a:ea typeface="標楷體"/>
                <a:cs typeface="Times New Roman"/>
              </a:rPr>
            </a:br>
            <a:r>
              <a:rPr lang="en-US" altLang="zh-TW" sz="1800" dirty="0" smtClean="0">
                <a:solidFill>
                  <a:schemeClr val="tx1"/>
                </a:solidFill>
                <a:latin typeface="Times New Roman"/>
                <a:ea typeface="標楷體"/>
              </a:rPr>
              <a:t>Hash Function (</a:t>
            </a:r>
            <a:r>
              <a:rPr lang="zh-TW" altLang="zh-TW" sz="1800" dirty="0" smtClean="0">
                <a:solidFill>
                  <a:schemeClr val="tx1"/>
                </a:solidFill>
                <a:latin typeface="Times New Roman"/>
                <a:ea typeface="標楷體"/>
                <a:cs typeface="Times New Roman"/>
              </a:rPr>
              <a:t>雜湊函式</a:t>
            </a:r>
            <a:r>
              <a:rPr lang="en-US" altLang="zh-TW" sz="1800" dirty="0" smtClean="0">
                <a:solidFill>
                  <a:schemeClr val="tx1"/>
                </a:solidFill>
                <a:latin typeface="Times New Roman"/>
                <a:ea typeface="標楷體"/>
              </a:rPr>
              <a:t>) </a:t>
            </a:r>
            <a:r>
              <a:rPr lang="zh-TW" altLang="zh-TW" sz="1800" dirty="0" smtClean="0">
                <a:solidFill>
                  <a:schemeClr val="tx1"/>
                </a:solidFill>
                <a:latin typeface="Times New Roman"/>
                <a:ea typeface="標楷體"/>
                <a:cs typeface="Times New Roman"/>
              </a:rPr>
              <a:t>計算得出用在該伺服器之一般通行碼</a:t>
            </a:r>
            <a:endParaRPr lang="en-US" altLang="zh-TW" dirty="0" smtClean="0">
              <a:solidFill>
                <a:schemeClr val="tx1"/>
              </a:solidFill>
              <a:latin typeface="標楷體" panose="03000509000000000000" pitchFamily="65" charset="-120"/>
              <a:ea typeface="標楷體" panose="03000509000000000000" pitchFamily="65" charset="-120"/>
            </a:endParaRPr>
          </a:p>
          <a:p>
            <a:pPr lvl="1">
              <a:lnSpc>
                <a:spcPct val="150000"/>
              </a:lnSpc>
            </a:pPr>
            <a:r>
              <a:rPr lang="zh-TW" altLang="en-US" dirty="0" smtClean="0">
                <a:latin typeface="Times New Roman"/>
                <a:ea typeface="標楷體"/>
                <a:cs typeface="Times New Roman"/>
              </a:rPr>
              <a:t>缺點</a:t>
            </a:r>
            <a:endParaRPr lang="en-US" altLang="zh-TW" dirty="0" smtClean="0">
              <a:latin typeface="標楷體" panose="03000509000000000000" pitchFamily="65" charset="-120"/>
              <a:ea typeface="標楷體" panose="03000509000000000000" pitchFamily="65" charset="-120"/>
            </a:endParaRPr>
          </a:p>
          <a:p>
            <a:pPr lvl="2">
              <a:lnSpc>
                <a:spcPct val="150000"/>
              </a:lnSpc>
            </a:pPr>
            <a:r>
              <a:rPr lang="zh-TW" altLang="en-US" sz="2000" dirty="0" smtClean="0">
                <a:latin typeface="標楷體" panose="03000509000000000000" pitchFamily="65" charset="-120"/>
                <a:ea typeface="標楷體" panose="03000509000000000000" pitchFamily="65" charset="-120"/>
              </a:rPr>
              <a:t>攻擊</a:t>
            </a:r>
            <a:r>
              <a:rPr lang="zh-TW" altLang="en-US" sz="2000" dirty="0">
                <a:latin typeface="標楷體" panose="03000509000000000000" pitchFamily="65" charset="-120"/>
                <a:ea typeface="標楷體" panose="03000509000000000000" pitchFamily="65" charset="-120"/>
              </a:rPr>
              <a:t>者仍可進行字典攻擊以破解使用者</a:t>
            </a:r>
            <a:r>
              <a:rPr lang="zh-TW" altLang="en-US" sz="2000" dirty="0">
                <a:solidFill>
                  <a:srgbClr val="F66900"/>
                </a:solidFill>
                <a:latin typeface="標楷體" panose="03000509000000000000" pitchFamily="65" charset="-120"/>
                <a:ea typeface="標楷體" panose="03000509000000000000" pitchFamily="65" charset="-120"/>
              </a:rPr>
              <a:t>主要通行碼</a:t>
            </a:r>
            <a:endParaRPr lang="en-US" altLang="zh-TW" sz="2000" dirty="0">
              <a:solidFill>
                <a:srgbClr val="F66900"/>
              </a:solidFill>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11</a:t>
            </a:fld>
            <a:endParaRPr lang="zh-TW" altLang="en-US"/>
          </a:p>
        </p:txBody>
      </p:sp>
    </p:spTree>
    <p:extLst>
      <p:ext uri="{BB962C8B-B14F-4D97-AF65-F5344CB8AC3E}">
        <p14:creationId xmlns:p14="http://schemas.microsoft.com/office/powerpoint/2010/main" val="1707301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相關研究</a:t>
            </a:r>
            <a:endParaRPr lang="zh-TW" altLang="en-US" dirty="0"/>
          </a:p>
        </p:txBody>
      </p:sp>
      <p:sp>
        <p:nvSpPr>
          <p:cNvPr id="3" name="內容版面配置區 2"/>
          <p:cNvSpPr>
            <a:spLocks noGrp="1"/>
          </p:cNvSpPr>
          <p:nvPr>
            <p:ph idx="1"/>
          </p:nvPr>
        </p:nvSpPr>
        <p:spPr/>
        <p:txBody>
          <a:bodyPr/>
          <a:lstStyle/>
          <a:p>
            <a:pPr>
              <a:lnSpc>
                <a:spcPct val="150000"/>
              </a:lnSpc>
            </a:pPr>
            <a:r>
              <a:rPr lang="zh-TW" altLang="zh-TW" dirty="0" smtClean="0">
                <a:latin typeface="標楷體" panose="03000509000000000000" pitchFamily="65" charset="-120"/>
                <a:ea typeface="標楷體" panose="03000509000000000000" pitchFamily="65" charset="-120"/>
              </a:rPr>
              <a:t>通行碼管理系統</a:t>
            </a:r>
            <a:endParaRPr lang="en-US" altLang="zh-TW" dirty="0" smtClean="0">
              <a:ea typeface="標楷體" panose="03000509000000000000" pitchFamily="65" charset="-120"/>
            </a:endParaRPr>
          </a:p>
          <a:p>
            <a:pPr lvl="1">
              <a:lnSpc>
                <a:spcPct val="150000"/>
              </a:lnSpc>
            </a:pPr>
            <a:r>
              <a:rPr lang="en-US" altLang="zh-TW" dirty="0" err="1" smtClean="0">
                <a:ea typeface="標楷體" panose="03000509000000000000" pitchFamily="65" charset="-120"/>
              </a:rPr>
              <a:t>Shirvanian</a:t>
            </a:r>
            <a:r>
              <a:rPr lang="zh-TW" altLang="en-US" dirty="0">
                <a:ea typeface="標楷體" panose="03000509000000000000" pitchFamily="65" charset="-120"/>
              </a:rPr>
              <a:t>等</a:t>
            </a:r>
            <a:r>
              <a:rPr lang="zh-TW" altLang="en-US" dirty="0" smtClean="0">
                <a:ea typeface="標楷體" panose="03000509000000000000" pitchFamily="65" charset="-120"/>
              </a:rPr>
              <a:t>人在</a:t>
            </a:r>
            <a:r>
              <a:rPr lang="en-US" altLang="zh-TW" dirty="0">
                <a:ea typeface="標楷體" panose="03000509000000000000" pitchFamily="65" charset="-120"/>
              </a:rPr>
              <a:t>2019</a:t>
            </a:r>
            <a:r>
              <a:rPr lang="zh-TW" altLang="en-US" dirty="0" smtClean="0">
                <a:ea typeface="標楷體" panose="03000509000000000000" pitchFamily="65" charset="-120"/>
              </a:rPr>
              <a:t>年提出</a:t>
            </a:r>
            <a:r>
              <a:rPr lang="zh-TW" altLang="en-US" dirty="0">
                <a:ea typeface="標楷體" panose="03000509000000000000" pitchFamily="65" charset="-120"/>
              </a:rPr>
              <a:t>一套可抵擋釣魚攻擊且不需</a:t>
            </a:r>
            <a:r>
              <a:rPr lang="zh-TW" altLang="en-US" dirty="0" smtClean="0">
                <a:ea typeface="標楷體" panose="03000509000000000000" pitchFamily="65" charset="-120"/>
              </a:rPr>
              <a:t>儲存</a:t>
            </a:r>
            <a:r>
              <a:rPr lang="en-US" altLang="zh-TW" dirty="0" smtClean="0">
                <a:ea typeface="標楷體" panose="03000509000000000000" pitchFamily="65" charset="-120"/>
              </a:rPr>
              <a:t/>
            </a:r>
            <a:br>
              <a:rPr lang="en-US" altLang="zh-TW" dirty="0" smtClean="0">
                <a:ea typeface="標楷體" panose="03000509000000000000" pitchFamily="65" charset="-120"/>
              </a:rPr>
            </a:br>
            <a:r>
              <a:rPr lang="zh-TW" altLang="en-US" dirty="0" smtClean="0">
                <a:ea typeface="標楷體" panose="03000509000000000000" pitchFamily="65" charset="-120"/>
              </a:rPr>
              <a:t>通行</a:t>
            </a:r>
            <a:r>
              <a:rPr lang="zh-TW" altLang="en-US" dirty="0">
                <a:ea typeface="標楷體" panose="03000509000000000000" pitchFamily="65" charset="-120"/>
              </a:rPr>
              <a:t>碼資料庫的通行碼管理系統 </a:t>
            </a:r>
            <a:r>
              <a:rPr lang="en-US" altLang="zh-TW" dirty="0" smtClean="0">
                <a:ea typeface="標楷體" panose="03000509000000000000" pitchFamily="65" charset="-120"/>
              </a:rPr>
              <a:t>SPHINX</a:t>
            </a:r>
            <a:endParaRPr lang="en-US" altLang="zh-TW" dirty="0" smtClean="0">
              <a:latin typeface="標楷體" panose="03000509000000000000" pitchFamily="65" charset="-120"/>
              <a:ea typeface="標楷體" panose="03000509000000000000" pitchFamily="65" charset="-120"/>
            </a:endParaRPr>
          </a:p>
          <a:p>
            <a:pPr lvl="2"/>
            <a:r>
              <a:rPr lang="zh-TW" altLang="en-US" sz="2000" dirty="0" smtClean="0">
                <a:latin typeface="標楷體" panose="03000509000000000000" pitchFamily="65" charset="-120"/>
                <a:ea typeface="標楷體" panose="03000509000000000000" pitchFamily="65" charset="-120"/>
              </a:rPr>
              <a:t>使用</a:t>
            </a:r>
            <a:r>
              <a:rPr lang="zh-TW" altLang="en-US" sz="2000" dirty="0">
                <a:latin typeface="標楷體" panose="03000509000000000000" pitchFamily="65" charset="-120"/>
                <a:ea typeface="標楷體" panose="03000509000000000000" pitchFamily="65" charset="-120"/>
              </a:rPr>
              <a:t>伺服器</a:t>
            </a:r>
            <a:r>
              <a:rPr lang="zh-TW" altLang="en-US" sz="2000" dirty="0" smtClean="0">
                <a:latin typeface="標楷體" panose="03000509000000000000" pitchFamily="65" charset="-120"/>
                <a:ea typeface="標楷體" panose="03000509000000000000" pitchFamily="65" charset="-120"/>
              </a:rPr>
              <a:t>的</a:t>
            </a:r>
            <a:r>
              <a:rPr lang="en-US" altLang="zh-TW" sz="2000" dirty="0">
                <a:solidFill>
                  <a:srgbClr val="F66900"/>
                </a:solidFill>
                <a:ea typeface="標楷體" panose="03000509000000000000" pitchFamily="65" charset="-120"/>
              </a:rPr>
              <a:t>D</a:t>
            </a:r>
            <a:r>
              <a:rPr lang="en-US" altLang="zh-TW" sz="2000" dirty="0" smtClean="0">
                <a:solidFill>
                  <a:srgbClr val="F66900"/>
                </a:solidFill>
                <a:ea typeface="標楷體" panose="03000509000000000000" pitchFamily="65" charset="-120"/>
              </a:rPr>
              <a:t>omain Name</a:t>
            </a:r>
            <a:r>
              <a:rPr lang="zh-TW" altLang="en-US" sz="2000" dirty="0" smtClean="0">
                <a:solidFill>
                  <a:srgbClr val="F66900"/>
                </a:solidFill>
                <a:ea typeface="標楷體" panose="03000509000000000000" pitchFamily="65" charset="-120"/>
              </a:rPr>
              <a:t> </a:t>
            </a:r>
            <a:r>
              <a:rPr lang="en-US" altLang="zh-TW" sz="2000" dirty="0" smtClean="0">
                <a:solidFill>
                  <a:srgbClr val="F66900"/>
                </a:solidFill>
                <a:ea typeface="標楷體" panose="03000509000000000000" pitchFamily="65" charset="-120"/>
              </a:rPr>
              <a:t>(</a:t>
            </a:r>
            <a:r>
              <a:rPr lang="zh-TW" altLang="en-US" sz="2000" dirty="0" smtClean="0">
                <a:solidFill>
                  <a:srgbClr val="F66900"/>
                </a:solidFill>
                <a:ea typeface="標楷體" panose="03000509000000000000" pitchFamily="65" charset="-120"/>
              </a:rPr>
              <a:t>網域名稱</a:t>
            </a:r>
            <a:r>
              <a:rPr lang="en-US" altLang="zh-TW" sz="2000" dirty="0" smtClean="0">
                <a:solidFill>
                  <a:srgbClr val="F66900"/>
                </a:solidFill>
                <a:ea typeface="標楷體" panose="03000509000000000000" pitchFamily="65" charset="-120"/>
              </a:rPr>
              <a:t>)</a:t>
            </a:r>
            <a:r>
              <a:rPr lang="zh-TW" altLang="en-US" sz="2000" dirty="0" smtClean="0">
                <a:solidFill>
                  <a:srgbClr val="F66900"/>
                </a:solidFill>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作為產生一般</a:t>
            </a:r>
            <a:r>
              <a:rPr lang="zh-TW" altLang="en-US" sz="2000" dirty="0">
                <a:latin typeface="標楷體" panose="03000509000000000000" pitchFamily="65" charset="-120"/>
                <a:ea typeface="標楷體" panose="03000509000000000000" pitchFamily="65" charset="-120"/>
              </a:rPr>
              <a:t>通行碼的</a:t>
            </a:r>
            <a:r>
              <a:rPr lang="zh-TW" altLang="en-US" sz="2000" dirty="0" smtClean="0">
                <a:latin typeface="標楷體" panose="03000509000000000000" pitchFamily="65" charset="-120"/>
                <a:ea typeface="標楷體" panose="03000509000000000000" pitchFamily="65" charset="-120"/>
              </a:rPr>
              <a:t>參數</a:t>
            </a:r>
            <a:endParaRPr lang="en-US" altLang="zh-TW" sz="2000" dirty="0" smtClean="0">
              <a:latin typeface="標楷體" panose="03000509000000000000" pitchFamily="65" charset="-120"/>
              <a:ea typeface="標楷體" panose="03000509000000000000" pitchFamily="65" charset="-120"/>
            </a:endParaRPr>
          </a:p>
          <a:p>
            <a:pPr lvl="2"/>
            <a:r>
              <a:rPr lang="zh-TW" altLang="en-US" sz="2000" dirty="0" smtClean="0">
                <a:latin typeface="標楷體" panose="03000509000000000000" pitchFamily="65" charset="-120"/>
                <a:ea typeface="標楷體" panose="03000509000000000000" pitchFamily="65" charset="-120"/>
              </a:rPr>
              <a:t>透過計算</a:t>
            </a:r>
            <a:r>
              <a:rPr lang="zh-TW" altLang="en-US" sz="2000" dirty="0">
                <a:latin typeface="標楷體" panose="03000509000000000000" pitchFamily="65" charset="-120"/>
                <a:ea typeface="標楷體" panose="03000509000000000000" pitchFamily="65" charset="-120"/>
              </a:rPr>
              <a:t>而</a:t>
            </a:r>
            <a:r>
              <a:rPr lang="zh-TW" altLang="en-US" sz="2000" dirty="0" smtClean="0">
                <a:solidFill>
                  <a:srgbClr val="F66900"/>
                </a:solidFill>
                <a:latin typeface="標楷體" panose="03000509000000000000" pitchFamily="65" charset="-120"/>
                <a:ea typeface="標楷體" panose="03000509000000000000" pitchFamily="65" charset="-120"/>
              </a:rPr>
              <a:t>不需儲存</a:t>
            </a:r>
            <a:r>
              <a:rPr lang="zh-TW" altLang="en-US" sz="2000" dirty="0">
                <a:solidFill>
                  <a:srgbClr val="F66900"/>
                </a:solidFill>
                <a:latin typeface="標楷體" panose="03000509000000000000" pitchFamily="65" charset="-120"/>
                <a:ea typeface="標楷體" panose="03000509000000000000" pitchFamily="65" charset="-120"/>
              </a:rPr>
              <a:t>通行碼</a:t>
            </a:r>
            <a:r>
              <a:rPr lang="zh-TW" altLang="en-US" sz="2000" dirty="0" smtClean="0">
                <a:solidFill>
                  <a:srgbClr val="F66900"/>
                </a:solidFill>
                <a:latin typeface="標楷體" panose="03000509000000000000" pitchFamily="65" charset="-120"/>
                <a:ea typeface="標楷體" panose="03000509000000000000" pitchFamily="65" charset="-120"/>
              </a:rPr>
              <a:t>資訊</a:t>
            </a:r>
            <a:endParaRPr lang="en-US" altLang="zh-TW" sz="2000" dirty="0" smtClean="0">
              <a:latin typeface="標楷體" panose="03000509000000000000" pitchFamily="65" charset="-120"/>
              <a:ea typeface="標楷體" panose="03000509000000000000" pitchFamily="65" charset="-120"/>
            </a:endParaRPr>
          </a:p>
          <a:p>
            <a:pPr lvl="1"/>
            <a:r>
              <a:rPr lang="zh-TW" altLang="en-US" dirty="0" smtClean="0">
                <a:latin typeface="Times New Roman"/>
                <a:ea typeface="標楷體"/>
                <a:cs typeface="Times New Roman"/>
              </a:rPr>
              <a:t>缺點</a:t>
            </a:r>
            <a:endParaRPr lang="en-US" altLang="zh-TW" dirty="0" smtClean="0">
              <a:latin typeface="Times New Roman"/>
              <a:ea typeface="標楷體"/>
              <a:cs typeface="Times New Roman"/>
            </a:endParaRPr>
          </a:p>
          <a:p>
            <a:pPr lvl="2"/>
            <a:r>
              <a:rPr lang="zh-TW" altLang="zh-TW" sz="2000" dirty="0" smtClean="0">
                <a:latin typeface="Times New Roman"/>
                <a:ea typeface="標楷體"/>
                <a:cs typeface="Times New Roman"/>
              </a:rPr>
              <a:t>認證資訊皆固定不變</a:t>
            </a:r>
            <a:endParaRPr lang="en-US" altLang="zh-TW" sz="2000" dirty="0" smtClean="0">
              <a:latin typeface="Times New Roman"/>
              <a:ea typeface="標楷體"/>
              <a:cs typeface="Times New Roman"/>
            </a:endParaRPr>
          </a:p>
          <a:p>
            <a:pPr lvl="2"/>
            <a:r>
              <a:rPr lang="zh-TW" altLang="en-US" sz="2000" dirty="0" smtClean="0">
                <a:latin typeface="標楷體" panose="03000509000000000000" pitchFamily="65" charset="-120"/>
                <a:ea typeface="標楷體" panose="03000509000000000000" pitchFamily="65" charset="-120"/>
              </a:rPr>
              <a:t>需</a:t>
            </a:r>
            <a:r>
              <a:rPr lang="zh-TW" altLang="en-US" sz="2000" dirty="0">
                <a:latin typeface="標楷體" panose="03000509000000000000" pitchFamily="65" charset="-120"/>
                <a:ea typeface="標楷體" panose="03000509000000000000" pitchFamily="65" charset="-120"/>
              </a:rPr>
              <a:t>在瀏覽器上安裝</a:t>
            </a:r>
            <a:r>
              <a:rPr lang="zh-TW" altLang="en-US" sz="2000" dirty="0">
                <a:solidFill>
                  <a:srgbClr val="F66900"/>
                </a:solidFill>
                <a:latin typeface="標楷體" panose="03000509000000000000" pitchFamily="65" charset="-120"/>
                <a:ea typeface="標楷體" panose="03000509000000000000" pitchFamily="65" charset="-120"/>
              </a:rPr>
              <a:t>擴充</a:t>
            </a:r>
            <a:r>
              <a:rPr lang="zh-TW" altLang="en-US" sz="2000" dirty="0" smtClean="0">
                <a:solidFill>
                  <a:srgbClr val="F66900"/>
                </a:solidFill>
                <a:latin typeface="標楷體" panose="03000509000000000000" pitchFamily="65" charset="-120"/>
                <a:ea typeface="標楷體" panose="03000509000000000000" pitchFamily="65" charset="-120"/>
              </a:rPr>
              <a:t>元件</a:t>
            </a:r>
            <a:endParaRPr lang="en-US" altLang="zh-TW" sz="2000" dirty="0" smtClean="0">
              <a:solidFill>
                <a:srgbClr val="F66900"/>
              </a:solidFill>
              <a:latin typeface="標楷體" panose="03000509000000000000" pitchFamily="65" charset="-120"/>
              <a:ea typeface="標楷體" panose="03000509000000000000" pitchFamily="65" charset="-120"/>
            </a:endParaRPr>
          </a:p>
          <a:p>
            <a:pPr lvl="2"/>
            <a:r>
              <a:rPr lang="zh-TW" altLang="en-US" sz="2000" dirty="0">
                <a:latin typeface="標楷體" panose="03000509000000000000" pitchFamily="65" charset="-120"/>
                <a:ea typeface="標楷體" panose="03000509000000000000" pitchFamily="65" charset="-120"/>
              </a:rPr>
              <a:t>難以</a:t>
            </a:r>
            <a:r>
              <a:rPr lang="zh-TW" altLang="en-US" sz="2000" dirty="0" smtClean="0">
                <a:latin typeface="標楷體" panose="03000509000000000000" pitchFamily="65" charset="-120"/>
                <a:ea typeface="標楷體" panose="03000509000000000000" pitchFamily="65" charset="-120"/>
              </a:rPr>
              <a:t>確保擴充</a:t>
            </a:r>
            <a:r>
              <a:rPr lang="zh-TW" altLang="en-US" sz="2000" dirty="0">
                <a:latin typeface="標楷體" panose="03000509000000000000" pitchFamily="65" charset="-120"/>
                <a:ea typeface="標楷體" panose="03000509000000000000" pitchFamily="65" charset="-120"/>
              </a:rPr>
              <a:t>元件在每次使用時的</a:t>
            </a:r>
            <a:r>
              <a:rPr lang="zh-TW" altLang="en-US" sz="2000" dirty="0" smtClean="0">
                <a:solidFill>
                  <a:srgbClr val="F66900"/>
                </a:solidFill>
                <a:latin typeface="標楷體" panose="03000509000000000000" pitchFamily="65" charset="-120"/>
                <a:ea typeface="標楷體" panose="03000509000000000000" pitchFamily="65" charset="-120"/>
              </a:rPr>
              <a:t>完整性</a:t>
            </a:r>
            <a:endParaRPr lang="en-US" altLang="zh-TW" sz="2000" dirty="0">
              <a:solidFill>
                <a:srgbClr val="F66900"/>
              </a:solidFill>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12</a:t>
            </a:fld>
            <a:endParaRPr lang="zh-TW" altLang="en-US"/>
          </a:p>
        </p:txBody>
      </p:sp>
    </p:spTree>
    <p:extLst>
      <p:ext uri="{BB962C8B-B14F-4D97-AF65-F5344CB8AC3E}">
        <p14:creationId xmlns:p14="http://schemas.microsoft.com/office/powerpoint/2010/main" val="1041512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p>
        </p:txBody>
      </p:sp>
      <p:sp>
        <p:nvSpPr>
          <p:cNvPr id="3" name="內容版面配置區 2"/>
          <p:cNvSpPr>
            <a:spLocks noGrp="1"/>
          </p:cNvSpPr>
          <p:nvPr>
            <p:ph idx="1"/>
          </p:nvPr>
        </p:nvSpPr>
        <p:spPr/>
        <p:txBody>
          <a:bodyPr/>
          <a:lstStyle/>
          <a:p>
            <a:pPr>
              <a:lnSpc>
                <a:spcPct val="150000"/>
              </a:lnSpc>
            </a:pPr>
            <a:r>
              <a:rPr lang="zh-TW" altLang="en-US" dirty="0" smtClean="0">
                <a:latin typeface="標楷體" panose="03000509000000000000" pitchFamily="65" charset="-120"/>
                <a:ea typeface="標楷體" panose="03000509000000000000" pitchFamily="65" charset="-120"/>
              </a:rPr>
              <a:t>我們的通行</a:t>
            </a:r>
            <a:r>
              <a:rPr lang="zh-TW" altLang="en-US" dirty="0">
                <a:latin typeface="標楷體" panose="03000509000000000000" pitchFamily="65" charset="-120"/>
                <a:ea typeface="標楷體" panose="03000509000000000000" pitchFamily="65" charset="-120"/>
              </a:rPr>
              <a:t>碼管理系統</a:t>
            </a:r>
            <a:endParaRPr lang="en-US" altLang="zh-TW" dirty="0">
              <a:latin typeface="標楷體" panose="03000509000000000000" pitchFamily="65" charset="-120"/>
              <a:ea typeface="標楷體" panose="03000509000000000000" pitchFamily="65" charset="-120"/>
            </a:endParaRPr>
          </a:p>
          <a:p>
            <a:pPr lvl="1">
              <a:lnSpc>
                <a:spcPct val="150000"/>
              </a:lnSpc>
            </a:pPr>
            <a:r>
              <a:rPr lang="zh-TW" altLang="zh-TW" sz="2000" dirty="0" smtClean="0">
                <a:latin typeface="Times New Roman"/>
                <a:ea typeface="標楷體"/>
                <a:cs typeface="Times New Roman"/>
              </a:rPr>
              <a:t>只需記憶</a:t>
            </a:r>
            <a:r>
              <a:rPr lang="zh-TW" altLang="zh-TW" sz="2000" dirty="0" smtClean="0">
                <a:solidFill>
                  <a:srgbClr val="F66900"/>
                </a:solidFill>
                <a:latin typeface="Times New Roman"/>
                <a:ea typeface="標楷體"/>
                <a:cs typeface="Times New Roman"/>
              </a:rPr>
              <a:t>主要通行碼</a:t>
            </a:r>
            <a:r>
              <a:rPr lang="zh-TW" altLang="zh-TW" sz="2000" dirty="0" smtClean="0">
                <a:latin typeface="Times New Roman"/>
                <a:ea typeface="標楷體"/>
                <a:cs typeface="Times New Roman"/>
              </a:rPr>
              <a:t>即可管理與使用存取各伺服器之一般通行碼</a:t>
            </a:r>
            <a:endParaRPr lang="en-US" altLang="zh-TW" sz="2000" dirty="0" smtClean="0">
              <a:latin typeface="Times New Roman"/>
              <a:ea typeface="標楷體"/>
              <a:cs typeface="Times New Roman"/>
            </a:endParaRPr>
          </a:p>
          <a:p>
            <a:pPr lvl="1">
              <a:lnSpc>
                <a:spcPct val="150000"/>
              </a:lnSpc>
            </a:pPr>
            <a:r>
              <a:rPr lang="zh-TW" altLang="zh-TW" sz="2000" dirty="0" smtClean="0">
                <a:latin typeface="Times New Roman"/>
                <a:ea typeface="標楷體"/>
                <a:cs typeface="Times New Roman"/>
              </a:rPr>
              <a:t>不需要在行動裝置或是登入電腦中儲存通行碼資料庫，</a:t>
            </a:r>
            <a:r>
              <a:rPr lang="en-US" altLang="zh-TW" sz="2000" dirty="0" smtClean="0">
                <a:latin typeface="Times New Roman"/>
                <a:ea typeface="標楷體"/>
                <a:cs typeface="Times New Roman"/>
              </a:rPr>
              <a:t/>
            </a:r>
            <a:br>
              <a:rPr lang="en-US" altLang="zh-TW" sz="2000" dirty="0" smtClean="0">
                <a:latin typeface="Times New Roman"/>
                <a:ea typeface="標楷體"/>
                <a:cs typeface="Times New Roman"/>
              </a:rPr>
            </a:br>
            <a:r>
              <a:rPr lang="zh-TW" altLang="zh-TW" sz="2000" dirty="0" smtClean="0">
                <a:latin typeface="Times New Roman"/>
                <a:ea typeface="標楷體"/>
                <a:cs typeface="Times New Roman"/>
              </a:rPr>
              <a:t>也不需要</a:t>
            </a:r>
            <a:r>
              <a:rPr lang="zh-TW" altLang="zh-TW" sz="2000" dirty="0" smtClean="0">
                <a:latin typeface="Calibri"/>
                <a:ea typeface="標楷體"/>
                <a:cs typeface="Times New Roman"/>
              </a:rPr>
              <a:t>額外安裝擴充元件</a:t>
            </a:r>
            <a:endParaRPr lang="en-US" altLang="zh-TW" sz="2000" dirty="0" smtClean="0">
              <a:latin typeface="標楷體" panose="03000509000000000000" pitchFamily="65" charset="-120"/>
              <a:ea typeface="標楷體" panose="03000509000000000000" pitchFamily="65" charset="-120"/>
            </a:endParaRPr>
          </a:p>
          <a:p>
            <a:pPr lvl="1">
              <a:lnSpc>
                <a:spcPct val="150000"/>
              </a:lnSpc>
            </a:pPr>
            <a:r>
              <a:rPr lang="zh-TW" altLang="zh-TW" sz="2000" dirty="0" smtClean="0">
                <a:latin typeface="Calibri"/>
                <a:ea typeface="標楷體"/>
                <a:cs typeface="Times New Roman"/>
              </a:rPr>
              <a:t>具備</a:t>
            </a:r>
            <a:r>
              <a:rPr lang="zh-TW" altLang="zh-TW" sz="2000" dirty="0" smtClean="0">
                <a:solidFill>
                  <a:srgbClr val="F66900"/>
                </a:solidFill>
                <a:latin typeface="Calibri"/>
                <a:ea typeface="標楷體"/>
                <a:cs typeface="Times New Roman"/>
              </a:rPr>
              <a:t>釣魚攻擊</a:t>
            </a:r>
            <a:r>
              <a:rPr lang="zh-TW" altLang="zh-TW" sz="2000" dirty="0" smtClean="0">
                <a:latin typeface="Calibri"/>
                <a:ea typeface="標楷體"/>
                <a:cs typeface="Times New Roman"/>
              </a:rPr>
              <a:t>、</a:t>
            </a:r>
            <a:r>
              <a:rPr lang="zh-TW" altLang="zh-TW" sz="2000" dirty="0" smtClean="0">
                <a:solidFill>
                  <a:srgbClr val="F66900"/>
                </a:solidFill>
                <a:latin typeface="Calibri"/>
                <a:ea typeface="標楷體"/>
                <a:cs typeface="Times New Roman"/>
              </a:rPr>
              <a:t>擷取攻擊</a:t>
            </a:r>
            <a:r>
              <a:rPr lang="zh-TW" altLang="zh-TW" sz="2000" dirty="0" smtClean="0">
                <a:latin typeface="Calibri"/>
                <a:ea typeface="標楷體"/>
                <a:cs typeface="Times New Roman"/>
              </a:rPr>
              <a:t>、</a:t>
            </a:r>
            <a:r>
              <a:rPr lang="zh-TW" altLang="zh-TW" sz="2000" dirty="0" smtClean="0">
                <a:solidFill>
                  <a:srgbClr val="F66900"/>
                </a:solidFill>
                <a:latin typeface="Calibri"/>
                <a:ea typeface="標楷體"/>
                <a:cs typeface="Times New Roman"/>
              </a:rPr>
              <a:t>中間人攻擊</a:t>
            </a:r>
            <a:r>
              <a:rPr lang="zh-TW" altLang="zh-TW" sz="2000" dirty="0" smtClean="0">
                <a:latin typeface="Calibri"/>
                <a:ea typeface="標楷體"/>
                <a:cs typeface="Times New Roman"/>
              </a:rPr>
              <a:t>與</a:t>
            </a:r>
            <a:r>
              <a:rPr lang="zh-TW" altLang="zh-TW" sz="2000" dirty="0" smtClean="0">
                <a:solidFill>
                  <a:srgbClr val="F66900"/>
                </a:solidFill>
                <a:latin typeface="Calibri"/>
                <a:ea typeface="標楷體"/>
                <a:cs typeface="Times New Roman"/>
              </a:rPr>
              <a:t>重送攻擊</a:t>
            </a:r>
            <a:r>
              <a:rPr lang="zh-TW" altLang="zh-TW" sz="2000" dirty="0" smtClean="0">
                <a:latin typeface="Calibri"/>
                <a:ea typeface="標楷體"/>
                <a:cs typeface="Times New Roman"/>
              </a:rPr>
              <a:t>的抵擋能力，</a:t>
            </a:r>
            <a:r>
              <a:rPr lang="en-US" altLang="zh-TW" sz="2000" dirty="0" smtClean="0">
                <a:latin typeface="Calibri"/>
                <a:ea typeface="標楷體"/>
                <a:cs typeface="Times New Roman"/>
              </a:rPr>
              <a:t/>
            </a:r>
            <a:br>
              <a:rPr lang="en-US" altLang="zh-TW" sz="2000" dirty="0" smtClean="0">
                <a:latin typeface="Calibri"/>
                <a:ea typeface="標楷體"/>
                <a:cs typeface="Times New Roman"/>
              </a:rPr>
            </a:br>
            <a:r>
              <a:rPr lang="zh-TW" altLang="zh-TW" sz="2000" dirty="0" smtClean="0">
                <a:latin typeface="Calibri"/>
                <a:ea typeface="標楷體"/>
                <a:cs typeface="Times New Roman"/>
              </a:rPr>
              <a:t>且無</a:t>
            </a:r>
            <a:r>
              <a:rPr lang="zh-TW" altLang="zh-TW" sz="2000" dirty="0" smtClean="0">
                <a:latin typeface="Times New Roman"/>
                <a:ea typeface="標楷體"/>
                <a:cs typeface="Times New Roman"/>
              </a:rPr>
              <a:t>通行碼資料庫外洩以及</a:t>
            </a:r>
            <a:r>
              <a:rPr lang="zh-TW" altLang="zh-TW" sz="2000" dirty="0" smtClean="0">
                <a:latin typeface="Calibri"/>
                <a:ea typeface="標楷體"/>
                <a:cs typeface="Times New Roman"/>
              </a:rPr>
              <a:t>擴充元件完整性被破壞</a:t>
            </a:r>
            <a:r>
              <a:rPr lang="zh-TW" altLang="zh-TW" sz="2000" dirty="0" smtClean="0">
                <a:latin typeface="Times New Roman"/>
                <a:ea typeface="標楷體"/>
                <a:cs typeface="Times New Roman"/>
              </a:rPr>
              <a:t>的風險</a:t>
            </a:r>
            <a:endParaRPr lang="en-US" altLang="zh-TW" sz="2000" dirty="0">
              <a:solidFill>
                <a:srgbClr val="FF0000"/>
              </a:solidFill>
              <a:latin typeface="標楷體" panose="03000509000000000000" pitchFamily="65" charset="-120"/>
              <a:ea typeface="標楷體" panose="03000509000000000000" pitchFamily="65" charset="-120"/>
            </a:endParaRPr>
          </a:p>
          <a:p>
            <a:pPr>
              <a:lnSpc>
                <a:spcPct val="150000"/>
              </a:lnSpc>
              <a:spcBef>
                <a:spcPts val="3000"/>
              </a:spcBef>
            </a:pPr>
            <a:r>
              <a:rPr lang="zh-TW" altLang="en-US" dirty="0" smtClean="0">
                <a:latin typeface="標楷體" panose="03000509000000000000" pitchFamily="65" charset="-120"/>
                <a:ea typeface="標楷體" panose="03000509000000000000" pitchFamily="65" charset="-120"/>
              </a:rPr>
              <a:t>我們</a:t>
            </a:r>
            <a:r>
              <a:rPr lang="zh-TW" altLang="en-US" dirty="0">
                <a:latin typeface="標楷體" panose="03000509000000000000" pitchFamily="65" charset="-120"/>
                <a:ea typeface="標楷體" panose="03000509000000000000" pitchFamily="65" charset="-120"/>
              </a:rPr>
              <a:t>的系統包含註冊階段及認證階段</a:t>
            </a:r>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13</a:t>
            </a:fld>
            <a:endParaRPr lang="zh-TW" altLang="en-US" dirty="0"/>
          </a:p>
        </p:txBody>
      </p:sp>
    </p:spTree>
    <p:extLst>
      <p:ext uri="{BB962C8B-B14F-4D97-AF65-F5344CB8AC3E}">
        <p14:creationId xmlns:p14="http://schemas.microsoft.com/office/powerpoint/2010/main" val="1559764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descr="註冊K.PNG"/>
          <p:cNvPicPr>
            <a:picLocks noChangeAspect="1"/>
          </p:cNvPicPr>
          <p:nvPr/>
        </p:nvPicPr>
        <p:blipFill>
          <a:blip r:embed="rId3" cstate="print"/>
          <a:stretch>
            <a:fillRect/>
          </a:stretch>
        </p:blipFill>
        <p:spPr>
          <a:xfrm>
            <a:off x="482139" y="1664183"/>
            <a:ext cx="8254538" cy="4570788"/>
          </a:xfrm>
          <a:prstGeom prst="rect">
            <a:avLst/>
          </a:prstGeom>
        </p:spPr>
      </p:pic>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3" name="內容版面配置區 2"/>
          <p:cNvSpPr>
            <a:spLocks noGrp="1"/>
          </p:cNvSpPr>
          <p:nvPr>
            <p:ph idx="1"/>
          </p:nvPr>
        </p:nvSpPr>
        <p:spPr>
          <a:xfrm>
            <a:off x="179512" y="1196752"/>
            <a:ext cx="1823855" cy="557233"/>
          </a:xfrm>
        </p:spPr>
        <p:txBody>
          <a:bodyPr/>
          <a:lstStyle/>
          <a:p>
            <a:r>
              <a:rPr lang="zh-TW" altLang="en-US" dirty="0">
                <a:latin typeface="標楷體" panose="03000509000000000000" pitchFamily="65" charset="-120"/>
                <a:ea typeface="標楷體" panose="03000509000000000000" pitchFamily="65" charset="-120"/>
              </a:rPr>
              <a:t>註冊</a:t>
            </a:r>
            <a:r>
              <a:rPr lang="zh-TW" altLang="en-US" dirty="0" smtClean="0">
                <a:latin typeface="標楷體" panose="03000509000000000000" pitchFamily="65" charset="-120"/>
                <a:ea typeface="標楷體" panose="03000509000000000000" pitchFamily="65" charset="-120"/>
              </a:rPr>
              <a:t>階段</a:t>
            </a:r>
            <a:endParaRPr lang="en-US" altLang="zh-TW" dirty="0" smtClean="0">
              <a:latin typeface="標楷體" panose="03000509000000000000" pitchFamily="65" charset="-120"/>
              <a:ea typeface="標楷體" panose="03000509000000000000" pitchFamily="65" charset="-120"/>
            </a:endParaRPr>
          </a:p>
        </p:txBody>
      </p:sp>
      <p:sp>
        <p:nvSpPr>
          <p:cNvPr id="18" name="矩形 17"/>
          <p:cNvSpPr/>
          <p:nvPr/>
        </p:nvSpPr>
        <p:spPr>
          <a:xfrm>
            <a:off x="3235073" y="3106241"/>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9" name="矩形 18"/>
          <p:cNvSpPr/>
          <p:nvPr/>
        </p:nvSpPr>
        <p:spPr>
          <a:xfrm>
            <a:off x="5735061" y="1227569"/>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0" name="矩形 19"/>
          <p:cNvSpPr/>
          <p:nvPr/>
        </p:nvSpPr>
        <p:spPr>
          <a:xfrm>
            <a:off x="3244013" y="2651815"/>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1" name="矩形 20"/>
          <p:cNvSpPr/>
          <p:nvPr/>
        </p:nvSpPr>
        <p:spPr>
          <a:xfrm>
            <a:off x="2628872" y="3674282"/>
            <a:ext cx="2350452" cy="101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2" name="矩形 21"/>
          <p:cNvSpPr/>
          <p:nvPr/>
        </p:nvSpPr>
        <p:spPr>
          <a:xfrm>
            <a:off x="3358342" y="3715845"/>
            <a:ext cx="5223163" cy="197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22"/>
          <p:cNvSpPr/>
          <p:nvPr/>
        </p:nvSpPr>
        <p:spPr>
          <a:xfrm>
            <a:off x="3277264" y="2053300"/>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4" name="矩形 23"/>
          <p:cNvSpPr/>
          <p:nvPr/>
        </p:nvSpPr>
        <p:spPr>
          <a:xfrm>
            <a:off x="1905664" y="1238652"/>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5" name="矩形 24"/>
          <p:cNvSpPr/>
          <p:nvPr/>
        </p:nvSpPr>
        <p:spPr>
          <a:xfrm>
            <a:off x="2440449" y="2637961"/>
            <a:ext cx="402503" cy="7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3" name="投影片編號版面配置區 3"/>
          <p:cNvSpPr>
            <a:spLocks noGrp="1"/>
          </p:cNvSpPr>
          <p:nvPr>
            <p:ph type="sldNum" sz="quarter" idx="12"/>
          </p:nvPr>
        </p:nvSpPr>
        <p:spPr>
          <a:xfrm>
            <a:off x="539552" y="6525344"/>
            <a:ext cx="360040" cy="205711"/>
          </a:xfrm>
        </p:spPr>
        <p:txBody>
          <a:bodyPr/>
          <a:lstStyle/>
          <a:p>
            <a:r>
              <a:rPr lang="en-US" altLang="zh-TW" dirty="0" smtClean="0"/>
              <a:t>14</a:t>
            </a:r>
            <a:endParaRPr lang="zh-TW" altLang="en-US" dirty="0"/>
          </a:p>
        </p:txBody>
      </p:sp>
    </p:spTree>
    <p:extLst>
      <p:ext uri="{BB962C8B-B14F-4D97-AF65-F5344CB8AC3E}">
        <p14:creationId xmlns:p14="http://schemas.microsoft.com/office/powerpoint/2010/main" val="12441916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descr="註冊K.PNG"/>
          <p:cNvPicPr>
            <a:picLocks noChangeAspect="1"/>
          </p:cNvPicPr>
          <p:nvPr/>
        </p:nvPicPr>
        <p:blipFill>
          <a:blip r:embed="rId3" cstate="print"/>
          <a:stretch>
            <a:fillRect/>
          </a:stretch>
        </p:blipFill>
        <p:spPr>
          <a:xfrm>
            <a:off x="482139" y="1664183"/>
            <a:ext cx="8254538" cy="4570788"/>
          </a:xfrm>
          <a:prstGeom prst="rect">
            <a:avLst/>
          </a:prstGeom>
        </p:spPr>
      </p:pic>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3" name="內容版面配置區 2"/>
          <p:cNvSpPr>
            <a:spLocks noGrp="1"/>
          </p:cNvSpPr>
          <p:nvPr>
            <p:ph idx="1"/>
          </p:nvPr>
        </p:nvSpPr>
        <p:spPr>
          <a:xfrm>
            <a:off x="179512" y="1196752"/>
            <a:ext cx="1823855" cy="557233"/>
          </a:xfrm>
        </p:spPr>
        <p:txBody>
          <a:bodyPr/>
          <a:lstStyle/>
          <a:p>
            <a:r>
              <a:rPr lang="zh-TW" altLang="en-US" dirty="0">
                <a:latin typeface="標楷體" panose="03000509000000000000" pitchFamily="65" charset="-120"/>
                <a:ea typeface="標楷體" panose="03000509000000000000" pitchFamily="65" charset="-120"/>
              </a:rPr>
              <a:t>註冊</a:t>
            </a:r>
            <a:r>
              <a:rPr lang="zh-TW" altLang="en-US" dirty="0" smtClean="0">
                <a:latin typeface="標楷體" panose="03000509000000000000" pitchFamily="65" charset="-120"/>
                <a:ea typeface="標楷體" panose="03000509000000000000" pitchFamily="65" charset="-120"/>
              </a:rPr>
              <a:t>階段</a:t>
            </a:r>
            <a:endParaRPr lang="en-US" altLang="zh-TW" dirty="0" smtClean="0">
              <a:latin typeface="標楷體" panose="03000509000000000000" pitchFamily="65" charset="-120"/>
              <a:ea typeface="標楷體" panose="03000509000000000000" pitchFamily="65" charset="-120"/>
            </a:endParaRPr>
          </a:p>
        </p:txBody>
      </p:sp>
      <p:sp>
        <p:nvSpPr>
          <p:cNvPr id="18" name="矩形 17"/>
          <p:cNvSpPr/>
          <p:nvPr/>
        </p:nvSpPr>
        <p:spPr>
          <a:xfrm>
            <a:off x="3235073" y="3106241"/>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9" name="矩形 18"/>
          <p:cNvSpPr/>
          <p:nvPr/>
        </p:nvSpPr>
        <p:spPr>
          <a:xfrm>
            <a:off x="5735061" y="1227569"/>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0" name="矩形 19"/>
          <p:cNvSpPr/>
          <p:nvPr/>
        </p:nvSpPr>
        <p:spPr>
          <a:xfrm>
            <a:off x="3244013" y="2651815"/>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1" name="矩形 20"/>
          <p:cNvSpPr/>
          <p:nvPr/>
        </p:nvSpPr>
        <p:spPr>
          <a:xfrm>
            <a:off x="2628872" y="3674282"/>
            <a:ext cx="2350452" cy="101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2" name="矩形 21"/>
          <p:cNvSpPr/>
          <p:nvPr/>
        </p:nvSpPr>
        <p:spPr>
          <a:xfrm>
            <a:off x="3358342" y="3715845"/>
            <a:ext cx="5223163" cy="197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22"/>
          <p:cNvSpPr/>
          <p:nvPr/>
        </p:nvSpPr>
        <p:spPr>
          <a:xfrm>
            <a:off x="3277264" y="2053300"/>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1" name="投影片編號版面配置區 3"/>
          <p:cNvSpPr>
            <a:spLocks noGrp="1"/>
          </p:cNvSpPr>
          <p:nvPr>
            <p:ph type="sldNum" sz="quarter" idx="12"/>
          </p:nvPr>
        </p:nvSpPr>
        <p:spPr>
          <a:xfrm>
            <a:off x="539552" y="6525344"/>
            <a:ext cx="360040" cy="205711"/>
          </a:xfrm>
        </p:spPr>
        <p:txBody>
          <a:bodyPr/>
          <a:lstStyle/>
          <a:p>
            <a:r>
              <a:rPr lang="en-US" altLang="zh-TW" dirty="0" smtClean="0"/>
              <a:t>15</a:t>
            </a:r>
            <a:endParaRPr lang="zh-TW" altLang="en-US" dirty="0"/>
          </a:p>
        </p:txBody>
      </p:sp>
    </p:spTree>
    <p:extLst>
      <p:ext uri="{BB962C8B-B14F-4D97-AF65-F5344CB8AC3E}">
        <p14:creationId xmlns:p14="http://schemas.microsoft.com/office/powerpoint/2010/main" val="124419165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descr="註冊K.PNG"/>
          <p:cNvPicPr>
            <a:picLocks noChangeAspect="1"/>
          </p:cNvPicPr>
          <p:nvPr/>
        </p:nvPicPr>
        <p:blipFill>
          <a:blip r:embed="rId3" cstate="print"/>
          <a:stretch>
            <a:fillRect/>
          </a:stretch>
        </p:blipFill>
        <p:spPr>
          <a:xfrm>
            <a:off x="482139" y="1664183"/>
            <a:ext cx="8254538" cy="4570788"/>
          </a:xfrm>
          <a:prstGeom prst="rect">
            <a:avLst/>
          </a:prstGeom>
        </p:spPr>
      </p:pic>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3" name="內容版面配置區 2"/>
          <p:cNvSpPr>
            <a:spLocks noGrp="1"/>
          </p:cNvSpPr>
          <p:nvPr>
            <p:ph idx="1"/>
          </p:nvPr>
        </p:nvSpPr>
        <p:spPr>
          <a:xfrm>
            <a:off x="179512" y="1196752"/>
            <a:ext cx="1823855" cy="557233"/>
          </a:xfrm>
        </p:spPr>
        <p:txBody>
          <a:bodyPr/>
          <a:lstStyle/>
          <a:p>
            <a:r>
              <a:rPr lang="zh-TW" altLang="en-US" dirty="0">
                <a:latin typeface="標楷體" panose="03000509000000000000" pitchFamily="65" charset="-120"/>
                <a:ea typeface="標楷體" panose="03000509000000000000" pitchFamily="65" charset="-120"/>
              </a:rPr>
              <a:t>註冊</a:t>
            </a:r>
            <a:r>
              <a:rPr lang="zh-TW" altLang="en-US" dirty="0" smtClean="0">
                <a:latin typeface="標楷體" panose="03000509000000000000" pitchFamily="65" charset="-120"/>
                <a:ea typeface="標楷體" panose="03000509000000000000" pitchFamily="65" charset="-120"/>
              </a:rPr>
              <a:t>階段</a:t>
            </a:r>
            <a:endParaRPr lang="en-US" altLang="zh-TW" dirty="0" smtClean="0">
              <a:latin typeface="標楷體" panose="03000509000000000000" pitchFamily="65" charset="-120"/>
              <a:ea typeface="標楷體" panose="03000509000000000000" pitchFamily="65" charset="-120"/>
            </a:endParaRPr>
          </a:p>
        </p:txBody>
      </p:sp>
      <p:sp>
        <p:nvSpPr>
          <p:cNvPr id="18" name="矩形 17"/>
          <p:cNvSpPr/>
          <p:nvPr/>
        </p:nvSpPr>
        <p:spPr>
          <a:xfrm>
            <a:off x="3235073" y="3106241"/>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9" name="矩形 18"/>
          <p:cNvSpPr/>
          <p:nvPr/>
        </p:nvSpPr>
        <p:spPr>
          <a:xfrm>
            <a:off x="5735061" y="1227569"/>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0" name="矩形 19"/>
          <p:cNvSpPr/>
          <p:nvPr/>
        </p:nvSpPr>
        <p:spPr>
          <a:xfrm>
            <a:off x="3244013" y="2651815"/>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1" name="矩形 20"/>
          <p:cNvSpPr/>
          <p:nvPr/>
        </p:nvSpPr>
        <p:spPr>
          <a:xfrm>
            <a:off x="2628872" y="3674282"/>
            <a:ext cx="2350452" cy="101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2" name="矩形 21"/>
          <p:cNvSpPr/>
          <p:nvPr/>
        </p:nvSpPr>
        <p:spPr>
          <a:xfrm>
            <a:off x="3358342" y="3715845"/>
            <a:ext cx="5223163" cy="197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0" name="投影片編號版面配置區 3"/>
          <p:cNvSpPr>
            <a:spLocks noGrp="1"/>
          </p:cNvSpPr>
          <p:nvPr>
            <p:ph type="sldNum" sz="quarter" idx="12"/>
          </p:nvPr>
        </p:nvSpPr>
        <p:spPr>
          <a:xfrm>
            <a:off x="539552" y="6525344"/>
            <a:ext cx="360040" cy="205711"/>
          </a:xfrm>
        </p:spPr>
        <p:txBody>
          <a:bodyPr/>
          <a:lstStyle/>
          <a:p>
            <a:r>
              <a:rPr lang="en-US" altLang="zh-TW" dirty="0" smtClean="0"/>
              <a:t>16</a:t>
            </a:r>
            <a:endParaRPr lang="zh-TW" altLang="en-US" dirty="0"/>
          </a:p>
        </p:txBody>
      </p:sp>
    </p:spTree>
    <p:extLst>
      <p:ext uri="{BB962C8B-B14F-4D97-AF65-F5344CB8AC3E}">
        <p14:creationId xmlns:p14="http://schemas.microsoft.com/office/powerpoint/2010/main" val="124419165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descr="註冊K.PNG"/>
          <p:cNvPicPr>
            <a:picLocks noChangeAspect="1"/>
          </p:cNvPicPr>
          <p:nvPr/>
        </p:nvPicPr>
        <p:blipFill>
          <a:blip r:embed="rId3" cstate="print"/>
          <a:stretch>
            <a:fillRect/>
          </a:stretch>
        </p:blipFill>
        <p:spPr>
          <a:xfrm>
            <a:off x="482139" y="1664183"/>
            <a:ext cx="8254538" cy="4570788"/>
          </a:xfrm>
          <a:prstGeom prst="rect">
            <a:avLst/>
          </a:prstGeom>
        </p:spPr>
      </p:pic>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3" name="內容版面配置區 2"/>
          <p:cNvSpPr>
            <a:spLocks noGrp="1"/>
          </p:cNvSpPr>
          <p:nvPr>
            <p:ph idx="1"/>
          </p:nvPr>
        </p:nvSpPr>
        <p:spPr>
          <a:xfrm>
            <a:off x="179512" y="1196752"/>
            <a:ext cx="1823855" cy="557233"/>
          </a:xfrm>
        </p:spPr>
        <p:txBody>
          <a:bodyPr/>
          <a:lstStyle/>
          <a:p>
            <a:r>
              <a:rPr lang="zh-TW" altLang="en-US" dirty="0">
                <a:latin typeface="標楷體" panose="03000509000000000000" pitchFamily="65" charset="-120"/>
                <a:ea typeface="標楷體" panose="03000509000000000000" pitchFamily="65" charset="-120"/>
              </a:rPr>
              <a:t>註冊</a:t>
            </a:r>
            <a:r>
              <a:rPr lang="zh-TW" altLang="en-US" dirty="0" smtClean="0">
                <a:latin typeface="標楷體" panose="03000509000000000000" pitchFamily="65" charset="-120"/>
                <a:ea typeface="標楷體" panose="03000509000000000000" pitchFamily="65" charset="-120"/>
              </a:rPr>
              <a:t>階段</a:t>
            </a:r>
            <a:endParaRPr lang="en-US" altLang="zh-TW" dirty="0" smtClean="0">
              <a:latin typeface="標楷體" panose="03000509000000000000" pitchFamily="65" charset="-120"/>
              <a:ea typeface="標楷體" panose="03000509000000000000" pitchFamily="65" charset="-120"/>
            </a:endParaRPr>
          </a:p>
        </p:txBody>
      </p:sp>
      <p:sp>
        <p:nvSpPr>
          <p:cNvPr id="18" name="矩形 17"/>
          <p:cNvSpPr/>
          <p:nvPr/>
        </p:nvSpPr>
        <p:spPr>
          <a:xfrm>
            <a:off x="3235073" y="3106241"/>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9" name="矩形 18"/>
          <p:cNvSpPr/>
          <p:nvPr/>
        </p:nvSpPr>
        <p:spPr>
          <a:xfrm>
            <a:off x="5735061" y="1227569"/>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0" name="矩形 19"/>
          <p:cNvSpPr/>
          <p:nvPr/>
        </p:nvSpPr>
        <p:spPr>
          <a:xfrm>
            <a:off x="3244013" y="2651815"/>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1" name="矩形 20"/>
          <p:cNvSpPr/>
          <p:nvPr/>
        </p:nvSpPr>
        <p:spPr>
          <a:xfrm>
            <a:off x="2628872" y="3674282"/>
            <a:ext cx="2350452" cy="101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9" name="投影片編號版面配置區 3"/>
          <p:cNvSpPr>
            <a:spLocks noGrp="1"/>
          </p:cNvSpPr>
          <p:nvPr>
            <p:ph type="sldNum" sz="quarter" idx="12"/>
          </p:nvPr>
        </p:nvSpPr>
        <p:spPr>
          <a:xfrm>
            <a:off x="539552" y="6525344"/>
            <a:ext cx="360040" cy="205711"/>
          </a:xfrm>
        </p:spPr>
        <p:txBody>
          <a:bodyPr/>
          <a:lstStyle/>
          <a:p>
            <a:r>
              <a:rPr lang="en-US" altLang="zh-TW" dirty="0" smtClean="0"/>
              <a:t>17</a:t>
            </a:r>
          </a:p>
        </p:txBody>
      </p:sp>
    </p:spTree>
    <p:extLst>
      <p:ext uri="{BB962C8B-B14F-4D97-AF65-F5344CB8AC3E}">
        <p14:creationId xmlns:p14="http://schemas.microsoft.com/office/powerpoint/2010/main" val="12441916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descr="註冊K.PNG"/>
          <p:cNvPicPr>
            <a:picLocks noChangeAspect="1"/>
          </p:cNvPicPr>
          <p:nvPr/>
        </p:nvPicPr>
        <p:blipFill>
          <a:blip r:embed="rId3" cstate="print"/>
          <a:stretch>
            <a:fillRect/>
          </a:stretch>
        </p:blipFill>
        <p:spPr>
          <a:xfrm>
            <a:off x="482139" y="1664183"/>
            <a:ext cx="8254538" cy="4570788"/>
          </a:xfrm>
          <a:prstGeom prst="rect">
            <a:avLst/>
          </a:prstGeom>
        </p:spPr>
      </p:pic>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3" name="內容版面配置區 2"/>
          <p:cNvSpPr>
            <a:spLocks noGrp="1"/>
          </p:cNvSpPr>
          <p:nvPr>
            <p:ph idx="1"/>
          </p:nvPr>
        </p:nvSpPr>
        <p:spPr>
          <a:xfrm>
            <a:off x="179512" y="1196752"/>
            <a:ext cx="1823855" cy="557233"/>
          </a:xfrm>
        </p:spPr>
        <p:txBody>
          <a:bodyPr/>
          <a:lstStyle/>
          <a:p>
            <a:r>
              <a:rPr lang="zh-TW" altLang="en-US" dirty="0">
                <a:latin typeface="標楷體" panose="03000509000000000000" pitchFamily="65" charset="-120"/>
                <a:ea typeface="標楷體" panose="03000509000000000000" pitchFamily="65" charset="-120"/>
              </a:rPr>
              <a:t>註冊</a:t>
            </a:r>
            <a:r>
              <a:rPr lang="zh-TW" altLang="en-US" dirty="0" smtClean="0">
                <a:latin typeface="標楷體" panose="03000509000000000000" pitchFamily="65" charset="-120"/>
                <a:ea typeface="標楷體" panose="03000509000000000000" pitchFamily="65" charset="-120"/>
              </a:rPr>
              <a:t>階段</a:t>
            </a:r>
            <a:endParaRPr lang="en-US" altLang="zh-TW" dirty="0" smtClean="0">
              <a:latin typeface="標楷體" panose="03000509000000000000" pitchFamily="65" charset="-120"/>
              <a:ea typeface="標楷體" panose="03000509000000000000" pitchFamily="65" charset="-120"/>
            </a:endParaRPr>
          </a:p>
        </p:txBody>
      </p:sp>
      <p:sp>
        <p:nvSpPr>
          <p:cNvPr id="18" name="矩形 17"/>
          <p:cNvSpPr/>
          <p:nvPr/>
        </p:nvSpPr>
        <p:spPr>
          <a:xfrm>
            <a:off x="3235073" y="3106241"/>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9" name="矩形 18"/>
          <p:cNvSpPr/>
          <p:nvPr/>
        </p:nvSpPr>
        <p:spPr>
          <a:xfrm>
            <a:off x="5735061" y="1227569"/>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0" name="矩形 19"/>
          <p:cNvSpPr/>
          <p:nvPr/>
        </p:nvSpPr>
        <p:spPr>
          <a:xfrm>
            <a:off x="3244013" y="2651815"/>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8" name="投影片編號版面配置區 3"/>
          <p:cNvSpPr>
            <a:spLocks noGrp="1"/>
          </p:cNvSpPr>
          <p:nvPr>
            <p:ph type="sldNum" sz="quarter" idx="12"/>
          </p:nvPr>
        </p:nvSpPr>
        <p:spPr>
          <a:xfrm>
            <a:off x="539552" y="6525344"/>
            <a:ext cx="360040" cy="205711"/>
          </a:xfrm>
        </p:spPr>
        <p:txBody>
          <a:bodyPr/>
          <a:lstStyle/>
          <a:p>
            <a:r>
              <a:rPr lang="en-US" altLang="zh-TW" dirty="0" smtClean="0"/>
              <a:t>18</a:t>
            </a:r>
            <a:endParaRPr lang="zh-TW" altLang="en-US" dirty="0"/>
          </a:p>
        </p:txBody>
      </p:sp>
    </p:spTree>
    <p:extLst>
      <p:ext uri="{BB962C8B-B14F-4D97-AF65-F5344CB8AC3E}">
        <p14:creationId xmlns:p14="http://schemas.microsoft.com/office/powerpoint/2010/main" val="124419165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latin typeface="Times New Roman" panose="02020603050405020304" pitchFamily="18" charset="0"/>
              </a:rPr>
              <a:t>Outline</a:t>
            </a:r>
            <a:endParaRPr lang="zh-TW" altLang="en-US" dirty="0">
              <a:latin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1</a:t>
            </a:fld>
            <a:endParaRPr lang="zh-TW" altLang="en-US"/>
          </a:p>
        </p:txBody>
      </p:sp>
      <p:graphicFrame>
        <p:nvGraphicFramePr>
          <p:cNvPr id="5" name="資料庫圖表 4"/>
          <p:cNvGraphicFramePr/>
          <p:nvPr>
            <p:extLst>
              <p:ext uri="{D42A27DB-BD31-4B8C-83A1-F6EECF244321}">
                <p14:modId xmlns:p14="http://schemas.microsoft.com/office/powerpoint/2010/main" val="2564225505"/>
              </p:ext>
            </p:extLst>
          </p:nvPr>
        </p:nvGraphicFramePr>
        <p:xfrm>
          <a:off x="539552" y="836713"/>
          <a:ext cx="4280797" cy="54346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9028374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descr="註冊K.PNG"/>
          <p:cNvPicPr>
            <a:picLocks noChangeAspect="1"/>
          </p:cNvPicPr>
          <p:nvPr/>
        </p:nvPicPr>
        <p:blipFill>
          <a:blip r:embed="rId3" cstate="print"/>
          <a:stretch>
            <a:fillRect/>
          </a:stretch>
        </p:blipFill>
        <p:spPr>
          <a:xfrm>
            <a:off x="482139" y="1664183"/>
            <a:ext cx="8254538" cy="4570788"/>
          </a:xfrm>
          <a:prstGeom prst="rect">
            <a:avLst/>
          </a:prstGeom>
        </p:spPr>
      </p:pic>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3" name="內容版面配置區 2"/>
          <p:cNvSpPr>
            <a:spLocks noGrp="1"/>
          </p:cNvSpPr>
          <p:nvPr>
            <p:ph idx="1"/>
          </p:nvPr>
        </p:nvSpPr>
        <p:spPr>
          <a:xfrm>
            <a:off x="179512" y="1196752"/>
            <a:ext cx="1823855" cy="557233"/>
          </a:xfrm>
        </p:spPr>
        <p:txBody>
          <a:bodyPr/>
          <a:lstStyle/>
          <a:p>
            <a:r>
              <a:rPr lang="zh-TW" altLang="en-US" dirty="0">
                <a:latin typeface="標楷體" panose="03000509000000000000" pitchFamily="65" charset="-120"/>
                <a:ea typeface="標楷體" panose="03000509000000000000" pitchFamily="65" charset="-120"/>
              </a:rPr>
              <a:t>註冊</a:t>
            </a:r>
            <a:r>
              <a:rPr lang="zh-TW" altLang="en-US" dirty="0" smtClean="0">
                <a:latin typeface="標楷體" panose="03000509000000000000" pitchFamily="65" charset="-120"/>
                <a:ea typeface="標楷體" panose="03000509000000000000" pitchFamily="65" charset="-120"/>
              </a:rPr>
              <a:t>階段</a:t>
            </a:r>
            <a:endParaRPr lang="en-US" altLang="zh-TW" dirty="0" smtClean="0">
              <a:latin typeface="標楷體" panose="03000509000000000000" pitchFamily="65" charset="-120"/>
              <a:ea typeface="標楷體" panose="03000509000000000000" pitchFamily="65" charset="-120"/>
            </a:endParaRPr>
          </a:p>
        </p:txBody>
      </p:sp>
      <p:sp>
        <p:nvSpPr>
          <p:cNvPr id="18" name="矩形 17"/>
          <p:cNvSpPr/>
          <p:nvPr/>
        </p:nvSpPr>
        <p:spPr>
          <a:xfrm>
            <a:off x="3235073" y="3106241"/>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9" name="矩形 18"/>
          <p:cNvSpPr/>
          <p:nvPr/>
        </p:nvSpPr>
        <p:spPr>
          <a:xfrm>
            <a:off x="5735061" y="1227569"/>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7" name="投影片編號版面配置區 3"/>
          <p:cNvSpPr>
            <a:spLocks noGrp="1"/>
          </p:cNvSpPr>
          <p:nvPr>
            <p:ph type="sldNum" sz="quarter" idx="12"/>
          </p:nvPr>
        </p:nvSpPr>
        <p:spPr>
          <a:xfrm>
            <a:off x="539552" y="6525344"/>
            <a:ext cx="360040" cy="205711"/>
          </a:xfrm>
        </p:spPr>
        <p:txBody>
          <a:bodyPr/>
          <a:lstStyle/>
          <a:p>
            <a:r>
              <a:rPr lang="en-US" altLang="zh-TW" dirty="0" smtClean="0"/>
              <a:t>19</a:t>
            </a:r>
            <a:endParaRPr lang="zh-TW" altLang="en-US" dirty="0"/>
          </a:p>
        </p:txBody>
      </p:sp>
    </p:spTree>
    <p:extLst>
      <p:ext uri="{BB962C8B-B14F-4D97-AF65-F5344CB8AC3E}">
        <p14:creationId xmlns:p14="http://schemas.microsoft.com/office/powerpoint/2010/main" val="124419165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descr="註冊K.PNG"/>
          <p:cNvPicPr>
            <a:picLocks noChangeAspect="1"/>
          </p:cNvPicPr>
          <p:nvPr/>
        </p:nvPicPr>
        <p:blipFill>
          <a:blip r:embed="rId3" cstate="print"/>
          <a:stretch>
            <a:fillRect/>
          </a:stretch>
        </p:blipFill>
        <p:spPr>
          <a:xfrm>
            <a:off x="482139" y="1664183"/>
            <a:ext cx="8254538" cy="4570788"/>
          </a:xfrm>
          <a:prstGeom prst="rect">
            <a:avLst/>
          </a:prstGeom>
        </p:spPr>
      </p:pic>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3" name="內容版面配置區 2"/>
          <p:cNvSpPr>
            <a:spLocks noGrp="1"/>
          </p:cNvSpPr>
          <p:nvPr>
            <p:ph idx="1"/>
          </p:nvPr>
        </p:nvSpPr>
        <p:spPr>
          <a:xfrm>
            <a:off x="179512" y="1196752"/>
            <a:ext cx="1823855" cy="557233"/>
          </a:xfrm>
        </p:spPr>
        <p:txBody>
          <a:bodyPr/>
          <a:lstStyle/>
          <a:p>
            <a:r>
              <a:rPr lang="zh-TW" altLang="en-US" dirty="0">
                <a:latin typeface="標楷體" panose="03000509000000000000" pitchFamily="65" charset="-120"/>
                <a:ea typeface="標楷體" panose="03000509000000000000" pitchFamily="65" charset="-120"/>
              </a:rPr>
              <a:t>註冊</a:t>
            </a:r>
            <a:r>
              <a:rPr lang="zh-TW" altLang="en-US" dirty="0" smtClean="0">
                <a:latin typeface="標楷體" panose="03000509000000000000" pitchFamily="65" charset="-120"/>
                <a:ea typeface="標楷體" panose="03000509000000000000" pitchFamily="65" charset="-120"/>
              </a:rPr>
              <a:t>階段</a:t>
            </a:r>
            <a:endParaRPr lang="en-US" altLang="zh-TW" dirty="0" smtClean="0">
              <a:latin typeface="標楷體" panose="03000509000000000000" pitchFamily="65" charset="-120"/>
              <a:ea typeface="標楷體" panose="03000509000000000000" pitchFamily="65" charset="-120"/>
            </a:endParaRPr>
          </a:p>
        </p:txBody>
      </p:sp>
      <p:sp>
        <p:nvSpPr>
          <p:cNvPr id="18" name="矩形 17"/>
          <p:cNvSpPr/>
          <p:nvPr/>
        </p:nvSpPr>
        <p:spPr>
          <a:xfrm>
            <a:off x="3235073" y="3106241"/>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7" name="投影片編號版面配置區 3"/>
          <p:cNvSpPr>
            <a:spLocks noGrp="1"/>
          </p:cNvSpPr>
          <p:nvPr>
            <p:ph type="sldNum" sz="quarter" idx="12"/>
          </p:nvPr>
        </p:nvSpPr>
        <p:spPr>
          <a:xfrm>
            <a:off x="539552" y="6525344"/>
            <a:ext cx="360040" cy="205711"/>
          </a:xfrm>
        </p:spPr>
        <p:txBody>
          <a:bodyPr/>
          <a:lstStyle/>
          <a:p>
            <a:r>
              <a:rPr lang="en-US" altLang="zh-TW" dirty="0" smtClean="0"/>
              <a:t>20</a:t>
            </a:r>
            <a:endParaRPr lang="zh-TW" altLang="en-US" dirty="0"/>
          </a:p>
        </p:txBody>
      </p:sp>
    </p:spTree>
    <p:extLst>
      <p:ext uri="{BB962C8B-B14F-4D97-AF65-F5344CB8AC3E}">
        <p14:creationId xmlns:p14="http://schemas.microsoft.com/office/powerpoint/2010/main" val="124419165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descr="註冊K.PNG"/>
          <p:cNvPicPr>
            <a:picLocks noChangeAspect="1"/>
          </p:cNvPicPr>
          <p:nvPr/>
        </p:nvPicPr>
        <p:blipFill>
          <a:blip r:embed="rId3" cstate="print"/>
          <a:stretch>
            <a:fillRect/>
          </a:stretch>
        </p:blipFill>
        <p:spPr>
          <a:xfrm>
            <a:off x="482139" y="1664183"/>
            <a:ext cx="8254538" cy="4570788"/>
          </a:xfrm>
          <a:prstGeom prst="rect">
            <a:avLst/>
          </a:prstGeom>
        </p:spPr>
      </p:pic>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3" name="內容版面配置區 2"/>
          <p:cNvSpPr>
            <a:spLocks noGrp="1"/>
          </p:cNvSpPr>
          <p:nvPr>
            <p:ph idx="1"/>
          </p:nvPr>
        </p:nvSpPr>
        <p:spPr>
          <a:xfrm>
            <a:off x="179512" y="1196752"/>
            <a:ext cx="1823855" cy="557233"/>
          </a:xfrm>
        </p:spPr>
        <p:txBody>
          <a:bodyPr/>
          <a:lstStyle/>
          <a:p>
            <a:r>
              <a:rPr lang="zh-TW" altLang="en-US" dirty="0">
                <a:latin typeface="標楷體" panose="03000509000000000000" pitchFamily="65" charset="-120"/>
                <a:ea typeface="標楷體" panose="03000509000000000000" pitchFamily="65" charset="-120"/>
              </a:rPr>
              <a:t>註冊</a:t>
            </a:r>
            <a:r>
              <a:rPr lang="zh-TW" altLang="en-US" dirty="0" smtClean="0">
                <a:latin typeface="標楷體" panose="03000509000000000000" pitchFamily="65" charset="-120"/>
                <a:ea typeface="標楷體" panose="03000509000000000000" pitchFamily="65" charset="-120"/>
              </a:rPr>
              <a:t>階段</a:t>
            </a:r>
            <a:endParaRPr lang="en-US" altLang="zh-TW" dirty="0" smtClean="0">
              <a:latin typeface="標楷體" panose="03000509000000000000" pitchFamily="65" charset="-120"/>
              <a:ea typeface="標楷體" panose="03000509000000000000" pitchFamily="65" charset="-120"/>
            </a:endParaRPr>
          </a:p>
        </p:txBody>
      </p:sp>
      <p:sp>
        <p:nvSpPr>
          <p:cNvPr id="5" name="投影片編號版面配置區 3"/>
          <p:cNvSpPr>
            <a:spLocks noGrp="1"/>
          </p:cNvSpPr>
          <p:nvPr>
            <p:ph type="sldNum" sz="quarter" idx="12"/>
          </p:nvPr>
        </p:nvSpPr>
        <p:spPr>
          <a:xfrm>
            <a:off x="539552" y="6525344"/>
            <a:ext cx="360040" cy="205711"/>
          </a:xfrm>
        </p:spPr>
        <p:txBody>
          <a:bodyPr/>
          <a:lstStyle/>
          <a:p>
            <a:r>
              <a:rPr lang="en-US" altLang="zh-TW" dirty="0" smtClean="0"/>
              <a:t>21</a:t>
            </a:r>
            <a:endParaRPr lang="en-US" altLang="zh-TW" dirty="0"/>
          </a:p>
        </p:txBody>
      </p:sp>
    </p:spTree>
    <p:extLst>
      <p:ext uri="{BB962C8B-B14F-4D97-AF65-F5344CB8AC3E}">
        <p14:creationId xmlns:p14="http://schemas.microsoft.com/office/powerpoint/2010/main" val="124419165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descr="註冊K.PNG"/>
          <p:cNvPicPr>
            <a:picLocks noChangeAspect="1"/>
          </p:cNvPicPr>
          <p:nvPr/>
        </p:nvPicPr>
        <p:blipFill>
          <a:blip r:embed="rId3" cstate="print"/>
          <a:stretch>
            <a:fillRect/>
          </a:stretch>
        </p:blipFill>
        <p:spPr>
          <a:xfrm>
            <a:off x="630521" y="1664183"/>
            <a:ext cx="7957774" cy="4570788"/>
          </a:xfrm>
          <a:prstGeom prst="rect">
            <a:avLst/>
          </a:prstGeom>
        </p:spPr>
      </p:pic>
      <p:sp>
        <p:nvSpPr>
          <p:cNvPr id="20" name="矩形 19"/>
          <p:cNvSpPr/>
          <p:nvPr/>
        </p:nvSpPr>
        <p:spPr>
          <a:xfrm rot="19859255">
            <a:off x="3725177" y="4262307"/>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1" name="矩形 20"/>
          <p:cNvSpPr/>
          <p:nvPr/>
        </p:nvSpPr>
        <p:spPr>
          <a:xfrm rot="253959">
            <a:off x="4483521" y="5437152"/>
            <a:ext cx="2607157" cy="36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2" name="矩形 21"/>
          <p:cNvSpPr/>
          <p:nvPr/>
        </p:nvSpPr>
        <p:spPr>
          <a:xfrm rot="21374641">
            <a:off x="356109" y="5642913"/>
            <a:ext cx="2664090" cy="513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22"/>
          <p:cNvSpPr/>
          <p:nvPr/>
        </p:nvSpPr>
        <p:spPr>
          <a:xfrm rot="253959">
            <a:off x="212014" y="4813125"/>
            <a:ext cx="2607157"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4" name="矩形 23"/>
          <p:cNvSpPr/>
          <p:nvPr/>
        </p:nvSpPr>
        <p:spPr>
          <a:xfrm rot="253959">
            <a:off x="588857" y="5056965"/>
            <a:ext cx="2607157"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5" name="矩形 24"/>
          <p:cNvSpPr/>
          <p:nvPr/>
        </p:nvSpPr>
        <p:spPr>
          <a:xfrm rot="253959">
            <a:off x="3123197" y="3340937"/>
            <a:ext cx="1951232" cy="131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6" name="矩形 25"/>
          <p:cNvSpPr/>
          <p:nvPr/>
        </p:nvSpPr>
        <p:spPr>
          <a:xfrm>
            <a:off x="4138390" y="2812527"/>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7" name="矩形 26"/>
          <p:cNvSpPr/>
          <p:nvPr/>
        </p:nvSpPr>
        <p:spPr>
          <a:xfrm>
            <a:off x="4099597" y="2141967"/>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3" name="內容版面配置區 2"/>
          <p:cNvSpPr txBox="1">
            <a:spLocks/>
          </p:cNvSpPr>
          <p:nvPr/>
        </p:nvSpPr>
        <p:spPr>
          <a:xfrm>
            <a:off x="179512" y="1196752"/>
            <a:ext cx="1823855"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認證</a:t>
            </a:r>
            <a:r>
              <a:rPr kumimoji="0" lang="zh-TW" altLang="en-US"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rPr>
              <a:t>階段</a:t>
            </a: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14" name="投影片編號版面配置區 3"/>
          <p:cNvSpPr>
            <a:spLocks noGrp="1"/>
          </p:cNvSpPr>
          <p:nvPr>
            <p:ph type="sldNum" sz="quarter" idx="12"/>
          </p:nvPr>
        </p:nvSpPr>
        <p:spPr>
          <a:xfrm>
            <a:off x="539552" y="6525344"/>
            <a:ext cx="360040" cy="205711"/>
          </a:xfrm>
        </p:spPr>
        <p:txBody>
          <a:bodyPr/>
          <a:lstStyle/>
          <a:p>
            <a:r>
              <a:rPr lang="en-US" altLang="zh-TW" dirty="0" smtClean="0"/>
              <a:t>22</a:t>
            </a:r>
            <a:endParaRPr lang="zh-TW" altLang="en-US" dirty="0"/>
          </a:p>
        </p:txBody>
      </p:sp>
    </p:spTree>
    <p:extLst>
      <p:ext uri="{BB962C8B-B14F-4D97-AF65-F5344CB8AC3E}">
        <p14:creationId xmlns:p14="http://schemas.microsoft.com/office/powerpoint/2010/main" val="41613895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descr="註冊K.PNG"/>
          <p:cNvPicPr>
            <a:picLocks noChangeAspect="1"/>
          </p:cNvPicPr>
          <p:nvPr/>
        </p:nvPicPr>
        <p:blipFill>
          <a:blip r:embed="rId3" cstate="print"/>
          <a:stretch>
            <a:fillRect/>
          </a:stretch>
        </p:blipFill>
        <p:spPr>
          <a:xfrm>
            <a:off x="630521" y="1664183"/>
            <a:ext cx="7957774" cy="4570788"/>
          </a:xfrm>
          <a:prstGeom prst="rect">
            <a:avLst/>
          </a:prstGeom>
        </p:spPr>
      </p:pic>
      <p:sp>
        <p:nvSpPr>
          <p:cNvPr id="20" name="矩形 19"/>
          <p:cNvSpPr/>
          <p:nvPr/>
        </p:nvSpPr>
        <p:spPr>
          <a:xfrm rot="19859255">
            <a:off x="3725177" y="4262307"/>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1" name="矩形 20"/>
          <p:cNvSpPr/>
          <p:nvPr/>
        </p:nvSpPr>
        <p:spPr>
          <a:xfrm rot="253959">
            <a:off x="4483521" y="5437152"/>
            <a:ext cx="2607157" cy="36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2" name="矩形 21"/>
          <p:cNvSpPr/>
          <p:nvPr/>
        </p:nvSpPr>
        <p:spPr>
          <a:xfrm rot="21374641">
            <a:off x="356109" y="5642913"/>
            <a:ext cx="2664090" cy="513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22"/>
          <p:cNvSpPr/>
          <p:nvPr/>
        </p:nvSpPr>
        <p:spPr>
          <a:xfrm rot="253959">
            <a:off x="212014" y="4813125"/>
            <a:ext cx="2607157"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4" name="矩形 23"/>
          <p:cNvSpPr/>
          <p:nvPr/>
        </p:nvSpPr>
        <p:spPr>
          <a:xfrm rot="253959">
            <a:off x="588857" y="5056965"/>
            <a:ext cx="2607157"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5" name="矩形 24"/>
          <p:cNvSpPr/>
          <p:nvPr/>
        </p:nvSpPr>
        <p:spPr>
          <a:xfrm rot="253959">
            <a:off x="3123197" y="3340937"/>
            <a:ext cx="1951232" cy="131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6" name="矩形 25"/>
          <p:cNvSpPr/>
          <p:nvPr/>
        </p:nvSpPr>
        <p:spPr>
          <a:xfrm>
            <a:off x="4138390" y="2812527"/>
            <a:ext cx="3384000"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2" name="內容版面配置區 2"/>
          <p:cNvSpPr txBox="1">
            <a:spLocks/>
          </p:cNvSpPr>
          <p:nvPr/>
        </p:nvSpPr>
        <p:spPr>
          <a:xfrm>
            <a:off x="179512" y="1196752"/>
            <a:ext cx="1823855"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認證</a:t>
            </a:r>
            <a:r>
              <a:rPr kumimoji="0" lang="zh-TW" altLang="en-US"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rPr>
              <a:t>階段</a:t>
            </a: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13" name="投影片編號版面配置區 3"/>
          <p:cNvSpPr>
            <a:spLocks noGrp="1"/>
          </p:cNvSpPr>
          <p:nvPr>
            <p:ph type="sldNum" sz="quarter" idx="12"/>
          </p:nvPr>
        </p:nvSpPr>
        <p:spPr>
          <a:xfrm>
            <a:off x="539552" y="6525344"/>
            <a:ext cx="360040" cy="205711"/>
          </a:xfrm>
        </p:spPr>
        <p:txBody>
          <a:bodyPr/>
          <a:lstStyle/>
          <a:p>
            <a:r>
              <a:rPr lang="en-US" altLang="zh-TW" dirty="0" smtClean="0"/>
              <a:t>23</a:t>
            </a:r>
            <a:endParaRPr lang="zh-TW" altLang="en-US" dirty="0"/>
          </a:p>
        </p:txBody>
      </p:sp>
    </p:spTree>
    <p:extLst>
      <p:ext uri="{BB962C8B-B14F-4D97-AF65-F5344CB8AC3E}">
        <p14:creationId xmlns:p14="http://schemas.microsoft.com/office/powerpoint/2010/main" val="41613895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descr="註冊K.PNG"/>
          <p:cNvPicPr>
            <a:picLocks noChangeAspect="1"/>
          </p:cNvPicPr>
          <p:nvPr/>
        </p:nvPicPr>
        <p:blipFill>
          <a:blip r:embed="rId3" cstate="print"/>
          <a:stretch>
            <a:fillRect/>
          </a:stretch>
        </p:blipFill>
        <p:spPr>
          <a:xfrm>
            <a:off x="630521" y="1664183"/>
            <a:ext cx="7957774" cy="4570788"/>
          </a:xfrm>
          <a:prstGeom prst="rect">
            <a:avLst/>
          </a:prstGeom>
        </p:spPr>
      </p:pic>
      <p:sp>
        <p:nvSpPr>
          <p:cNvPr id="20" name="矩形 19"/>
          <p:cNvSpPr/>
          <p:nvPr/>
        </p:nvSpPr>
        <p:spPr>
          <a:xfrm rot="19859255">
            <a:off x="3725177" y="4262307"/>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1" name="矩形 20"/>
          <p:cNvSpPr/>
          <p:nvPr/>
        </p:nvSpPr>
        <p:spPr>
          <a:xfrm rot="253959">
            <a:off x="4483521" y="5437152"/>
            <a:ext cx="2607157" cy="36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2" name="矩形 21"/>
          <p:cNvSpPr/>
          <p:nvPr/>
        </p:nvSpPr>
        <p:spPr>
          <a:xfrm rot="21374641">
            <a:off x="356109" y="5642913"/>
            <a:ext cx="2664090" cy="513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22"/>
          <p:cNvSpPr/>
          <p:nvPr/>
        </p:nvSpPr>
        <p:spPr>
          <a:xfrm rot="253959">
            <a:off x="212014" y="4813125"/>
            <a:ext cx="2607157"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4" name="矩形 23"/>
          <p:cNvSpPr/>
          <p:nvPr/>
        </p:nvSpPr>
        <p:spPr>
          <a:xfrm rot="253959">
            <a:off x="588857" y="5056965"/>
            <a:ext cx="2607157"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5" name="矩形 24"/>
          <p:cNvSpPr/>
          <p:nvPr/>
        </p:nvSpPr>
        <p:spPr>
          <a:xfrm rot="253959">
            <a:off x="3123197" y="3340937"/>
            <a:ext cx="1951232" cy="131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1" name="內容版面配置區 2"/>
          <p:cNvSpPr txBox="1">
            <a:spLocks/>
          </p:cNvSpPr>
          <p:nvPr/>
        </p:nvSpPr>
        <p:spPr>
          <a:xfrm>
            <a:off x="179512" y="1196752"/>
            <a:ext cx="1823855"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認證</a:t>
            </a:r>
            <a:r>
              <a:rPr kumimoji="0" lang="zh-TW" altLang="en-US"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rPr>
              <a:t>階段</a:t>
            </a: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12" name="投影片編號版面配置區 3"/>
          <p:cNvSpPr>
            <a:spLocks noGrp="1"/>
          </p:cNvSpPr>
          <p:nvPr>
            <p:ph type="sldNum" sz="quarter" idx="12"/>
          </p:nvPr>
        </p:nvSpPr>
        <p:spPr>
          <a:xfrm>
            <a:off x="539552" y="6525344"/>
            <a:ext cx="360040" cy="205711"/>
          </a:xfrm>
        </p:spPr>
        <p:txBody>
          <a:bodyPr/>
          <a:lstStyle/>
          <a:p>
            <a:r>
              <a:rPr lang="en-US" altLang="zh-TW" dirty="0" smtClean="0"/>
              <a:t>24</a:t>
            </a:r>
            <a:endParaRPr lang="zh-TW" altLang="en-US" dirty="0"/>
          </a:p>
        </p:txBody>
      </p:sp>
    </p:spTree>
    <p:extLst>
      <p:ext uri="{BB962C8B-B14F-4D97-AF65-F5344CB8AC3E}">
        <p14:creationId xmlns:p14="http://schemas.microsoft.com/office/powerpoint/2010/main" val="41613895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descr="註冊K.PNG"/>
          <p:cNvPicPr>
            <a:picLocks noChangeAspect="1"/>
          </p:cNvPicPr>
          <p:nvPr/>
        </p:nvPicPr>
        <p:blipFill>
          <a:blip r:embed="rId3" cstate="print"/>
          <a:stretch>
            <a:fillRect/>
          </a:stretch>
        </p:blipFill>
        <p:spPr>
          <a:xfrm>
            <a:off x="630521" y="1664183"/>
            <a:ext cx="7957774" cy="4570788"/>
          </a:xfrm>
          <a:prstGeom prst="rect">
            <a:avLst/>
          </a:prstGeom>
        </p:spPr>
      </p:pic>
      <p:sp>
        <p:nvSpPr>
          <p:cNvPr id="20" name="矩形 19"/>
          <p:cNvSpPr/>
          <p:nvPr/>
        </p:nvSpPr>
        <p:spPr>
          <a:xfrm rot="19859255">
            <a:off x="3725177" y="4262307"/>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1" name="矩形 20"/>
          <p:cNvSpPr/>
          <p:nvPr/>
        </p:nvSpPr>
        <p:spPr>
          <a:xfrm rot="253959">
            <a:off x="4483521" y="5437152"/>
            <a:ext cx="2607157" cy="36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2" name="矩形 21"/>
          <p:cNvSpPr/>
          <p:nvPr/>
        </p:nvSpPr>
        <p:spPr>
          <a:xfrm rot="21374641">
            <a:off x="356109" y="5642913"/>
            <a:ext cx="2664090" cy="513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3" name="矩形 22"/>
          <p:cNvSpPr/>
          <p:nvPr/>
        </p:nvSpPr>
        <p:spPr>
          <a:xfrm rot="253959">
            <a:off x="212014" y="4813125"/>
            <a:ext cx="2607157"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4" name="矩形 23"/>
          <p:cNvSpPr/>
          <p:nvPr/>
        </p:nvSpPr>
        <p:spPr>
          <a:xfrm rot="253959">
            <a:off x="588857" y="5056965"/>
            <a:ext cx="2607157" cy="78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0" name="內容版面配置區 2"/>
          <p:cNvSpPr txBox="1">
            <a:spLocks/>
          </p:cNvSpPr>
          <p:nvPr/>
        </p:nvSpPr>
        <p:spPr>
          <a:xfrm>
            <a:off x="179512" y="1196752"/>
            <a:ext cx="1823855"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認證</a:t>
            </a:r>
            <a:r>
              <a:rPr kumimoji="0" lang="zh-TW" altLang="en-US"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rPr>
              <a:t>階段</a:t>
            </a: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11" name="投影片編號版面配置區 3"/>
          <p:cNvSpPr>
            <a:spLocks noGrp="1"/>
          </p:cNvSpPr>
          <p:nvPr>
            <p:ph type="sldNum" sz="quarter" idx="12"/>
          </p:nvPr>
        </p:nvSpPr>
        <p:spPr>
          <a:xfrm>
            <a:off x="539552" y="6525344"/>
            <a:ext cx="360040" cy="205711"/>
          </a:xfrm>
        </p:spPr>
        <p:txBody>
          <a:bodyPr/>
          <a:lstStyle/>
          <a:p>
            <a:r>
              <a:rPr lang="en-US" altLang="zh-TW" dirty="0" smtClean="0"/>
              <a:t>25</a:t>
            </a:r>
            <a:endParaRPr lang="zh-TW" altLang="en-US" dirty="0"/>
          </a:p>
        </p:txBody>
      </p:sp>
    </p:spTree>
    <p:extLst>
      <p:ext uri="{BB962C8B-B14F-4D97-AF65-F5344CB8AC3E}">
        <p14:creationId xmlns:p14="http://schemas.microsoft.com/office/powerpoint/2010/main" val="41613895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descr="註冊K.PNG"/>
          <p:cNvPicPr>
            <a:picLocks noChangeAspect="1"/>
          </p:cNvPicPr>
          <p:nvPr/>
        </p:nvPicPr>
        <p:blipFill>
          <a:blip r:embed="rId3" cstate="print"/>
          <a:stretch>
            <a:fillRect/>
          </a:stretch>
        </p:blipFill>
        <p:spPr>
          <a:xfrm>
            <a:off x="630521" y="1664183"/>
            <a:ext cx="7957774" cy="4570788"/>
          </a:xfrm>
          <a:prstGeom prst="rect">
            <a:avLst/>
          </a:prstGeom>
        </p:spPr>
      </p:pic>
      <p:sp>
        <p:nvSpPr>
          <p:cNvPr id="20" name="矩形 19"/>
          <p:cNvSpPr/>
          <p:nvPr/>
        </p:nvSpPr>
        <p:spPr>
          <a:xfrm rot="19859255">
            <a:off x="3725177" y="4262307"/>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1" name="矩形 20"/>
          <p:cNvSpPr/>
          <p:nvPr/>
        </p:nvSpPr>
        <p:spPr>
          <a:xfrm rot="253959">
            <a:off x="4483521" y="5437152"/>
            <a:ext cx="2607157" cy="36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2" name="矩形 21"/>
          <p:cNvSpPr/>
          <p:nvPr/>
        </p:nvSpPr>
        <p:spPr>
          <a:xfrm rot="21374641">
            <a:off x="356109" y="5642913"/>
            <a:ext cx="2664090" cy="513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8" name="內容版面配置區 2"/>
          <p:cNvSpPr txBox="1">
            <a:spLocks/>
          </p:cNvSpPr>
          <p:nvPr/>
        </p:nvSpPr>
        <p:spPr>
          <a:xfrm>
            <a:off x="179512" y="1196752"/>
            <a:ext cx="1823855"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認證</a:t>
            </a:r>
            <a:r>
              <a:rPr kumimoji="0" lang="zh-TW" altLang="en-US"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rPr>
              <a:t>階段</a:t>
            </a: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9" name="投影片編號版面配置區 3"/>
          <p:cNvSpPr>
            <a:spLocks noGrp="1"/>
          </p:cNvSpPr>
          <p:nvPr>
            <p:ph type="sldNum" sz="quarter" idx="12"/>
          </p:nvPr>
        </p:nvSpPr>
        <p:spPr>
          <a:xfrm>
            <a:off x="539552" y="6525344"/>
            <a:ext cx="360040" cy="205711"/>
          </a:xfrm>
        </p:spPr>
        <p:txBody>
          <a:bodyPr/>
          <a:lstStyle/>
          <a:p>
            <a:r>
              <a:rPr lang="en-US" altLang="zh-TW" dirty="0" smtClean="0"/>
              <a:t>26</a:t>
            </a:r>
            <a:endParaRPr lang="zh-TW" altLang="en-US" dirty="0"/>
          </a:p>
        </p:txBody>
      </p:sp>
    </p:spTree>
    <p:extLst>
      <p:ext uri="{BB962C8B-B14F-4D97-AF65-F5344CB8AC3E}">
        <p14:creationId xmlns:p14="http://schemas.microsoft.com/office/powerpoint/2010/main" val="41613895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descr="註冊K.PNG"/>
          <p:cNvPicPr>
            <a:picLocks noChangeAspect="1"/>
          </p:cNvPicPr>
          <p:nvPr/>
        </p:nvPicPr>
        <p:blipFill>
          <a:blip r:embed="rId3" cstate="print"/>
          <a:stretch>
            <a:fillRect/>
          </a:stretch>
        </p:blipFill>
        <p:spPr>
          <a:xfrm>
            <a:off x="630521" y="1664183"/>
            <a:ext cx="7957774" cy="4570788"/>
          </a:xfrm>
          <a:prstGeom prst="rect">
            <a:avLst/>
          </a:prstGeom>
        </p:spPr>
      </p:pic>
      <p:sp>
        <p:nvSpPr>
          <p:cNvPr id="20" name="矩形 19"/>
          <p:cNvSpPr/>
          <p:nvPr/>
        </p:nvSpPr>
        <p:spPr>
          <a:xfrm rot="19859255">
            <a:off x="3725177" y="4262307"/>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21" name="矩形 20"/>
          <p:cNvSpPr/>
          <p:nvPr/>
        </p:nvSpPr>
        <p:spPr>
          <a:xfrm rot="253959">
            <a:off x="4483521" y="5437152"/>
            <a:ext cx="2607157" cy="36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7" name="內容版面配置區 2"/>
          <p:cNvSpPr txBox="1">
            <a:spLocks/>
          </p:cNvSpPr>
          <p:nvPr/>
        </p:nvSpPr>
        <p:spPr>
          <a:xfrm>
            <a:off x="179512" y="1196752"/>
            <a:ext cx="1823855"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認證</a:t>
            </a:r>
            <a:r>
              <a:rPr kumimoji="0" lang="zh-TW" altLang="en-US"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rPr>
              <a:t>階段</a:t>
            </a: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8" name="投影片編號版面配置區 3"/>
          <p:cNvSpPr>
            <a:spLocks noGrp="1"/>
          </p:cNvSpPr>
          <p:nvPr>
            <p:ph type="sldNum" sz="quarter" idx="12"/>
          </p:nvPr>
        </p:nvSpPr>
        <p:spPr>
          <a:xfrm>
            <a:off x="539552" y="6525344"/>
            <a:ext cx="360040" cy="205711"/>
          </a:xfrm>
        </p:spPr>
        <p:txBody>
          <a:bodyPr/>
          <a:lstStyle/>
          <a:p>
            <a:r>
              <a:rPr lang="en-US" altLang="zh-TW" dirty="0" smtClean="0"/>
              <a:t>27</a:t>
            </a:r>
            <a:endParaRPr lang="zh-TW" altLang="en-US" dirty="0"/>
          </a:p>
        </p:txBody>
      </p:sp>
    </p:spTree>
    <p:extLst>
      <p:ext uri="{BB962C8B-B14F-4D97-AF65-F5344CB8AC3E}">
        <p14:creationId xmlns:p14="http://schemas.microsoft.com/office/powerpoint/2010/main" val="41613895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17" name="內容版面配置區 2"/>
          <p:cNvSpPr txBox="1">
            <a:spLocks/>
          </p:cNvSpPr>
          <p:nvPr/>
        </p:nvSpPr>
        <p:spPr>
          <a:xfrm>
            <a:off x="179512" y="1196752"/>
            <a:ext cx="1823855"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認證</a:t>
            </a:r>
            <a:r>
              <a:rPr kumimoji="0" lang="zh-TW" altLang="en-US"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rPr>
              <a:t>階段</a:t>
            </a: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19" name="圖片 18" descr="註冊K.PNG"/>
          <p:cNvPicPr>
            <a:picLocks noChangeAspect="1"/>
          </p:cNvPicPr>
          <p:nvPr/>
        </p:nvPicPr>
        <p:blipFill>
          <a:blip r:embed="rId3" cstate="print"/>
          <a:stretch>
            <a:fillRect/>
          </a:stretch>
        </p:blipFill>
        <p:spPr>
          <a:xfrm>
            <a:off x="630521" y="1664183"/>
            <a:ext cx="7957774" cy="4570788"/>
          </a:xfrm>
          <a:prstGeom prst="rect">
            <a:avLst/>
          </a:prstGeom>
        </p:spPr>
      </p:pic>
      <p:sp>
        <p:nvSpPr>
          <p:cNvPr id="5" name="投影片編號版面配置區 3"/>
          <p:cNvSpPr>
            <a:spLocks noGrp="1"/>
          </p:cNvSpPr>
          <p:nvPr>
            <p:ph type="sldNum" sz="quarter" idx="12"/>
          </p:nvPr>
        </p:nvSpPr>
        <p:spPr>
          <a:xfrm>
            <a:off x="539552" y="6525344"/>
            <a:ext cx="360040" cy="205711"/>
          </a:xfrm>
        </p:spPr>
        <p:txBody>
          <a:bodyPr/>
          <a:lstStyle/>
          <a:p>
            <a:r>
              <a:rPr lang="en-US" altLang="zh-TW" dirty="0" smtClean="0"/>
              <a:t>28</a:t>
            </a:r>
            <a:endParaRPr lang="zh-TW" altLang="en-US" dirty="0"/>
          </a:p>
        </p:txBody>
      </p:sp>
    </p:spTree>
    <p:extLst>
      <p:ext uri="{BB962C8B-B14F-4D97-AF65-F5344CB8AC3E}">
        <p14:creationId xmlns:p14="http://schemas.microsoft.com/office/powerpoint/2010/main" val="4161389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前言</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a:lnSpc>
                <a:spcPct val="150000"/>
              </a:lnSpc>
            </a:pPr>
            <a:r>
              <a:rPr lang="zh-TW" altLang="en-US" dirty="0" smtClean="0">
                <a:latin typeface="標楷體" panose="03000509000000000000" pitchFamily="65" charset="-120"/>
                <a:ea typeface="標楷體" panose="03000509000000000000" pitchFamily="65" charset="-120"/>
              </a:rPr>
              <a:t>一般通行</a:t>
            </a:r>
            <a:r>
              <a:rPr lang="zh-TW" altLang="en-US" dirty="0">
                <a:latin typeface="標楷體" panose="03000509000000000000" pitchFamily="65" charset="-120"/>
                <a:ea typeface="標楷體" panose="03000509000000000000" pitchFamily="65" charset="-120"/>
              </a:rPr>
              <a:t>碼認證</a:t>
            </a:r>
            <a:r>
              <a:rPr lang="zh-TW" altLang="en-US" dirty="0" smtClean="0">
                <a:latin typeface="標楷體" panose="03000509000000000000" pitchFamily="65" charset="-120"/>
                <a:ea typeface="標楷體" panose="03000509000000000000" pitchFamily="65" charset="-120"/>
              </a:rPr>
              <a:t>系統</a:t>
            </a:r>
            <a:endParaRPr lang="en-US" altLang="zh-TW" dirty="0" smtClean="0">
              <a:latin typeface="標楷體" panose="03000509000000000000" pitchFamily="65" charset="-120"/>
              <a:ea typeface="標楷體" panose="03000509000000000000" pitchFamily="65" charset="-120"/>
            </a:endParaRPr>
          </a:p>
          <a:p>
            <a:pPr lvl="1">
              <a:lnSpc>
                <a:spcPct val="150000"/>
              </a:lnSpc>
            </a:pPr>
            <a:r>
              <a:rPr lang="zh-TW" altLang="en-US" dirty="0">
                <a:latin typeface="標楷體" panose="03000509000000000000" pitchFamily="65" charset="-120"/>
                <a:ea typeface="標楷體" panose="03000509000000000000" pitchFamily="65" charset="-120"/>
              </a:rPr>
              <a:t>優點</a:t>
            </a:r>
            <a:endParaRPr lang="en-US" altLang="zh-TW" dirty="0" smtClean="0">
              <a:latin typeface="標楷體" panose="03000509000000000000" pitchFamily="65" charset="-120"/>
              <a:ea typeface="標楷體" panose="03000509000000000000" pitchFamily="65" charset="-120"/>
            </a:endParaRPr>
          </a:p>
          <a:p>
            <a:pPr lvl="2">
              <a:lnSpc>
                <a:spcPct val="150000"/>
              </a:lnSpc>
            </a:pPr>
            <a:r>
              <a:rPr lang="zh-TW" altLang="en-US" sz="2000" dirty="0">
                <a:latin typeface="標楷體" panose="03000509000000000000" pitchFamily="65" charset="-120"/>
                <a:ea typeface="標楷體" panose="03000509000000000000" pitchFamily="65" charset="-120"/>
              </a:rPr>
              <a:t>易於部屬</a:t>
            </a:r>
            <a:endParaRPr lang="en-US" altLang="zh-TW" sz="2000" dirty="0">
              <a:latin typeface="標楷體" panose="03000509000000000000" pitchFamily="65" charset="-120"/>
              <a:ea typeface="標楷體" panose="03000509000000000000" pitchFamily="65" charset="-120"/>
            </a:endParaRPr>
          </a:p>
          <a:p>
            <a:pPr lvl="2">
              <a:lnSpc>
                <a:spcPct val="150000"/>
              </a:lnSpc>
            </a:pPr>
            <a:r>
              <a:rPr lang="zh-TW" altLang="en-US" sz="2000" dirty="0" smtClean="0">
                <a:latin typeface="標楷體" panose="03000509000000000000" pitchFamily="65" charset="-120"/>
                <a:ea typeface="標楷體" panose="03000509000000000000" pitchFamily="65" charset="-120"/>
              </a:rPr>
              <a:t>成本低廉</a:t>
            </a:r>
            <a:endParaRPr lang="en-US" altLang="zh-TW" sz="2000" dirty="0" smtClean="0">
              <a:latin typeface="標楷體" panose="03000509000000000000" pitchFamily="65" charset="-120"/>
              <a:ea typeface="標楷體" panose="03000509000000000000" pitchFamily="65" charset="-120"/>
            </a:endParaRPr>
          </a:p>
          <a:p>
            <a:pPr lvl="2">
              <a:lnSpc>
                <a:spcPct val="150000"/>
              </a:lnSpc>
            </a:pPr>
            <a:r>
              <a:rPr lang="zh-TW" altLang="en-US" sz="2000" dirty="0" smtClean="0">
                <a:latin typeface="標楷體" panose="03000509000000000000" pitchFamily="65" charset="-120"/>
                <a:ea typeface="標楷體" panose="03000509000000000000" pitchFamily="65" charset="-120"/>
              </a:rPr>
              <a:t>方便使用</a:t>
            </a:r>
            <a:endParaRPr lang="en-US" altLang="zh-TW" sz="2000" dirty="0" smtClean="0">
              <a:latin typeface="標楷體" panose="03000509000000000000" pitchFamily="65" charset="-120"/>
              <a:ea typeface="標楷體" panose="03000509000000000000" pitchFamily="65" charset="-120"/>
            </a:endParaRPr>
          </a:p>
          <a:p>
            <a:pPr lvl="1">
              <a:lnSpc>
                <a:spcPct val="150000"/>
              </a:lnSpc>
            </a:pPr>
            <a:r>
              <a:rPr lang="zh-TW" altLang="en-US" dirty="0" smtClean="0">
                <a:latin typeface="標楷體" panose="03000509000000000000" pitchFamily="65" charset="-120"/>
                <a:ea typeface="標楷體" panose="03000509000000000000" pitchFamily="65" charset="-120"/>
              </a:rPr>
              <a:t>缺點</a:t>
            </a:r>
            <a:endParaRPr lang="en-US" altLang="zh-TW" dirty="0" smtClean="0">
              <a:latin typeface="標楷體" panose="03000509000000000000" pitchFamily="65" charset="-120"/>
              <a:ea typeface="標楷體" panose="03000509000000000000" pitchFamily="65" charset="-120"/>
            </a:endParaRPr>
          </a:p>
          <a:p>
            <a:pPr lvl="2">
              <a:lnSpc>
                <a:spcPct val="150000"/>
              </a:lnSpc>
            </a:pPr>
            <a:r>
              <a:rPr lang="zh-TW" altLang="en-US" sz="2000" dirty="0" smtClean="0">
                <a:latin typeface="標楷體" panose="03000509000000000000" pitchFamily="65" charset="-120"/>
                <a:ea typeface="標楷體" panose="03000509000000000000" pitchFamily="65" charset="-120"/>
              </a:rPr>
              <a:t>不提供</a:t>
            </a:r>
            <a:r>
              <a:rPr lang="zh-TW" altLang="en-US" sz="2000" dirty="0" smtClean="0">
                <a:solidFill>
                  <a:srgbClr val="F66900"/>
                </a:solidFill>
                <a:latin typeface="標楷體" panose="03000509000000000000" pitchFamily="65" charset="-120"/>
                <a:ea typeface="標楷體" panose="03000509000000000000" pitchFamily="65" charset="-120"/>
              </a:rPr>
              <a:t>擷取攻擊</a:t>
            </a:r>
            <a:r>
              <a:rPr lang="zh-TW" altLang="en-US" sz="2000" dirty="0" smtClean="0">
                <a:latin typeface="標楷體" panose="03000509000000000000" pitchFamily="65" charset="-120"/>
                <a:ea typeface="標楷體" panose="03000509000000000000" pitchFamily="65" charset="-120"/>
              </a:rPr>
              <a:t>抵擋能力</a:t>
            </a:r>
            <a:endParaRPr lang="en-US" altLang="zh-TW" sz="2000" dirty="0" smtClean="0">
              <a:solidFill>
                <a:srgbClr val="FF0000"/>
              </a:solidFill>
              <a:latin typeface="標楷體" panose="03000509000000000000" pitchFamily="65" charset="-120"/>
              <a:ea typeface="標楷體" panose="03000509000000000000" pitchFamily="65" charset="-120"/>
            </a:endParaRPr>
          </a:p>
          <a:p>
            <a:pPr lvl="2">
              <a:lnSpc>
                <a:spcPct val="150000"/>
              </a:lnSpc>
            </a:pPr>
            <a:r>
              <a:rPr lang="zh-TW" altLang="en-US" sz="2000" dirty="0">
                <a:latin typeface="標楷體" panose="03000509000000000000" pitchFamily="65" charset="-120"/>
                <a:ea typeface="標楷體" panose="03000509000000000000" pitchFamily="65" charset="-120"/>
              </a:rPr>
              <a:t>不提供</a:t>
            </a:r>
            <a:r>
              <a:rPr lang="zh-TW" altLang="en-US" sz="2000" dirty="0" smtClean="0">
                <a:solidFill>
                  <a:srgbClr val="F66900"/>
                </a:solidFill>
                <a:latin typeface="標楷體" panose="03000509000000000000" pitchFamily="65" charset="-120"/>
                <a:ea typeface="標楷體" panose="03000509000000000000" pitchFamily="65" charset="-120"/>
              </a:rPr>
              <a:t>釣魚攻擊</a:t>
            </a:r>
            <a:r>
              <a:rPr lang="zh-TW" altLang="en-US" sz="2000" dirty="0">
                <a:latin typeface="標楷體" panose="03000509000000000000" pitchFamily="65" charset="-120"/>
                <a:ea typeface="標楷體" panose="03000509000000000000" pitchFamily="65" charset="-120"/>
              </a:rPr>
              <a:t>抵擋</a:t>
            </a:r>
            <a:r>
              <a:rPr lang="zh-TW" altLang="en-US" sz="2000" dirty="0" smtClean="0">
                <a:latin typeface="標楷體" panose="03000509000000000000" pitchFamily="65" charset="-120"/>
                <a:ea typeface="標楷體" panose="03000509000000000000" pitchFamily="65" charset="-120"/>
              </a:rPr>
              <a:t>能力</a:t>
            </a:r>
            <a:endParaRPr lang="en-US" altLang="zh-TW" sz="20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a:t>
            </a:fld>
            <a:endParaRPr lang="zh-TW" altLang="en-US"/>
          </a:p>
        </p:txBody>
      </p:sp>
    </p:spTree>
    <p:extLst>
      <p:ext uri="{BB962C8B-B14F-4D97-AF65-F5344CB8AC3E}">
        <p14:creationId xmlns:p14="http://schemas.microsoft.com/office/powerpoint/2010/main" val="475632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3" name="內容版面配置區 2"/>
          <p:cNvSpPr>
            <a:spLocks noGrp="1"/>
          </p:cNvSpPr>
          <p:nvPr>
            <p:ph idx="1"/>
          </p:nvPr>
        </p:nvSpPr>
        <p:spPr/>
        <p:txBody>
          <a:bodyPr/>
          <a:lstStyle/>
          <a:p>
            <a:pPr lvl="1"/>
            <a:r>
              <a:rPr lang="zh-TW" altLang="zh-TW" sz="2400" b="1" dirty="0">
                <a:latin typeface="標楷體" panose="03000509000000000000" pitchFamily="65" charset="-120"/>
                <a:ea typeface="標楷體" panose="03000509000000000000" pitchFamily="65" charset="-120"/>
              </a:rPr>
              <a:t>安全性</a:t>
            </a:r>
            <a:r>
              <a:rPr lang="zh-TW" altLang="zh-TW" sz="2400" b="1" dirty="0" smtClean="0">
                <a:latin typeface="標楷體" panose="03000509000000000000" pitchFamily="65" charset="-120"/>
                <a:ea typeface="標楷體" panose="03000509000000000000" pitchFamily="65" charset="-120"/>
              </a:rPr>
              <a:t>分析</a:t>
            </a:r>
            <a:endParaRPr lang="en-US" altLang="zh-TW" sz="2400" b="1" dirty="0" smtClean="0">
              <a:latin typeface="標楷體" panose="03000509000000000000" pitchFamily="65" charset="-120"/>
              <a:ea typeface="標楷體" panose="03000509000000000000" pitchFamily="65" charset="-120"/>
            </a:endParaRPr>
          </a:p>
          <a:p>
            <a:pPr lvl="2" algn="ctr">
              <a:buNone/>
            </a:pPr>
            <a:r>
              <a:rPr lang="en-US" altLang="zh-TW" sz="2400" dirty="0" smtClean="0"/>
              <a:t>pw = HMAC(K, MPW || DN)</a:t>
            </a:r>
            <a:endParaRPr lang="zh-TW" altLang="zh-TW" sz="2400" dirty="0" smtClean="0"/>
          </a:p>
          <a:p>
            <a:pPr lvl="2" algn="ctr">
              <a:buNone/>
            </a:pPr>
            <a:r>
              <a:rPr lang="en-US" altLang="zh-TW" sz="2400" dirty="0" smtClean="0"/>
              <a:t>Authenticator</a:t>
            </a:r>
            <a:r>
              <a:rPr lang="en-US" altLang="zh-TW" sz="2400" baseline="-25000" dirty="0" smtClean="0"/>
              <a:t>u</a:t>
            </a:r>
            <a:r>
              <a:rPr lang="en-US" altLang="zh-TW" sz="2400" dirty="0" smtClean="0"/>
              <a:t> = HMAC (pw, R</a:t>
            </a:r>
            <a:r>
              <a:rPr lang="en-US" altLang="zh-TW" sz="2400" baseline="-25000" dirty="0" smtClean="0"/>
              <a:t>S</a:t>
            </a:r>
            <a:r>
              <a:rPr lang="en-US" altLang="zh-TW" sz="2400" dirty="0" smtClean="0"/>
              <a:t>)</a:t>
            </a:r>
            <a:endParaRPr lang="en-US" altLang="zh-TW" sz="2400" dirty="0" smtClean="0">
              <a:latin typeface="Times New Roman"/>
              <a:ea typeface="標楷體"/>
              <a:cs typeface="Times New Roman"/>
            </a:endParaRPr>
          </a:p>
          <a:p>
            <a:pPr lvl="2"/>
            <a:endParaRPr lang="en-US" altLang="zh-TW" sz="2400" b="1" dirty="0" smtClean="0">
              <a:latin typeface="Times New Roman"/>
              <a:ea typeface="標楷體"/>
              <a:cs typeface="Times New Roman"/>
            </a:endParaRPr>
          </a:p>
          <a:p>
            <a:pPr lvl="2"/>
            <a:r>
              <a:rPr lang="zh-TW" altLang="zh-TW" sz="2000" b="1" dirty="0" smtClean="0">
                <a:latin typeface="Times New Roman"/>
                <a:ea typeface="標楷體"/>
                <a:cs typeface="Times New Roman"/>
              </a:rPr>
              <a:t>釣魚攻擊</a:t>
            </a:r>
            <a:r>
              <a:rPr lang="zh-TW" altLang="en-US" sz="2000" b="1" dirty="0" smtClean="0">
                <a:latin typeface="Times New Roman"/>
                <a:ea typeface="標楷體"/>
                <a:cs typeface="Times New Roman"/>
              </a:rPr>
              <a:t>、</a:t>
            </a:r>
            <a:r>
              <a:rPr lang="zh-TW" altLang="zh-TW" sz="2000" b="1" dirty="0" smtClean="0">
                <a:latin typeface="Times New Roman"/>
                <a:ea typeface="標楷體"/>
                <a:cs typeface="Times New Roman"/>
              </a:rPr>
              <a:t>中間人攻擊</a:t>
            </a:r>
            <a:r>
              <a:rPr lang="zh-TW" altLang="en-US" sz="2000" b="1" dirty="0" smtClean="0">
                <a:latin typeface="Times New Roman"/>
                <a:ea typeface="標楷體"/>
                <a:cs typeface="Times New Roman"/>
              </a:rPr>
              <a:t>與</a:t>
            </a:r>
            <a:r>
              <a:rPr lang="zh-TW" altLang="zh-TW" sz="2000" b="1" dirty="0" smtClean="0">
                <a:latin typeface="Times New Roman"/>
                <a:ea typeface="標楷體"/>
                <a:cs typeface="Times New Roman"/>
              </a:rPr>
              <a:t>擷取攻擊</a:t>
            </a:r>
            <a:r>
              <a:rPr lang="zh-TW" altLang="zh-TW" sz="2000" b="1" dirty="0" smtClean="0">
                <a:solidFill>
                  <a:srgbClr val="000000"/>
                </a:solidFill>
                <a:latin typeface="Times New Roman"/>
                <a:ea typeface="標楷體"/>
                <a:cs typeface="Times New Roman"/>
              </a:rPr>
              <a:t>抵擋能力</a:t>
            </a:r>
            <a:endParaRPr lang="en-US" altLang="zh-TW" sz="2000" dirty="0" smtClean="0">
              <a:latin typeface="Times New Roman"/>
              <a:ea typeface="標楷體"/>
              <a:cs typeface="Times New Roman"/>
            </a:endParaRPr>
          </a:p>
          <a:p>
            <a:pPr lvl="3"/>
            <a:r>
              <a:rPr lang="zh-TW" altLang="zh-TW" sz="1800" dirty="0" smtClean="0">
                <a:solidFill>
                  <a:schemeClr val="tx1">
                    <a:lumMod val="95000"/>
                    <a:lumOff val="5000"/>
                  </a:schemeClr>
                </a:solidFill>
                <a:latin typeface="Times New Roman"/>
                <a:ea typeface="標楷體"/>
                <a:cs typeface="Times New Roman"/>
              </a:rPr>
              <a:t>運用行動裝置所儲存對應此伺服器之</a:t>
            </a:r>
            <a:r>
              <a:rPr lang="zh-TW" altLang="zh-TW" sz="1800" dirty="0" smtClean="0">
                <a:solidFill>
                  <a:srgbClr val="F66900"/>
                </a:solidFill>
                <a:latin typeface="Times New Roman"/>
                <a:ea typeface="標楷體"/>
                <a:cs typeface="Times New Roman"/>
              </a:rPr>
              <a:t>機密金鑰</a:t>
            </a:r>
            <a:r>
              <a:rPr lang="en-US" altLang="zh-TW" sz="1800" dirty="0" smtClean="0">
                <a:solidFill>
                  <a:srgbClr val="F66900"/>
                </a:solidFill>
                <a:latin typeface="Times New Roman"/>
                <a:ea typeface="標楷體"/>
                <a:cs typeface="Times New Roman"/>
              </a:rPr>
              <a:t>K</a:t>
            </a:r>
            <a:r>
              <a:rPr lang="zh-TW" altLang="zh-TW" sz="1800" dirty="0" smtClean="0">
                <a:solidFill>
                  <a:schemeClr val="tx1">
                    <a:lumMod val="95000"/>
                    <a:lumOff val="5000"/>
                  </a:schemeClr>
                </a:solidFill>
                <a:latin typeface="Times New Roman"/>
                <a:ea typeface="標楷體"/>
                <a:cs typeface="Times New Roman"/>
              </a:rPr>
              <a:t>與伺服器的</a:t>
            </a:r>
            <a:r>
              <a:rPr lang="en-US" altLang="zh-TW" sz="1800" dirty="0" smtClean="0">
                <a:solidFill>
                  <a:schemeClr val="tx1">
                    <a:lumMod val="95000"/>
                    <a:lumOff val="5000"/>
                  </a:schemeClr>
                </a:solidFill>
                <a:latin typeface="Times New Roman"/>
                <a:ea typeface="標楷體"/>
                <a:cs typeface="Times New Roman"/>
              </a:rPr>
              <a:t/>
            </a:r>
            <a:br>
              <a:rPr lang="en-US" altLang="zh-TW" sz="1800" dirty="0" smtClean="0">
                <a:solidFill>
                  <a:schemeClr val="tx1">
                    <a:lumMod val="95000"/>
                    <a:lumOff val="5000"/>
                  </a:schemeClr>
                </a:solidFill>
                <a:latin typeface="Times New Roman"/>
                <a:ea typeface="標楷體"/>
                <a:cs typeface="Times New Roman"/>
              </a:rPr>
            </a:br>
            <a:r>
              <a:rPr lang="en-US" altLang="zh-TW" sz="1800" dirty="0" smtClean="0">
                <a:solidFill>
                  <a:srgbClr val="F66900"/>
                </a:solidFill>
                <a:latin typeface="Times New Roman"/>
                <a:ea typeface="標楷體"/>
              </a:rPr>
              <a:t>Domain Name</a:t>
            </a:r>
            <a:r>
              <a:rPr lang="zh-TW" altLang="en-US" sz="1800" dirty="0" smtClean="0">
                <a:solidFill>
                  <a:srgbClr val="F66900"/>
                </a:solidFill>
                <a:latin typeface="Times New Roman"/>
                <a:ea typeface="標楷體"/>
              </a:rPr>
              <a:t> </a:t>
            </a:r>
            <a:r>
              <a:rPr lang="en-US" altLang="zh-TW" sz="1800" dirty="0" smtClean="0">
                <a:solidFill>
                  <a:srgbClr val="F66900"/>
                </a:solidFill>
                <a:latin typeface="Times New Roman"/>
                <a:ea typeface="標楷體"/>
              </a:rPr>
              <a:t>(</a:t>
            </a:r>
            <a:r>
              <a:rPr lang="zh-TW" altLang="en-US" sz="1800" dirty="0" smtClean="0">
                <a:solidFill>
                  <a:srgbClr val="F66900"/>
                </a:solidFill>
                <a:latin typeface="Times New Roman"/>
                <a:ea typeface="標楷體"/>
              </a:rPr>
              <a:t>網域名稱</a:t>
            </a:r>
            <a:r>
              <a:rPr lang="en-US" altLang="zh-TW" sz="1800" dirty="0" smtClean="0">
                <a:solidFill>
                  <a:srgbClr val="F66900"/>
                </a:solidFill>
                <a:latin typeface="Times New Roman"/>
                <a:ea typeface="標楷體"/>
              </a:rPr>
              <a:t>)</a:t>
            </a:r>
            <a:r>
              <a:rPr lang="zh-TW" altLang="en-US" sz="1800" dirty="0" smtClean="0">
                <a:solidFill>
                  <a:srgbClr val="F66900"/>
                </a:solidFill>
                <a:latin typeface="Times New Roman"/>
                <a:ea typeface="標楷體"/>
              </a:rPr>
              <a:t> </a:t>
            </a:r>
            <a:r>
              <a:rPr lang="en-US" altLang="zh-TW" sz="1800" dirty="0" smtClean="0">
                <a:solidFill>
                  <a:srgbClr val="F66900"/>
                </a:solidFill>
                <a:latin typeface="Times New Roman"/>
                <a:ea typeface="標楷體"/>
              </a:rPr>
              <a:t>DN</a:t>
            </a:r>
            <a:r>
              <a:rPr lang="zh-TW" altLang="zh-TW" sz="1800" dirty="0" smtClean="0">
                <a:solidFill>
                  <a:schemeClr val="tx1">
                    <a:lumMod val="95000"/>
                    <a:lumOff val="5000"/>
                  </a:schemeClr>
                </a:solidFill>
                <a:latin typeface="Times New Roman"/>
                <a:ea typeface="標楷體"/>
                <a:cs typeface="Times New Roman"/>
              </a:rPr>
              <a:t>作為參數</a:t>
            </a:r>
            <a:endParaRPr lang="en-US" altLang="zh-TW" sz="1800" dirty="0" smtClean="0">
              <a:solidFill>
                <a:schemeClr val="tx1">
                  <a:lumMod val="95000"/>
                  <a:lumOff val="5000"/>
                </a:schemeClr>
              </a:solidFill>
              <a:latin typeface="Times New Roman"/>
              <a:ea typeface="標楷體"/>
              <a:cs typeface="Times New Roman"/>
            </a:endParaRPr>
          </a:p>
          <a:p>
            <a:pPr lvl="2"/>
            <a:endParaRPr lang="en-US" altLang="zh-TW" sz="2400" dirty="0" smtClean="0">
              <a:latin typeface="Times New Roman"/>
              <a:ea typeface="標楷體"/>
              <a:cs typeface="Times New Roman"/>
            </a:endParaRPr>
          </a:p>
          <a:p>
            <a:pPr lvl="2"/>
            <a:r>
              <a:rPr lang="zh-TW" altLang="zh-TW" sz="2000" b="1" dirty="0" smtClean="0">
                <a:latin typeface="Times New Roman"/>
                <a:ea typeface="標楷體"/>
                <a:cs typeface="Times New Roman"/>
              </a:rPr>
              <a:t>字典攻擊</a:t>
            </a:r>
            <a:r>
              <a:rPr lang="zh-TW" altLang="zh-TW" sz="2000" b="1" dirty="0" smtClean="0">
                <a:solidFill>
                  <a:srgbClr val="000000"/>
                </a:solidFill>
                <a:latin typeface="Times New Roman"/>
                <a:ea typeface="標楷體"/>
                <a:cs typeface="Times New Roman"/>
              </a:rPr>
              <a:t>抵擋能力</a:t>
            </a:r>
            <a:r>
              <a:rPr lang="zh-TW" altLang="en-US" sz="2000" b="1" dirty="0" smtClean="0">
                <a:solidFill>
                  <a:srgbClr val="000000"/>
                </a:solidFill>
                <a:latin typeface="Times New Roman"/>
                <a:ea typeface="標楷體"/>
                <a:cs typeface="Times New Roman"/>
              </a:rPr>
              <a:t>與</a:t>
            </a:r>
            <a:r>
              <a:rPr lang="zh-TW" altLang="zh-TW" sz="2000" b="1" dirty="0" smtClean="0">
                <a:latin typeface="Times New Roman"/>
                <a:ea typeface="標楷體"/>
                <a:cs typeface="Times New Roman"/>
              </a:rPr>
              <a:t>一般通行碼獨立性</a:t>
            </a:r>
            <a:endParaRPr lang="en-US" altLang="zh-TW" sz="2000" b="1" dirty="0" smtClean="0">
              <a:latin typeface="Times New Roman"/>
              <a:ea typeface="標楷體"/>
              <a:cs typeface="Times New Roman"/>
            </a:endParaRPr>
          </a:p>
          <a:p>
            <a:pPr lvl="3"/>
            <a:r>
              <a:rPr lang="zh-TW" altLang="en-US" sz="1800" dirty="0" smtClean="0">
                <a:solidFill>
                  <a:schemeClr val="tx1"/>
                </a:solidFill>
                <a:latin typeface="Times New Roman"/>
                <a:ea typeface="標楷體"/>
                <a:cs typeface="Times New Roman"/>
              </a:rPr>
              <a:t>透過金鑰雜湊訊息鑑別函式</a:t>
            </a:r>
            <a:r>
              <a:rPr lang="en-US" altLang="zh-TW" sz="1800" dirty="0" smtClean="0">
                <a:solidFill>
                  <a:srgbClr val="F66900"/>
                </a:solidFill>
                <a:latin typeface="Times New Roman"/>
                <a:ea typeface="標楷體"/>
                <a:cs typeface="Times New Roman"/>
              </a:rPr>
              <a:t>HMAC</a:t>
            </a:r>
            <a:r>
              <a:rPr lang="zh-TW" altLang="en-US" sz="1800" dirty="0" smtClean="0">
                <a:solidFill>
                  <a:schemeClr val="tx1"/>
                </a:solidFill>
                <a:latin typeface="Times New Roman"/>
                <a:ea typeface="標楷體"/>
                <a:cs typeface="Times New Roman"/>
              </a:rPr>
              <a:t>計算產生的一般通行碼，</a:t>
            </a:r>
            <a:r>
              <a:rPr lang="en-US" altLang="zh-TW" sz="1800" dirty="0" smtClean="0">
                <a:solidFill>
                  <a:schemeClr val="tx1"/>
                </a:solidFill>
                <a:latin typeface="Times New Roman"/>
                <a:ea typeface="標楷體"/>
                <a:cs typeface="Times New Roman"/>
              </a:rPr>
              <a:t/>
            </a:r>
            <a:br>
              <a:rPr lang="en-US" altLang="zh-TW" sz="1800" dirty="0" smtClean="0">
                <a:solidFill>
                  <a:schemeClr val="tx1"/>
                </a:solidFill>
                <a:latin typeface="Times New Roman"/>
                <a:ea typeface="標楷體"/>
                <a:cs typeface="Times New Roman"/>
              </a:rPr>
            </a:br>
            <a:r>
              <a:rPr lang="zh-TW" altLang="zh-TW" sz="1800" dirty="0" smtClean="0">
                <a:solidFill>
                  <a:schemeClr val="tx1"/>
                </a:solidFill>
                <a:latin typeface="Times New Roman"/>
                <a:ea typeface="標楷體"/>
                <a:cs typeface="Times New Roman"/>
              </a:rPr>
              <a:t>各自</a:t>
            </a:r>
            <a:r>
              <a:rPr lang="zh-TW" altLang="zh-TW" sz="1800" dirty="0" smtClean="0">
                <a:solidFill>
                  <a:srgbClr val="F66900"/>
                </a:solidFill>
                <a:latin typeface="Times New Roman"/>
                <a:ea typeface="標楷體"/>
                <a:cs typeface="Times New Roman"/>
              </a:rPr>
              <a:t>獨立且亂度高</a:t>
            </a:r>
            <a:r>
              <a:rPr lang="zh-TW" altLang="en-US" sz="1800" dirty="0" smtClean="0">
                <a:solidFill>
                  <a:schemeClr val="tx1"/>
                </a:solidFill>
                <a:latin typeface="Times New Roman"/>
                <a:ea typeface="標楷體"/>
                <a:cs typeface="Times New Roman"/>
              </a:rPr>
              <a:t>，具有</a:t>
            </a:r>
            <a:r>
              <a:rPr lang="zh-TW" altLang="zh-TW" sz="1800" dirty="0" smtClean="0">
                <a:solidFill>
                  <a:schemeClr val="tx1"/>
                </a:solidFill>
                <a:latin typeface="Times New Roman"/>
                <a:ea typeface="標楷體"/>
                <a:cs typeface="Times New Roman"/>
              </a:rPr>
              <a:t>難以反向計算的特性</a:t>
            </a:r>
            <a:endParaRPr lang="en-US" altLang="zh-TW" sz="18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29</a:t>
            </a:fld>
            <a:endParaRPr lang="zh-TW" altLang="en-US"/>
          </a:p>
        </p:txBody>
      </p:sp>
    </p:spTree>
    <p:extLst>
      <p:ext uri="{BB962C8B-B14F-4D97-AF65-F5344CB8AC3E}">
        <p14:creationId xmlns:p14="http://schemas.microsoft.com/office/powerpoint/2010/main" val="164830011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21" y="1700165"/>
            <a:ext cx="7957774" cy="4498824"/>
          </a:xfrm>
          <a:prstGeom prst="rect">
            <a:avLst/>
          </a:prstGeom>
        </p:spPr>
      </p:pic>
      <p:sp>
        <p:nvSpPr>
          <p:cNvPr id="7" name="內容版面配置區 2"/>
          <p:cNvSpPr txBox="1">
            <a:spLocks/>
          </p:cNvSpPr>
          <p:nvPr/>
        </p:nvSpPr>
        <p:spPr>
          <a:xfrm>
            <a:off x="179512" y="1196752"/>
            <a:ext cx="3659063"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smtClean="0">
                <a:solidFill>
                  <a:srgbClr val="002060"/>
                </a:solidFill>
                <a:latin typeface="標楷體" panose="03000509000000000000" pitchFamily="65" charset="-120"/>
                <a:ea typeface="標楷體" panose="03000509000000000000" pitchFamily="65" charset="-120"/>
                <a:cs typeface="Times New Roman" panose="02020603050405020304" pitchFamily="18" charset="0"/>
              </a:rPr>
              <a:t>釣魚</a:t>
            </a: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攻擊抵擋說明例</a:t>
            </a:r>
          </a:p>
          <a:p>
            <a:pPr marL="355600" lvl="0" indent="-355600">
              <a:spcBef>
                <a:spcPts val="600"/>
              </a:spcBef>
              <a:spcAft>
                <a:spcPts val="600"/>
              </a:spcAft>
              <a:buClr>
                <a:schemeClr val="tx1">
                  <a:lumMod val="65000"/>
                  <a:lumOff val="35000"/>
                </a:schemeClr>
              </a:buClr>
              <a:buFont typeface="Wingdings" panose="05000000000000000000" pitchFamily="2" charset="2"/>
              <a:buChar char="Ø"/>
            </a:pP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8" name="矩形 7"/>
          <p:cNvSpPr/>
          <p:nvPr/>
        </p:nvSpPr>
        <p:spPr>
          <a:xfrm rot="19859255">
            <a:off x="3678087" y="4312182"/>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9" name="矩形 8"/>
          <p:cNvSpPr/>
          <p:nvPr/>
        </p:nvSpPr>
        <p:spPr>
          <a:xfrm rot="311658">
            <a:off x="4633855" y="5351593"/>
            <a:ext cx="2580983" cy="657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0" name="矩形 9"/>
          <p:cNvSpPr/>
          <p:nvPr/>
        </p:nvSpPr>
        <p:spPr>
          <a:xfrm rot="311658">
            <a:off x="7610008" y="3304903"/>
            <a:ext cx="1422474" cy="215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1" name="矩形 10"/>
          <p:cNvSpPr/>
          <p:nvPr/>
        </p:nvSpPr>
        <p:spPr>
          <a:xfrm>
            <a:off x="1256119" y="5687631"/>
            <a:ext cx="1865419" cy="61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2" name="矩形 11"/>
          <p:cNvSpPr/>
          <p:nvPr/>
        </p:nvSpPr>
        <p:spPr>
          <a:xfrm>
            <a:off x="3028950" y="3294774"/>
            <a:ext cx="1880667" cy="137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3" name="矩形 12"/>
          <p:cNvSpPr/>
          <p:nvPr/>
        </p:nvSpPr>
        <p:spPr>
          <a:xfrm>
            <a:off x="462458" y="4824852"/>
            <a:ext cx="2395042" cy="137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4" name="矩形 13"/>
          <p:cNvSpPr/>
          <p:nvPr/>
        </p:nvSpPr>
        <p:spPr>
          <a:xfrm>
            <a:off x="1733550" y="5108451"/>
            <a:ext cx="1387988" cy="1194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5" name="矩形 14"/>
          <p:cNvSpPr/>
          <p:nvPr/>
        </p:nvSpPr>
        <p:spPr>
          <a:xfrm>
            <a:off x="4081958" y="2855234"/>
            <a:ext cx="3385642" cy="137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6" name="矩形 15"/>
          <p:cNvSpPr/>
          <p:nvPr/>
        </p:nvSpPr>
        <p:spPr>
          <a:xfrm>
            <a:off x="3995935" y="2074660"/>
            <a:ext cx="3347839" cy="682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8" name="矩形 17"/>
          <p:cNvSpPr/>
          <p:nvPr/>
        </p:nvSpPr>
        <p:spPr>
          <a:xfrm rot="17917866">
            <a:off x="7083627" y="2444948"/>
            <a:ext cx="486281" cy="308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7" name="投影片編號版面配置區 3"/>
          <p:cNvSpPr>
            <a:spLocks noGrp="1"/>
          </p:cNvSpPr>
          <p:nvPr>
            <p:ph type="sldNum" sz="quarter" idx="12"/>
          </p:nvPr>
        </p:nvSpPr>
        <p:spPr>
          <a:xfrm>
            <a:off x="539552" y="6525344"/>
            <a:ext cx="360040" cy="205711"/>
          </a:xfrm>
        </p:spPr>
        <p:txBody>
          <a:bodyPr/>
          <a:lstStyle/>
          <a:p>
            <a:r>
              <a:rPr lang="en-US" altLang="zh-TW" dirty="0" smtClean="0"/>
              <a:t>30</a:t>
            </a:r>
            <a:endParaRPr lang="zh-TW" altLang="en-US" dirty="0"/>
          </a:p>
        </p:txBody>
      </p:sp>
    </p:spTree>
    <p:extLst>
      <p:ext uri="{BB962C8B-B14F-4D97-AF65-F5344CB8AC3E}">
        <p14:creationId xmlns:p14="http://schemas.microsoft.com/office/powerpoint/2010/main" val="348928391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21" y="1700165"/>
            <a:ext cx="7957774" cy="4498824"/>
          </a:xfrm>
          <a:prstGeom prst="rect">
            <a:avLst/>
          </a:prstGeom>
        </p:spPr>
      </p:pic>
      <p:sp>
        <p:nvSpPr>
          <p:cNvPr id="7" name="內容版面配置區 2"/>
          <p:cNvSpPr txBox="1">
            <a:spLocks/>
          </p:cNvSpPr>
          <p:nvPr/>
        </p:nvSpPr>
        <p:spPr>
          <a:xfrm>
            <a:off x="179512" y="1196752"/>
            <a:ext cx="3659063"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smtClean="0">
                <a:solidFill>
                  <a:srgbClr val="002060"/>
                </a:solidFill>
                <a:latin typeface="標楷體" panose="03000509000000000000" pitchFamily="65" charset="-120"/>
                <a:ea typeface="標楷體" panose="03000509000000000000" pitchFamily="65" charset="-120"/>
                <a:cs typeface="Times New Roman" panose="02020603050405020304" pitchFamily="18" charset="0"/>
              </a:rPr>
              <a:t>釣魚</a:t>
            </a: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攻擊抵擋說明例</a:t>
            </a:r>
          </a:p>
          <a:p>
            <a:pPr marL="355600" lvl="0" indent="-355600">
              <a:spcBef>
                <a:spcPts val="600"/>
              </a:spcBef>
              <a:spcAft>
                <a:spcPts val="600"/>
              </a:spcAft>
              <a:buClr>
                <a:schemeClr val="tx1">
                  <a:lumMod val="65000"/>
                  <a:lumOff val="35000"/>
                </a:schemeClr>
              </a:buClr>
              <a:buFont typeface="Wingdings" panose="05000000000000000000" pitchFamily="2" charset="2"/>
              <a:buChar char="Ø"/>
            </a:pP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8" name="矩形 7"/>
          <p:cNvSpPr/>
          <p:nvPr/>
        </p:nvSpPr>
        <p:spPr>
          <a:xfrm rot="19859255">
            <a:off x="3678087" y="4312182"/>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9" name="矩形 8"/>
          <p:cNvSpPr/>
          <p:nvPr/>
        </p:nvSpPr>
        <p:spPr>
          <a:xfrm rot="311658">
            <a:off x="4633855" y="5351593"/>
            <a:ext cx="2580983" cy="657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0" name="矩形 9"/>
          <p:cNvSpPr/>
          <p:nvPr/>
        </p:nvSpPr>
        <p:spPr>
          <a:xfrm rot="311658">
            <a:off x="7610008" y="3304903"/>
            <a:ext cx="1422474" cy="215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1" name="矩形 10"/>
          <p:cNvSpPr/>
          <p:nvPr/>
        </p:nvSpPr>
        <p:spPr>
          <a:xfrm>
            <a:off x="1256119" y="5687631"/>
            <a:ext cx="1865419" cy="61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2" name="矩形 11"/>
          <p:cNvSpPr/>
          <p:nvPr/>
        </p:nvSpPr>
        <p:spPr>
          <a:xfrm>
            <a:off x="3028950" y="3294774"/>
            <a:ext cx="1880667" cy="137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3" name="矩形 12"/>
          <p:cNvSpPr/>
          <p:nvPr/>
        </p:nvSpPr>
        <p:spPr>
          <a:xfrm>
            <a:off x="462458" y="4824852"/>
            <a:ext cx="2395042" cy="137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4" name="矩形 13"/>
          <p:cNvSpPr/>
          <p:nvPr/>
        </p:nvSpPr>
        <p:spPr>
          <a:xfrm>
            <a:off x="1733550" y="5108451"/>
            <a:ext cx="1387988" cy="1194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5" name="矩形 14"/>
          <p:cNvSpPr/>
          <p:nvPr/>
        </p:nvSpPr>
        <p:spPr>
          <a:xfrm>
            <a:off x="4081958" y="2855234"/>
            <a:ext cx="3385642" cy="137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6" name="投影片編號版面配置區 3"/>
          <p:cNvSpPr>
            <a:spLocks noGrp="1"/>
          </p:cNvSpPr>
          <p:nvPr>
            <p:ph type="sldNum" sz="quarter" idx="12"/>
          </p:nvPr>
        </p:nvSpPr>
        <p:spPr>
          <a:xfrm>
            <a:off x="539552" y="6525344"/>
            <a:ext cx="360040" cy="205711"/>
          </a:xfrm>
        </p:spPr>
        <p:txBody>
          <a:bodyPr/>
          <a:lstStyle/>
          <a:p>
            <a:r>
              <a:rPr lang="en-US" altLang="zh-TW" dirty="0" smtClean="0"/>
              <a:t>31</a:t>
            </a:r>
            <a:endParaRPr lang="zh-TW" altLang="en-US" dirty="0"/>
          </a:p>
        </p:txBody>
      </p:sp>
    </p:spTree>
    <p:extLst>
      <p:ext uri="{BB962C8B-B14F-4D97-AF65-F5344CB8AC3E}">
        <p14:creationId xmlns:p14="http://schemas.microsoft.com/office/powerpoint/2010/main" val="416899586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21" y="1700165"/>
            <a:ext cx="7957774" cy="4498824"/>
          </a:xfrm>
          <a:prstGeom prst="rect">
            <a:avLst/>
          </a:prstGeom>
        </p:spPr>
      </p:pic>
      <p:sp>
        <p:nvSpPr>
          <p:cNvPr id="7" name="內容版面配置區 2"/>
          <p:cNvSpPr txBox="1">
            <a:spLocks/>
          </p:cNvSpPr>
          <p:nvPr/>
        </p:nvSpPr>
        <p:spPr>
          <a:xfrm>
            <a:off x="179512" y="1196752"/>
            <a:ext cx="3659063"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smtClean="0">
                <a:solidFill>
                  <a:srgbClr val="002060"/>
                </a:solidFill>
                <a:latin typeface="標楷體" panose="03000509000000000000" pitchFamily="65" charset="-120"/>
                <a:ea typeface="標楷體" panose="03000509000000000000" pitchFamily="65" charset="-120"/>
                <a:cs typeface="Times New Roman" panose="02020603050405020304" pitchFamily="18" charset="0"/>
              </a:rPr>
              <a:t>釣魚</a:t>
            </a: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攻擊抵擋說明例</a:t>
            </a:r>
          </a:p>
          <a:p>
            <a:pPr marL="355600" lvl="0" indent="-355600">
              <a:spcBef>
                <a:spcPts val="600"/>
              </a:spcBef>
              <a:spcAft>
                <a:spcPts val="600"/>
              </a:spcAft>
              <a:buClr>
                <a:schemeClr val="tx1">
                  <a:lumMod val="65000"/>
                  <a:lumOff val="35000"/>
                </a:schemeClr>
              </a:buClr>
              <a:buFont typeface="Wingdings" panose="05000000000000000000" pitchFamily="2" charset="2"/>
              <a:buChar char="Ø"/>
            </a:pP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8" name="矩形 7"/>
          <p:cNvSpPr/>
          <p:nvPr/>
        </p:nvSpPr>
        <p:spPr>
          <a:xfrm rot="19859255">
            <a:off x="3678087" y="4312182"/>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9" name="矩形 8"/>
          <p:cNvSpPr/>
          <p:nvPr/>
        </p:nvSpPr>
        <p:spPr>
          <a:xfrm rot="311658">
            <a:off x="4633855" y="5351593"/>
            <a:ext cx="2580983" cy="657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0" name="矩形 9"/>
          <p:cNvSpPr/>
          <p:nvPr/>
        </p:nvSpPr>
        <p:spPr>
          <a:xfrm rot="311658">
            <a:off x="7610008" y="3304903"/>
            <a:ext cx="1422474" cy="215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1" name="矩形 10"/>
          <p:cNvSpPr/>
          <p:nvPr/>
        </p:nvSpPr>
        <p:spPr>
          <a:xfrm>
            <a:off x="1256119" y="5687631"/>
            <a:ext cx="1865419" cy="61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2" name="矩形 11"/>
          <p:cNvSpPr/>
          <p:nvPr/>
        </p:nvSpPr>
        <p:spPr>
          <a:xfrm>
            <a:off x="3028950" y="3294774"/>
            <a:ext cx="1880667" cy="137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3" name="矩形 12"/>
          <p:cNvSpPr/>
          <p:nvPr/>
        </p:nvSpPr>
        <p:spPr>
          <a:xfrm>
            <a:off x="462458" y="4824852"/>
            <a:ext cx="2395042" cy="137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4" name="矩形 13"/>
          <p:cNvSpPr/>
          <p:nvPr/>
        </p:nvSpPr>
        <p:spPr>
          <a:xfrm>
            <a:off x="1733550" y="5108451"/>
            <a:ext cx="1387988" cy="1194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5" name="投影片編號版面配置區 3"/>
          <p:cNvSpPr>
            <a:spLocks noGrp="1"/>
          </p:cNvSpPr>
          <p:nvPr>
            <p:ph type="sldNum" sz="quarter" idx="12"/>
          </p:nvPr>
        </p:nvSpPr>
        <p:spPr>
          <a:xfrm>
            <a:off x="539552" y="6525344"/>
            <a:ext cx="360040" cy="205711"/>
          </a:xfrm>
        </p:spPr>
        <p:txBody>
          <a:bodyPr/>
          <a:lstStyle/>
          <a:p>
            <a:r>
              <a:rPr lang="en-US" altLang="zh-TW" dirty="0" smtClean="0"/>
              <a:t>32</a:t>
            </a:r>
          </a:p>
        </p:txBody>
      </p:sp>
    </p:spTree>
    <p:extLst>
      <p:ext uri="{BB962C8B-B14F-4D97-AF65-F5344CB8AC3E}">
        <p14:creationId xmlns:p14="http://schemas.microsoft.com/office/powerpoint/2010/main" val="121282166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21" y="1700165"/>
            <a:ext cx="7957774" cy="4498824"/>
          </a:xfrm>
          <a:prstGeom prst="rect">
            <a:avLst/>
          </a:prstGeom>
        </p:spPr>
      </p:pic>
      <p:sp>
        <p:nvSpPr>
          <p:cNvPr id="7" name="內容版面配置區 2"/>
          <p:cNvSpPr txBox="1">
            <a:spLocks/>
          </p:cNvSpPr>
          <p:nvPr/>
        </p:nvSpPr>
        <p:spPr>
          <a:xfrm>
            <a:off x="179512" y="1196752"/>
            <a:ext cx="3659063"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smtClean="0">
                <a:solidFill>
                  <a:srgbClr val="002060"/>
                </a:solidFill>
                <a:latin typeface="標楷體" panose="03000509000000000000" pitchFamily="65" charset="-120"/>
                <a:ea typeface="標楷體" panose="03000509000000000000" pitchFamily="65" charset="-120"/>
                <a:cs typeface="Times New Roman" panose="02020603050405020304" pitchFamily="18" charset="0"/>
              </a:rPr>
              <a:t>釣魚</a:t>
            </a: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攻擊抵擋說明例</a:t>
            </a:r>
          </a:p>
          <a:p>
            <a:pPr marL="355600" lvl="0" indent="-355600">
              <a:spcBef>
                <a:spcPts val="600"/>
              </a:spcBef>
              <a:spcAft>
                <a:spcPts val="600"/>
              </a:spcAft>
              <a:buClr>
                <a:schemeClr val="tx1">
                  <a:lumMod val="65000"/>
                  <a:lumOff val="35000"/>
                </a:schemeClr>
              </a:buClr>
              <a:buFont typeface="Wingdings" panose="05000000000000000000" pitchFamily="2" charset="2"/>
              <a:buChar char="Ø"/>
            </a:pP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8" name="矩形 7"/>
          <p:cNvSpPr/>
          <p:nvPr/>
        </p:nvSpPr>
        <p:spPr>
          <a:xfrm rot="19859255">
            <a:off x="3678087" y="4312182"/>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9" name="矩形 8"/>
          <p:cNvSpPr/>
          <p:nvPr/>
        </p:nvSpPr>
        <p:spPr>
          <a:xfrm rot="311658">
            <a:off x="4633855" y="5351593"/>
            <a:ext cx="2580983" cy="657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0" name="矩形 9"/>
          <p:cNvSpPr/>
          <p:nvPr/>
        </p:nvSpPr>
        <p:spPr>
          <a:xfrm rot="311658">
            <a:off x="7610008" y="3304903"/>
            <a:ext cx="1422474" cy="215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1" name="矩形 10"/>
          <p:cNvSpPr/>
          <p:nvPr/>
        </p:nvSpPr>
        <p:spPr>
          <a:xfrm>
            <a:off x="1256119" y="5687631"/>
            <a:ext cx="1865419" cy="61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3" name="矩形 12"/>
          <p:cNvSpPr/>
          <p:nvPr/>
        </p:nvSpPr>
        <p:spPr>
          <a:xfrm>
            <a:off x="630521" y="5236109"/>
            <a:ext cx="2091447" cy="687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4" name="矩形 13"/>
          <p:cNvSpPr/>
          <p:nvPr/>
        </p:nvSpPr>
        <p:spPr>
          <a:xfrm>
            <a:off x="1240871" y="5085474"/>
            <a:ext cx="1880667" cy="137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5" name="矩形 14"/>
          <p:cNvSpPr/>
          <p:nvPr/>
        </p:nvSpPr>
        <p:spPr>
          <a:xfrm>
            <a:off x="841301" y="4844132"/>
            <a:ext cx="1880667" cy="137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2" name="投影片編號版面配置區 3"/>
          <p:cNvSpPr>
            <a:spLocks noGrp="1"/>
          </p:cNvSpPr>
          <p:nvPr>
            <p:ph type="sldNum" sz="quarter" idx="12"/>
          </p:nvPr>
        </p:nvSpPr>
        <p:spPr>
          <a:xfrm>
            <a:off x="539552" y="6525344"/>
            <a:ext cx="360040" cy="205711"/>
          </a:xfrm>
        </p:spPr>
        <p:txBody>
          <a:bodyPr/>
          <a:lstStyle/>
          <a:p>
            <a:r>
              <a:rPr lang="en-US" altLang="zh-TW" dirty="0" smtClean="0"/>
              <a:t>33</a:t>
            </a:r>
            <a:endParaRPr lang="zh-TW" altLang="en-US" dirty="0"/>
          </a:p>
        </p:txBody>
      </p:sp>
    </p:spTree>
    <p:extLst>
      <p:ext uri="{BB962C8B-B14F-4D97-AF65-F5344CB8AC3E}">
        <p14:creationId xmlns:p14="http://schemas.microsoft.com/office/powerpoint/2010/main" val="317235796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21" y="1700165"/>
            <a:ext cx="7957774" cy="4498824"/>
          </a:xfrm>
          <a:prstGeom prst="rect">
            <a:avLst/>
          </a:prstGeom>
        </p:spPr>
      </p:pic>
      <p:sp>
        <p:nvSpPr>
          <p:cNvPr id="7" name="內容版面配置區 2"/>
          <p:cNvSpPr txBox="1">
            <a:spLocks/>
          </p:cNvSpPr>
          <p:nvPr/>
        </p:nvSpPr>
        <p:spPr>
          <a:xfrm>
            <a:off x="179512" y="1196752"/>
            <a:ext cx="3659063"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smtClean="0">
                <a:solidFill>
                  <a:srgbClr val="002060"/>
                </a:solidFill>
                <a:latin typeface="標楷體" panose="03000509000000000000" pitchFamily="65" charset="-120"/>
                <a:ea typeface="標楷體" panose="03000509000000000000" pitchFamily="65" charset="-120"/>
                <a:cs typeface="Times New Roman" panose="02020603050405020304" pitchFamily="18" charset="0"/>
              </a:rPr>
              <a:t>釣魚</a:t>
            </a: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攻擊抵擋說明例</a:t>
            </a:r>
          </a:p>
          <a:p>
            <a:pPr marL="355600" lvl="0" indent="-355600">
              <a:spcBef>
                <a:spcPts val="600"/>
              </a:spcBef>
              <a:spcAft>
                <a:spcPts val="600"/>
              </a:spcAft>
              <a:buClr>
                <a:schemeClr val="tx1">
                  <a:lumMod val="65000"/>
                  <a:lumOff val="35000"/>
                </a:schemeClr>
              </a:buClr>
              <a:buFont typeface="Wingdings" panose="05000000000000000000" pitchFamily="2" charset="2"/>
              <a:buChar char="Ø"/>
            </a:pP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8" name="矩形 7"/>
          <p:cNvSpPr/>
          <p:nvPr/>
        </p:nvSpPr>
        <p:spPr>
          <a:xfrm rot="19859255">
            <a:off x="3678087" y="4312182"/>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9" name="矩形 8"/>
          <p:cNvSpPr/>
          <p:nvPr/>
        </p:nvSpPr>
        <p:spPr>
          <a:xfrm rot="311658">
            <a:off x="4633855" y="5351593"/>
            <a:ext cx="2580983" cy="657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0" name="矩形 9"/>
          <p:cNvSpPr/>
          <p:nvPr/>
        </p:nvSpPr>
        <p:spPr>
          <a:xfrm rot="311658">
            <a:off x="7610008" y="3304903"/>
            <a:ext cx="1422474" cy="215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1" name="矩形 10"/>
          <p:cNvSpPr/>
          <p:nvPr/>
        </p:nvSpPr>
        <p:spPr>
          <a:xfrm>
            <a:off x="1256119" y="5687631"/>
            <a:ext cx="1865419" cy="61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2" name="投影片編號版面配置區 3"/>
          <p:cNvSpPr>
            <a:spLocks noGrp="1"/>
          </p:cNvSpPr>
          <p:nvPr>
            <p:ph type="sldNum" sz="quarter" idx="12"/>
          </p:nvPr>
        </p:nvSpPr>
        <p:spPr>
          <a:xfrm>
            <a:off x="539552" y="6525344"/>
            <a:ext cx="360040" cy="205711"/>
          </a:xfrm>
        </p:spPr>
        <p:txBody>
          <a:bodyPr/>
          <a:lstStyle/>
          <a:p>
            <a:r>
              <a:rPr lang="en-US" altLang="zh-TW" dirty="0" smtClean="0"/>
              <a:t>34</a:t>
            </a:r>
          </a:p>
        </p:txBody>
      </p:sp>
    </p:spTree>
    <p:extLst>
      <p:ext uri="{BB962C8B-B14F-4D97-AF65-F5344CB8AC3E}">
        <p14:creationId xmlns:p14="http://schemas.microsoft.com/office/powerpoint/2010/main" val="414282957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21" y="1700165"/>
            <a:ext cx="7957774" cy="4498824"/>
          </a:xfrm>
          <a:prstGeom prst="rect">
            <a:avLst/>
          </a:prstGeom>
        </p:spPr>
      </p:pic>
      <p:sp>
        <p:nvSpPr>
          <p:cNvPr id="7" name="內容版面配置區 2"/>
          <p:cNvSpPr txBox="1">
            <a:spLocks/>
          </p:cNvSpPr>
          <p:nvPr/>
        </p:nvSpPr>
        <p:spPr>
          <a:xfrm>
            <a:off x="179512" y="1196752"/>
            <a:ext cx="3659063"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smtClean="0">
                <a:solidFill>
                  <a:srgbClr val="002060"/>
                </a:solidFill>
                <a:latin typeface="標楷體" panose="03000509000000000000" pitchFamily="65" charset="-120"/>
                <a:ea typeface="標楷體" panose="03000509000000000000" pitchFamily="65" charset="-120"/>
                <a:cs typeface="Times New Roman" panose="02020603050405020304" pitchFamily="18" charset="0"/>
              </a:rPr>
              <a:t>釣魚</a:t>
            </a: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攻擊抵擋說明例</a:t>
            </a:r>
          </a:p>
          <a:p>
            <a:pPr marL="355600" lvl="0" indent="-355600">
              <a:spcBef>
                <a:spcPts val="600"/>
              </a:spcBef>
              <a:spcAft>
                <a:spcPts val="600"/>
              </a:spcAft>
              <a:buClr>
                <a:schemeClr val="tx1">
                  <a:lumMod val="65000"/>
                  <a:lumOff val="35000"/>
                </a:schemeClr>
              </a:buClr>
              <a:buFont typeface="Wingdings" panose="05000000000000000000" pitchFamily="2" charset="2"/>
              <a:buChar char="Ø"/>
            </a:pP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8" name="矩形 7"/>
          <p:cNvSpPr/>
          <p:nvPr/>
        </p:nvSpPr>
        <p:spPr>
          <a:xfrm rot="19859255">
            <a:off x="3678087" y="4312182"/>
            <a:ext cx="4655416" cy="91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9" name="矩形 8"/>
          <p:cNvSpPr/>
          <p:nvPr/>
        </p:nvSpPr>
        <p:spPr>
          <a:xfrm rot="311658">
            <a:off x="4633855" y="5351593"/>
            <a:ext cx="2580983" cy="657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0" name="矩形 9"/>
          <p:cNvSpPr/>
          <p:nvPr/>
        </p:nvSpPr>
        <p:spPr>
          <a:xfrm rot="311658">
            <a:off x="7610008" y="3304903"/>
            <a:ext cx="1422474" cy="215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sp>
        <p:nvSpPr>
          <p:cNvPr id="11" name="投影片編號版面配置區 3"/>
          <p:cNvSpPr>
            <a:spLocks noGrp="1"/>
          </p:cNvSpPr>
          <p:nvPr>
            <p:ph type="sldNum" sz="quarter" idx="12"/>
          </p:nvPr>
        </p:nvSpPr>
        <p:spPr>
          <a:xfrm>
            <a:off x="539552" y="6525344"/>
            <a:ext cx="360040" cy="205711"/>
          </a:xfrm>
        </p:spPr>
        <p:txBody>
          <a:bodyPr/>
          <a:lstStyle/>
          <a:p>
            <a:r>
              <a:rPr lang="en-US" altLang="zh-TW" dirty="0" smtClean="0"/>
              <a:t>35</a:t>
            </a:r>
          </a:p>
        </p:txBody>
      </p:sp>
    </p:spTree>
    <p:extLst>
      <p:ext uri="{BB962C8B-B14F-4D97-AF65-F5344CB8AC3E}">
        <p14:creationId xmlns:p14="http://schemas.microsoft.com/office/powerpoint/2010/main" val="95780425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21" y="1700165"/>
            <a:ext cx="7957774" cy="4498824"/>
          </a:xfrm>
          <a:prstGeom prst="rect">
            <a:avLst/>
          </a:prstGeom>
        </p:spPr>
      </p:pic>
      <p:sp>
        <p:nvSpPr>
          <p:cNvPr id="7" name="內容版面配置區 2"/>
          <p:cNvSpPr txBox="1">
            <a:spLocks/>
          </p:cNvSpPr>
          <p:nvPr/>
        </p:nvSpPr>
        <p:spPr>
          <a:xfrm>
            <a:off x="179512" y="1196752"/>
            <a:ext cx="3659063" cy="557233"/>
          </a:xfrm>
          <a:prstGeom prst="rect">
            <a:avLst/>
          </a:prstGeom>
        </p:spPr>
        <p:txBody>
          <a:bodyPr vert="horz" lIns="91440" tIns="45720" rIns="91440" bIns="45720" rtlCol="0">
            <a:noAutofit/>
          </a:bodyPr>
          <a:lstStyle/>
          <a:p>
            <a:pPr marL="355600" lvl="0" indent="-355600">
              <a:spcBef>
                <a:spcPts val="600"/>
              </a:spcBef>
              <a:spcAft>
                <a:spcPts val="600"/>
              </a:spcAft>
              <a:buClr>
                <a:schemeClr val="tx1">
                  <a:lumMod val="65000"/>
                  <a:lumOff val="35000"/>
                </a:schemeClr>
              </a:buClr>
              <a:buFont typeface="Wingdings" panose="05000000000000000000" pitchFamily="2" charset="2"/>
              <a:buChar char="Ø"/>
            </a:pPr>
            <a:r>
              <a:rPr lang="zh-TW" altLang="en-US" sz="2400" dirty="0" smtClean="0">
                <a:solidFill>
                  <a:srgbClr val="002060"/>
                </a:solidFill>
                <a:latin typeface="標楷體" panose="03000509000000000000" pitchFamily="65" charset="-120"/>
                <a:ea typeface="標楷體" panose="03000509000000000000" pitchFamily="65" charset="-120"/>
                <a:cs typeface="Times New Roman" panose="02020603050405020304" pitchFamily="18" charset="0"/>
              </a:rPr>
              <a:t>釣魚</a:t>
            </a:r>
            <a:r>
              <a:rPr lang="zh-TW" altLang="en-US" sz="2400" dirty="0">
                <a:solidFill>
                  <a:srgbClr val="002060"/>
                </a:solidFill>
                <a:latin typeface="標楷體" panose="03000509000000000000" pitchFamily="65" charset="-120"/>
                <a:ea typeface="標楷體" panose="03000509000000000000" pitchFamily="65" charset="-120"/>
                <a:cs typeface="Times New Roman" panose="02020603050405020304" pitchFamily="18" charset="0"/>
              </a:rPr>
              <a:t>攻擊抵擋說明例</a:t>
            </a:r>
          </a:p>
          <a:p>
            <a:pPr marL="355600" lvl="0" indent="-355600">
              <a:spcBef>
                <a:spcPts val="600"/>
              </a:spcBef>
              <a:spcAft>
                <a:spcPts val="600"/>
              </a:spcAft>
              <a:buClr>
                <a:schemeClr val="tx1">
                  <a:lumMod val="65000"/>
                  <a:lumOff val="35000"/>
                </a:schemeClr>
              </a:buClr>
              <a:buFont typeface="Wingdings" panose="05000000000000000000" pitchFamily="2" charset="2"/>
              <a:buChar char="Ø"/>
            </a:pPr>
            <a:endParaRPr kumimoji="0" lang="en-US" altLang="zh-TW" sz="2400" b="0" i="0" u="none" strike="noStrike" kern="1200" cap="none" spc="0" normalizeH="0" baseline="0" noProof="0" dirty="0" smtClean="0">
              <a:ln>
                <a:noFill/>
              </a:ln>
              <a:solidFill>
                <a:srgbClr val="00206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5" name="投影片編號版面配置區 3"/>
          <p:cNvSpPr>
            <a:spLocks noGrp="1"/>
          </p:cNvSpPr>
          <p:nvPr>
            <p:ph type="sldNum" sz="quarter" idx="12"/>
          </p:nvPr>
        </p:nvSpPr>
        <p:spPr>
          <a:xfrm>
            <a:off x="539552" y="6525344"/>
            <a:ext cx="360040" cy="205711"/>
          </a:xfrm>
        </p:spPr>
        <p:txBody>
          <a:bodyPr/>
          <a:lstStyle/>
          <a:p>
            <a:r>
              <a:rPr lang="en-US" altLang="zh-TW" dirty="0" smtClean="0"/>
              <a:t>36</a:t>
            </a:r>
            <a:endParaRPr lang="zh-TW" altLang="en-US" dirty="0"/>
          </a:p>
        </p:txBody>
      </p:sp>
    </p:spTree>
    <p:extLst>
      <p:ext uri="{BB962C8B-B14F-4D97-AF65-F5344CB8AC3E}">
        <p14:creationId xmlns:p14="http://schemas.microsoft.com/office/powerpoint/2010/main" val="423908056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3" name="內容版面配置區 2"/>
          <p:cNvSpPr>
            <a:spLocks noGrp="1"/>
          </p:cNvSpPr>
          <p:nvPr>
            <p:ph idx="1"/>
          </p:nvPr>
        </p:nvSpPr>
        <p:spPr/>
        <p:txBody>
          <a:bodyPr/>
          <a:lstStyle/>
          <a:p>
            <a:pPr lvl="1"/>
            <a:r>
              <a:rPr lang="zh-TW" altLang="zh-TW" sz="2400" b="1" dirty="0">
                <a:latin typeface="標楷體" panose="03000509000000000000" pitchFamily="65" charset="-120"/>
                <a:ea typeface="標楷體" panose="03000509000000000000" pitchFamily="65" charset="-120"/>
              </a:rPr>
              <a:t>安全性</a:t>
            </a:r>
            <a:r>
              <a:rPr lang="zh-TW" altLang="zh-TW" sz="2400" b="1" dirty="0" smtClean="0">
                <a:latin typeface="標楷體" panose="03000509000000000000" pitchFamily="65" charset="-120"/>
                <a:ea typeface="標楷體" panose="03000509000000000000" pitchFamily="65" charset="-120"/>
              </a:rPr>
              <a:t>分析</a:t>
            </a:r>
            <a:endParaRPr lang="en-US" altLang="zh-TW" sz="2400" b="1" dirty="0" smtClean="0">
              <a:latin typeface="標楷體" panose="03000509000000000000" pitchFamily="65" charset="-120"/>
              <a:ea typeface="標楷體" panose="03000509000000000000" pitchFamily="65" charset="-120"/>
            </a:endParaRPr>
          </a:p>
          <a:p>
            <a:pPr lvl="2" algn="ctr">
              <a:buNone/>
            </a:pPr>
            <a:r>
              <a:rPr lang="en-US" altLang="zh-TW" sz="2400" dirty="0" smtClean="0"/>
              <a:t>pw = HMAC(K, MPW || DN)</a:t>
            </a:r>
            <a:endParaRPr lang="zh-TW" altLang="zh-TW" sz="2400" dirty="0" smtClean="0"/>
          </a:p>
          <a:p>
            <a:pPr lvl="2" algn="ctr">
              <a:buNone/>
            </a:pPr>
            <a:r>
              <a:rPr lang="en-US" altLang="zh-TW" sz="2400" dirty="0" smtClean="0"/>
              <a:t>Authenticator</a:t>
            </a:r>
            <a:r>
              <a:rPr lang="en-US" altLang="zh-TW" sz="2400" baseline="-25000" dirty="0" smtClean="0"/>
              <a:t>u</a:t>
            </a:r>
            <a:r>
              <a:rPr lang="en-US" altLang="zh-TW" sz="2400" dirty="0" smtClean="0"/>
              <a:t> = HMAC (pw, R</a:t>
            </a:r>
            <a:r>
              <a:rPr lang="en-US" altLang="zh-TW" sz="2400" baseline="-25000" dirty="0" smtClean="0"/>
              <a:t>S</a:t>
            </a:r>
            <a:r>
              <a:rPr lang="en-US" altLang="zh-TW" sz="2400" dirty="0" smtClean="0"/>
              <a:t>)</a:t>
            </a:r>
            <a:endParaRPr lang="en-US" altLang="zh-TW" sz="2000" dirty="0" smtClean="0">
              <a:latin typeface="Times New Roman"/>
              <a:ea typeface="標楷體"/>
              <a:cs typeface="Times New Roman"/>
            </a:endParaRPr>
          </a:p>
          <a:p>
            <a:pPr lvl="2"/>
            <a:endParaRPr lang="en-US" altLang="zh-TW" sz="2400" b="1" dirty="0" smtClean="0">
              <a:latin typeface="Times New Roman"/>
              <a:ea typeface="標楷體"/>
              <a:cs typeface="Times New Roman"/>
            </a:endParaRPr>
          </a:p>
          <a:p>
            <a:pPr lvl="2"/>
            <a:r>
              <a:rPr lang="zh-TW" altLang="zh-TW" sz="2000" b="1" dirty="0" smtClean="0">
                <a:latin typeface="Times New Roman"/>
                <a:ea typeface="標楷體"/>
                <a:cs typeface="Times New Roman"/>
              </a:rPr>
              <a:t>重送攻擊</a:t>
            </a:r>
            <a:r>
              <a:rPr lang="zh-TW" altLang="zh-TW" sz="2000" b="1" dirty="0" smtClean="0">
                <a:solidFill>
                  <a:srgbClr val="000000"/>
                </a:solidFill>
                <a:latin typeface="Times New Roman"/>
                <a:ea typeface="標楷體"/>
                <a:cs typeface="Times New Roman"/>
              </a:rPr>
              <a:t>抵擋能力</a:t>
            </a:r>
            <a:endParaRPr lang="en-US" altLang="zh-TW" sz="2000" dirty="0" smtClean="0">
              <a:latin typeface="Times New Roman"/>
              <a:ea typeface="標楷體"/>
              <a:cs typeface="Times New Roman"/>
            </a:endParaRPr>
          </a:p>
          <a:p>
            <a:pPr lvl="3"/>
            <a:r>
              <a:rPr lang="zh-TW" altLang="zh-TW" sz="1800" dirty="0" smtClean="0">
                <a:solidFill>
                  <a:schemeClr val="tx1"/>
                </a:solidFill>
                <a:latin typeface="Times New Roman"/>
                <a:ea typeface="標楷體"/>
                <a:cs typeface="Times New Roman"/>
              </a:rPr>
              <a:t>使用伺服器產生</a:t>
            </a:r>
            <a:r>
              <a:rPr lang="zh-TW" altLang="zh-TW" sz="1800" dirty="0" smtClean="0">
                <a:solidFill>
                  <a:srgbClr val="F66900"/>
                </a:solidFill>
                <a:latin typeface="Times New Roman"/>
                <a:ea typeface="標楷體"/>
                <a:cs typeface="Times New Roman"/>
              </a:rPr>
              <a:t>隨機亂數</a:t>
            </a:r>
            <a:r>
              <a:rPr lang="en-US" altLang="zh-TW" sz="1800" dirty="0" smtClean="0">
                <a:solidFill>
                  <a:srgbClr val="F66900"/>
                </a:solidFill>
                <a:latin typeface="Times New Roman"/>
                <a:ea typeface="標楷體"/>
              </a:rPr>
              <a:t>R</a:t>
            </a:r>
            <a:r>
              <a:rPr lang="en-US" altLang="zh-TW" sz="1800" baseline="-25000" dirty="0" smtClean="0">
                <a:solidFill>
                  <a:srgbClr val="F66900"/>
                </a:solidFill>
                <a:latin typeface="Times New Roman"/>
                <a:ea typeface="標楷體"/>
              </a:rPr>
              <a:t>S</a:t>
            </a:r>
            <a:r>
              <a:rPr lang="zh-TW" altLang="zh-TW" sz="1800" dirty="0" smtClean="0">
                <a:solidFill>
                  <a:schemeClr val="tx1"/>
                </a:solidFill>
                <a:latin typeface="Times New Roman"/>
                <a:ea typeface="標楷體"/>
                <a:cs typeface="Times New Roman"/>
              </a:rPr>
              <a:t>使</a:t>
            </a:r>
            <a:r>
              <a:rPr lang="zh-TW" altLang="en-US" sz="1800" dirty="0" smtClean="0">
                <a:solidFill>
                  <a:schemeClr val="tx1"/>
                </a:solidFill>
                <a:ea typeface="標楷體" panose="03000509000000000000" pitchFamily="65" charset="-120"/>
              </a:rPr>
              <a:t>認證資訊為動態產生且僅供一次性使用</a:t>
            </a:r>
            <a:endParaRPr lang="en-US" altLang="zh-TW" sz="1800" dirty="0" smtClean="0">
              <a:solidFill>
                <a:schemeClr val="tx1"/>
              </a:solidFill>
              <a:ea typeface="標楷體" panose="03000509000000000000" pitchFamily="65" charset="-120"/>
            </a:endParaRPr>
          </a:p>
          <a:p>
            <a:pPr lvl="2"/>
            <a:endParaRPr lang="en-US" altLang="zh-TW" sz="1800" dirty="0" smtClean="0">
              <a:ea typeface="標楷體" panose="03000509000000000000" pitchFamily="65" charset="-120"/>
            </a:endParaRPr>
          </a:p>
          <a:p>
            <a:pPr lvl="2"/>
            <a:r>
              <a:rPr lang="zh-TW" altLang="en-US" sz="2000" b="1" dirty="0" smtClean="0">
                <a:latin typeface="Times New Roman"/>
                <a:ea typeface="標楷體"/>
                <a:cs typeface="Times New Roman"/>
              </a:rPr>
              <a:t>無</a:t>
            </a:r>
            <a:r>
              <a:rPr lang="zh-TW" altLang="zh-TW" sz="2000" b="1" dirty="0" smtClean="0">
                <a:latin typeface="Times New Roman"/>
                <a:ea typeface="標楷體"/>
                <a:cs typeface="Times New Roman"/>
              </a:rPr>
              <a:t>通行碼資料庫外洩</a:t>
            </a:r>
            <a:endParaRPr lang="en-US" altLang="zh-TW" sz="2000" b="1" dirty="0" smtClean="0">
              <a:latin typeface="Times New Roman"/>
              <a:ea typeface="標楷體"/>
              <a:cs typeface="Times New Roman"/>
            </a:endParaRPr>
          </a:p>
          <a:p>
            <a:pPr lvl="3"/>
            <a:r>
              <a:rPr lang="zh-TW" altLang="zh-TW" sz="1800" dirty="0" smtClean="0">
                <a:solidFill>
                  <a:schemeClr val="tx1"/>
                </a:solidFill>
                <a:latin typeface="Times New Roman"/>
                <a:ea typeface="標楷體"/>
                <a:cs typeface="Times New Roman"/>
              </a:rPr>
              <a:t>用於各伺服器登入驗證之一般通行碼</a:t>
            </a:r>
            <a:r>
              <a:rPr lang="zh-TW" altLang="en-US" sz="1800" dirty="0">
                <a:solidFill>
                  <a:schemeClr val="tx1"/>
                </a:solidFill>
                <a:latin typeface="Times New Roman"/>
                <a:ea typeface="標楷體"/>
                <a:cs typeface="Times New Roman"/>
              </a:rPr>
              <a:t>在</a:t>
            </a:r>
            <a:r>
              <a:rPr lang="zh-TW" altLang="zh-TW" sz="1800" dirty="0" smtClean="0">
                <a:solidFill>
                  <a:schemeClr val="tx1"/>
                </a:solidFill>
                <a:latin typeface="Times New Roman"/>
                <a:ea typeface="標楷體"/>
                <a:cs typeface="Times New Roman"/>
              </a:rPr>
              <a:t>登入時才透過</a:t>
            </a:r>
            <a:r>
              <a:rPr lang="zh-TW" altLang="zh-TW" sz="1800" dirty="0" smtClean="0">
                <a:solidFill>
                  <a:srgbClr val="F66900"/>
                </a:solidFill>
                <a:latin typeface="Times New Roman"/>
                <a:ea typeface="標楷體"/>
                <a:cs typeface="Times New Roman"/>
              </a:rPr>
              <a:t>計算</a:t>
            </a:r>
            <a:r>
              <a:rPr lang="zh-TW" altLang="zh-TW" sz="1800" dirty="0" smtClean="0">
                <a:solidFill>
                  <a:schemeClr val="tx1"/>
                </a:solidFill>
                <a:latin typeface="Times New Roman"/>
                <a:ea typeface="標楷體"/>
                <a:cs typeface="Times New Roman"/>
              </a:rPr>
              <a:t>得出</a:t>
            </a:r>
            <a:r>
              <a:rPr lang="zh-TW" altLang="en-US" sz="1800" dirty="0" smtClean="0">
                <a:solidFill>
                  <a:schemeClr val="tx1"/>
                </a:solidFill>
                <a:latin typeface="標楷體" panose="03000509000000000000" pitchFamily="65" charset="-120"/>
                <a:ea typeface="標楷體" panose="03000509000000000000" pitchFamily="65" charset="-120"/>
              </a:rPr>
              <a:t>，</a:t>
            </a:r>
            <a:r>
              <a:rPr lang="en-US" altLang="zh-TW" sz="1800" dirty="0" smtClean="0">
                <a:solidFill>
                  <a:schemeClr val="tx1"/>
                </a:solidFill>
                <a:latin typeface="標楷體" panose="03000509000000000000" pitchFamily="65" charset="-120"/>
                <a:ea typeface="標楷體" panose="03000509000000000000" pitchFamily="65" charset="-120"/>
              </a:rPr>
              <a:t/>
            </a:r>
            <a:br>
              <a:rPr lang="en-US" altLang="zh-TW" sz="1800" dirty="0" smtClean="0">
                <a:solidFill>
                  <a:schemeClr val="tx1"/>
                </a:solidFill>
                <a:latin typeface="標楷體" panose="03000509000000000000" pitchFamily="65" charset="-120"/>
                <a:ea typeface="標楷體" panose="03000509000000000000" pitchFamily="65" charset="-120"/>
              </a:rPr>
            </a:br>
            <a:r>
              <a:rPr lang="zh-TW" altLang="zh-TW" sz="1800" dirty="0" smtClean="0">
                <a:solidFill>
                  <a:schemeClr val="tx1"/>
                </a:solidFill>
                <a:latin typeface="標楷體" panose="03000509000000000000" pitchFamily="65" charset="-120"/>
                <a:ea typeface="標楷體" panose="03000509000000000000" pitchFamily="65" charset="-120"/>
              </a:rPr>
              <a:t>不需儲存</a:t>
            </a:r>
            <a:r>
              <a:rPr lang="zh-TW" altLang="en-US" sz="1800" dirty="0" smtClean="0">
                <a:solidFill>
                  <a:schemeClr val="tx1"/>
                </a:solidFill>
                <a:latin typeface="標楷體" panose="03000509000000000000" pitchFamily="65" charset="-120"/>
                <a:ea typeface="標楷體" panose="03000509000000000000" pitchFamily="65" charset="-120"/>
              </a:rPr>
              <a:t>任何</a:t>
            </a:r>
            <a:r>
              <a:rPr lang="zh-TW" altLang="zh-TW" sz="1800" dirty="0" smtClean="0">
                <a:solidFill>
                  <a:schemeClr val="tx1"/>
                </a:solidFill>
                <a:latin typeface="標楷體" panose="03000509000000000000" pitchFamily="65" charset="-120"/>
                <a:ea typeface="標楷體" panose="03000509000000000000" pitchFamily="65" charset="-120"/>
              </a:rPr>
              <a:t>通行碼</a:t>
            </a:r>
            <a:r>
              <a:rPr lang="zh-TW" altLang="en-US" sz="1800" dirty="0" smtClean="0">
                <a:solidFill>
                  <a:schemeClr val="tx1"/>
                </a:solidFill>
                <a:ea typeface="標楷體" panose="03000509000000000000" pitchFamily="65" charset="-120"/>
              </a:rPr>
              <a:t>，故</a:t>
            </a:r>
            <a:r>
              <a:rPr lang="zh-TW" altLang="en-US" sz="1800" dirty="0" smtClean="0">
                <a:solidFill>
                  <a:schemeClr val="tx1"/>
                </a:solidFill>
                <a:latin typeface="Times New Roman"/>
                <a:ea typeface="標楷體"/>
                <a:cs typeface="Times New Roman"/>
              </a:rPr>
              <a:t>無</a:t>
            </a:r>
            <a:r>
              <a:rPr lang="zh-TW" altLang="zh-TW" sz="1800" dirty="0" smtClean="0">
                <a:solidFill>
                  <a:schemeClr val="tx1"/>
                </a:solidFill>
                <a:latin typeface="Times New Roman"/>
                <a:ea typeface="標楷體"/>
                <a:cs typeface="Times New Roman"/>
              </a:rPr>
              <a:t>通行碼資料庫外洩</a:t>
            </a:r>
            <a:r>
              <a:rPr lang="zh-TW" altLang="zh-TW" sz="1800" dirty="0" smtClean="0">
                <a:solidFill>
                  <a:schemeClr val="tx1"/>
                </a:solidFill>
                <a:latin typeface="標楷體" panose="03000509000000000000" pitchFamily="65" charset="-120"/>
                <a:ea typeface="標楷體" panose="03000509000000000000" pitchFamily="65" charset="-120"/>
              </a:rPr>
              <a:t>的風險</a:t>
            </a:r>
            <a:endParaRPr lang="en-US" altLang="zh-TW" sz="18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37</a:t>
            </a:fld>
            <a:endParaRPr lang="zh-TW" altLang="en-US"/>
          </a:p>
        </p:txBody>
      </p:sp>
    </p:spTree>
    <p:extLst>
      <p:ext uri="{BB962C8B-B14F-4D97-AF65-F5344CB8AC3E}">
        <p14:creationId xmlns:p14="http://schemas.microsoft.com/office/powerpoint/2010/main" val="164830011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latin typeface="Times New Roman" pitchFamily="18" charset="0"/>
                <a:ea typeface="標楷體" panose="03000509000000000000" pitchFamily="65" charset="-120"/>
              </a:rPr>
              <a:t>PMS-rPC</a:t>
            </a:r>
            <a:endParaRPr lang="zh-TW" altLang="en-US" dirty="0"/>
          </a:p>
        </p:txBody>
      </p:sp>
      <p:sp>
        <p:nvSpPr>
          <p:cNvPr id="3" name="內容版面配置區 2"/>
          <p:cNvSpPr>
            <a:spLocks noGrp="1"/>
          </p:cNvSpPr>
          <p:nvPr>
            <p:ph idx="1"/>
          </p:nvPr>
        </p:nvSpPr>
        <p:spPr/>
        <p:txBody>
          <a:bodyPr/>
          <a:lstStyle/>
          <a:p>
            <a:pPr lvl="1"/>
            <a:r>
              <a:rPr lang="zh-TW" altLang="en-US" sz="2400" b="1" dirty="0">
                <a:latin typeface="標楷體" panose="03000509000000000000" pitchFamily="65" charset="-120"/>
                <a:ea typeface="標楷體" panose="03000509000000000000" pitchFamily="65" charset="-120"/>
              </a:rPr>
              <a:t>使用性</a:t>
            </a:r>
            <a:r>
              <a:rPr lang="zh-TW" altLang="en-US" sz="2400" b="1" dirty="0" smtClean="0">
                <a:latin typeface="標楷體" panose="03000509000000000000" pitchFamily="65" charset="-120"/>
                <a:ea typeface="標楷體" panose="03000509000000000000" pitchFamily="65" charset="-120"/>
              </a:rPr>
              <a:t>分析</a:t>
            </a:r>
            <a:endParaRPr lang="en-US" altLang="zh-TW" sz="2400" b="1" dirty="0" smtClean="0">
              <a:latin typeface="標楷體" panose="03000509000000000000" pitchFamily="65" charset="-120"/>
              <a:ea typeface="標楷體" panose="03000509000000000000" pitchFamily="65" charset="-120"/>
            </a:endParaRPr>
          </a:p>
          <a:p>
            <a:pPr lvl="2">
              <a:lnSpc>
                <a:spcPct val="150000"/>
              </a:lnSpc>
            </a:pPr>
            <a:r>
              <a:rPr lang="zh-TW" altLang="en-US" dirty="0" smtClean="0">
                <a:latin typeface="標楷體" panose="03000509000000000000" pitchFamily="65" charset="-120"/>
                <a:ea typeface="標楷體" panose="03000509000000000000" pitchFamily="65" charset="-120"/>
              </a:rPr>
              <a:t>良好的</a:t>
            </a:r>
            <a:r>
              <a:rPr lang="zh-TW" altLang="en-US" dirty="0" smtClean="0">
                <a:solidFill>
                  <a:srgbClr val="F66900"/>
                </a:solidFill>
                <a:latin typeface="標楷體" panose="03000509000000000000" pitchFamily="65" charset="-120"/>
                <a:ea typeface="標楷體" panose="03000509000000000000" pitchFamily="65" charset="-120"/>
              </a:rPr>
              <a:t>可攜性</a:t>
            </a:r>
            <a:endParaRPr lang="en-US" altLang="zh-TW" dirty="0" smtClean="0">
              <a:solidFill>
                <a:srgbClr val="F66900"/>
              </a:solidFill>
              <a:latin typeface="標楷體" panose="03000509000000000000" pitchFamily="65" charset="-120"/>
              <a:ea typeface="標楷體" panose="03000509000000000000" pitchFamily="65" charset="-120"/>
            </a:endParaRPr>
          </a:p>
          <a:p>
            <a:pPr lvl="3">
              <a:lnSpc>
                <a:spcPct val="150000"/>
              </a:lnSpc>
            </a:pPr>
            <a:r>
              <a:rPr lang="zh-TW" altLang="zh-TW" sz="1800" dirty="0" smtClean="0">
                <a:solidFill>
                  <a:schemeClr val="tx1"/>
                </a:solidFill>
                <a:latin typeface="標楷體" panose="03000509000000000000" pitchFamily="65" charset="-120"/>
                <a:ea typeface="標楷體" panose="03000509000000000000" pitchFamily="65" charset="-120"/>
              </a:rPr>
              <a:t>只需要</a:t>
            </a:r>
            <a:r>
              <a:rPr lang="zh-TW" altLang="en-US" sz="1800" dirty="0" smtClean="0">
                <a:solidFill>
                  <a:schemeClr val="tx1"/>
                </a:solidFill>
                <a:latin typeface="標楷體" panose="03000509000000000000" pitchFamily="65" charset="-120"/>
                <a:ea typeface="標楷體" panose="03000509000000000000" pitchFamily="65" charset="-120"/>
              </a:rPr>
              <a:t>一般的</a:t>
            </a:r>
            <a:r>
              <a:rPr lang="zh-TW" altLang="zh-TW" sz="1800" dirty="0" smtClean="0">
                <a:solidFill>
                  <a:srgbClr val="F66900"/>
                </a:solidFill>
                <a:latin typeface="標楷體" panose="03000509000000000000" pitchFamily="65" charset="-120"/>
                <a:ea typeface="標楷體" panose="03000509000000000000" pitchFamily="65" charset="-120"/>
              </a:rPr>
              <a:t>行動裝置</a:t>
            </a:r>
            <a:endParaRPr lang="en-US" altLang="zh-TW" sz="1800" dirty="0" smtClean="0">
              <a:solidFill>
                <a:srgbClr val="F66900"/>
              </a:solidFill>
              <a:latin typeface="標楷體" panose="03000509000000000000" pitchFamily="65" charset="-120"/>
              <a:ea typeface="標楷體" panose="03000509000000000000" pitchFamily="65" charset="-120"/>
            </a:endParaRPr>
          </a:p>
          <a:p>
            <a:pPr lvl="3">
              <a:lnSpc>
                <a:spcPct val="150000"/>
              </a:lnSpc>
            </a:pPr>
            <a:r>
              <a:rPr lang="zh-TW" altLang="zh-TW" sz="1800" dirty="0" smtClean="0">
                <a:solidFill>
                  <a:schemeClr val="tx1"/>
                </a:solidFill>
                <a:latin typeface="標楷體" panose="03000509000000000000" pitchFamily="65" charset="-120"/>
                <a:ea typeface="標楷體" panose="03000509000000000000" pitchFamily="65" charset="-120"/>
              </a:rPr>
              <a:t>不需要其它特殊硬體裝置</a:t>
            </a:r>
            <a:r>
              <a:rPr lang="zh-TW" altLang="en-US" sz="1800" dirty="0" smtClean="0">
                <a:solidFill>
                  <a:schemeClr val="tx1"/>
                </a:solidFill>
                <a:latin typeface="標楷體" panose="03000509000000000000" pitchFamily="65" charset="-120"/>
                <a:ea typeface="標楷體" panose="03000509000000000000" pitchFamily="65" charset="-120"/>
              </a:rPr>
              <a:t>或</a:t>
            </a:r>
            <a:r>
              <a:rPr lang="zh-TW" altLang="zh-TW" sz="1800" dirty="0" smtClean="0">
                <a:solidFill>
                  <a:schemeClr val="tx1"/>
                </a:solidFill>
                <a:latin typeface="標楷體" panose="03000509000000000000" pitchFamily="65" charset="-120"/>
                <a:ea typeface="標楷體" panose="03000509000000000000" pitchFamily="65" charset="-120"/>
              </a:rPr>
              <a:t>額外</a:t>
            </a:r>
            <a:r>
              <a:rPr lang="zh-TW" altLang="zh-TW" sz="1800" dirty="0">
                <a:solidFill>
                  <a:schemeClr val="tx1"/>
                </a:solidFill>
                <a:latin typeface="標楷體" panose="03000509000000000000" pitchFamily="65" charset="-120"/>
                <a:ea typeface="標楷體" panose="03000509000000000000" pitchFamily="65" charset="-120"/>
              </a:rPr>
              <a:t>安裝擴充</a:t>
            </a:r>
            <a:r>
              <a:rPr lang="zh-TW" altLang="zh-TW" sz="1800" dirty="0" smtClean="0">
                <a:solidFill>
                  <a:schemeClr val="tx1"/>
                </a:solidFill>
                <a:latin typeface="標楷體" panose="03000509000000000000" pitchFamily="65" charset="-120"/>
                <a:ea typeface="標楷體" panose="03000509000000000000" pitchFamily="65" charset="-120"/>
              </a:rPr>
              <a:t>元件</a:t>
            </a:r>
            <a:endParaRPr lang="en-US" altLang="zh-TW" sz="1800" dirty="0" smtClean="0">
              <a:solidFill>
                <a:schemeClr val="tx1"/>
              </a:solidFill>
              <a:latin typeface="標楷體" panose="03000509000000000000" pitchFamily="65" charset="-120"/>
              <a:ea typeface="標楷體" panose="03000509000000000000" pitchFamily="65" charset="-120"/>
            </a:endParaRPr>
          </a:p>
          <a:p>
            <a:pPr lvl="2">
              <a:lnSpc>
                <a:spcPct val="150000"/>
              </a:lnSpc>
            </a:pPr>
            <a:r>
              <a:rPr lang="zh-TW" altLang="en-US" dirty="0" smtClean="0">
                <a:latin typeface="標楷體" panose="03000509000000000000" pitchFamily="65" charset="-120"/>
                <a:ea typeface="標楷體" panose="03000509000000000000" pitchFamily="65" charset="-120"/>
              </a:rPr>
              <a:t>記憶負擔低</a:t>
            </a:r>
            <a:endParaRPr lang="en-US" altLang="zh-TW" dirty="0" smtClean="0">
              <a:latin typeface="標楷體" panose="03000509000000000000" pitchFamily="65" charset="-120"/>
              <a:ea typeface="標楷體" panose="03000509000000000000" pitchFamily="65" charset="-120"/>
            </a:endParaRPr>
          </a:p>
          <a:p>
            <a:pPr lvl="3">
              <a:lnSpc>
                <a:spcPct val="150000"/>
              </a:lnSpc>
            </a:pPr>
            <a:r>
              <a:rPr lang="zh-TW" altLang="en-US" sz="1800" dirty="0" smtClean="0">
                <a:solidFill>
                  <a:schemeClr val="tx1"/>
                </a:solidFill>
                <a:latin typeface="標楷體" panose="03000509000000000000" pitchFamily="65" charset="-120"/>
                <a:ea typeface="標楷體" panose="03000509000000000000" pitchFamily="65" charset="-120"/>
              </a:rPr>
              <a:t>僅</a:t>
            </a:r>
            <a:r>
              <a:rPr lang="zh-TW" altLang="en-US" sz="1800" dirty="0">
                <a:solidFill>
                  <a:schemeClr val="tx1"/>
                </a:solidFill>
                <a:latin typeface="標楷體" panose="03000509000000000000" pitchFamily="65" charset="-120"/>
                <a:ea typeface="標楷體" panose="03000509000000000000" pitchFamily="65" charset="-120"/>
              </a:rPr>
              <a:t>需</a:t>
            </a:r>
            <a:r>
              <a:rPr lang="zh-TW" altLang="en-US" sz="1800" dirty="0" smtClean="0">
                <a:solidFill>
                  <a:schemeClr val="tx1"/>
                </a:solidFill>
                <a:latin typeface="標楷體" panose="03000509000000000000" pitchFamily="65" charset="-120"/>
                <a:ea typeface="標楷體" panose="03000509000000000000" pitchFamily="65" charset="-120"/>
              </a:rPr>
              <a:t>記憶主要</a:t>
            </a:r>
            <a:r>
              <a:rPr lang="zh-TW" altLang="en-US" sz="1800" dirty="0">
                <a:solidFill>
                  <a:schemeClr val="tx1"/>
                </a:solidFill>
                <a:latin typeface="標楷體" panose="03000509000000000000" pitchFamily="65" charset="-120"/>
                <a:ea typeface="標楷體" panose="03000509000000000000" pitchFamily="65" charset="-120"/>
              </a:rPr>
              <a:t>通行</a:t>
            </a:r>
            <a:r>
              <a:rPr lang="zh-TW" altLang="en-US" sz="1800" dirty="0" smtClean="0">
                <a:solidFill>
                  <a:schemeClr val="tx1"/>
                </a:solidFill>
                <a:latin typeface="標楷體" panose="03000509000000000000" pitchFamily="65" charset="-120"/>
                <a:ea typeface="標楷體" panose="03000509000000000000" pitchFamily="65" charset="-120"/>
              </a:rPr>
              <a:t>碼</a:t>
            </a:r>
            <a:endParaRPr lang="en-US" altLang="zh-TW" sz="1800" dirty="0" smtClean="0">
              <a:solidFill>
                <a:schemeClr val="tx1"/>
              </a:solidFill>
              <a:ea typeface="標楷體" panose="03000509000000000000" pitchFamily="65" charset="-120"/>
            </a:endParaRPr>
          </a:p>
          <a:p>
            <a:pPr lvl="3">
              <a:lnSpc>
                <a:spcPct val="150000"/>
              </a:lnSpc>
            </a:pPr>
            <a:r>
              <a:rPr lang="zh-TW" altLang="zh-TW" sz="1800" dirty="0" smtClean="0">
                <a:solidFill>
                  <a:schemeClr val="tx1"/>
                </a:solidFill>
                <a:latin typeface="Times New Roman"/>
                <a:ea typeface="標楷體"/>
                <a:cs typeface="Times New Roman"/>
              </a:rPr>
              <a:t>由於每個伺服器</a:t>
            </a:r>
            <a:r>
              <a:rPr lang="en-US" altLang="zh-TW" sz="1800" dirty="0" smtClean="0">
                <a:solidFill>
                  <a:srgbClr val="F66900"/>
                </a:solidFill>
                <a:latin typeface="Times New Roman"/>
                <a:ea typeface="標楷體"/>
              </a:rPr>
              <a:t>Domain Name (</a:t>
            </a:r>
            <a:r>
              <a:rPr lang="zh-TW" altLang="en-US" sz="1800" dirty="0" smtClean="0">
                <a:solidFill>
                  <a:srgbClr val="F66900"/>
                </a:solidFill>
                <a:latin typeface="Times New Roman"/>
                <a:ea typeface="標楷體"/>
              </a:rPr>
              <a:t>網域名稱</a:t>
            </a:r>
            <a:r>
              <a:rPr lang="en-US" altLang="zh-TW" sz="1800" dirty="0" smtClean="0">
                <a:solidFill>
                  <a:srgbClr val="F66900"/>
                </a:solidFill>
                <a:latin typeface="Times New Roman"/>
                <a:ea typeface="標楷體"/>
              </a:rPr>
              <a:t>) </a:t>
            </a:r>
            <a:r>
              <a:rPr lang="zh-TW" altLang="zh-TW" sz="1800" dirty="0" smtClean="0">
                <a:solidFill>
                  <a:schemeClr val="tx1"/>
                </a:solidFill>
                <a:latin typeface="Times New Roman"/>
                <a:ea typeface="標楷體"/>
                <a:cs typeface="Times New Roman"/>
              </a:rPr>
              <a:t>均相異，透過</a:t>
            </a:r>
            <a:r>
              <a:rPr lang="en-US" altLang="zh-TW" sz="1800" dirty="0" smtClean="0">
                <a:solidFill>
                  <a:schemeClr val="tx1"/>
                </a:solidFill>
                <a:latin typeface="Times New Roman"/>
                <a:ea typeface="標楷體"/>
                <a:cs typeface="Times New Roman"/>
              </a:rPr>
              <a:t/>
            </a:r>
            <a:br>
              <a:rPr lang="en-US" altLang="zh-TW" sz="1800" dirty="0" smtClean="0">
                <a:solidFill>
                  <a:schemeClr val="tx1"/>
                </a:solidFill>
                <a:latin typeface="Times New Roman"/>
                <a:ea typeface="標楷體"/>
                <a:cs typeface="Times New Roman"/>
              </a:rPr>
            </a:br>
            <a:r>
              <a:rPr lang="zh-TW" altLang="zh-TW" sz="1800" dirty="0" smtClean="0">
                <a:solidFill>
                  <a:srgbClr val="F66900"/>
                </a:solidFill>
                <a:latin typeface="Times New Roman"/>
                <a:ea typeface="標楷體"/>
              </a:rPr>
              <a:t>金</a:t>
            </a:r>
            <a:r>
              <a:rPr lang="zh-TW" altLang="zh-TW" sz="1800" dirty="0">
                <a:solidFill>
                  <a:srgbClr val="F66900"/>
                </a:solidFill>
                <a:latin typeface="Times New Roman"/>
                <a:ea typeface="標楷體"/>
              </a:rPr>
              <a:t>鑰雜湊訊息鑑別函式</a:t>
            </a:r>
            <a:r>
              <a:rPr lang="zh-TW" altLang="zh-TW" sz="1800" dirty="0" smtClean="0">
                <a:solidFill>
                  <a:schemeClr val="tx1"/>
                </a:solidFill>
                <a:latin typeface="Times New Roman"/>
                <a:ea typeface="標楷體"/>
                <a:cs typeface="Times New Roman"/>
              </a:rPr>
              <a:t>計算</a:t>
            </a:r>
            <a:r>
              <a:rPr lang="zh-TW" altLang="en-US" sz="1800" dirty="0" smtClean="0">
                <a:solidFill>
                  <a:schemeClr val="tx1"/>
                </a:solidFill>
                <a:latin typeface="Times New Roman"/>
                <a:ea typeface="標楷體"/>
                <a:cs typeface="Times New Roman"/>
              </a:rPr>
              <a:t>可</a:t>
            </a:r>
            <a:r>
              <a:rPr lang="zh-TW" altLang="zh-TW" sz="1800" dirty="0" smtClean="0">
                <a:solidFill>
                  <a:schemeClr val="tx1"/>
                </a:solidFill>
                <a:latin typeface="Times New Roman"/>
                <a:ea typeface="標楷體"/>
                <a:cs typeface="Times New Roman"/>
              </a:rPr>
              <a:t>產生截然不同的一般通行碼</a:t>
            </a:r>
            <a:endParaRPr lang="en-US" altLang="zh-TW" sz="1800" dirty="0" smtClean="0">
              <a:solidFill>
                <a:schemeClr val="tx1"/>
              </a:solidFill>
              <a:latin typeface="標楷體" panose="03000509000000000000" pitchFamily="65" charset="-120"/>
              <a:ea typeface="標楷體" panose="03000509000000000000" pitchFamily="65" charset="-120"/>
            </a:endParaRPr>
          </a:p>
          <a:p>
            <a:pPr lvl="2">
              <a:lnSpc>
                <a:spcPct val="150000"/>
              </a:lnSpc>
            </a:pPr>
            <a:r>
              <a:rPr lang="zh-TW" altLang="zh-TW" dirty="0" smtClean="0">
                <a:latin typeface="Times New Roman"/>
                <a:ea typeface="標楷體"/>
                <a:cs typeface="Times New Roman"/>
              </a:rPr>
              <a:t>無特殊複雜的操作要求及規則</a:t>
            </a: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38</a:t>
            </a:fld>
            <a:endParaRPr lang="zh-TW" altLang="en-US"/>
          </a:p>
        </p:txBody>
      </p:sp>
    </p:spTree>
    <p:extLst>
      <p:ext uri="{BB962C8B-B14F-4D97-AF65-F5344CB8AC3E}">
        <p14:creationId xmlns:p14="http://schemas.microsoft.com/office/powerpoint/2010/main" val="11457757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前言</a:t>
            </a:r>
            <a:endParaRPr lang="zh-TW" altLang="en-US" dirty="0"/>
          </a:p>
        </p:txBody>
      </p:sp>
      <p:sp>
        <p:nvSpPr>
          <p:cNvPr id="3" name="內容版面配置區 2"/>
          <p:cNvSpPr>
            <a:spLocks noGrp="1"/>
          </p:cNvSpPr>
          <p:nvPr>
            <p:ph idx="1"/>
          </p:nvPr>
        </p:nvSpPr>
        <p:spPr/>
        <p:txBody>
          <a:bodyPr/>
          <a:lstStyle/>
          <a:p>
            <a:pPr>
              <a:lnSpc>
                <a:spcPct val="150000"/>
              </a:lnSpc>
            </a:pPr>
            <a:r>
              <a:rPr lang="zh-TW" altLang="zh-TW" b="1" kern="0" dirty="0" smtClean="0">
                <a:latin typeface="Times New Roman"/>
                <a:ea typeface="標楷體"/>
                <a:cs typeface="Times New Roman"/>
              </a:rPr>
              <a:t>擷取攻擊</a:t>
            </a:r>
            <a:endParaRPr lang="en-US" altLang="zh-TW" dirty="0" smtClean="0">
              <a:latin typeface="標楷體" panose="03000509000000000000" pitchFamily="65" charset="-120"/>
              <a:ea typeface="標楷體" panose="03000509000000000000" pitchFamily="65" charset="-120"/>
            </a:endParaRPr>
          </a:p>
          <a:p>
            <a:pPr lvl="1">
              <a:lnSpc>
                <a:spcPct val="150000"/>
              </a:lnSpc>
            </a:pPr>
            <a:r>
              <a:rPr lang="zh-TW" altLang="zh-TW" dirty="0" smtClean="0">
                <a:latin typeface="Times New Roman"/>
                <a:ea typeface="標楷體"/>
                <a:cs typeface="Times New Roman"/>
              </a:rPr>
              <a:t>肩窺攻擊</a:t>
            </a:r>
            <a:r>
              <a:rPr lang="en-US" altLang="zh-TW" dirty="0" smtClean="0">
                <a:latin typeface="Times New Roman"/>
                <a:ea typeface="標楷體"/>
              </a:rPr>
              <a:t> (Shoulder-Surfing Attack)</a:t>
            </a:r>
            <a:endParaRPr lang="en-US" altLang="zh-TW" dirty="0" smtClean="0">
              <a:latin typeface="標楷體" panose="03000509000000000000" pitchFamily="65" charset="-120"/>
              <a:ea typeface="標楷體" panose="03000509000000000000" pitchFamily="65" charset="-120"/>
            </a:endParaRPr>
          </a:p>
          <a:p>
            <a:pPr lvl="1">
              <a:lnSpc>
                <a:spcPct val="150000"/>
              </a:lnSpc>
            </a:pPr>
            <a:r>
              <a:rPr lang="zh-TW" altLang="zh-TW" dirty="0" smtClean="0">
                <a:latin typeface="Times New Roman"/>
                <a:ea typeface="標楷體"/>
                <a:cs typeface="Times New Roman"/>
              </a:rPr>
              <a:t>攝影機攻擊</a:t>
            </a:r>
            <a:r>
              <a:rPr lang="en-US" altLang="zh-TW" dirty="0" smtClean="0">
                <a:latin typeface="Times New Roman"/>
                <a:ea typeface="標楷體"/>
              </a:rPr>
              <a:t> (Camera Attack)</a:t>
            </a:r>
            <a:endParaRPr lang="en-US" altLang="zh-TW" dirty="0" smtClean="0">
              <a:latin typeface="標楷體" panose="03000509000000000000" pitchFamily="65" charset="-120"/>
              <a:ea typeface="標楷體" panose="03000509000000000000" pitchFamily="65" charset="-120"/>
            </a:endParaRPr>
          </a:p>
          <a:p>
            <a:pPr lvl="1">
              <a:lnSpc>
                <a:spcPct val="150000"/>
              </a:lnSpc>
            </a:pPr>
            <a:r>
              <a:rPr lang="zh-TW" altLang="zh-TW" dirty="0" smtClean="0">
                <a:latin typeface="Times New Roman"/>
                <a:ea typeface="標楷體"/>
                <a:cs typeface="Times New Roman"/>
              </a:rPr>
              <a:t>竊聽攻擊</a:t>
            </a:r>
            <a:r>
              <a:rPr lang="en-US" altLang="zh-TW" dirty="0" smtClean="0">
                <a:latin typeface="Times New Roman"/>
                <a:ea typeface="標楷體"/>
              </a:rPr>
              <a:t> (Wiretapping Attack)</a:t>
            </a:r>
          </a:p>
          <a:p>
            <a:pPr lvl="1">
              <a:lnSpc>
                <a:spcPct val="150000"/>
              </a:lnSpc>
            </a:pPr>
            <a:r>
              <a:rPr lang="zh-TW" altLang="zh-TW" dirty="0" smtClean="0">
                <a:latin typeface="Times New Roman"/>
                <a:ea typeface="標楷體"/>
                <a:cs typeface="Times New Roman"/>
              </a:rPr>
              <a:t>間諜程式攻擊</a:t>
            </a:r>
            <a:r>
              <a:rPr lang="zh-TW" altLang="zh-TW" dirty="0" smtClean="0">
                <a:ea typeface="Times New Roman"/>
              </a:rPr>
              <a:t> </a:t>
            </a:r>
            <a:r>
              <a:rPr lang="en-US" altLang="zh-TW" dirty="0" smtClean="0">
                <a:ea typeface="Times New Roman"/>
              </a:rPr>
              <a:t>(Spyware Attack)</a:t>
            </a:r>
            <a:endParaRPr lang="en-US" altLang="zh-TW" dirty="0" smtClean="0">
              <a:solidFill>
                <a:srgbClr val="FF0000"/>
              </a:solidFill>
              <a:latin typeface="標楷體" panose="03000509000000000000" pitchFamily="65" charset="-120"/>
              <a:ea typeface="標楷體" panose="03000509000000000000" pitchFamily="65" charset="-120"/>
            </a:endParaRPr>
          </a:p>
          <a:p>
            <a:pPr>
              <a:lnSpc>
                <a:spcPct val="150000"/>
              </a:lnSpc>
            </a:pPr>
            <a:endParaRPr lang="en-US" altLang="zh-TW" dirty="0" smtClean="0">
              <a:latin typeface="標楷體" panose="03000509000000000000" pitchFamily="65" charset="-120"/>
              <a:ea typeface="標楷體" panose="03000509000000000000" pitchFamily="65" charset="-120"/>
            </a:endParaRPr>
          </a:p>
          <a:p>
            <a:pPr lvl="1"/>
            <a:endParaRPr lang="en-US" altLang="zh-TW"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a:t>
            </a:fld>
            <a:endParaRPr lang="zh-TW" altLang="en-US"/>
          </a:p>
        </p:txBody>
      </p:sp>
      <p:pic>
        <p:nvPicPr>
          <p:cNvPr id="5" name="圖片 4" descr="Me han hackeado el blog, ¿qué puedo hacer para evitarlo?"/>
          <p:cNvPicPr>
            <a:picLocks noChangeAspect="1"/>
          </p:cNvPicPr>
          <p:nvPr/>
        </p:nvPicPr>
        <p:blipFill>
          <a:blip r:embed="rId3">
            <a:extLst>
              <a:ext uri="{BEBA8EAE-BF5A-486C-A8C5-ECC9F3942E4B}">
                <a14:imgProps xmlns:a14="http://schemas.microsoft.com/office/drawing/2010/main">
                  <a14:imgLayer r:embed="rId4">
                    <a14:imgEffect>
                      <a14:backgroundRemoval t="4503" b="89869" l="7000" r="100000">
                        <a14:backgroundMark x1="80625" y1="40901" x2="80875" y2="40901"/>
                        <a14:backgroundMark x1="79000" y1="39400" x2="79000" y2="39400"/>
                        <a14:backgroundMark x1="77375" y1="32270" x2="77375" y2="32270"/>
                        <a14:backgroundMark x1="88750" y1="33396" x2="88750" y2="33396"/>
                        <a14:backgroundMark x1="88750" y1="18386" x2="88750" y2="18386"/>
                        <a14:backgroundMark x1="89250" y1="20450" x2="89250" y2="20450"/>
                        <a14:backgroundMark x1="89000" y1="19512" x2="89000" y2="19512"/>
                        <a14:backgroundMark x1="88750" y1="28705" x2="88750" y2="28705"/>
                        <a14:backgroundMark x1="88375" y1="25516" x2="88375" y2="25516"/>
                      </a14:backgroundRemoval>
                    </a14:imgEffect>
                  </a14:imgLayer>
                </a14:imgProps>
              </a:ext>
              <a:ext uri="{28A0092B-C50C-407E-A947-70E740481C1C}">
                <a14:useLocalDpi xmlns:a14="http://schemas.microsoft.com/office/drawing/2010/main" val="0"/>
              </a:ext>
            </a:extLst>
          </a:blip>
          <a:stretch>
            <a:fillRect/>
          </a:stretch>
        </p:blipFill>
        <p:spPr>
          <a:xfrm>
            <a:off x="4683513" y="3886200"/>
            <a:ext cx="4460488" cy="2971800"/>
          </a:xfrm>
          <a:prstGeom prst="rect">
            <a:avLst/>
          </a:prstGeom>
        </p:spPr>
      </p:pic>
    </p:spTree>
    <p:extLst>
      <p:ext uri="{BB962C8B-B14F-4D97-AF65-F5344CB8AC3E}">
        <p14:creationId xmlns:p14="http://schemas.microsoft.com/office/powerpoint/2010/main" val="149410432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表格 9"/>
          <p:cNvGraphicFramePr>
            <a:graphicFrameLocks noGrp="1"/>
          </p:cNvGraphicFramePr>
          <p:nvPr/>
        </p:nvGraphicFramePr>
        <p:xfrm>
          <a:off x="454457" y="2068830"/>
          <a:ext cx="8160562" cy="3080917"/>
        </p:xfrm>
        <a:graphic>
          <a:graphicData uri="http://schemas.openxmlformats.org/drawingml/2006/table">
            <a:tbl>
              <a:tblPr/>
              <a:tblGrid>
                <a:gridCol w="1248562">
                  <a:extLst>
                    <a:ext uri="{9D8B030D-6E8A-4147-A177-3AD203B41FA5}">
                      <a16:colId xmlns:a16="http://schemas.microsoft.com/office/drawing/2014/main" val="20000"/>
                    </a:ext>
                  </a:extLst>
                </a:gridCol>
                <a:gridCol w="900000">
                  <a:extLst>
                    <a:ext uri="{9D8B030D-6E8A-4147-A177-3AD203B41FA5}">
                      <a16:colId xmlns:a16="http://schemas.microsoft.com/office/drawing/2014/main" val="20001"/>
                    </a:ext>
                  </a:extLst>
                </a:gridCol>
                <a:gridCol w="1044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900000">
                  <a:extLst>
                    <a:ext uri="{9D8B030D-6E8A-4147-A177-3AD203B41FA5}">
                      <a16:colId xmlns:a16="http://schemas.microsoft.com/office/drawing/2014/main" val="20004"/>
                    </a:ext>
                  </a:extLst>
                </a:gridCol>
                <a:gridCol w="900000">
                  <a:extLst>
                    <a:ext uri="{9D8B030D-6E8A-4147-A177-3AD203B41FA5}">
                      <a16:colId xmlns:a16="http://schemas.microsoft.com/office/drawing/2014/main" val="20005"/>
                    </a:ext>
                  </a:extLst>
                </a:gridCol>
                <a:gridCol w="1224000">
                  <a:extLst>
                    <a:ext uri="{9D8B030D-6E8A-4147-A177-3AD203B41FA5}">
                      <a16:colId xmlns:a16="http://schemas.microsoft.com/office/drawing/2014/main" val="20006"/>
                    </a:ext>
                  </a:extLst>
                </a:gridCol>
                <a:gridCol w="1044000">
                  <a:extLst>
                    <a:ext uri="{9D8B030D-6E8A-4147-A177-3AD203B41FA5}">
                      <a16:colId xmlns:a16="http://schemas.microsoft.com/office/drawing/2014/main" val="20007"/>
                    </a:ext>
                  </a:extLst>
                </a:gridCol>
              </a:tblGrid>
              <a:tr h="354330">
                <a:tc rowSpan="2">
                  <a:txBody>
                    <a:bodyPr/>
                    <a:lstStyle/>
                    <a:p>
                      <a:pPr marL="0" algn="ctr" defTabSz="914400" rtl="0" eaLnBrk="1" latinLnBrk="0" hangingPunct="1">
                        <a:spcAft>
                          <a:spcPts val="0"/>
                        </a:spcAft>
                      </a:pPr>
                      <a:r>
                        <a:rPr lang="en-US" sz="1400" kern="100" dirty="0">
                          <a:solidFill>
                            <a:schemeClr val="tx1"/>
                          </a:solidFill>
                          <a:latin typeface="Calibri"/>
                          <a:ea typeface="標楷體"/>
                          <a:cs typeface="Times New Roman"/>
                        </a:rPr>
                        <a:t>    </a:t>
                      </a:r>
                      <a:r>
                        <a:rPr lang="zh-TW" altLang="en-US" sz="1400" kern="100" baseline="0" dirty="0" smtClean="0">
                          <a:solidFill>
                            <a:schemeClr val="tx1"/>
                          </a:solidFill>
                          <a:latin typeface="Calibri"/>
                          <a:ea typeface="標楷體"/>
                          <a:cs typeface="Times New Roman"/>
                        </a:rPr>
                        <a:t>      </a:t>
                      </a:r>
                      <a:r>
                        <a:rPr lang="zh-TW" sz="1400" kern="100" dirty="0" smtClean="0">
                          <a:solidFill>
                            <a:schemeClr val="tx1"/>
                          </a:solidFill>
                          <a:latin typeface="Calibri"/>
                          <a:ea typeface="標楷體"/>
                          <a:cs typeface="Times New Roman"/>
                        </a:rPr>
                        <a:t>比較項目</a:t>
                      </a:r>
                      <a:endParaRPr lang="en-US" altLang="zh-TW" sz="1400" kern="100" dirty="0" smtClean="0">
                        <a:solidFill>
                          <a:schemeClr val="tx1"/>
                        </a:solidFill>
                        <a:latin typeface="Calibri"/>
                        <a:ea typeface="標楷體"/>
                        <a:cs typeface="Times New Roman"/>
                      </a:endParaRPr>
                    </a:p>
                    <a:p>
                      <a:pPr marL="0" algn="ctr" defTabSz="914400" rtl="0" eaLnBrk="1" latinLnBrk="0" hangingPunct="1">
                        <a:spcAft>
                          <a:spcPts val="0"/>
                        </a:spcAft>
                      </a:pPr>
                      <a:endParaRPr lang="zh-TW" sz="1400" kern="100" dirty="0">
                        <a:solidFill>
                          <a:schemeClr val="tx1"/>
                        </a:solidFill>
                        <a:latin typeface="Calibri"/>
                        <a:ea typeface="標楷體"/>
                        <a:cs typeface="Times New Roman"/>
                      </a:endParaRPr>
                    </a:p>
                    <a:p>
                      <a:pPr marL="0" algn="l" defTabSz="914400" rtl="0" eaLnBrk="1" latinLnBrk="0" hangingPunct="1">
                        <a:spcAft>
                          <a:spcPts val="0"/>
                        </a:spcAft>
                      </a:pPr>
                      <a:r>
                        <a:rPr lang="en-US" sz="1400" kern="100" dirty="0">
                          <a:solidFill>
                            <a:schemeClr val="tx1"/>
                          </a:solidFill>
                          <a:latin typeface="Calibri"/>
                          <a:ea typeface="標楷體"/>
                          <a:cs typeface="Times New Roman"/>
                        </a:rPr>
                        <a:t>  </a:t>
                      </a:r>
                      <a:r>
                        <a:rPr lang="zh-TW" sz="1400" kern="100" dirty="0">
                          <a:solidFill>
                            <a:schemeClr val="tx1"/>
                          </a:solidFill>
                          <a:latin typeface="Calibri"/>
                          <a:ea typeface="標楷體"/>
                          <a:cs typeface="Times New Roman"/>
                        </a:rPr>
                        <a:t>系統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9D9D9"/>
                    </a:solidFill>
                  </a:tcPr>
                </a:tc>
                <a:tc gridSpan="7">
                  <a:txBody>
                    <a:bodyPr/>
                    <a:lstStyle/>
                    <a:p>
                      <a:pPr marL="0" algn="ctr" defTabSz="914400" rtl="0" eaLnBrk="1" latinLnBrk="0" hangingPunct="1">
                        <a:spcAft>
                          <a:spcPts val="0"/>
                        </a:spcAft>
                      </a:pPr>
                      <a:r>
                        <a:rPr lang="zh-TW" sz="1800" b="1" kern="100" dirty="0">
                          <a:solidFill>
                            <a:schemeClr val="tx1"/>
                          </a:solidFill>
                          <a:latin typeface="Calibri"/>
                          <a:ea typeface="標楷體"/>
                          <a:cs typeface="Times New Roman"/>
                        </a:rPr>
                        <a:t>安全性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746587">
                <a:tc vMerge="1">
                  <a:txBody>
                    <a:bodyPr/>
                    <a:lstStyle/>
                    <a:p>
                      <a:endParaRPr lang="zh-TW" altLang="en-US"/>
                    </a:p>
                  </a:txBody>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釣魚攻擊</a:t>
                      </a:r>
                      <a:r>
                        <a:rPr lang="en-US" sz="1400" kern="100" dirty="0">
                          <a:solidFill>
                            <a:schemeClr val="tx1"/>
                          </a:solidFill>
                          <a:latin typeface="Calibri"/>
                          <a:ea typeface="標楷體"/>
                          <a:cs typeface="Times New Roman"/>
                        </a:rPr>
                        <a:t/>
                      </a:r>
                      <a:br>
                        <a:rPr lang="en-US" sz="1400" kern="100" dirty="0">
                          <a:solidFill>
                            <a:schemeClr val="tx1"/>
                          </a:solidFill>
                          <a:latin typeface="Calibri"/>
                          <a:ea typeface="標楷體"/>
                          <a:cs typeface="Times New Roman"/>
                        </a:rPr>
                      </a:br>
                      <a:r>
                        <a:rPr lang="zh-TW" sz="1400" kern="100" dirty="0">
                          <a:solidFill>
                            <a:schemeClr val="tx1"/>
                          </a:solidFill>
                          <a:latin typeface="Calibri"/>
                          <a:ea typeface="標楷體"/>
                          <a:cs typeface="Times New Roman"/>
                        </a:rPr>
                        <a:t>抵擋能力</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中間人攻擊</a:t>
                      </a:r>
                    </a:p>
                    <a:p>
                      <a:pPr marL="0" algn="ctr" defTabSz="914400" rtl="0" eaLnBrk="1" latinLnBrk="0" hangingPunct="1">
                        <a:spcAft>
                          <a:spcPts val="0"/>
                        </a:spcAft>
                      </a:pPr>
                      <a:r>
                        <a:rPr lang="zh-TW" sz="1400" kern="100" dirty="0">
                          <a:solidFill>
                            <a:schemeClr val="tx1"/>
                          </a:solidFill>
                          <a:latin typeface="Calibri"/>
                          <a:ea typeface="標楷體"/>
                          <a:cs typeface="Times New Roman"/>
                        </a:rPr>
                        <a:t>抵擋能力</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擷取攻擊</a:t>
                      </a:r>
                      <a:r>
                        <a:rPr lang="en-US" sz="1400" kern="100" dirty="0">
                          <a:solidFill>
                            <a:schemeClr val="tx1"/>
                          </a:solidFill>
                          <a:latin typeface="Calibri"/>
                          <a:ea typeface="標楷體"/>
                          <a:cs typeface="Times New Roman"/>
                        </a:rPr>
                        <a:t/>
                      </a:r>
                      <a:br>
                        <a:rPr lang="en-US" sz="1400" kern="100" dirty="0">
                          <a:solidFill>
                            <a:schemeClr val="tx1"/>
                          </a:solidFill>
                          <a:latin typeface="Calibri"/>
                          <a:ea typeface="標楷體"/>
                          <a:cs typeface="Times New Roman"/>
                        </a:rPr>
                      </a:br>
                      <a:r>
                        <a:rPr lang="zh-TW" sz="1400" kern="100" dirty="0">
                          <a:solidFill>
                            <a:schemeClr val="tx1"/>
                          </a:solidFill>
                          <a:latin typeface="Calibri"/>
                          <a:ea typeface="標楷體"/>
                          <a:cs typeface="Times New Roman"/>
                        </a:rPr>
                        <a:t>抵擋能力</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重送攻擊</a:t>
                      </a:r>
                      <a:r>
                        <a:rPr lang="en-US" sz="1400" kern="100" dirty="0">
                          <a:solidFill>
                            <a:schemeClr val="tx1"/>
                          </a:solidFill>
                          <a:latin typeface="Calibri"/>
                          <a:ea typeface="標楷體"/>
                          <a:cs typeface="Times New Roman"/>
                        </a:rPr>
                        <a:t/>
                      </a:r>
                      <a:br>
                        <a:rPr lang="en-US" sz="1400" kern="100" dirty="0">
                          <a:solidFill>
                            <a:schemeClr val="tx1"/>
                          </a:solidFill>
                          <a:latin typeface="Calibri"/>
                          <a:ea typeface="標楷體"/>
                          <a:cs typeface="Times New Roman"/>
                        </a:rPr>
                      </a:br>
                      <a:r>
                        <a:rPr lang="zh-TW" sz="1400" kern="100" dirty="0">
                          <a:solidFill>
                            <a:schemeClr val="tx1"/>
                          </a:solidFill>
                          <a:latin typeface="Calibri"/>
                          <a:ea typeface="標楷體"/>
                          <a:cs typeface="Times New Roman"/>
                        </a:rPr>
                        <a:t>抵擋能力</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字典攻擊</a:t>
                      </a:r>
                      <a:r>
                        <a:rPr lang="en-US" sz="1400" kern="100" dirty="0">
                          <a:solidFill>
                            <a:schemeClr val="tx1"/>
                          </a:solidFill>
                          <a:latin typeface="Calibri"/>
                          <a:ea typeface="標楷體"/>
                          <a:cs typeface="Times New Roman"/>
                        </a:rPr>
                        <a:t/>
                      </a:r>
                      <a:br>
                        <a:rPr lang="en-US" sz="1400" kern="100" dirty="0">
                          <a:solidFill>
                            <a:schemeClr val="tx1"/>
                          </a:solidFill>
                          <a:latin typeface="Calibri"/>
                          <a:ea typeface="標楷體"/>
                          <a:cs typeface="Times New Roman"/>
                        </a:rPr>
                      </a:br>
                      <a:r>
                        <a:rPr lang="zh-TW" sz="1400" kern="100" dirty="0">
                          <a:solidFill>
                            <a:schemeClr val="tx1"/>
                          </a:solidFill>
                          <a:latin typeface="Calibri"/>
                          <a:ea typeface="標楷體"/>
                          <a:cs typeface="Times New Roman"/>
                        </a:rPr>
                        <a:t>抵擋能力</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通行碼資料庫</a:t>
                      </a:r>
                    </a:p>
                    <a:p>
                      <a:pPr marL="0" algn="ctr" defTabSz="914400" rtl="0" eaLnBrk="1" latinLnBrk="0" hangingPunct="1">
                        <a:spcAft>
                          <a:spcPts val="0"/>
                        </a:spcAft>
                      </a:pPr>
                      <a:r>
                        <a:rPr lang="zh-TW" sz="1400" kern="100" dirty="0">
                          <a:solidFill>
                            <a:schemeClr val="tx1"/>
                          </a:solidFill>
                          <a:latin typeface="Calibri"/>
                          <a:ea typeface="標楷體"/>
                          <a:cs typeface="Times New Roman"/>
                        </a:rPr>
                        <a:t>外洩的風險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一般通行碼</a:t>
                      </a:r>
                    </a:p>
                    <a:p>
                      <a:pPr marL="0" algn="ctr" defTabSz="914400" rtl="0" eaLnBrk="1" latinLnBrk="0" hangingPunct="1">
                        <a:spcAft>
                          <a:spcPts val="0"/>
                        </a:spcAft>
                      </a:pPr>
                      <a:r>
                        <a:rPr lang="zh-TW" sz="1400" kern="100" dirty="0">
                          <a:solidFill>
                            <a:schemeClr val="tx1"/>
                          </a:solidFill>
                          <a:latin typeface="Calibri"/>
                          <a:ea typeface="標楷體"/>
                          <a:cs typeface="Times New Roman"/>
                        </a:rPr>
                        <a:t>獨立性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396000">
                <a:tc>
                  <a:txBody>
                    <a:bodyPr/>
                    <a:lstStyle/>
                    <a:p>
                      <a:pPr marL="0" algn="ctr" defTabSz="914400" rtl="0" eaLnBrk="1" latinLnBrk="0" hangingPunct="1">
                        <a:spcAft>
                          <a:spcPts val="0"/>
                        </a:spcAft>
                      </a:pPr>
                      <a:r>
                        <a:rPr lang="en-US" sz="1600" kern="100" dirty="0">
                          <a:solidFill>
                            <a:schemeClr val="tx1"/>
                          </a:solidFill>
                          <a:latin typeface="Times New Roman"/>
                          <a:ea typeface="標楷體"/>
                          <a:cs typeface="Times New Roman"/>
                        </a:rPr>
                        <a:t>PMS-rPC</a:t>
                      </a:r>
                      <a:endParaRPr lang="zh-TW" sz="1600" kern="100" dirty="0">
                        <a:solidFill>
                          <a:schemeClr val="tx1"/>
                        </a:solidFill>
                        <a:latin typeface="Times New Roman"/>
                        <a:ea typeface="標楷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6000">
                <a:tc>
                  <a:txBody>
                    <a:bodyPr/>
                    <a:lstStyle/>
                    <a:p>
                      <a:pPr marL="0" algn="ctr" defTabSz="914400" rtl="0" eaLnBrk="1" latinLnBrk="0" hangingPunct="1">
                        <a:spcAft>
                          <a:spcPts val="0"/>
                        </a:spcAft>
                      </a:pPr>
                      <a:r>
                        <a:rPr lang="en-US" sz="1600" kern="100" dirty="0">
                          <a:solidFill>
                            <a:schemeClr val="tx1"/>
                          </a:solidFill>
                          <a:latin typeface="Times New Roman"/>
                          <a:ea typeface="標楷體"/>
                          <a:cs typeface="Times New Roman"/>
                        </a:rPr>
                        <a:t>SPHINX</a:t>
                      </a:r>
                      <a:endParaRPr lang="zh-TW" sz="1600" kern="100" dirty="0">
                        <a:solidFill>
                          <a:schemeClr val="tx1"/>
                        </a:solidFill>
                        <a:latin typeface="Times New Roman"/>
                        <a:ea typeface="標楷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96000">
                <a:tc>
                  <a:txBody>
                    <a:bodyPr/>
                    <a:lstStyle/>
                    <a:p>
                      <a:pPr marL="0" algn="ctr" defTabSz="914400" rtl="0" eaLnBrk="1" latinLnBrk="0" hangingPunct="1">
                        <a:spcAft>
                          <a:spcPts val="0"/>
                        </a:spcAft>
                      </a:pPr>
                      <a:r>
                        <a:rPr lang="en-US" sz="1600" kern="100" dirty="0">
                          <a:solidFill>
                            <a:schemeClr val="tx1"/>
                          </a:solidFill>
                          <a:latin typeface="Times New Roman"/>
                          <a:ea typeface="標楷體"/>
                          <a:cs typeface="Times New Roman"/>
                        </a:rPr>
                        <a:t>Chrome</a:t>
                      </a:r>
                      <a:endParaRPr lang="zh-TW" sz="1600" kern="100" dirty="0">
                        <a:solidFill>
                          <a:schemeClr val="tx1"/>
                        </a:solidFill>
                        <a:latin typeface="Times New Roman"/>
                        <a:ea typeface="標楷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96000">
                <a:tc>
                  <a:txBody>
                    <a:bodyPr/>
                    <a:lstStyle/>
                    <a:p>
                      <a:pPr marL="0" algn="ctr" defTabSz="914400" rtl="0" eaLnBrk="1" latinLnBrk="0" hangingPunct="1">
                        <a:spcAft>
                          <a:spcPts val="0"/>
                        </a:spcAft>
                      </a:pPr>
                      <a:r>
                        <a:rPr lang="en-US" sz="1600" kern="100" dirty="0">
                          <a:solidFill>
                            <a:schemeClr val="tx1"/>
                          </a:solidFill>
                          <a:latin typeface="Times New Roman"/>
                          <a:ea typeface="標楷體"/>
                          <a:cs typeface="Times New Roman"/>
                        </a:rPr>
                        <a:t>LastPass</a:t>
                      </a:r>
                      <a:endParaRPr lang="zh-TW" sz="1600" kern="100" dirty="0">
                        <a:solidFill>
                          <a:schemeClr val="tx1"/>
                        </a:solidFill>
                        <a:latin typeface="Times New Roman"/>
                        <a:ea typeface="標楷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6000">
                <a:tc>
                  <a:txBody>
                    <a:bodyPr/>
                    <a:lstStyle/>
                    <a:p>
                      <a:pPr marL="0" algn="ctr" defTabSz="914400" rtl="0" eaLnBrk="1" latinLnBrk="0" hangingPunct="1">
                        <a:spcAft>
                          <a:spcPts val="0"/>
                        </a:spcAft>
                      </a:pPr>
                      <a:r>
                        <a:rPr lang="en-US" sz="1600" kern="100" dirty="0">
                          <a:solidFill>
                            <a:schemeClr val="tx1"/>
                          </a:solidFill>
                          <a:latin typeface="Times New Roman"/>
                          <a:ea typeface="標楷體"/>
                          <a:cs typeface="Times New Roman"/>
                        </a:rPr>
                        <a:t>KeePass</a:t>
                      </a:r>
                      <a:endParaRPr lang="zh-TW" sz="1600" kern="100" dirty="0">
                        <a:solidFill>
                          <a:schemeClr val="tx1"/>
                        </a:solidFill>
                        <a:latin typeface="Times New Roman"/>
                        <a:ea typeface="標楷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TW" sz="1400" kern="100" dirty="0">
                          <a:solidFill>
                            <a:schemeClr val="tx1"/>
                          </a:solidFill>
                          <a:latin typeface="Calibri"/>
                          <a:ea typeface="標楷體"/>
                          <a:cs typeface="Times New Roman"/>
                        </a:rPr>
                        <a:t>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標題 1"/>
          <p:cNvSpPr>
            <a:spLocks noGrp="1"/>
          </p:cNvSpPr>
          <p:nvPr>
            <p:ph type="title"/>
          </p:nvPr>
        </p:nvSpPr>
        <p:spPr/>
        <p:txBody>
          <a:bodyPr/>
          <a:lstStyle/>
          <a:p>
            <a:pPr lvl="0"/>
            <a:r>
              <a:rPr lang="zh-TW" altLang="en-US" dirty="0" smtClean="0">
                <a:latin typeface="標楷體" panose="03000509000000000000" pitchFamily="65" charset="-120"/>
                <a:ea typeface="標楷體" panose="03000509000000000000" pitchFamily="65" charset="-120"/>
              </a:rPr>
              <a:t>綜合比較</a:t>
            </a:r>
          </a:p>
        </p:txBody>
      </p:sp>
      <p:sp>
        <p:nvSpPr>
          <p:cNvPr id="11" name="內容版面配置區 2"/>
          <p:cNvSpPr>
            <a:spLocks noGrp="1"/>
          </p:cNvSpPr>
          <p:nvPr>
            <p:ph idx="1"/>
          </p:nvPr>
        </p:nvSpPr>
        <p:spPr>
          <a:xfrm>
            <a:off x="179512" y="1196752"/>
            <a:ext cx="8856984" cy="615423"/>
          </a:xfrm>
        </p:spPr>
        <p:txBody>
          <a:bodyPr/>
          <a:lstStyle/>
          <a:p>
            <a:pPr lvl="1"/>
            <a:r>
              <a:rPr lang="zh-TW" altLang="en-US" sz="2400" b="1" dirty="0" smtClean="0">
                <a:latin typeface="標楷體" panose="03000509000000000000" pitchFamily="65" charset="-120"/>
                <a:ea typeface="標楷體" panose="03000509000000000000" pitchFamily="65" charset="-120"/>
              </a:rPr>
              <a:t>安全性比較</a:t>
            </a:r>
            <a:endParaRPr lang="en-US" altLang="zh-TW" sz="2400" b="1"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39</a:t>
            </a:fld>
            <a:endParaRPr lang="zh-TW" altLang="en-US"/>
          </a:p>
        </p:txBody>
      </p:sp>
      <p:sp>
        <p:nvSpPr>
          <p:cNvPr id="21" name="圓角矩形 20"/>
          <p:cNvSpPr/>
          <p:nvPr/>
        </p:nvSpPr>
        <p:spPr>
          <a:xfrm>
            <a:off x="1934433" y="3187842"/>
            <a:ext cx="432000" cy="756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2908673" y="3187842"/>
            <a:ext cx="432000" cy="756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圓角矩形 12"/>
          <p:cNvSpPr/>
          <p:nvPr/>
        </p:nvSpPr>
        <p:spPr>
          <a:xfrm>
            <a:off x="3882913" y="3187842"/>
            <a:ext cx="432000" cy="360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圓角矩形 13"/>
          <p:cNvSpPr/>
          <p:nvPr/>
        </p:nvSpPr>
        <p:spPr>
          <a:xfrm>
            <a:off x="4782871" y="3187842"/>
            <a:ext cx="432000" cy="360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5679157" y="3187842"/>
            <a:ext cx="432000" cy="756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圓角矩形 15"/>
          <p:cNvSpPr/>
          <p:nvPr/>
        </p:nvSpPr>
        <p:spPr>
          <a:xfrm>
            <a:off x="6744273" y="3187842"/>
            <a:ext cx="432000" cy="756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圓角矩形 16"/>
          <p:cNvSpPr/>
          <p:nvPr/>
        </p:nvSpPr>
        <p:spPr>
          <a:xfrm>
            <a:off x="7873303" y="3187842"/>
            <a:ext cx="432000" cy="756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6520277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1"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1"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grpId="1"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grpId="1"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grpId="1"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nvGraphicFramePr>
        <p:xfrm>
          <a:off x="885307" y="2094811"/>
          <a:ext cx="7373387" cy="2891535"/>
        </p:xfrm>
        <a:graphic>
          <a:graphicData uri="http://schemas.openxmlformats.org/drawingml/2006/table">
            <a:tbl>
              <a:tblPr/>
              <a:tblGrid>
                <a:gridCol w="1266747">
                  <a:extLst>
                    <a:ext uri="{9D8B030D-6E8A-4147-A177-3AD203B41FA5}">
                      <a16:colId xmlns:a16="http://schemas.microsoft.com/office/drawing/2014/main" val="20000"/>
                    </a:ext>
                  </a:extLst>
                </a:gridCol>
                <a:gridCol w="1268222">
                  <a:extLst>
                    <a:ext uri="{9D8B030D-6E8A-4147-A177-3AD203B41FA5}">
                      <a16:colId xmlns:a16="http://schemas.microsoft.com/office/drawing/2014/main" val="20001"/>
                    </a:ext>
                  </a:extLst>
                </a:gridCol>
                <a:gridCol w="1268222">
                  <a:extLst>
                    <a:ext uri="{9D8B030D-6E8A-4147-A177-3AD203B41FA5}">
                      <a16:colId xmlns:a16="http://schemas.microsoft.com/office/drawing/2014/main" val="20002"/>
                    </a:ext>
                  </a:extLst>
                </a:gridCol>
                <a:gridCol w="1269698">
                  <a:extLst>
                    <a:ext uri="{9D8B030D-6E8A-4147-A177-3AD203B41FA5}">
                      <a16:colId xmlns:a16="http://schemas.microsoft.com/office/drawing/2014/main" val="20003"/>
                    </a:ext>
                  </a:extLst>
                </a:gridCol>
                <a:gridCol w="1269698">
                  <a:extLst>
                    <a:ext uri="{9D8B030D-6E8A-4147-A177-3AD203B41FA5}">
                      <a16:colId xmlns:a16="http://schemas.microsoft.com/office/drawing/2014/main" val="20004"/>
                    </a:ext>
                  </a:extLst>
                </a:gridCol>
                <a:gridCol w="1030800">
                  <a:extLst>
                    <a:ext uri="{9D8B030D-6E8A-4147-A177-3AD203B41FA5}">
                      <a16:colId xmlns:a16="http://schemas.microsoft.com/office/drawing/2014/main" val="20005"/>
                    </a:ext>
                  </a:extLst>
                </a:gridCol>
              </a:tblGrid>
              <a:tr h="326622">
                <a:tc rowSpan="2">
                  <a:txBody>
                    <a:bodyPr/>
                    <a:lstStyle/>
                    <a:p>
                      <a:pPr algn="ctr">
                        <a:spcAft>
                          <a:spcPts val="0"/>
                        </a:spcAft>
                      </a:pPr>
                      <a:r>
                        <a:rPr lang="en-US" sz="1200" kern="100" dirty="0">
                          <a:latin typeface="標楷體"/>
                          <a:ea typeface="新細明體"/>
                          <a:cs typeface="Times New Roman"/>
                        </a:rPr>
                        <a:t>    </a:t>
                      </a:r>
                      <a:r>
                        <a:rPr lang="zh-TW" altLang="en-US" sz="1200" kern="100" baseline="0" dirty="0" smtClean="0">
                          <a:latin typeface="標楷體"/>
                          <a:ea typeface="新細明體"/>
                          <a:cs typeface="Times New Roman"/>
                        </a:rPr>
                        <a:t> </a:t>
                      </a:r>
                      <a:r>
                        <a:rPr lang="zh-TW" sz="1400" kern="100" dirty="0" smtClean="0">
                          <a:latin typeface="Calibri"/>
                          <a:ea typeface="標楷體"/>
                          <a:cs typeface="Times New Roman"/>
                        </a:rPr>
                        <a:t>比較項</a:t>
                      </a:r>
                      <a:r>
                        <a:rPr lang="zh-TW" altLang="en-US" sz="1400" kern="100" dirty="0" smtClean="0">
                          <a:latin typeface="Calibri"/>
                          <a:ea typeface="標楷體"/>
                          <a:cs typeface="Times New Roman"/>
                        </a:rPr>
                        <a:t>目</a:t>
                      </a:r>
                      <a:endParaRPr lang="en-US" altLang="zh-TW" sz="1400" kern="100" dirty="0" smtClean="0">
                        <a:latin typeface="Calibri"/>
                        <a:ea typeface="標楷體"/>
                        <a:cs typeface="Times New Roman"/>
                      </a:endParaRPr>
                    </a:p>
                    <a:p>
                      <a:pPr algn="ctr">
                        <a:spcAft>
                          <a:spcPts val="0"/>
                        </a:spcAft>
                      </a:pPr>
                      <a:endParaRPr lang="en-US" altLang="zh-TW" sz="1400" kern="100" dirty="0" smtClean="0">
                        <a:latin typeface="Calibri"/>
                        <a:ea typeface="標楷體"/>
                        <a:cs typeface="Times New Roman"/>
                      </a:endParaRPr>
                    </a:p>
                    <a:p>
                      <a:pPr algn="l">
                        <a:spcAft>
                          <a:spcPts val="0"/>
                        </a:spcAft>
                      </a:pPr>
                      <a:r>
                        <a:rPr lang="zh-TW" altLang="en-US" sz="1400" kern="100" baseline="0" dirty="0" smtClean="0">
                          <a:latin typeface="Calibri"/>
                          <a:ea typeface="標楷體"/>
                          <a:cs typeface="Times New Roman"/>
                        </a:rPr>
                        <a:t>  </a:t>
                      </a:r>
                      <a:r>
                        <a:rPr lang="zh-TW" sz="1400" kern="100" dirty="0" smtClean="0">
                          <a:latin typeface="Calibri"/>
                          <a:ea typeface="標楷體"/>
                          <a:cs typeface="Times New Roman"/>
                        </a:rPr>
                        <a:t>系統</a:t>
                      </a:r>
                      <a:endParaRPr lang="zh-TW" sz="18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9D9D9"/>
                    </a:solidFill>
                  </a:tcPr>
                </a:tc>
                <a:tc gridSpan="5">
                  <a:txBody>
                    <a:bodyPr/>
                    <a:lstStyle/>
                    <a:p>
                      <a:pPr algn="ctr">
                        <a:spcAft>
                          <a:spcPts val="0"/>
                        </a:spcAft>
                      </a:pPr>
                      <a:r>
                        <a:rPr lang="zh-TW" sz="1600" b="1" kern="100" dirty="0">
                          <a:latin typeface="Calibri"/>
                          <a:ea typeface="標楷體"/>
                          <a:cs typeface="Times New Roman"/>
                        </a:rPr>
                        <a:t>使用</a:t>
                      </a:r>
                      <a:r>
                        <a:rPr lang="zh-TW" sz="1600" b="1" kern="100" dirty="0" smtClean="0">
                          <a:latin typeface="Calibri"/>
                          <a:ea typeface="標楷體"/>
                          <a:cs typeface="Times New Roman"/>
                        </a:rPr>
                        <a:t>性</a:t>
                      </a:r>
                      <a:endParaRPr lang="zh-TW" sz="1800" b="1"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404913">
                <a:tc vMerge="1">
                  <a:txBody>
                    <a:bodyPr/>
                    <a:lstStyle/>
                    <a:p>
                      <a:endParaRPr lang="zh-TW" altLang="en-US"/>
                    </a:p>
                  </a:txBody>
                  <a:tcPr/>
                </a:tc>
                <a:tc>
                  <a:txBody>
                    <a:bodyPr/>
                    <a:lstStyle/>
                    <a:p>
                      <a:pPr algn="ctr">
                        <a:spcAft>
                          <a:spcPts val="0"/>
                        </a:spcAft>
                      </a:pPr>
                      <a:r>
                        <a:rPr lang="zh-TW" sz="1600" kern="100" dirty="0">
                          <a:latin typeface="Calibri"/>
                          <a:ea typeface="標楷體"/>
                          <a:cs typeface="Times New Roman"/>
                        </a:rPr>
                        <a:t>可攜性</a:t>
                      </a:r>
                      <a:endParaRPr lang="zh-TW" sz="28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TW" sz="1600" kern="100" dirty="0">
                          <a:latin typeface="Calibri"/>
                          <a:ea typeface="標楷體"/>
                          <a:cs typeface="Times New Roman"/>
                        </a:rPr>
                        <a:t>記憶負擔</a:t>
                      </a:r>
                      <a:endParaRPr lang="zh-TW" sz="28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TW" sz="1600" kern="100" dirty="0">
                          <a:latin typeface="Calibri"/>
                          <a:ea typeface="標楷體"/>
                          <a:cs typeface="Times New Roman"/>
                        </a:rPr>
                        <a:t>學習難易度</a:t>
                      </a:r>
                      <a:endParaRPr lang="zh-TW" sz="28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TW" sz="1600" kern="100" dirty="0">
                          <a:latin typeface="Calibri"/>
                          <a:ea typeface="標楷體"/>
                          <a:cs typeface="Times New Roman"/>
                        </a:rPr>
                        <a:t>操作負擔</a:t>
                      </a:r>
                      <a:endParaRPr lang="zh-TW" sz="28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TW" sz="1600" kern="100" dirty="0">
                          <a:latin typeface="Calibri"/>
                          <a:ea typeface="標楷體"/>
                          <a:cs typeface="Times New Roman"/>
                        </a:rPr>
                        <a:t>登入效率</a:t>
                      </a:r>
                      <a:endParaRPr lang="zh-TW" sz="28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432000">
                <a:tc>
                  <a:txBody>
                    <a:bodyPr/>
                    <a:lstStyle/>
                    <a:p>
                      <a:pPr algn="ctr">
                        <a:spcAft>
                          <a:spcPts val="0"/>
                        </a:spcAft>
                      </a:pPr>
                      <a:r>
                        <a:rPr lang="en-US" sz="1600" kern="100" dirty="0">
                          <a:latin typeface="Times New Roman"/>
                          <a:ea typeface="標楷體"/>
                          <a:cs typeface="Times New Roman"/>
                        </a:rPr>
                        <a:t>PMS-rPC</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TW" sz="1400" kern="100" dirty="0">
                          <a:latin typeface="Calibri"/>
                          <a:ea typeface="標楷體"/>
                          <a:cs typeface="Times New Roman"/>
                        </a:rPr>
                        <a:t>中</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a:latin typeface="Calibri"/>
                          <a:ea typeface="標楷體"/>
                          <a:cs typeface="Times New Roman"/>
                        </a:rPr>
                        <a:t>低</a:t>
                      </a:r>
                      <a:endParaRPr lang="zh-TW" sz="2400" kern="10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中低</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中低</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0">
                          <a:latin typeface="Calibri"/>
                          <a:ea typeface="標楷體"/>
                          <a:cs typeface="Times New Roman"/>
                        </a:rPr>
                        <a:t>中高</a:t>
                      </a:r>
                      <a:endParaRPr lang="zh-TW" sz="2400" kern="10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2000">
                <a:tc>
                  <a:txBody>
                    <a:bodyPr/>
                    <a:lstStyle/>
                    <a:p>
                      <a:pPr algn="ctr">
                        <a:spcAft>
                          <a:spcPts val="0"/>
                        </a:spcAft>
                      </a:pPr>
                      <a:r>
                        <a:rPr lang="en-US" sz="1600" kern="100" dirty="0">
                          <a:latin typeface="Times New Roman"/>
                          <a:ea typeface="標楷體"/>
                          <a:cs typeface="Times New Roman"/>
                        </a:rPr>
                        <a:t>SPHINX</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TW" sz="1400" kern="100" dirty="0">
                          <a:latin typeface="Calibri"/>
                          <a:ea typeface="標楷體"/>
                          <a:cs typeface="Times New Roman"/>
                        </a:rPr>
                        <a:t>低</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低</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中低</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中</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中高</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000">
                <a:tc>
                  <a:txBody>
                    <a:bodyPr/>
                    <a:lstStyle/>
                    <a:p>
                      <a:pPr algn="ctr">
                        <a:spcAft>
                          <a:spcPts val="0"/>
                        </a:spcAft>
                      </a:pPr>
                      <a:r>
                        <a:rPr lang="en-US" sz="1600" kern="100" dirty="0">
                          <a:latin typeface="Times New Roman"/>
                          <a:ea typeface="標楷體"/>
                          <a:cs typeface="Times New Roman"/>
                        </a:rPr>
                        <a:t>Chrome</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TW" sz="1400" kern="100" dirty="0">
                          <a:latin typeface="Calibri"/>
                          <a:ea typeface="標楷體"/>
                          <a:cs typeface="Times New Roman"/>
                        </a:rPr>
                        <a:t>高</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低</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低</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低</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a:latin typeface="Calibri"/>
                          <a:ea typeface="標楷體"/>
                          <a:cs typeface="Times New Roman"/>
                        </a:rPr>
                        <a:t>高</a:t>
                      </a:r>
                      <a:endParaRPr lang="zh-TW" sz="2400" kern="10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2000">
                <a:tc>
                  <a:txBody>
                    <a:bodyPr/>
                    <a:lstStyle/>
                    <a:p>
                      <a:pPr algn="ctr">
                        <a:spcAft>
                          <a:spcPts val="0"/>
                        </a:spcAft>
                      </a:pPr>
                      <a:r>
                        <a:rPr lang="en-US" sz="1600" kern="100" dirty="0">
                          <a:latin typeface="Times New Roman"/>
                          <a:ea typeface="標楷體"/>
                          <a:cs typeface="Times New Roman"/>
                        </a:rPr>
                        <a:t>LastPass</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TW" sz="1400" kern="100">
                          <a:latin typeface="Calibri"/>
                          <a:ea typeface="標楷體"/>
                          <a:cs typeface="Times New Roman"/>
                        </a:rPr>
                        <a:t>中</a:t>
                      </a:r>
                      <a:endParaRPr lang="zh-TW" sz="2400" kern="10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低</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低</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低</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高</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2000">
                <a:tc>
                  <a:txBody>
                    <a:bodyPr/>
                    <a:lstStyle/>
                    <a:p>
                      <a:pPr algn="ctr">
                        <a:spcAft>
                          <a:spcPts val="0"/>
                        </a:spcAft>
                      </a:pPr>
                      <a:r>
                        <a:rPr lang="en-US" sz="1600" kern="100" dirty="0">
                          <a:latin typeface="Times New Roman"/>
                          <a:ea typeface="標楷體"/>
                          <a:cs typeface="Times New Roman"/>
                        </a:rPr>
                        <a:t>KeePass</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TW" sz="1400" kern="100">
                          <a:latin typeface="Calibri"/>
                          <a:ea typeface="標楷體"/>
                          <a:cs typeface="Times New Roman"/>
                        </a:rPr>
                        <a:t>低</a:t>
                      </a:r>
                      <a:endParaRPr lang="zh-TW" sz="2400" kern="10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a:latin typeface="Calibri"/>
                          <a:ea typeface="標楷體"/>
                          <a:cs typeface="Times New Roman"/>
                        </a:rPr>
                        <a:t>低</a:t>
                      </a:r>
                      <a:endParaRPr lang="zh-TW" sz="2400" kern="10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a:latin typeface="Calibri"/>
                          <a:ea typeface="標楷體"/>
                          <a:cs typeface="Times New Roman"/>
                        </a:rPr>
                        <a:t>低</a:t>
                      </a:r>
                      <a:endParaRPr lang="zh-TW" sz="2400" kern="10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中</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400" kern="100" dirty="0">
                          <a:latin typeface="Calibri"/>
                          <a:ea typeface="標楷體"/>
                          <a:cs typeface="Times New Roman"/>
                        </a:rPr>
                        <a:t>高</a:t>
                      </a:r>
                      <a:endParaRPr lang="zh-TW" sz="2400" kern="100" dirty="0">
                        <a:latin typeface="Calibri"/>
                        <a:ea typeface="新細明體"/>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標題 1"/>
          <p:cNvSpPr>
            <a:spLocks noGrp="1"/>
          </p:cNvSpPr>
          <p:nvPr>
            <p:ph type="title"/>
          </p:nvPr>
        </p:nvSpPr>
        <p:spPr/>
        <p:txBody>
          <a:bodyPr/>
          <a:lstStyle/>
          <a:p>
            <a:pPr lvl="0"/>
            <a:r>
              <a:rPr lang="zh-TW" altLang="en-US" dirty="0" smtClean="0">
                <a:latin typeface="標楷體" panose="03000509000000000000" pitchFamily="65" charset="-120"/>
                <a:ea typeface="標楷體" panose="03000509000000000000" pitchFamily="65" charset="-120"/>
              </a:rPr>
              <a:t>綜合比較</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40</a:t>
            </a:fld>
            <a:endParaRPr lang="zh-TW" altLang="en-US"/>
          </a:p>
        </p:txBody>
      </p:sp>
      <p:sp>
        <p:nvSpPr>
          <p:cNvPr id="21" name="圓角矩形 20"/>
          <p:cNvSpPr/>
          <p:nvPr/>
        </p:nvSpPr>
        <p:spPr>
          <a:xfrm>
            <a:off x="2569069" y="3708688"/>
            <a:ext cx="432000" cy="396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圓角矩形 21"/>
          <p:cNvSpPr/>
          <p:nvPr/>
        </p:nvSpPr>
        <p:spPr>
          <a:xfrm>
            <a:off x="3842555" y="2841858"/>
            <a:ext cx="432000" cy="2124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圓角矩形 22"/>
          <p:cNvSpPr/>
          <p:nvPr/>
        </p:nvSpPr>
        <p:spPr>
          <a:xfrm>
            <a:off x="6385148" y="3708401"/>
            <a:ext cx="432000" cy="828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圓角矩形 13"/>
          <p:cNvSpPr/>
          <p:nvPr/>
        </p:nvSpPr>
        <p:spPr>
          <a:xfrm>
            <a:off x="5113660" y="3708401"/>
            <a:ext cx="432000" cy="1260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7527996" y="3708401"/>
            <a:ext cx="432000" cy="1260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內容版面配置區 2"/>
          <p:cNvSpPr>
            <a:spLocks noGrp="1"/>
          </p:cNvSpPr>
          <p:nvPr>
            <p:ph idx="1"/>
          </p:nvPr>
        </p:nvSpPr>
        <p:spPr>
          <a:xfrm>
            <a:off x="179512" y="1196752"/>
            <a:ext cx="8856984" cy="615423"/>
          </a:xfrm>
        </p:spPr>
        <p:txBody>
          <a:bodyPr/>
          <a:lstStyle/>
          <a:p>
            <a:pPr lvl="1"/>
            <a:r>
              <a:rPr lang="zh-TW" altLang="en-US" sz="2400" b="1" dirty="0">
                <a:latin typeface="標楷體" panose="03000509000000000000" pitchFamily="65" charset="-120"/>
                <a:ea typeface="標楷體" panose="03000509000000000000" pitchFamily="65" charset="-120"/>
              </a:rPr>
              <a:t>使用</a:t>
            </a:r>
            <a:r>
              <a:rPr lang="zh-TW" altLang="en-US" sz="2400" b="1" dirty="0" smtClean="0">
                <a:latin typeface="標楷體" panose="03000509000000000000" pitchFamily="65" charset="-120"/>
                <a:ea typeface="標楷體" panose="03000509000000000000" pitchFamily="65" charset="-120"/>
              </a:rPr>
              <a:t>性比較</a:t>
            </a:r>
            <a:endParaRPr lang="en-US" altLang="zh-TW" sz="2400" b="1" dirty="0" smtClean="0">
              <a:latin typeface="標楷體" panose="03000509000000000000" pitchFamily="65" charset="-120"/>
              <a:ea typeface="標楷體" panose="03000509000000000000" pitchFamily="65" charset="-120"/>
            </a:endParaRPr>
          </a:p>
        </p:txBody>
      </p:sp>
      <p:sp>
        <p:nvSpPr>
          <p:cNvPr id="11" name="圓角矩形 10"/>
          <p:cNvSpPr/>
          <p:nvPr/>
        </p:nvSpPr>
        <p:spPr>
          <a:xfrm>
            <a:off x="2571450" y="2845033"/>
            <a:ext cx="432000" cy="396000"/>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5113660" y="2841858"/>
            <a:ext cx="432000" cy="396000"/>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圓角矩形 12"/>
          <p:cNvSpPr/>
          <p:nvPr/>
        </p:nvSpPr>
        <p:spPr>
          <a:xfrm>
            <a:off x="6385148" y="2847678"/>
            <a:ext cx="432000" cy="396000"/>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圓角矩形 17"/>
          <p:cNvSpPr/>
          <p:nvPr/>
        </p:nvSpPr>
        <p:spPr>
          <a:xfrm>
            <a:off x="7527996" y="2841858"/>
            <a:ext cx="432000" cy="396000"/>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81474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10" presetClass="entr" presetSubtype="0" fill="hold" grpId="1"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par>
                                <p:cTn id="27" presetID="10" presetClass="entr"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10" presetClass="entr" presetSubtype="0" fill="hold" grpId="1"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1"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23"/>
                                        </p:tgtEl>
                                      </p:cBhvr>
                                    </p:animEffect>
                                    <p:set>
                                      <p:cBhvr>
                                        <p:cTn id="51" dur="1" fill="hold">
                                          <p:stCondLst>
                                            <p:cond delay="499"/>
                                          </p:stCondLst>
                                        </p:cTn>
                                        <p:tgtEl>
                                          <p:spTgt spid="23"/>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13"/>
                                        </p:tgtEl>
                                      </p:cBhvr>
                                    </p:animEffect>
                                    <p:set>
                                      <p:cBhvr>
                                        <p:cTn id="54" dur="1" fill="hold">
                                          <p:stCondLst>
                                            <p:cond delay="499"/>
                                          </p:stCondLst>
                                        </p:cTn>
                                        <p:tgtEl>
                                          <p:spTgt spid="13"/>
                                        </p:tgtEl>
                                        <p:attrNameLst>
                                          <p:attrName>style.visibility</p:attrName>
                                        </p:attrNameLst>
                                      </p:cBhvr>
                                      <p:to>
                                        <p:strVal val="hidden"/>
                                      </p:to>
                                    </p:set>
                                  </p:childTnLst>
                                </p:cTn>
                              </p:par>
                              <p:par>
                                <p:cTn id="55" presetID="10" presetClass="entr"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1"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5"/>
                                        </p:tgtEl>
                                      </p:cBhvr>
                                    </p:animEffect>
                                    <p:set>
                                      <p:cBhvr>
                                        <p:cTn id="65" dur="1" fill="hold">
                                          <p:stCondLst>
                                            <p:cond delay="499"/>
                                          </p:stCondLst>
                                        </p:cTn>
                                        <p:tgtEl>
                                          <p:spTgt spid="15"/>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18"/>
                                        </p:tgtEl>
                                      </p:cBhvr>
                                    </p:animEffect>
                                    <p:set>
                                      <p:cBhvr>
                                        <p:cTn id="6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P spid="14" grpId="0" animBg="1"/>
      <p:bldP spid="14" grpId="1" animBg="1"/>
      <p:bldP spid="15" grpId="0" animBg="1"/>
      <p:bldP spid="15" grpId="1" animBg="1"/>
      <p:bldP spid="11" grpId="0" animBg="1"/>
      <p:bldP spid="11" grpId="1" animBg="1"/>
      <p:bldP spid="12" grpId="0" animBg="1"/>
      <p:bldP spid="12" grpId="1" animBg="1"/>
      <p:bldP spid="13" grpId="0" animBg="1"/>
      <p:bldP spid="13" grpId="1" animBg="1"/>
      <p:bldP spid="18" grpId="0" animBg="1"/>
      <p:bldP spid="18"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結論與未來研究方向</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41</a:t>
            </a:fld>
            <a:endParaRPr lang="zh-TW" altLang="en-US"/>
          </a:p>
        </p:txBody>
      </p:sp>
      <p:sp>
        <p:nvSpPr>
          <p:cNvPr id="12" name="內容版面配置區 4"/>
          <p:cNvSpPr>
            <a:spLocks noGrp="1"/>
          </p:cNvSpPr>
          <p:nvPr>
            <p:ph idx="1"/>
          </p:nvPr>
        </p:nvSpPr>
        <p:spPr>
          <a:xfrm>
            <a:off x="179512" y="1196752"/>
            <a:ext cx="8681855" cy="5256584"/>
          </a:xfrm>
        </p:spPr>
        <p:txBody>
          <a:bodyPr/>
          <a:lstStyle/>
          <a:p>
            <a:pPr>
              <a:lnSpc>
                <a:spcPct val="150000"/>
              </a:lnSpc>
              <a:spcAft>
                <a:spcPts val="1800"/>
              </a:spcAft>
            </a:pPr>
            <a:r>
              <a:rPr lang="zh-TW" altLang="en-US" sz="2200" dirty="0" smtClean="0">
                <a:latin typeface="標楷體" panose="03000509000000000000" pitchFamily="65" charset="-120"/>
                <a:ea typeface="標楷體" panose="03000509000000000000" pitchFamily="65" charset="-120"/>
              </a:rPr>
              <a:t>大部分現有通行碼管理系統對於</a:t>
            </a:r>
            <a:r>
              <a:rPr lang="zh-TW" altLang="en-US" sz="2200" dirty="0" smtClean="0">
                <a:solidFill>
                  <a:srgbClr val="FF6600"/>
                </a:solidFill>
                <a:latin typeface="標楷體" panose="03000509000000000000" pitchFamily="65" charset="-120"/>
                <a:ea typeface="標楷體" panose="03000509000000000000" pitchFamily="65" charset="-120"/>
              </a:rPr>
              <a:t>釣魚攻擊</a:t>
            </a:r>
            <a:r>
              <a:rPr lang="zh-TW" altLang="en-US" sz="2200" dirty="0" smtClean="0">
                <a:latin typeface="標楷體" panose="03000509000000000000" pitchFamily="65" charset="-120"/>
                <a:ea typeface="標楷體" panose="03000509000000000000" pitchFamily="65" charset="-120"/>
              </a:rPr>
              <a:t>與</a:t>
            </a:r>
            <a:r>
              <a:rPr lang="zh-TW" altLang="en-US" sz="2200" dirty="0" smtClean="0">
                <a:solidFill>
                  <a:srgbClr val="F66900"/>
                </a:solidFill>
                <a:latin typeface="標楷體" panose="03000509000000000000" pitchFamily="65" charset="-120"/>
                <a:ea typeface="標楷體" panose="03000509000000000000" pitchFamily="65" charset="-120"/>
              </a:rPr>
              <a:t>擷取攻擊</a:t>
            </a:r>
            <a:r>
              <a:rPr lang="zh-TW" altLang="en-US" sz="2200" dirty="0" smtClean="0">
                <a:latin typeface="標楷體" panose="03000509000000000000" pitchFamily="65" charset="-120"/>
                <a:ea typeface="標楷體" panose="03000509000000000000" pitchFamily="65" charset="-120"/>
              </a:rPr>
              <a:t>的抵擋能力</a:t>
            </a:r>
            <a:r>
              <a:rPr lang="en-US" altLang="zh-TW" sz="2200" dirty="0">
                <a:latin typeface="標楷體" panose="03000509000000000000" pitchFamily="65" charset="-120"/>
                <a:ea typeface="標楷體" panose="03000509000000000000" pitchFamily="65" charset="-120"/>
              </a:rPr>
              <a:t/>
            </a:r>
            <a:br>
              <a:rPr lang="en-US" altLang="zh-TW" sz="2200" dirty="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較為不足且多有</a:t>
            </a:r>
            <a:r>
              <a:rPr lang="zh-TW" altLang="en-US" sz="2200" dirty="0" smtClean="0">
                <a:solidFill>
                  <a:srgbClr val="F66900"/>
                </a:solidFill>
                <a:latin typeface="標楷體" panose="03000509000000000000" pitchFamily="65" charset="-120"/>
                <a:ea typeface="標楷體" panose="03000509000000000000" pitchFamily="65" charset="-120"/>
              </a:rPr>
              <a:t>通行碼資料庫外洩</a:t>
            </a:r>
            <a:r>
              <a:rPr lang="zh-TW" altLang="en-US" sz="2200" dirty="0" smtClean="0">
                <a:latin typeface="標楷體" panose="03000509000000000000" pitchFamily="65" charset="-120"/>
                <a:ea typeface="標楷體" panose="03000509000000000000" pitchFamily="65" charset="-120"/>
              </a:rPr>
              <a:t>的風險</a:t>
            </a:r>
            <a:endParaRPr lang="en-US" altLang="zh-TW" sz="2200" dirty="0" smtClean="0">
              <a:latin typeface="標楷體" panose="03000509000000000000" pitchFamily="65" charset="-120"/>
              <a:ea typeface="標楷體" panose="03000509000000000000" pitchFamily="65" charset="-120"/>
            </a:endParaRPr>
          </a:p>
          <a:p>
            <a:pPr>
              <a:lnSpc>
                <a:spcPct val="150000"/>
              </a:lnSpc>
              <a:spcAft>
                <a:spcPts val="1800"/>
              </a:spcAft>
            </a:pPr>
            <a:r>
              <a:rPr lang="zh-TW" altLang="en-US" sz="2200" dirty="0" smtClean="0">
                <a:latin typeface="標楷體" panose="03000509000000000000" pitchFamily="65" charset="-120"/>
                <a:ea typeface="標楷體" panose="03000509000000000000" pitchFamily="65" charset="-120"/>
              </a:rPr>
              <a:t>我們提出一套創新的通行碼管理系統 </a:t>
            </a:r>
            <a:r>
              <a:rPr lang="en-US" altLang="zh-TW" sz="2200" dirty="0" smtClean="0">
                <a:solidFill>
                  <a:srgbClr val="F66900"/>
                </a:solidFill>
                <a:ea typeface="標楷體" panose="03000509000000000000" pitchFamily="65" charset="-120"/>
              </a:rPr>
              <a:t>PMS-rPC</a:t>
            </a:r>
            <a:r>
              <a:rPr lang="zh-TW" altLang="en-US" sz="2200" dirty="0" smtClean="0">
                <a:latin typeface="標楷體" panose="03000509000000000000" pitchFamily="65" charset="-120"/>
                <a:ea typeface="標楷體" panose="03000509000000000000" pitchFamily="65" charset="-120"/>
              </a:rPr>
              <a:t>，整體安全性明顯</a:t>
            </a:r>
            <a:r>
              <a:rPr lang="en-US" altLang="zh-TW" sz="2200" dirty="0" smtClean="0">
                <a:latin typeface="標楷體" panose="03000509000000000000" pitchFamily="65" charset="-120"/>
                <a:ea typeface="標楷體" panose="03000509000000000000" pitchFamily="65" charset="-120"/>
              </a:rPr>
              <a:t/>
            </a:r>
            <a:br>
              <a:rPr lang="en-US" altLang="zh-TW"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優於現有較具代表性的通行碼管理系統，</a:t>
            </a:r>
            <a:r>
              <a:rPr lang="zh-TW" altLang="zh-TW" sz="2200" dirty="0" smtClean="0">
                <a:latin typeface="Times New Roman"/>
                <a:ea typeface="標楷體"/>
                <a:cs typeface="Times New Roman"/>
              </a:rPr>
              <a:t>在</a:t>
            </a:r>
            <a:r>
              <a:rPr lang="zh-TW" altLang="en-US" sz="2200" dirty="0">
                <a:latin typeface="Times New Roman"/>
                <a:ea typeface="標楷體"/>
                <a:cs typeface="Times New Roman"/>
              </a:rPr>
              <a:t>現今</a:t>
            </a:r>
            <a:r>
              <a:rPr lang="zh-TW" altLang="zh-TW" sz="2200" dirty="0" smtClean="0">
                <a:solidFill>
                  <a:srgbClr val="F66900"/>
                </a:solidFill>
                <a:latin typeface="Times New Roman"/>
                <a:ea typeface="標楷體"/>
                <a:cs typeface="Times New Roman"/>
              </a:rPr>
              <a:t>安全性</a:t>
            </a:r>
            <a:r>
              <a:rPr lang="zh-TW" altLang="zh-TW" sz="2200" dirty="0" smtClean="0">
                <a:latin typeface="Times New Roman"/>
                <a:ea typeface="標楷體"/>
                <a:cs typeface="Times New Roman"/>
              </a:rPr>
              <a:t>需求較高的</a:t>
            </a:r>
            <a:r>
              <a:rPr lang="en-US" altLang="zh-TW" sz="2200" dirty="0" smtClean="0">
                <a:latin typeface="Times New Roman"/>
                <a:ea typeface="標楷體"/>
                <a:cs typeface="Times New Roman"/>
              </a:rPr>
              <a:t/>
            </a:r>
            <a:br>
              <a:rPr lang="en-US" altLang="zh-TW" sz="2200" dirty="0" smtClean="0">
                <a:latin typeface="Times New Roman"/>
                <a:ea typeface="標楷體"/>
                <a:cs typeface="Times New Roman"/>
              </a:rPr>
            </a:br>
            <a:r>
              <a:rPr lang="zh-TW" altLang="en-US" sz="2200" dirty="0" smtClean="0">
                <a:latin typeface="Times New Roman"/>
                <a:ea typeface="標楷體"/>
                <a:cs typeface="Times New Roman"/>
              </a:rPr>
              <a:t>網路</a:t>
            </a:r>
            <a:r>
              <a:rPr lang="zh-TW" altLang="zh-TW" sz="2200" dirty="0" smtClean="0">
                <a:latin typeface="Times New Roman"/>
                <a:ea typeface="標楷體"/>
                <a:cs typeface="Times New Roman"/>
              </a:rPr>
              <a:t>應用環境中，</a:t>
            </a:r>
            <a:r>
              <a:rPr lang="en-US" altLang="zh-TW" sz="2200" dirty="0" smtClean="0">
                <a:latin typeface="Times New Roman"/>
                <a:ea typeface="標楷體"/>
              </a:rPr>
              <a:t>PMS-rPC</a:t>
            </a:r>
            <a:r>
              <a:rPr lang="zh-TW" altLang="zh-TW" sz="2200" dirty="0" smtClean="0">
                <a:latin typeface="Times New Roman"/>
                <a:ea typeface="標楷體"/>
                <a:cs typeface="Times New Roman"/>
              </a:rPr>
              <a:t>的整體</a:t>
            </a:r>
            <a:r>
              <a:rPr lang="zh-TW" altLang="zh-TW" sz="2200" dirty="0" smtClean="0">
                <a:solidFill>
                  <a:srgbClr val="FF6600"/>
                </a:solidFill>
                <a:latin typeface="Times New Roman"/>
                <a:ea typeface="標楷體"/>
                <a:cs typeface="Times New Roman"/>
              </a:rPr>
              <a:t>實用性高</a:t>
            </a:r>
            <a:r>
              <a:rPr lang="zh-TW" altLang="zh-TW" sz="2200" dirty="0" smtClean="0">
                <a:latin typeface="Times New Roman"/>
                <a:ea typeface="標楷體"/>
                <a:cs typeface="Times New Roman"/>
              </a:rPr>
              <a:t>於現有較具代表性的</a:t>
            </a:r>
            <a:r>
              <a:rPr lang="en-US" altLang="zh-TW" sz="2200" dirty="0" smtClean="0">
                <a:latin typeface="Times New Roman"/>
                <a:ea typeface="標楷體"/>
                <a:cs typeface="Times New Roman"/>
              </a:rPr>
              <a:t/>
            </a:r>
            <a:br>
              <a:rPr lang="en-US" altLang="zh-TW" sz="2200" dirty="0" smtClean="0">
                <a:latin typeface="Times New Roman"/>
                <a:ea typeface="標楷體"/>
                <a:cs typeface="Times New Roman"/>
              </a:rPr>
            </a:br>
            <a:r>
              <a:rPr lang="zh-TW" altLang="zh-TW" sz="2200" dirty="0" smtClean="0">
                <a:latin typeface="Times New Roman"/>
                <a:ea typeface="標楷體"/>
                <a:cs typeface="Times New Roman"/>
              </a:rPr>
              <a:t>通行碼管理系統</a:t>
            </a:r>
            <a:endParaRPr lang="en-US" altLang="zh-TW" sz="2200" dirty="0" smtClean="0">
              <a:latin typeface="標楷體" panose="03000509000000000000" pitchFamily="65" charset="-120"/>
              <a:ea typeface="標楷體" panose="03000509000000000000" pitchFamily="65" charset="-120"/>
            </a:endParaRPr>
          </a:p>
          <a:p>
            <a:pPr algn="just">
              <a:lnSpc>
                <a:spcPct val="150000"/>
              </a:lnSpc>
              <a:spcAft>
                <a:spcPts val="1800"/>
              </a:spcAft>
            </a:pPr>
            <a:r>
              <a:rPr lang="zh-TW" altLang="en-US" sz="2200" dirty="0" smtClean="0">
                <a:latin typeface="標楷體" panose="03000509000000000000" pitchFamily="65" charset="-120"/>
                <a:ea typeface="標楷體" panose="03000509000000000000" pitchFamily="65" charset="-120"/>
              </a:rPr>
              <a:t>在未來研究方向上，除了持續改進系統本身的</a:t>
            </a:r>
            <a:r>
              <a:rPr lang="zh-TW" altLang="en-US" sz="2200" dirty="0" smtClean="0">
                <a:solidFill>
                  <a:srgbClr val="F66900"/>
                </a:solidFill>
                <a:latin typeface="標楷體" panose="03000509000000000000" pitchFamily="65" charset="-120"/>
                <a:ea typeface="標楷體" panose="03000509000000000000" pitchFamily="65" charset="-120"/>
              </a:rPr>
              <a:t>釣魚攻擊</a:t>
            </a:r>
            <a:r>
              <a:rPr lang="zh-TW" altLang="en-US" sz="2200" dirty="0" smtClean="0">
                <a:latin typeface="標楷體" panose="03000509000000000000" pitchFamily="65" charset="-120"/>
                <a:ea typeface="標楷體" panose="03000509000000000000" pitchFamily="65" charset="-120"/>
              </a:rPr>
              <a:t>抵擋能力外，亦將研究與其它釣魚攻擊防禦機制結合強化整體安全性</a:t>
            </a:r>
            <a:endParaRPr lang="en-US" altLang="zh-TW" sz="2200" dirty="0" smtClean="0">
              <a:latin typeface="標楷體" panose="03000509000000000000" pitchFamily="65" charset="-120"/>
              <a:ea typeface="標楷體" panose="03000509000000000000" pitchFamily="65" charset="-120"/>
            </a:endParaRPr>
          </a:p>
          <a:p>
            <a:pPr lvl="1"/>
            <a:endParaRPr lang="en-US" altLang="zh-TW"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0313698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pPr lvl="0"/>
            <a:r>
              <a:rPr lang="en-US" altLang="zh-TW" dirty="0">
                <a:latin typeface="Times New Roman" panose="02020603050405020304" pitchFamily="18" charset="0"/>
                <a:ea typeface="標楷體" panose="03000509000000000000" pitchFamily="65" charset="-120"/>
              </a:rPr>
              <a:t>Publication List </a:t>
            </a:r>
            <a:endParaRPr lang="zh-TW" altLang="en-US" dirty="0">
              <a:latin typeface="Times New Roman" panose="02020603050405020304" pitchFamily="18" charset="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42</a:t>
            </a:fld>
            <a:endParaRPr lang="zh-TW" altLang="en-US"/>
          </a:p>
        </p:txBody>
      </p:sp>
      <p:sp>
        <p:nvSpPr>
          <p:cNvPr id="12" name="內容版面配置區 4"/>
          <p:cNvSpPr>
            <a:spLocks noGrp="1"/>
          </p:cNvSpPr>
          <p:nvPr>
            <p:ph idx="1"/>
          </p:nvPr>
        </p:nvSpPr>
        <p:spPr>
          <a:xfrm>
            <a:off x="179512" y="1196752"/>
            <a:ext cx="8856984" cy="5256584"/>
          </a:xfrm>
        </p:spPr>
        <p:txBody>
          <a:bodyPr/>
          <a:lstStyle/>
          <a:p>
            <a:pPr>
              <a:spcAft>
                <a:spcPts val="1200"/>
              </a:spcAft>
            </a:pPr>
            <a:r>
              <a:rPr lang="zh-TW" altLang="en-US" sz="1800" b="1" dirty="0">
                <a:solidFill>
                  <a:srgbClr val="F66900"/>
                </a:solidFill>
                <a:latin typeface="標楷體" panose="03000509000000000000" pitchFamily="65" charset="-120"/>
                <a:ea typeface="標楷體" panose="03000509000000000000" pitchFamily="65" charset="-120"/>
              </a:rPr>
              <a:t>呂冠星</a:t>
            </a:r>
            <a:r>
              <a:rPr lang="zh-TW" altLang="en-US" sz="1800" dirty="0">
                <a:latin typeface="標楷體" panose="03000509000000000000" pitchFamily="65" charset="-120"/>
                <a:ea typeface="標楷體" panose="03000509000000000000" pitchFamily="65" charset="-120"/>
              </a:rPr>
              <a:t>、顧維祺、顏嘉佑</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一套可抵擋釣魚攻擊與擷取攻擊之通行碼管理系統” </a:t>
            </a:r>
            <a:r>
              <a:rPr lang="en-US" altLang="zh-TW" sz="1800" dirty="0">
                <a:ea typeface="標楷體" panose="03000509000000000000" pitchFamily="65" charset="-120"/>
              </a:rPr>
              <a:t>Proc. of the 14th Information Education and Technological Application Conference, Taiwan, Apr. 2021.</a:t>
            </a:r>
            <a:r>
              <a:rPr lang="en-US" altLang="zh-TW" sz="1800" dirty="0">
                <a:latin typeface="標楷體" panose="03000509000000000000" pitchFamily="65" charset="-120"/>
                <a:ea typeface="標楷體" panose="03000509000000000000" pitchFamily="65" charset="-120"/>
              </a:rPr>
              <a:t> </a:t>
            </a:r>
            <a:r>
              <a:rPr lang="en-US" altLang="zh-TW" sz="1800" b="1" dirty="0" smtClean="0">
                <a:solidFill>
                  <a:srgbClr val="C00000"/>
                </a:solidFill>
                <a:latin typeface="標楷體" panose="03000509000000000000" pitchFamily="65" charset="-120"/>
                <a:ea typeface="標楷體" panose="03000509000000000000" pitchFamily="65" charset="-120"/>
              </a:rPr>
              <a:t>(</a:t>
            </a:r>
            <a:r>
              <a:rPr lang="zh-TW" altLang="en-US" sz="1800" b="1" dirty="0" smtClean="0">
                <a:solidFill>
                  <a:srgbClr val="C00000"/>
                </a:solidFill>
                <a:latin typeface="標楷體" panose="03000509000000000000" pitchFamily="65" charset="-120"/>
                <a:ea typeface="標楷體" panose="03000509000000000000" pitchFamily="65" charset="-120"/>
              </a:rPr>
              <a:t>獲論文佳作獎</a:t>
            </a:r>
            <a:r>
              <a:rPr lang="en-US" altLang="zh-TW" sz="1800" b="1" dirty="0" smtClean="0">
                <a:solidFill>
                  <a:srgbClr val="C00000"/>
                </a:solidFill>
                <a:latin typeface="標楷體" panose="03000509000000000000" pitchFamily="65" charset="-120"/>
                <a:ea typeface="標楷體" panose="03000509000000000000" pitchFamily="65" charset="-120"/>
              </a:rPr>
              <a:t>)</a:t>
            </a:r>
          </a:p>
          <a:p>
            <a:pPr>
              <a:spcAft>
                <a:spcPts val="1200"/>
              </a:spcAft>
            </a:pPr>
            <a:r>
              <a:rPr lang="zh-TW" altLang="en-US" sz="1800" dirty="0">
                <a:latin typeface="標楷體" panose="03000509000000000000" pitchFamily="65" charset="-120"/>
                <a:ea typeface="標楷體" panose="03000509000000000000" pitchFamily="65" charset="-120"/>
              </a:rPr>
              <a:t>顏嘉佑、顧維祺、</a:t>
            </a:r>
            <a:r>
              <a:rPr lang="zh-TW" altLang="en-US" sz="1800" b="1" dirty="0">
                <a:solidFill>
                  <a:srgbClr val="F66900"/>
                </a:solidFill>
                <a:latin typeface="標楷體" panose="03000509000000000000" pitchFamily="65" charset="-120"/>
                <a:ea typeface="標楷體" panose="03000509000000000000" pitchFamily="65" charset="-120"/>
              </a:rPr>
              <a:t>呂冠星</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可抵擋釣魚攻擊與中間人攻擊之以時間為基礎的一次性通行碼認證系統” </a:t>
            </a:r>
            <a:r>
              <a:rPr lang="en-US" altLang="zh-TW" sz="1800" dirty="0">
                <a:ea typeface="標楷體" panose="03000509000000000000" pitchFamily="65" charset="-120"/>
              </a:rPr>
              <a:t>Proc. of the </a:t>
            </a:r>
            <a:r>
              <a:rPr lang="en-US" altLang="zh-TW" sz="1800" dirty="0" smtClean="0">
                <a:ea typeface="標楷體" panose="03000509000000000000" pitchFamily="65" charset="-120"/>
              </a:rPr>
              <a:t>14th </a:t>
            </a:r>
            <a:r>
              <a:rPr lang="en-US" altLang="zh-TW" sz="1800" dirty="0">
                <a:ea typeface="標楷體" panose="03000509000000000000" pitchFamily="65" charset="-120"/>
              </a:rPr>
              <a:t>Information Education and Technological Application Conference, Taiwan, Apr. 2021</a:t>
            </a:r>
            <a:r>
              <a:rPr lang="en-US" altLang="zh-TW" sz="1800" dirty="0">
                <a:latin typeface="標楷體" panose="03000509000000000000" pitchFamily="65" charset="-120"/>
                <a:ea typeface="標楷體" panose="03000509000000000000" pitchFamily="65" charset="-120"/>
              </a:rPr>
              <a:t>. </a:t>
            </a:r>
            <a:r>
              <a:rPr lang="en-US" altLang="zh-TW" sz="1800" b="1" dirty="0">
                <a:solidFill>
                  <a:srgbClr val="C00000"/>
                </a:solidFill>
                <a:latin typeface="標楷體" panose="03000509000000000000" pitchFamily="65" charset="-120"/>
                <a:ea typeface="標楷體" panose="03000509000000000000" pitchFamily="65" charset="-120"/>
              </a:rPr>
              <a:t>(</a:t>
            </a:r>
            <a:r>
              <a:rPr lang="zh-TW" altLang="en-US" sz="1800" b="1" dirty="0">
                <a:solidFill>
                  <a:srgbClr val="C00000"/>
                </a:solidFill>
                <a:latin typeface="標楷體" panose="03000509000000000000" pitchFamily="65" charset="-120"/>
                <a:ea typeface="標楷體" panose="03000509000000000000" pitchFamily="65" charset="-120"/>
              </a:rPr>
              <a:t>獲論文佳作獎</a:t>
            </a:r>
            <a:r>
              <a:rPr lang="en-US" altLang="zh-TW" sz="1800" b="1" dirty="0">
                <a:solidFill>
                  <a:srgbClr val="C00000"/>
                </a:solidFill>
                <a:latin typeface="標楷體" panose="03000509000000000000" pitchFamily="65" charset="-120"/>
                <a:ea typeface="標楷體" panose="03000509000000000000" pitchFamily="65" charset="-120"/>
              </a:rPr>
              <a:t>)</a:t>
            </a:r>
          </a:p>
          <a:p>
            <a:pPr>
              <a:spcAft>
                <a:spcPts val="1200"/>
              </a:spcAft>
            </a:pPr>
            <a:r>
              <a:rPr lang="zh-TW" altLang="en-US" sz="1800" dirty="0" smtClean="0">
                <a:latin typeface="標楷體" panose="03000509000000000000" pitchFamily="65" charset="-120"/>
                <a:ea typeface="標楷體" panose="03000509000000000000" pitchFamily="65" charset="-120"/>
              </a:rPr>
              <a:t>賴</a:t>
            </a:r>
            <a:r>
              <a:rPr lang="zh-TW" altLang="en-US" sz="1800" dirty="0">
                <a:latin typeface="標楷體" panose="03000509000000000000" pitchFamily="65" charset="-120"/>
                <a:ea typeface="標楷體" panose="03000509000000000000" pitchFamily="65" charset="-120"/>
              </a:rPr>
              <a:t>緯宸、顧維祺、</a:t>
            </a:r>
            <a:r>
              <a:rPr lang="zh-TW" altLang="en-US" sz="1800" b="1" dirty="0">
                <a:solidFill>
                  <a:srgbClr val="F66900"/>
                </a:solidFill>
                <a:latin typeface="標楷體" panose="03000509000000000000" pitchFamily="65" charset="-120"/>
                <a:ea typeface="標楷體" panose="03000509000000000000" pitchFamily="65" charset="-120"/>
              </a:rPr>
              <a:t>呂冠星</a:t>
            </a:r>
            <a:r>
              <a:rPr lang="zh-TW" altLang="en-US" sz="1800" dirty="0">
                <a:latin typeface="標楷體" panose="03000509000000000000" pitchFamily="65" charset="-120"/>
                <a:ea typeface="標楷體" panose="03000509000000000000" pitchFamily="65" charset="-120"/>
              </a:rPr>
              <a:t>、顏嘉佑</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具多模式的可抵擋釣魚攻擊與擷取攻擊之文字通行碼認證系統</a:t>
            </a:r>
            <a:r>
              <a:rPr lang="en-US" altLang="zh-TW" sz="1800" dirty="0">
                <a:latin typeface="標楷體" panose="03000509000000000000" pitchFamily="65" charset="-120"/>
                <a:ea typeface="標楷體" panose="03000509000000000000" pitchFamily="65" charset="-120"/>
              </a:rPr>
              <a:t>,” </a:t>
            </a:r>
            <a:r>
              <a:rPr lang="en-US" altLang="zh-TW" sz="1800" dirty="0">
                <a:ea typeface="標楷體" panose="03000509000000000000" pitchFamily="65" charset="-120"/>
              </a:rPr>
              <a:t>Proc. of the 13th Information Education and Technological Application Conference, Taiwan, May. 2020.</a:t>
            </a:r>
            <a:r>
              <a:rPr lang="en-US" altLang="zh-TW" sz="1800" dirty="0">
                <a:solidFill>
                  <a:srgbClr val="C00000"/>
                </a:solidFill>
                <a:latin typeface="標楷體" panose="03000509000000000000" pitchFamily="65" charset="-120"/>
                <a:ea typeface="標楷體" panose="03000509000000000000" pitchFamily="65" charset="-120"/>
              </a:rPr>
              <a:t> </a:t>
            </a:r>
            <a:r>
              <a:rPr lang="en-US" altLang="zh-TW" sz="1800" b="1" dirty="0">
                <a:solidFill>
                  <a:srgbClr val="C00000"/>
                </a:solidFill>
                <a:latin typeface="標楷體" panose="03000509000000000000" pitchFamily="65" charset="-120"/>
                <a:ea typeface="標楷體" panose="03000509000000000000" pitchFamily="65" charset="-120"/>
              </a:rPr>
              <a:t>(</a:t>
            </a:r>
            <a:r>
              <a:rPr lang="zh-TW" altLang="en-US" sz="1800" b="1" dirty="0">
                <a:solidFill>
                  <a:srgbClr val="C00000"/>
                </a:solidFill>
                <a:latin typeface="標楷體" panose="03000509000000000000" pitchFamily="65" charset="-120"/>
                <a:ea typeface="標楷體" panose="03000509000000000000" pitchFamily="65" charset="-120"/>
              </a:rPr>
              <a:t>獲論文佳作獎</a:t>
            </a:r>
            <a:r>
              <a:rPr lang="en-US" altLang="zh-TW" sz="1800" b="1" dirty="0">
                <a:solidFill>
                  <a:srgbClr val="C00000"/>
                </a:solidFill>
                <a:latin typeface="標楷體" panose="03000509000000000000" pitchFamily="65" charset="-120"/>
                <a:ea typeface="標楷體" panose="03000509000000000000" pitchFamily="65" charset="-120"/>
              </a:rPr>
              <a:t>)</a:t>
            </a:r>
          </a:p>
          <a:p>
            <a:pPr>
              <a:spcAft>
                <a:spcPts val="1200"/>
              </a:spcAft>
            </a:pPr>
            <a:r>
              <a:rPr lang="zh-TW" altLang="en-US" sz="1800" dirty="0">
                <a:latin typeface="標楷體" panose="03000509000000000000" pitchFamily="65" charset="-120"/>
                <a:ea typeface="標楷體" panose="03000509000000000000" pitchFamily="65" charset="-120"/>
              </a:rPr>
              <a:t>賴緯宸、顧維祺、</a:t>
            </a:r>
            <a:r>
              <a:rPr lang="zh-TW" altLang="en-US" sz="1800" b="1" dirty="0">
                <a:solidFill>
                  <a:srgbClr val="F66900"/>
                </a:solidFill>
                <a:latin typeface="標楷體" panose="03000509000000000000" pitchFamily="65" charset="-120"/>
                <a:ea typeface="標楷體" panose="03000509000000000000" pitchFamily="65" charset="-120"/>
              </a:rPr>
              <a:t>呂冠星</a:t>
            </a:r>
            <a:r>
              <a:rPr lang="zh-TW" altLang="en-US" sz="1800" dirty="0">
                <a:latin typeface="標楷體" panose="03000509000000000000" pitchFamily="65" charset="-120"/>
                <a:ea typeface="標楷體" panose="03000509000000000000" pitchFamily="65" charset="-120"/>
              </a:rPr>
              <a:t>、顏嘉佑</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防擷取攻擊之文字通行碼認證系統的釣魚攻擊抵擋能力之研究</a:t>
            </a:r>
            <a:r>
              <a:rPr lang="en-US" altLang="zh-TW" sz="1800" dirty="0">
                <a:latin typeface="標楷體" panose="03000509000000000000" pitchFamily="65" charset="-120"/>
                <a:ea typeface="標楷體" panose="03000509000000000000" pitchFamily="65" charset="-120"/>
              </a:rPr>
              <a:t>,” </a:t>
            </a:r>
            <a:r>
              <a:rPr lang="en-US" altLang="zh-TW" sz="1800" dirty="0">
                <a:ea typeface="標楷體" panose="03000509000000000000" pitchFamily="65" charset="-120"/>
              </a:rPr>
              <a:t>Proc. of the Information Technology and Applications Conference 2020, Taiwan, May. 2020. </a:t>
            </a:r>
            <a:r>
              <a:rPr lang="en-US" altLang="zh-TW" sz="1800" b="1" dirty="0">
                <a:solidFill>
                  <a:srgbClr val="C00000"/>
                </a:solidFill>
                <a:latin typeface="標楷體" panose="03000509000000000000" pitchFamily="65" charset="-120"/>
                <a:ea typeface="標楷體" panose="03000509000000000000" pitchFamily="65" charset="-120"/>
              </a:rPr>
              <a:t>(</a:t>
            </a:r>
            <a:r>
              <a:rPr lang="zh-TW" altLang="en-US" sz="1800" b="1" dirty="0">
                <a:solidFill>
                  <a:srgbClr val="C00000"/>
                </a:solidFill>
                <a:latin typeface="標楷體" panose="03000509000000000000" pitchFamily="65" charset="-120"/>
                <a:ea typeface="標楷體" panose="03000509000000000000" pitchFamily="65" charset="-120"/>
              </a:rPr>
              <a:t>獲最佳論文獎</a:t>
            </a:r>
            <a:r>
              <a:rPr lang="en-US" altLang="zh-TW" sz="1800" b="1" dirty="0" smtClean="0">
                <a:solidFill>
                  <a:srgbClr val="C00000"/>
                </a:solidFill>
                <a:latin typeface="標楷體" panose="03000509000000000000" pitchFamily="65" charset="-120"/>
                <a:ea typeface="標楷體" panose="03000509000000000000" pitchFamily="65" charset="-120"/>
              </a:rPr>
              <a:t>)</a:t>
            </a:r>
          </a:p>
          <a:p>
            <a:pPr>
              <a:spcAft>
                <a:spcPts val="1200"/>
              </a:spcAft>
            </a:pPr>
            <a:r>
              <a:rPr lang="en-US" altLang="zh-TW" sz="1800" dirty="0">
                <a:ea typeface="標楷體" panose="03000509000000000000" pitchFamily="65" charset="-120"/>
              </a:rPr>
              <a:t>W. C. Lai, W. C. Ku, </a:t>
            </a:r>
            <a:r>
              <a:rPr lang="en-US" altLang="zh-TW" sz="1800" b="1" dirty="0">
                <a:solidFill>
                  <a:srgbClr val="F66900"/>
                </a:solidFill>
                <a:ea typeface="標楷體" panose="03000509000000000000" pitchFamily="65" charset="-120"/>
              </a:rPr>
              <a:t>K. H. Lu</a:t>
            </a:r>
            <a:r>
              <a:rPr lang="en-US" altLang="zh-TW" sz="1800" dirty="0">
                <a:ea typeface="標楷體" panose="03000509000000000000" pitchFamily="65" charset="-120"/>
              </a:rPr>
              <a:t>, and C. Y. Yen, “A simple anti-phishing password authentication scheme,” Proc. of the 2019 Conference on Applications of Innovation &amp; Invention, Taiwan, Nov. 2019</a:t>
            </a:r>
            <a:r>
              <a:rPr lang="en-US" altLang="zh-TW" sz="1800" dirty="0" smtClean="0">
                <a:ea typeface="標楷體" panose="03000509000000000000" pitchFamily="65" charset="-120"/>
              </a:rPr>
              <a:t>.</a:t>
            </a:r>
            <a:endParaRPr lang="en-US" altLang="zh-TW" sz="1800" b="1" dirty="0">
              <a:solidFill>
                <a:srgbClr val="C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1182677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683568" y="2523945"/>
            <a:ext cx="7848871" cy="769441"/>
          </a:xfrm>
          <a:prstGeom prst="rect">
            <a:avLst/>
          </a:prstGeom>
          <a:noFill/>
        </p:spPr>
        <p:txBody>
          <a:bodyPr wrap="square" rtlCol="0">
            <a:spAutoFit/>
          </a:bodyPr>
          <a:lstStyle/>
          <a:p>
            <a:pPr algn="ctr"/>
            <a:r>
              <a:rPr lang="en-US" altLang="zh-TW" sz="4400" dirty="0" smtClean="0">
                <a:solidFill>
                  <a:srgbClr val="0070C0"/>
                </a:solidFill>
                <a:latin typeface="Footlight MT Light" panose="0204060206030A020304" pitchFamily="18" charset="0"/>
                <a:ea typeface="標楷體" pitchFamily="65" charset="-120"/>
                <a:cs typeface="Times New Roman" panose="02020603050405020304" pitchFamily="18" charset="0"/>
              </a:rPr>
              <a:t>Thank you.</a:t>
            </a:r>
          </a:p>
        </p:txBody>
      </p:sp>
      <p:pic>
        <p:nvPicPr>
          <p:cNvPr id="4" name="Picture 3" descr="solute"/>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87337" y="3108647"/>
            <a:ext cx="1768902" cy="237997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前言</a:t>
            </a:r>
            <a:endParaRPr lang="zh-TW" altLang="en-US" dirty="0"/>
          </a:p>
        </p:txBody>
      </p:sp>
      <p:sp>
        <p:nvSpPr>
          <p:cNvPr id="3" name="內容版面配置區 2"/>
          <p:cNvSpPr>
            <a:spLocks noGrp="1"/>
          </p:cNvSpPr>
          <p:nvPr>
            <p:ph idx="1"/>
          </p:nvPr>
        </p:nvSpPr>
        <p:spPr/>
        <p:txBody>
          <a:bodyPr/>
          <a:lstStyle/>
          <a:p>
            <a:pPr>
              <a:lnSpc>
                <a:spcPct val="150000"/>
              </a:lnSpc>
            </a:pPr>
            <a:r>
              <a:rPr lang="zh-TW" altLang="zh-TW" b="1" kern="0" dirty="0" smtClean="0">
                <a:latin typeface="Times New Roman"/>
                <a:ea typeface="標楷體"/>
                <a:cs typeface="Times New Roman"/>
              </a:rPr>
              <a:t>釣魚攻擊</a:t>
            </a:r>
            <a:endParaRPr lang="en-US" altLang="zh-TW" dirty="0" smtClean="0">
              <a:latin typeface="標楷體" panose="03000509000000000000" pitchFamily="65" charset="-120"/>
              <a:ea typeface="標楷體" panose="03000509000000000000" pitchFamily="65" charset="-120"/>
            </a:endParaRPr>
          </a:p>
          <a:p>
            <a:pPr lvl="1">
              <a:lnSpc>
                <a:spcPct val="150000"/>
              </a:lnSpc>
            </a:pPr>
            <a:r>
              <a:rPr lang="zh-TW" altLang="zh-TW" dirty="0" smtClean="0">
                <a:latin typeface="Times New Roman"/>
                <a:ea typeface="標楷體"/>
                <a:cs typeface="Times New Roman"/>
              </a:rPr>
              <a:t>魚叉攻擊</a:t>
            </a:r>
            <a:r>
              <a:rPr lang="en-US" altLang="zh-TW" dirty="0" smtClean="0">
                <a:latin typeface="Times New Roman"/>
                <a:ea typeface="標楷體"/>
              </a:rPr>
              <a:t> (Spear Phishing)</a:t>
            </a:r>
            <a:endParaRPr lang="en-US" altLang="zh-TW" dirty="0" smtClean="0">
              <a:latin typeface="標楷體" panose="03000509000000000000" pitchFamily="65" charset="-120"/>
              <a:ea typeface="標楷體" panose="03000509000000000000" pitchFamily="65" charset="-120"/>
            </a:endParaRPr>
          </a:p>
          <a:p>
            <a:pPr lvl="1">
              <a:lnSpc>
                <a:spcPct val="150000"/>
              </a:lnSpc>
            </a:pPr>
            <a:r>
              <a:rPr lang="zh-TW" altLang="zh-TW" dirty="0" smtClean="0">
                <a:latin typeface="Times New Roman"/>
                <a:ea typeface="標楷體"/>
                <a:cs typeface="Times New Roman"/>
              </a:rPr>
              <a:t>網路捕鯨</a:t>
            </a:r>
            <a:r>
              <a:rPr lang="en-US" altLang="zh-TW" dirty="0" smtClean="0">
                <a:latin typeface="Times New Roman"/>
                <a:ea typeface="標楷體"/>
              </a:rPr>
              <a:t> (Whaling Phishing)</a:t>
            </a:r>
            <a:endParaRPr lang="en-US" altLang="zh-TW" dirty="0" smtClean="0">
              <a:latin typeface="標楷體" panose="03000509000000000000" pitchFamily="65" charset="-120"/>
              <a:ea typeface="標楷體" panose="03000509000000000000" pitchFamily="65" charset="-120"/>
            </a:endParaRPr>
          </a:p>
          <a:p>
            <a:pPr lvl="1">
              <a:lnSpc>
                <a:spcPct val="150000"/>
              </a:lnSpc>
            </a:pPr>
            <a:r>
              <a:rPr lang="zh-TW" altLang="zh-TW" dirty="0" smtClean="0">
                <a:latin typeface="Times New Roman"/>
                <a:ea typeface="標楷體"/>
                <a:cs typeface="Times New Roman"/>
              </a:rPr>
              <a:t>社交工程</a:t>
            </a:r>
            <a:r>
              <a:rPr lang="en-US" altLang="zh-TW" dirty="0">
                <a:latin typeface="Times New Roman"/>
                <a:ea typeface="標楷體"/>
              </a:rPr>
              <a:t> (</a:t>
            </a:r>
            <a:r>
              <a:rPr lang="en-US" altLang="zh-TW" dirty="0" smtClean="0">
                <a:latin typeface="Times New Roman"/>
                <a:ea typeface="標楷體"/>
              </a:rPr>
              <a:t>Social Engineering)</a:t>
            </a:r>
            <a:endParaRPr lang="en-US" altLang="zh-TW" dirty="0">
              <a:latin typeface="Times New Roman"/>
              <a:ea typeface="標楷體"/>
            </a:endParaRPr>
          </a:p>
          <a:p>
            <a:pPr lvl="1">
              <a:lnSpc>
                <a:spcPct val="150000"/>
              </a:lnSpc>
            </a:pPr>
            <a:r>
              <a:rPr lang="zh-TW" altLang="zh-TW" dirty="0" smtClean="0">
                <a:latin typeface="Times New Roman"/>
                <a:ea typeface="標楷體"/>
                <a:cs typeface="Times New Roman"/>
              </a:rPr>
              <a:t>中間人攻擊</a:t>
            </a:r>
            <a:r>
              <a:rPr lang="en-US" altLang="zh-TW" dirty="0" smtClean="0">
                <a:latin typeface="Times New Roman"/>
                <a:ea typeface="標楷體"/>
              </a:rPr>
              <a:t> (Man-In-The-Middle attack</a:t>
            </a:r>
            <a:r>
              <a:rPr lang="zh-TW" altLang="zh-TW" dirty="0" smtClean="0">
                <a:latin typeface="Times New Roman"/>
                <a:ea typeface="標楷體"/>
                <a:cs typeface="Times New Roman"/>
              </a:rPr>
              <a:t>；</a:t>
            </a:r>
            <a:r>
              <a:rPr lang="en-US" altLang="zh-TW" dirty="0" smtClean="0">
                <a:latin typeface="Times New Roman"/>
                <a:ea typeface="標楷體"/>
              </a:rPr>
              <a:t>MITM)</a:t>
            </a:r>
            <a:endParaRPr lang="en-US" altLang="zh-TW" dirty="0" smtClean="0">
              <a:solidFill>
                <a:srgbClr val="FF0000"/>
              </a:solidFill>
              <a:latin typeface="標楷體" panose="03000509000000000000" pitchFamily="65" charset="-120"/>
              <a:ea typeface="標楷體" panose="03000509000000000000" pitchFamily="65" charset="-120"/>
            </a:endParaRPr>
          </a:p>
          <a:p>
            <a:pPr>
              <a:lnSpc>
                <a:spcPct val="150000"/>
              </a:lnSpc>
            </a:pPr>
            <a:endParaRPr lang="en-US" altLang="zh-TW" dirty="0" smtClean="0">
              <a:latin typeface="標楷體" panose="03000509000000000000" pitchFamily="65" charset="-120"/>
              <a:ea typeface="標楷體" panose="03000509000000000000" pitchFamily="65" charset="-120"/>
            </a:endParaRPr>
          </a:p>
          <a:p>
            <a:pPr lvl="1"/>
            <a:endParaRPr lang="en-US" altLang="zh-TW"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4</a:t>
            </a:fld>
            <a:endParaRPr lang="zh-TW" altLang="en-US"/>
          </a:p>
        </p:txBody>
      </p:sp>
      <p:pic>
        <p:nvPicPr>
          <p:cNvPr id="7" name="圖片 6" descr="spear-phishing | Hacker Web Securi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146" y="1196752"/>
            <a:ext cx="2654100" cy="2838610"/>
          </a:xfrm>
          <a:prstGeom prst="rect">
            <a:avLst/>
          </a:prstGeom>
        </p:spPr>
      </p:pic>
    </p:spTree>
    <p:extLst>
      <p:ext uri="{BB962C8B-B14F-4D97-AF65-F5344CB8AC3E}">
        <p14:creationId xmlns:p14="http://schemas.microsoft.com/office/powerpoint/2010/main" val="149410432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前言</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dirty="0" smtClean="0">
                <a:latin typeface="標楷體" panose="03000509000000000000" pitchFamily="65" charset="-120"/>
                <a:ea typeface="標楷體" panose="03000509000000000000" pitchFamily="65" charset="-120"/>
              </a:rPr>
              <a:t>可</a:t>
            </a:r>
            <a:r>
              <a:rPr lang="zh-TW" altLang="en-US" dirty="0">
                <a:latin typeface="標楷體" panose="03000509000000000000" pitchFamily="65" charset="-120"/>
                <a:ea typeface="標楷體" panose="03000509000000000000" pitchFamily="65" charset="-120"/>
              </a:rPr>
              <a:t>抵擋擷取攻擊之通行碼認證</a:t>
            </a:r>
            <a:r>
              <a:rPr lang="zh-TW" altLang="en-US" dirty="0" smtClean="0">
                <a:latin typeface="標楷體" panose="03000509000000000000" pitchFamily="65" charset="-120"/>
                <a:ea typeface="標楷體" panose="03000509000000000000" pitchFamily="65" charset="-120"/>
              </a:rPr>
              <a:t>系統</a:t>
            </a:r>
            <a:endParaRPr lang="en-US" altLang="zh-TW" dirty="0">
              <a:latin typeface="標楷體" panose="03000509000000000000" pitchFamily="65" charset="-120"/>
              <a:ea typeface="標楷體" panose="03000509000000000000" pitchFamily="65" charset="-120"/>
            </a:endParaRPr>
          </a:p>
          <a:p>
            <a:pPr lvl="1">
              <a:lnSpc>
                <a:spcPct val="150000"/>
              </a:lnSpc>
            </a:pPr>
            <a:r>
              <a:rPr lang="zh-TW" altLang="en-US" dirty="0" smtClean="0">
                <a:latin typeface="標楷體" panose="03000509000000000000" pitchFamily="65" charset="-120"/>
                <a:ea typeface="標楷體" panose="03000509000000000000" pitchFamily="65" charset="-120"/>
              </a:rPr>
              <a:t>提升</a:t>
            </a:r>
            <a:r>
              <a:rPr lang="zh-TW" altLang="en-US" dirty="0" smtClean="0">
                <a:solidFill>
                  <a:srgbClr val="F66900"/>
                </a:solidFill>
                <a:latin typeface="標楷體" panose="03000509000000000000" pitchFamily="65" charset="-120"/>
                <a:ea typeface="標楷體" panose="03000509000000000000" pitchFamily="65" charset="-120"/>
              </a:rPr>
              <a:t>擷取</a:t>
            </a:r>
            <a:r>
              <a:rPr lang="zh-TW" altLang="en-US" dirty="0">
                <a:solidFill>
                  <a:srgbClr val="F66900"/>
                </a:solidFill>
                <a:latin typeface="標楷體" panose="03000509000000000000" pitchFamily="65" charset="-120"/>
                <a:ea typeface="標楷體" panose="03000509000000000000" pitchFamily="65" charset="-120"/>
              </a:rPr>
              <a:t>攻擊</a:t>
            </a:r>
            <a:r>
              <a:rPr lang="zh-TW" altLang="en-US" dirty="0">
                <a:latin typeface="標楷體" panose="03000509000000000000" pitchFamily="65" charset="-120"/>
                <a:ea typeface="標楷體" panose="03000509000000000000" pitchFamily="65" charset="-120"/>
              </a:rPr>
              <a:t>的抵擋能力</a:t>
            </a:r>
            <a:endParaRPr lang="en-US" altLang="zh-TW" dirty="0">
              <a:latin typeface="標楷體" panose="03000509000000000000" pitchFamily="65" charset="-120"/>
              <a:ea typeface="標楷體" panose="03000509000000000000" pitchFamily="65" charset="-120"/>
            </a:endParaRPr>
          </a:p>
          <a:p>
            <a:pPr lvl="2">
              <a:lnSpc>
                <a:spcPct val="150000"/>
              </a:lnSpc>
            </a:pPr>
            <a:r>
              <a:rPr lang="zh-TW" altLang="zh-TW" sz="2000" dirty="0" smtClean="0">
                <a:latin typeface="標楷體" panose="03000509000000000000" pitchFamily="65" charset="-120"/>
                <a:ea typeface="標楷體" panose="03000509000000000000" pitchFamily="65" charset="-120"/>
              </a:rPr>
              <a:t>間接輸入</a:t>
            </a:r>
            <a:r>
              <a:rPr lang="zh-TW" altLang="en-US" sz="2000" dirty="0" smtClean="0">
                <a:latin typeface="標楷體" panose="03000509000000000000" pitchFamily="65" charset="-120"/>
                <a:ea typeface="標楷體" panose="03000509000000000000" pitchFamily="65" charset="-120"/>
              </a:rPr>
              <a:t>通行碼</a:t>
            </a:r>
            <a:endParaRPr lang="en-US" altLang="zh-TW" sz="2000" dirty="0" smtClean="0">
              <a:latin typeface="標楷體" panose="03000509000000000000" pitchFamily="65" charset="-120"/>
              <a:ea typeface="標楷體" panose="03000509000000000000" pitchFamily="65" charset="-120"/>
            </a:endParaRPr>
          </a:p>
          <a:p>
            <a:pPr lvl="2">
              <a:lnSpc>
                <a:spcPct val="150000"/>
              </a:lnSpc>
            </a:pPr>
            <a:r>
              <a:rPr lang="zh-TW" altLang="zh-TW" sz="2000" dirty="0">
                <a:latin typeface="標楷體" panose="03000509000000000000" pitchFamily="65" charset="-120"/>
                <a:ea typeface="標楷體" panose="03000509000000000000" pitchFamily="65" charset="-120"/>
              </a:rPr>
              <a:t>隱藏通行碼</a:t>
            </a:r>
            <a:r>
              <a:rPr lang="zh-TW" altLang="zh-TW" sz="2000" dirty="0" smtClean="0">
                <a:latin typeface="標楷體" panose="03000509000000000000" pitchFamily="65" charset="-120"/>
                <a:ea typeface="標楷體" panose="03000509000000000000" pitchFamily="65" charset="-120"/>
              </a:rPr>
              <a:t>長度</a:t>
            </a:r>
            <a:endParaRPr lang="en-US" altLang="zh-TW" sz="2000" dirty="0" smtClean="0">
              <a:solidFill>
                <a:srgbClr val="FF0000"/>
              </a:solidFill>
              <a:latin typeface="標楷體" panose="03000509000000000000" pitchFamily="65" charset="-120"/>
              <a:ea typeface="標楷體" panose="03000509000000000000" pitchFamily="65" charset="-120"/>
            </a:endParaRPr>
          </a:p>
          <a:p>
            <a:pPr lvl="1">
              <a:lnSpc>
                <a:spcPct val="150000"/>
              </a:lnSpc>
            </a:pPr>
            <a:r>
              <a:rPr lang="zh-TW" altLang="en-US" dirty="0" smtClean="0">
                <a:latin typeface="標楷體" panose="03000509000000000000" pitchFamily="65" charset="-120"/>
                <a:ea typeface="標楷體" panose="03000509000000000000" pitchFamily="65" charset="-120"/>
              </a:rPr>
              <a:t>缺點</a:t>
            </a:r>
            <a:endParaRPr lang="en-US" altLang="zh-TW" dirty="0" smtClean="0">
              <a:latin typeface="標楷體" panose="03000509000000000000" pitchFamily="65" charset="-120"/>
              <a:ea typeface="標楷體" panose="03000509000000000000" pitchFamily="65" charset="-120"/>
            </a:endParaRPr>
          </a:p>
          <a:p>
            <a:pPr lvl="2">
              <a:lnSpc>
                <a:spcPct val="150000"/>
              </a:lnSpc>
            </a:pPr>
            <a:r>
              <a:rPr lang="zh-TW" altLang="en-US" sz="2000" dirty="0" smtClean="0">
                <a:latin typeface="標楷體" panose="03000509000000000000" pitchFamily="65" charset="-120"/>
                <a:ea typeface="標楷體" panose="03000509000000000000" pitchFamily="65" charset="-120"/>
              </a:rPr>
              <a:t>因為</a:t>
            </a:r>
            <a:r>
              <a:rPr lang="zh-TW" altLang="en-US" sz="2000" dirty="0">
                <a:latin typeface="標楷體" panose="03000509000000000000" pitchFamily="65" charset="-120"/>
                <a:ea typeface="標楷體" panose="03000509000000000000" pitchFamily="65" charset="-120"/>
              </a:rPr>
              <a:t>操作規則複雜造成登入時間過長而導致</a:t>
            </a:r>
            <a:r>
              <a:rPr lang="zh-TW" altLang="en-US" sz="2000" dirty="0">
                <a:solidFill>
                  <a:srgbClr val="F66900"/>
                </a:solidFill>
                <a:latin typeface="標楷體" panose="03000509000000000000" pitchFamily="65" charset="-120"/>
                <a:ea typeface="標楷體" panose="03000509000000000000" pitchFamily="65" charset="-120"/>
              </a:rPr>
              <a:t>使用性較</a:t>
            </a:r>
            <a:r>
              <a:rPr lang="zh-TW" altLang="en-US" sz="2000" dirty="0" smtClean="0">
                <a:solidFill>
                  <a:srgbClr val="F66900"/>
                </a:solidFill>
                <a:latin typeface="標楷體" panose="03000509000000000000" pitchFamily="65" charset="-120"/>
                <a:ea typeface="標楷體" panose="03000509000000000000" pitchFamily="65" charset="-120"/>
              </a:rPr>
              <a:t>低</a:t>
            </a:r>
            <a:endParaRPr lang="en-US" altLang="zh-TW" sz="2000" dirty="0" smtClean="0">
              <a:solidFill>
                <a:srgbClr val="F66900"/>
              </a:solidFill>
              <a:latin typeface="標楷體" panose="03000509000000000000" pitchFamily="65" charset="-120"/>
              <a:ea typeface="標楷體" panose="03000509000000000000" pitchFamily="65" charset="-120"/>
            </a:endParaRPr>
          </a:p>
          <a:p>
            <a:pPr lvl="2">
              <a:lnSpc>
                <a:spcPct val="150000"/>
              </a:lnSpc>
            </a:pPr>
            <a:r>
              <a:rPr lang="zh-TW" altLang="en-US" sz="2000" dirty="0" smtClean="0">
                <a:latin typeface="標楷體" panose="03000509000000000000" pitchFamily="65" charset="-120"/>
                <a:ea typeface="標楷體" panose="03000509000000000000" pitchFamily="65" charset="-120"/>
              </a:rPr>
              <a:t>通常</a:t>
            </a:r>
            <a:r>
              <a:rPr lang="zh-TW" altLang="en-US" sz="2000" dirty="0">
                <a:latin typeface="標楷體" panose="03000509000000000000" pitchFamily="65" charset="-120"/>
                <a:ea typeface="標楷體" panose="03000509000000000000" pitchFamily="65" charset="-120"/>
              </a:rPr>
              <a:t>不</a:t>
            </a:r>
            <a:r>
              <a:rPr lang="zh-TW" altLang="en-US" sz="2000" dirty="0" smtClean="0">
                <a:latin typeface="標楷體" panose="03000509000000000000" pitchFamily="65" charset="-120"/>
                <a:ea typeface="標楷體" panose="03000509000000000000" pitchFamily="65" charset="-120"/>
              </a:rPr>
              <a:t>具備</a:t>
            </a:r>
            <a:r>
              <a:rPr lang="zh-TW" altLang="en-US" sz="2000" dirty="0" smtClean="0">
                <a:solidFill>
                  <a:srgbClr val="F66900"/>
                </a:solidFill>
                <a:latin typeface="標楷體" panose="03000509000000000000" pitchFamily="65" charset="-120"/>
                <a:ea typeface="標楷體" panose="03000509000000000000" pitchFamily="65" charset="-120"/>
              </a:rPr>
              <a:t>釣魚</a:t>
            </a:r>
            <a:r>
              <a:rPr lang="zh-TW" altLang="en-US" sz="2000" dirty="0">
                <a:solidFill>
                  <a:srgbClr val="F66900"/>
                </a:solidFill>
                <a:latin typeface="標楷體" panose="03000509000000000000" pitchFamily="65" charset="-120"/>
                <a:ea typeface="標楷體" panose="03000509000000000000" pitchFamily="65" charset="-120"/>
              </a:rPr>
              <a:t>攻擊</a:t>
            </a:r>
            <a:r>
              <a:rPr lang="zh-TW" altLang="en-US" sz="2000" dirty="0" smtClean="0">
                <a:latin typeface="標楷體" panose="03000509000000000000" pitchFamily="65" charset="-120"/>
                <a:ea typeface="標楷體" panose="03000509000000000000" pitchFamily="65" charset="-120"/>
              </a:rPr>
              <a:t>的防禦能力</a:t>
            </a:r>
            <a:endParaRPr lang="en-US" altLang="zh-TW" sz="2000" dirty="0" smtClean="0">
              <a:latin typeface="標楷體" panose="03000509000000000000" pitchFamily="65" charset="-120"/>
              <a:ea typeface="標楷體" panose="03000509000000000000" pitchFamily="65" charset="-120"/>
            </a:endParaRPr>
          </a:p>
          <a:p>
            <a:pPr lvl="2"/>
            <a:endParaRPr lang="en-US" altLang="zh-TW" dirty="0" smtClean="0">
              <a:solidFill>
                <a:srgbClr val="FF0000"/>
              </a:solidFill>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5</a:t>
            </a:fld>
            <a:endParaRPr lang="zh-TW" altLang="en-US"/>
          </a:p>
        </p:txBody>
      </p:sp>
    </p:spTree>
    <p:extLst>
      <p:ext uri="{BB962C8B-B14F-4D97-AF65-F5344CB8AC3E}">
        <p14:creationId xmlns:p14="http://schemas.microsoft.com/office/powerpoint/2010/main" val="3632516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前言</a:t>
            </a:r>
            <a:endParaRPr lang="zh-TW" altLang="en-US" dirty="0"/>
          </a:p>
        </p:txBody>
      </p:sp>
      <p:sp>
        <p:nvSpPr>
          <p:cNvPr id="3" name="內容版面配置區 2"/>
          <p:cNvSpPr>
            <a:spLocks noGrp="1"/>
          </p:cNvSpPr>
          <p:nvPr>
            <p:ph idx="1"/>
          </p:nvPr>
        </p:nvSpPr>
        <p:spPr/>
        <p:txBody>
          <a:bodyPr/>
          <a:lstStyle/>
          <a:p>
            <a:pPr>
              <a:lnSpc>
                <a:spcPct val="110000"/>
              </a:lnSpc>
            </a:pPr>
            <a:r>
              <a:rPr lang="zh-TW" altLang="en-US" sz="2200" dirty="0" smtClean="0">
                <a:latin typeface="標楷體" panose="03000509000000000000" pitchFamily="65" charset="-120"/>
                <a:ea typeface="標楷體" panose="03000509000000000000" pitchFamily="65" charset="-120"/>
              </a:rPr>
              <a:t>現今使用者常需記憶</a:t>
            </a:r>
            <a:r>
              <a:rPr lang="zh-TW" altLang="en-US" sz="2200" dirty="0" smtClean="0">
                <a:solidFill>
                  <a:srgbClr val="F66900"/>
                </a:solidFill>
                <a:latin typeface="標楷體" panose="03000509000000000000" pitchFamily="65" charset="-120"/>
                <a:ea typeface="標楷體" panose="03000509000000000000" pitchFamily="65" charset="-120"/>
              </a:rPr>
              <a:t>大量的</a:t>
            </a:r>
            <a:r>
              <a:rPr lang="zh-TW" altLang="en-US" sz="2200" dirty="0" smtClean="0">
                <a:latin typeface="標楷體" panose="03000509000000000000" pitchFamily="65" charset="-120"/>
                <a:ea typeface="標楷體" panose="03000509000000000000" pitchFamily="65" charset="-120"/>
              </a:rPr>
              <a:t>通行碼以存取各式各樣的服務</a:t>
            </a:r>
            <a:endParaRPr lang="en-US" altLang="zh-TW" sz="2200" dirty="0" smtClean="0">
              <a:latin typeface="標楷體" panose="03000509000000000000" pitchFamily="65" charset="-120"/>
              <a:ea typeface="標楷體" panose="03000509000000000000" pitchFamily="65" charset="-120"/>
            </a:endParaRPr>
          </a:p>
          <a:p>
            <a:pPr lvl="1">
              <a:lnSpc>
                <a:spcPct val="110000"/>
              </a:lnSpc>
            </a:pPr>
            <a:r>
              <a:rPr lang="zh-TW" altLang="en-US" sz="2000" dirty="0" smtClean="0">
                <a:latin typeface="標楷體" panose="03000509000000000000" pitchFamily="65" charset="-120"/>
                <a:ea typeface="標楷體" panose="03000509000000000000" pitchFamily="65" charset="-120"/>
              </a:rPr>
              <a:t>設定較強的通行碼將增加</a:t>
            </a:r>
            <a:r>
              <a:rPr lang="zh-TW" altLang="en-US" sz="2000" dirty="0">
                <a:latin typeface="標楷體" panose="03000509000000000000" pitchFamily="65" charset="-120"/>
                <a:ea typeface="標楷體" panose="03000509000000000000" pitchFamily="65" charset="-120"/>
              </a:rPr>
              <a:t>使用者</a:t>
            </a:r>
            <a:r>
              <a:rPr lang="zh-TW" altLang="en-US" sz="2000" dirty="0">
                <a:solidFill>
                  <a:srgbClr val="F66900"/>
                </a:solidFill>
                <a:latin typeface="標楷體" panose="03000509000000000000" pitchFamily="65" charset="-120"/>
                <a:ea typeface="標楷體" panose="03000509000000000000" pitchFamily="65" charset="-120"/>
              </a:rPr>
              <a:t>記憶負擔</a:t>
            </a:r>
            <a:endParaRPr lang="en-US" altLang="zh-TW" sz="2000" dirty="0">
              <a:solidFill>
                <a:srgbClr val="F66900"/>
              </a:solidFill>
              <a:latin typeface="標楷體" panose="03000509000000000000" pitchFamily="65" charset="-120"/>
              <a:ea typeface="標楷體" panose="03000509000000000000" pitchFamily="65" charset="-120"/>
            </a:endParaRPr>
          </a:p>
          <a:p>
            <a:pPr lvl="1">
              <a:lnSpc>
                <a:spcPct val="110000"/>
              </a:lnSpc>
            </a:pPr>
            <a:r>
              <a:rPr lang="zh-TW" altLang="en-US" sz="2000" dirty="0">
                <a:latin typeface="標楷體" panose="03000509000000000000" pitchFamily="65" charset="-120"/>
                <a:ea typeface="標楷體" panose="03000509000000000000" pitchFamily="65" charset="-120"/>
              </a:rPr>
              <a:t>設定</a:t>
            </a:r>
            <a:r>
              <a:rPr lang="zh-TW" altLang="en-US" sz="2000" dirty="0" smtClean="0">
                <a:latin typeface="標楷體" panose="03000509000000000000" pitchFamily="65" charset="-120"/>
                <a:ea typeface="標楷體" panose="03000509000000000000" pitchFamily="65" charset="-120"/>
              </a:rPr>
              <a:t>較弱的</a:t>
            </a:r>
            <a:r>
              <a:rPr lang="zh-TW" altLang="en-US" sz="2000" dirty="0">
                <a:latin typeface="標楷體" panose="03000509000000000000" pitchFamily="65" charset="-120"/>
                <a:ea typeface="標楷體" panose="03000509000000000000" pitchFamily="65" charset="-120"/>
              </a:rPr>
              <a:t>通行</a:t>
            </a:r>
            <a:r>
              <a:rPr lang="zh-TW" altLang="en-US" sz="2000" dirty="0" smtClean="0">
                <a:latin typeface="標楷體" panose="03000509000000000000" pitchFamily="65" charset="-120"/>
                <a:ea typeface="標楷體" panose="03000509000000000000" pitchFamily="65" charset="-120"/>
              </a:rPr>
              <a:t>碼或以書寫記下則降低</a:t>
            </a:r>
            <a:r>
              <a:rPr lang="zh-TW" altLang="en-US" sz="2000" dirty="0" smtClean="0">
                <a:solidFill>
                  <a:srgbClr val="F66900"/>
                </a:solidFill>
                <a:latin typeface="標楷體" panose="03000509000000000000" pitchFamily="65" charset="-120"/>
                <a:ea typeface="標楷體" panose="03000509000000000000" pitchFamily="65" charset="-120"/>
              </a:rPr>
              <a:t>安全性</a:t>
            </a:r>
            <a:endParaRPr lang="en-US" altLang="zh-TW" sz="2000" dirty="0" smtClean="0">
              <a:solidFill>
                <a:srgbClr val="F66900"/>
              </a:solidFill>
              <a:latin typeface="標楷體" panose="03000509000000000000" pitchFamily="65" charset="-120"/>
              <a:ea typeface="標楷體" panose="03000509000000000000" pitchFamily="65" charset="-120"/>
            </a:endParaRPr>
          </a:p>
          <a:p>
            <a:pPr lvl="1">
              <a:lnSpc>
                <a:spcPct val="110000"/>
              </a:lnSpc>
            </a:pPr>
            <a:r>
              <a:rPr lang="zh-TW" altLang="en-US" sz="2000" dirty="0">
                <a:latin typeface="標楷體" panose="03000509000000000000" pitchFamily="65" charset="-120"/>
                <a:ea typeface="標楷體" panose="03000509000000000000" pitchFamily="65" charset="-120"/>
              </a:rPr>
              <a:t>在</a:t>
            </a:r>
            <a:r>
              <a:rPr lang="zh-TW" altLang="en-US" sz="2000" dirty="0" smtClean="0">
                <a:latin typeface="標楷體" panose="03000509000000000000" pitchFamily="65" charset="-120"/>
                <a:ea typeface="標楷體" panose="03000509000000000000" pitchFamily="65" charset="-120"/>
              </a:rPr>
              <a:t>不同</a:t>
            </a:r>
            <a:r>
              <a:rPr lang="zh-TW" altLang="en-US" sz="2000" dirty="0">
                <a:latin typeface="標楷體" panose="03000509000000000000" pitchFamily="65" charset="-120"/>
                <a:ea typeface="標楷體" panose="03000509000000000000" pitchFamily="65" charset="-120"/>
              </a:rPr>
              <a:t>伺服器</a:t>
            </a:r>
            <a:r>
              <a:rPr lang="zh-TW" altLang="en-US" sz="2000" dirty="0" smtClean="0">
                <a:latin typeface="標楷體" panose="03000509000000000000" pitchFamily="65" charset="-120"/>
                <a:ea typeface="標楷體" panose="03000509000000000000" pitchFamily="65" charset="-120"/>
              </a:rPr>
              <a:t>上</a:t>
            </a:r>
            <a:r>
              <a:rPr lang="zh-TW" altLang="en-US" sz="2000" dirty="0">
                <a:latin typeface="標楷體" panose="03000509000000000000" pitchFamily="65" charset="-120"/>
                <a:ea typeface="標楷體" panose="03000509000000000000" pitchFamily="65" charset="-120"/>
              </a:rPr>
              <a:t>使用</a:t>
            </a:r>
            <a:r>
              <a:rPr lang="zh-TW" altLang="en-US" sz="2000" dirty="0" smtClean="0">
                <a:solidFill>
                  <a:srgbClr val="F66900"/>
                </a:solidFill>
                <a:latin typeface="標楷體" panose="03000509000000000000" pitchFamily="65" charset="-120"/>
                <a:ea typeface="標楷體" panose="03000509000000000000" pitchFamily="65" charset="-120"/>
              </a:rPr>
              <a:t>相同或類似的通行碼</a:t>
            </a:r>
            <a:endParaRPr lang="en-US" altLang="zh-TW" sz="2000" dirty="0">
              <a:solidFill>
                <a:srgbClr val="F66900"/>
              </a:solidFill>
              <a:latin typeface="標楷體" panose="03000509000000000000" pitchFamily="65" charset="-120"/>
              <a:ea typeface="標楷體" panose="03000509000000000000" pitchFamily="65" charset="-120"/>
            </a:endParaRPr>
          </a:p>
          <a:p>
            <a:pPr>
              <a:lnSpc>
                <a:spcPct val="110000"/>
              </a:lnSpc>
            </a:pPr>
            <a:r>
              <a:rPr lang="zh-TW" altLang="en-US" sz="2200" dirty="0">
                <a:latin typeface="標楷體" panose="03000509000000000000" pitchFamily="65" charset="-120"/>
                <a:ea typeface="標楷體" panose="03000509000000000000" pitchFamily="65" charset="-120"/>
              </a:rPr>
              <a:t>傳統</a:t>
            </a:r>
            <a:r>
              <a:rPr lang="zh-TW" altLang="en-US" sz="2200" dirty="0" smtClean="0">
                <a:latin typeface="標楷體" panose="03000509000000000000" pitchFamily="65" charset="-120"/>
                <a:ea typeface="標楷體" panose="03000509000000000000" pitchFamily="65" charset="-120"/>
              </a:rPr>
              <a:t>的通行</a:t>
            </a:r>
            <a:r>
              <a:rPr lang="zh-TW" altLang="en-US" sz="2200" dirty="0">
                <a:latin typeface="標楷體" panose="03000509000000000000" pitchFamily="65" charset="-120"/>
                <a:ea typeface="標楷體" panose="03000509000000000000" pitchFamily="65" charset="-120"/>
              </a:rPr>
              <a:t>碼管理</a:t>
            </a:r>
            <a:r>
              <a:rPr lang="zh-TW" altLang="en-US" sz="2200" dirty="0" smtClean="0">
                <a:latin typeface="標楷體" panose="03000509000000000000" pitchFamily="65" charset="-120"/>
                <a:ea typeface="標楷體" panose="03000509000000000000" pitchFamily="65" charset="-120"/>
              </a:rPr>
              <a:t>系統</a:t>
            </a:r>
            <a:endParaRPr lang="en-US" altLang="zh-TW" sz="2200" dirty="0" smtClean="0">
              <a:latin typeface="標楷體" panose="03000509000000000000" pitchFamily="65" charset="-120"/>
              <a:ea typeface="標楷體" panose="03000509000000000000" pitchFamily="65" charset="-120"/>
            </a:endParaRPr>
          </a:p>
          <a:p>
            <a:pPr lvl="1">
              <a:lnSpc>
                <a:spcPct val="110000"/>
              </a:lnSpc>
            </a:pPr>
            <a:r>
              <a:rPr lang="zh-TW" altLang="en-US" sz="2000" dirty="0" smtClean="0">
                <a:latin typeface="標楷體" panose="03000509000000000000" pitchFamily="65" charset="-120"/>
                <a:ea typeface="標楷體" panose="03000509000000000000" pitchFamily="65" charset="-120"/>
              </a:rPr>
              <a:t>優點</a:t>
            </a:r>
            <a:endParaRPr lang="en-US" altLang="zh-TW" sz="2000" dirty="0" smtClean="0">
              <a:latin typeface="標楷體" panose="03000509000000000000" pitchFamily="65" charset="-120"/>
              <a:ea typeface="標楷體" panose="03000509000000000000" pitchFamily="65" charset="-120"/>
            </a:endParaRPr>
          </a:p>
          <a:p>
            <a:pPr lvl="2">
              <a:lnSpc>
                <a:spcPct val="110000"/>
              </a:lnSpc>
            </a:pPr>
            <a:r>
              <a:rPr lang="zh-TW" altLang="en-US" sz="1800" dirty="0" smtClean="0">
                <a:latin typeface="標楷體" panose="03000509000000000000" pitchFamily="65" charset="-120"/>
                <a:ea typeface="標楷體" panose="03000509000000000000" pitchFamily="65" charset="-120"/>
              </a:rPr>
              <a:t>設定</a:t>
            </a:r>
            <a:r>
              <a:rPr lang="zh-TW" altLang="en-US" sz="1800" dirty="0">
                <a:latin typeface="標楷體" panose="03000509000000000000" pitchFamily="65" charset="-120"/>
                <a:ea typeface="標楷體" panose="03000509000000000000" pitchFamily="65" charset="-120"/>
              </a:rPr>
              <a:t>一組</a:t>
            </a:r>
            <a:r>
              <a:rPr lang="zh-TW" altLang="en-US" sz="1800" dirty="0">
                <a:solidFill>
                  <a:srgbClr val="F66900"/>
                </a:solidFill>
                <a:latin typeface="標楷體" panose="03000509000000000000" pitchFamily="65" charset="-120"/>
                <a:ea typeface="標楷體" panose="03000509000000000000" pitchFamily="65" charset="-120"/>
              </a:rPr>
              <a:t>主要通行碼</a:t>
            </a:r>
            <a:r>
              <a:rPr lang="zh-TW" altLang="en-US" sz="1800" dirty="0" smtClean="0">
                <a:latin typeface="標楷體" panose="03000509000000000000" pitchFamily="65" charset="-120"/>
                <a:ea typeface="標楷體" panose="03000509000000000000" pitchFamily="65" charset="-120"/>
              </a:rPr>
              <a:t>管理存取</a:t>
            </a:r>
            <a:r>
              <a:rPr lang="zh-TW" altLang="en-US" sz="1800" dirty="0">
                <a:latin typeface="標楷體" panose="03000509000000000000" pitchFamily="65" charset="-120"/>
                <a:ea typeface="標楷體" panose="03000509000000000000" pitchFamily="65" charset="-120"/>
              </a:rPr>
              <a:t>各伺服器之</a:t>
            </a:r>
            <a:r>
              <a:rPr lang="zh-TW" altLang="en-US" sz="1800" dirty="0">
                <a:solidFill>
                  <a:srgbClr val="F66900"/>
                </a:solidFill>
                <a:latin typeface="標楷體" panose="03000509000000000000" pitchFamily="65" charset="-120"/>
                <a:ea typeface="標楷體" panose="03000509000000000000" pitchFamily="65" charset="-120"/>
              </a:rPr>
              <a:t>一般通行</a:t>
            </a:r>
            <a:r>
              <a:rPr lang="zh-TW" altLang="en-US" sz="1800" dirty="0" smtClean="0">
                <a:solidFill>
                  <a:srgbClr val="F66900"/>
                </a:solidFill>
                <a:latin typeface="標楷體" panose="03000509000000000000" pitchFamily="65" charset="-120"/>
                <a:ea typeface="標楷體" panose="03000509000000000000" pitchFamily="65" charset="-120"/>
              </a:rPr>
              <a:t>碼</a:t>
            </a:r>
            <a:endParaRPr lang="en-US" altLang="zh-TW" sz="1800" dirty="0" smtClean="0">
              <a:solidFill>
                <a:srgbClr val="F66900"/>
              </a:solidFill>
              <a:latin typeface="標楷體" panose="03000509000000000000" pitchFamily="65" charset="-120"/>
              <a:ea typeface="標楷體" panose="03000509000000000000" pitchFamily="65" charset="-120"/>
            </a:endParaRPr>
          </a:p>
          <a:p>
            <a:pPr lvl="2">
              <a:lnSpc>
                <a:spcPct val="110000"/>
              </a:lnSpc>
            </a:pPr>
            <a:r>
              <a:rPr lang="zh-TW" altLang="en-US" sz="1800" dirty="0" smtClean="0">
                <a:latin typeface="標楷體" panose="03000509000000000000" pitchFamily="65" charset="-120"/>
                <a:ea typeface="標楷體" panose="03000509000000000000" pitchFamily="65" charset="-120"/>
              </a:rPr>
              <a:t>可大幅</a:t>
            </a:r>
            <a:r>
              <a:rPr lang="zh-TW" altLang="en-US" sz="1800" dirty="0">
                <a:latin typeface="標楷體" panose="03000509000000000000" pitchFamily="65" charset="-120"/>
                <a:ea typeface="標楷體" panose="03000509000000000000" pitchFamily="65" charset="-120"/>
              </a:rPr>
              <a:t>降低使用者</a:t>
            </a:r>
            <a:r>
              <a:rPr lang="zh-TW" altLang="en-US" sz="1800" dirty="0">
                <a:solidFill>
                  <a:srgbClr val="F66900"/>
                </a:solidFill>
                <a:latin typeface="標楷體" panose="03000509000000000000" pitchFamily="65" charset="-120"/>
                <a:ea typeface="標楷體" panose="03000509000000000000" pitchFamily="65" charset="-120"/>
              </a:rPr>
              <a:t>記憶</a:t>
            </a:r>
            <a:r>
              <a:rPr lang="zh-TW" altLang="en-US" sz="1800" dirty="0" smtClean="0">
                <a:solidFill>
                  <a:srgbClr val="F66900"/>
                </a:solidFill>
                <a:latin typeface="標楷體" panose="03000509000000000000" pitchFamily="65" charset="-120"/>
                <a:ea typeface="標楷體" panose="03000509000000000000" pitchFamily="65" charset="-120"/>
              </a:rPr>
              <a:t>負擔</a:t>
            </a:r>
            <a:r>
              <a:rPr lang="zh-TW" altLang="en-US" sz="1800" dirty="0">
                <a:latin typeface="標楷體" panose="03000509000000000000" pitchFamily="65" charset="-120"/>
                <a:ea typeface="標楷體" panose="03000509000000000000" pitchFamily="65" charset="-120"/>
              </a:rPr>
              <a:t>並增加</a:t>
            </a:r>
            <a:r>
              <a:rPr lang="zh-TW" altLang="en-US" sz="1800" dirty="0">
                <a:solidFill>
                  <a:srgbClr val="F66900"/>
                </a:solidFill>
                <a:latin typeface="標楷體" panose="03000509000000000000" pitchFamily="65" charset="-120"/>
                <a:ea typeface="標楷體" panose="03000509000000000000" pitchFamily="65" charset="-120"/>
              </a:rPr>
              <a:t>通行</a:t>
            </a:r>
            <a:r>
              <a:rPr lang="zh-TW" altLang="en-US" sz="1800" dirty="0" smtClean="0">
                <a:solidFill>
                  <a:srgbClr val="F66900"/>
                </a:solidFill>
                <a:latin typeface="標楷體" panose="03000509000000000000" pitchFamily="65" charset="-120"/>
                <a:ea typeface="標楷體" panose="03000509000000000000" pitchFamily="65" charset="-120"/>
              </a:rPr>
              <a:t>碼強度</a:t>
            </a:r>
            <a:endParaRPr lang="en-US" altLang="zh-TW" sz="1800" dirty="0">
              <a:solidFill>
                <a:srgbClr val="F66900"/>
              </a:solidFill>
              <a:latin typeface="標楷體" panose="03000509000000000000" pitchFamily="65" charset="-120"/>
              <a:ea typeface="標楷體" panose="03000509000000000000" pitchFamily="65" charset="-120"/>
            </a:endParaRPr>
          </a:p>
          <a:p>
            <a:pPr lvl="1">
              <a:lnSpc>
                <a:spcPct val="110000"/>
              </a:lnSpc>
            </a:pPr>
            <a:r>
              <a:rPr lang="zh-TW" altLang="en-US" sz="2000" dirty="0" smtClean="0">
                <a:latin typeface="標楷體" panose="03000509000000000000" pitchFamily="65" charset="-120"/>
                <a:ea typeface="標楷體" panose="03000509000000000000" pitchFamily="65" charset="-120"/>
              </a:rPr>
              <a:t>常見缺點</a:t>
            </a:r>
            <a:endParaRPr lang="en-US" altLang="zh-TW" sz="2000" dirty="0">
              <a:latin typeface="標楷體" panose="03000509000000000000" pitchFamily="65" charset="-120"/>
              <a:ea typeface="標楷體" panose="03000509000000000000" pitchFamily="65" charset="-120"/>
            </a:endParaRPr>
          </a:p>
          <a:p>
            <a:pPr lvl="2">
              <a:lnSpc>
                <a:spcPct val="110000"/>
              </a:lnSpc>
            </a:pPr>
            <a:r>
              <a:rPr lang="zh-TW" altLang="en-US" sz="1800" dirty="0" smtClean="0">
                <a:latin typeface="標楷體" panose="03000509000000000000" pitchFamily="65" charset="-120"/>
                <a:ea typeface="標楷體" panose="03000509000000000000" pitchFamily="65" charset="-120"/>
              </a:rPr>
              <a:t>多需儲存</a:t>
            </a:r>
            <a:r>
              <a:rPr lang="zh-TW" altLang="en-US" sz="1800" dirty="0">
                <a:latin typeface="標楷體" panose="03000509000000000000" pitchFamily="65" charset="-120"/>
                <a:ea typeface="標楷體" panose="03000509000000000000" pitchFamily="65" charset="-120"/>
              </a:rPr>
              <a:t>通行</a:t>
            </a:r>
            <a:r>
              <a:rPr lang="zh-TW" altLang="en-US" sz="1800" dirty="0" smtClean="0">
                <a:latin typeface="標楷體" panose="03000509000000000000" pitchFamily="65" charset="-120"/>
                <a:ea typeface="標楷體" panose="03000509000000000000" pitchFamily="65" charset="-120"/>
              </a:rPr>
              <a:t>碼而無法</a:t>
            </a:r>
            <a:r>
              <a:rPr lang="zh-TW" altLang="en-US" sz="1800" dirty="0">
                <a:latin typeface="標楷體" panose="03000509000000000000" pitchFamily="65" charset="-120"/>
                <a:ea typeface="標楷體" panose="03000509000000000000" pitchFamily="65" charset="-120"/>
              </a:rPr>
              <a:t>避免</a:t>
            </a:r>
            <a:r>
              <a:rPr lang="zh-TW" altLang="en-US" sz="1800" dirty="0">
                <a:solidFill>
                  <a:srgbClr val="F66900"/>
                </a:solidFill>
                <a:latin typeface="標楷體" panose="03000509000000000000" pitchFamily="65" charset="-120"/>
                <a:ea typeface="標楷體" panose="03000509000000000000" pitchFamily="65" charset="-120"/>
              </a:rPr>
              <a:t>通行碼</a:t>
            </a:r>
            <a:r>
              <a:rPr lang="zh-TW" altLang="en-US" sz="1800" dirty="0" smtClean="0">
                <a:solidFill>
                  <a:srgbClr val="F66900"/>
                </a:solidFill>
                <a:latin typeface="標楷體" panose="03000509000000000000" pitchFamily="65" charset="-120"/>
                <a:ea typeface="標楷體" panose="03000509000000000000" pitchFamily="65" charset="-120"/>
              </a:rPr>
              <a:t>資料庫外洩</a:t>
            </a:r>
            <a:r>
              <a:rPr lang="zh-TW" altLang="en-US" sz="1800" dirty="0" smtClean="0">
                <a:latin typeface="標楷體" panose="03000509000000000000" pitchFamily="65" charset="-120"/>
                <a:ea typeface="標楷體" panose="03000509000000000000" pitchFamily="65" charset="-120"/>
              </a:rPr>
              <a:t>的風險</a:t>
            </a:r>
            <a:endParaRPr lang="en-US" altLang="zh-TW" sz="1800" dirty="0" smtClean="0">
              <a:latin typeface="標楷體" panose="03000509000000000000" pitchFamily="65" charset="-120"/>
              <a:ea typeface="標楷體" panose="03000509000000000000" pitchFamily="65" charset="-120"/>
            </a:endParaRPr>
          </a:p>
          <a:p>
            <a:pPr lvl="2">
              <a:lnSpc>
                <a:spcPct val="110000"/>
              </a:lnSpc>
            </a:pPr>
            <a:r>
              <a:rPr lang="zh-TW" altLang="en-US" sz="1800" dirty="0" smtClean="0">
                <a:latin typeface="標楷體" panose="03000509000000000000" pitchFamily="65" charset="-120"/>
                <a:ea typeface="標楷體" panose="03000509000000000000" pitchFamily="65" charset="-120"/>
              </a:rPr>
              <a:t>對於</a:t>
            </a:r>
            <a:r>
              <a:rPr lang="zh-TW" altLang="en-US" sz="1800" dirty="0" smtClean="0">
                <a:solidFill>
                  <a:srgbClr val="F66900"/>
                </a:solidFill>
                <a:latin typeface="標楷體" panose="03000509000000000000" pitchFamily="65" charset="-120"/>
                <a:ea typeface="標楷體" panose="03000509000000000000" pitchFamily="65" charset="-120"/>
              </a:rPr>
              <a:t>擷取攻擊</a:t>
            </a:r>
            <a:r>
              <a:rPr lang="zh-TW" altLang="en-US" sz="1800" dirty="0" smtClean="0">
                <a:latin typeface="標楷體" panose="03000509000000000000" pitchFamily="65" charset="-120"/>
                <a:ea typeface="標楷體" panose="03000509000000000000" pitchFamily="65" charset="-120"/>
              </a:rPr>
              <a:t>與</a:t>
            </a:r>
            <a:r>
              <a:rPr lang="zh-TW" altLang="en-US" sz="1800" dirty="0" smtClean="0">
                <a:solidFill>
                  <a:srgbClr val="F66900"/>
                </a:solidFill>
                <a:latin typeface="標楷體" panose="03000509000000000000" pitchFamily="65" charset="-120"/>
                <a:ea typeface="標楷體" panose="03000509000000000000" pitchFamily="65" charset="-120"/>
              </a:rPr>
              <a:t>釣魚攻擊</a:t>
            </a:r>
            <a:r>
              <a:rPr lang="zh-TW" altLang="en-US" sz="1800" dirty="0" smtClean="0">
                <a:latin typeface="標楷體" panose="03000509000000000000" pitchFamily="65" charset="-120"/>
                <a:ea typeface="標楷體" panose="03000509000000000000" pitchFamily="65" charset="-120"/>
              </a:rPr>
              <a:t>抵擋能力較為不足</a:t>
            </a:r>
            <a:endParaRPr lang="en-US" altLang="zh-TW" sz="1800" dirty="0">
              <a:solidFill>
                <a:srgbClr val="FF0000"/>
              </a:solidFill>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6</a:t>
            </a:fld>
            <a:endParaRPr lang="zh-TW" altLang="en-US"/>
          </a:p>
        </p:txBody>
      </p:sp>
    </p:spTree>
    <p:extLst>
      <p:ext uri="{BB962C8B-B14F-4D97-AF65-F5344CB8AC3E}">
        <p14:creationId xmlns:p14="http://schemas.microsoft.com/office/powerpoint/2010/main" val="2546849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前言</a:t>
            </a:r>
            <a:endParaRPr lang="zh-TW" altLang="en-US" dirty="0"/>
          </a:p>
        </p:txBody>
      </p:sp>
      <p:sp>
        <p:nvSpPr>
          <p:cNvPr id="3" name="內容版面配置區 2"/>
          <p:cNvSpPr>
            <a:spLocks noGrp="1"/>
          </p:cNvSpPr>
          <p:nvPr>
            <p:ph idx="1"/>
          </p:nvPr>
        </p:nvSpPr>
        <p:spPr/>
        <p:txBody>
          <a:bodyPr/>
          <a:lstStyle/>
          <a:p>
            <a:r>
              <a:rPr lang="en-US" altLang="zh-TW" sz="2200" dirty="0">
                <a:ea typeface="標楷體" panose="03000509000000000000" pitchFamily="65" charset="-120"/>
              </a:rPr>
              <a:t>Shirvanian</a:t>
            </a:r>
            <a:r>
              <a:rPr lang="zh-TW" altLang="en-US" sz="2200" dirty="0">
                <a:latin typeface="標楷體" panose="03000509000000000000" pitchFamily="65" charset="-120"/>
                <a:ea typeface="標楷體" panose="03000509000000000000" pitchFamily="65" charset="-120"/>
              </a:rPr>
              <a:t>等</a:t>
            </a:r>
            <a:r>
              <a:rPr lang="zh-TW" altLang="en-US" sz="2200" dirty="0" smtClean="0">
                <a:latin typeface="標楷體" panose="03000509000000000000" pitchFamily="65" charset="-120"/>
                <a:ea typeface="標楷體" panose="03000509000000000000" pitchFamily="65" charset="-120"/>
              </a:rPr>
              <a:t>人在</a:t>
            </a:r>
            <a:r>
              <a:rPr lang="en-US" altLang="zh-TW" sz="2200" dirty="0" smtClean="0">
                <a:ea typeface="標楷體" panose="03000509000000000000" pitchFamily="65" charset="-120"/>
              </a:rPr>
              <a:t>2019</a:t>
            </a:r>
            <a:r>
              <a:rPr lang="zh-TW" altLang="en-US" sz="2200" dirty="0">
                <a:latin typeface="標楷體" panose="03000509000000000000" pitchFamily="65" charset="-120"/>
                <a:ea typeface="標楷體" panose="03000509000000000000" pitchFamily="65" charset="-120"/>
              </a:rPr>
              <a:t>年提出</a:t>
            </a:r>
            <a:r>
              <a:rPr lang="zh-TW" altLang="en-US" sz="2200" dirty="0" smtClean="0">
                <a:latin typeface="標楷體" panose="03000509000000000000" pitchFamily="65" charset="-120"/>
                <a:ea typeface="標楷體" panose="03000509000000000000" pitchFamily="65" charset="-120"/>
              </a:rPr>
              <a:t>一套改良的通行</a:t>
            </a:r>
            <a:r>
              <a:rPr lang="zh-TW" altLang="en-US" sz="2200" dirty="0">
                <a:latin typeface="標楷體" panose="03000509000000000000" pitchFamily="65" charset="-120"/>
                <a:ea typeface="標楷體" panose="03000509000000000000" pitchFamily="65" charset="-120"/>
              </a:rPr>
              <a:t>碼管理系統 </a:t>
            </a:r>
            <a:r>
              <a:rPr lang="en-US" altLang="zh-TW" sz="2200" dirty="0">
                <a:ea typeface="標楷體" panose="03000509000000000000" pitchFamily="65" charset="-120"/>
              </a:rPr>
              <a:t>SPHINX</a:t>
            </a:r>
            <a:endParaRPr lang="en-US" altLang="zh-TW" sz="2200" dirty="0" smtClean="0">
              <a:ea typeface="標楷體" panose="03000509000000000000" pitchFamily="65" charset="-120"/>
            </a:endParaRPr>
          </a:p>
          <a:p>
            <a:pPr lvl="1"/>
            <a:r>
              <a:rPr lang="zh-TW" altLang="en-US" sz="2000" dirty="0" smtClean="0">
                <a:latin typeface="標楷體" panose="03000509000000000000" pitchFamily="65" charset="-120"/>
                <a:ea typeface="標楷體" panose="03000509000000000000" pitchFamily="65" charset="-120"/>
              </a:rPr>
              <a:t>優點</a:t>
            </a:r>
            <a:endParaRPr lang="en-US" altLang="zh-TW" sz="2000" dirty="0" smtClean="0">
              <a:latin typeface="標楷體" panose="03000509000000000000" pitchFamily="65" charset="-120"/>
              <a:ea typeface="標楷體" panose="03000509000000000000" pitchFamily="65" charset="-120"/>
            </a:endParaRPr>
          </a:p>
          <a:p>
            <a:pPr lvl="2"/>
            <a:r>
              <a:rPr lang="zh-TW" altLang="en-US" sz="1800" dirty="0" smtClean="0">
                <a:latin typeface="標楷體" panose="03000509000000000000" pitchFamily="65" charset="-120"/>
                <a:ea typeface="標楷體" panose="03000509000000000000" pitchFamily="65" charset="-120"/>
              </a:rPr>
              <a:t>無</a:t>
            </a:r>
            <a:r>
              <a:rPr lang="zh-TW" altLang="en-US" sz="1800" dirty="0">
                <a:solidFill>
                  <a:srgbClr val="F66900"/>
                </a:solidFill>
                <a:latin typeface="標楷體" panose="03000509000000000000" pitchFamily="65" charset="-120"/>
                <a:ea typeface="標楷體" panose="03000509000000000000" pitchFamily="65" charset="-120"/>
              </a:rPr>
              <a:t>通行碼資料庫外洩</a:t>
            </a:r>
            <a:r>
              <a:rPr lang="zh-TW" altLang="en-US" sz="1800" dirty="0">
                <a:latin typeface="標楷體" panose="03000509000000000000" pitchFamily="65" charset="-120"/>
                <a:ea typeface="標楷體" panose="03000509000000000000" pitchFamily="65" charset="-120"/>
              </a:rPr>
              <a:t>的風險</a:t>
            </a:r>
            <a:endParaRPr lang="en-US" altLang="zh-TW" sz="1800" dirty="0">
              <a:latin typeface="標楷體" panose="03000509000000000000" pitchFamily="65" charset="-120"/>
              <a:ea typeface="標楷體" panose="03000509000000000000" pitchFamily="65" charset="-120"/>
            </a:endParaRPr>
          </a:p>
          <a:p>
            <a:pPr lvl="2"/>
            <a:r>
              <a:rPr lang="zh-TW" altLang="zh-TW" sz="1800" dirty="0" smtClean="0">
                <a:latin typeface="標楷體" panose="03000509000000000000" pitchFamily="65" charset="-120"/>
                <a:ea typeface="標楷體" panose="03000509000000000000" pitchFamily="65" charset="-120"/>
              </a:rPr>
              <a:t>可</a:t>
            </a:r>
            <a:r>
              <a:rPr lang="zh-TW" altLang="zh-TW" sz="1800" dirty="0">
                <a:latin typeface="標楷體" panose="03000509000000000000" pitchFamily="65" charset="-120"/>
                <a:ea typeface="標楷體" panose="03000509000000000000" pitchFamily="65" charset="-120"/>
              </a:rPr>
              <a:t>抵擋</a:t>
            </a:r>
            <a:r>
              <a:rPr lang="zh-TW" altLang="zh-TW" sz="1800" dirty="0">
                <a:solidFill>
                  <a:srgbClr val="F66900"/>
                </a:solidFill>
                <a:latin typeface="標楷體" panose="03000509000000000000" pitchFamily="65" charset="-120"/>
                <a:ea typeface="標楷體" panose="03000509000000000000" pitchFamily="65" charset="-120"/>
              </a:rPr>
              <a:t>擷取</a:t>
            </a:r>
            <a:r>
              <a:rPr lang="zh-TW" altLang="zh-TW" sz="1800" dirty="0" smtClean="0">
                <a:solidFill>
                  <a:srgbClr val="F66900"/>
                </a:solidFill>
                <a:latin typeface="標楷體" panose="03000509000000000000" pitchFamily="65" charset="-120"/>
                <a:ea typeface="標楷體" panose="03000509000000000000" pitchFamily="65" charset="-120"/>
              </a:rPr>
              <a:t>攻擊</a:t>
            </a:r>
            <a:r>
              <a:rPr lang="zh-TW" altLang="en-US" sz="1800" dirty="0" smtClean="0">
                <a:latin typeface="標楷體" panose="03000509000000000000" pitchFamily="65" charset="-120"/>
                <a:ea typeface="標楷體" panose="03000509000000000000" pitchFamily="65" charset="-120"/>
              </a:rPr>
              <a:t>及</a:t>
            </a:r>
            <a:r>
              <a:rPr lang="zh-TW" altLang="zh-TW" sz="1800" dirty="0" smtClean="0">
                <a:solidFill>
                  <a:srgbClr val="F66900"/>
                </a:solidFill>
                <a:latin typeface="標楷體" panose="03000509000000000000" pitchFamily="65" charset="-120"/>
                <a:ea typeface="標楷體" panose="03000509000000000000" pitchFamily="65" charset="-120"/>
              </a:rPr>
              <a:t>釣魚攻擊</a:t>
            </a:r>
            <a:endParaRPr lang="en-US" altLang="zh-TW" sz="1800" dirty="0" smtClean="0">
              <a:solidFill>
                <a:srgbClr val="F66900"/>
              </a:solidFill>
              <a:latin typeface="標楷體" panose="03000509000000000000" pitchFamily="65" charset="-120"/>
              <a:ea typeface="標楷體" panose="03000509000000000000" pitchFamily="65" charset="-120"/>
            </a:endParaRPr>
          </a:p>
          <a:p>
            <a:pPr lvl="1"/>
            <a:r>
              <a:rPr lang="zh-TW" altLang="en-US" sz="2000" dirty="0" smtClean="0">
                <a:latin typeface="標楷體" panose="03000509000000000000" pitchFamily="65" charset="-120"/>
                <a:ea typeface="標楷體" panose="03000509000000000000" pitchFamily="65" charset="-120"/>
              </a:rPr>
              <a:t>缺點</a:t>
            </a:r>
            <a:endParaRPr lang="en-US" altLang="zh-TW" sz="2000" dirty="0" smtClean="0">
              <a:latin typeface="標楷體" panose="03000509000000000000" pitchFamily="65" charset="-120"/>
              <a:ea typeface="標楷體" panose="03000509000000000000" pitchFamily="65" charset="-120"/>
            </a:endParaRPr>
          </a:p>
          <a:p>
            <a:pPr lvl="2"/>
            <a:r>
              <a:rPr lang="zh-TW" altLang="en-US" sz="1800" dirty="0" smtClean="0">
                <a:latin typeface="標楷體" panose="03000509000000000000" pitchFamily="65" charset="-120"/>
                <a:ea typeface="標楷體" panose="03000509000000000000" pitchFamily="65" charset="-120"/>
              </a:rPr>
              <a:t>需</a:t>
            </a:r>
            <a:r>
              <a:rPr lang="zh-TW" altLang="en-US" sz="1800" dirty="0">
                <a:latin typeface="標楷體" panose="03000509000000000000" pitchFamily="65" charset="-120"/>
                <a:ea typeface="標楷體" panose="03000509000000000000" pitchFamily="65" charset="-120"/>
              </a:rPr>
              <a:t>安裝</a:t>
            </a:r>
            <a:r>
              <a:rPr lang="zh-TW" altLang="zh-TW" sz="1800" dirty="0" smtClean="0">
                <a:solidFill>
                  <a:srgbClr val="F66900"/>
                </a:solidFill>
                <a:latin typeface="標楷體" panose="03000509000000000000" pitchFamily="65" charset="-120"/>
                <a:ea typeface="標楷體" panose="03000509000000000000" pitchFamily="65" charset="-120"/>
              </a:rPr>
              <a:t>瀏覽器</a:t>
            </a:r>
            <a:r>
              <a:rPr lang="zh-TW" altLang="zh-TW" sz="1800" dirty="0">
                <a:solidFill>
                  <a:srgbClr val="F66900"/>
                </a:solidFill>
                <a:latin typeface="標楷體" panose="03000509000000000000" pitchFamily="65" charset="-120"/>
                <a:ea typeface="標楷體" panose="03000509000000000000" pitchFamily="65" charset="-120"/>
              </a:rPr>
              <a:t>擴充</a:t>
            </a:r>
            <a:r>
              <a:rPr lang="zh-TW" altLang="zh-TW" sz="1800" dirty="0" smtClean="0">
                <a:solidFill>
                  <a:srgbClr val="F66900"/>
                </a:solidFill>
                <a:latin typeface="標楷體" panose="03000509000000000000" pitchFamily="65" charset="-120"/>
                <a:ea typeface="標楷體" panose="03000509000000000000" pitchFamily="65" charset="-120"/>
              </a:rPr>
              <a:t>元件</a:t>
            </a:r>
            <a:r>
              <a:rPr lang="zh-TW" altLang="en-US" sz="1800" dirty="0" smtClean="0">
                <a:latin typeface="標楷體" panose="03000509000000000000" pitchFamily="65" charset="-120"/>
                <a:ea typeface="標楷體" panose="03000509000000000000" pitchFamily="65" charset="-120"/>
              </a:rPr>
              <a:t>，</a:t>
            </a:r>
            <a:r>
              <a:rPr lang="zh-TW" altLang="zh-TW" sz="1800" dirty="0" smtClean="0">
                <a:solidFill>
                  <a:srgbClr val="F66900"/>
                </a:solidFill>
                <a:latin typeface="標楷體" panose="03000509000000000000" pitchFamily="65" charset="-120"/>
                <a:ea typeface="標楷體" panose="03000509000000000000" pitchFamily="65" charset="-120"/>
              </a:rPr>
              <a:t>可</a:t>
            </a:r>
            <a:r>
              <a:rPr lang="zh-TW" altLang="zh-TW" sz="1800" dirty="0">
                <a:solidFill>
                  <a:srgbClr val="F66900"/>
                </a:solidFill>
                <a:latin typeface="標楷體" panose="03000509000000000000" pitchFamily="65" charset="-120"/>
                <a:ea typeface="標楷體" panose="03000509000000000000" pitchFamily="65" charset="-120"/>
              </a:rPr>
              <a:t>攜性較</a:t>
            </a:r>
            <a:r>
              <a:rPr lang="zh-TW" altLang="zh-TW" sz="1800" dirty="0" smtClean="0">
                <a:solidFill>
                  <a:srgbClr val="F66900"/>
                </a:solidFill>
                <a:latin typeface="標楷體" panose="03000509000000000000" pitchFamily="65" charset="-120"/>
                <a:ea typeface="標楷體" panose="03000509000000000000" pitchFamily="65" charset="-120"/>
              </a:rPr>
              <a:t>差</a:t>
            </a:r>
            <a:r>
              <a:rPr lang="zh-TW" altLang="en-US" sz="1800" dirty="0" smtClean="0">
                <a:solidFill>
                  <a:schemeClr val="tx1"/>
                </a:solidFill>
                <a:latin typeface="標楷體" panose="03000509000000000000" pitchFamily="65" charset="-120"/>
                <a:ea typeface="標楷體" panose="03000509000000000000" pitchFamily="65" charset="-120"/>
              </a:rPr>
              <a:t>且</a:t>
            </a:r>
            <a:r>
              <a:rPr lang="zh-TW" altLang="zh-TW" sz="1800" dirty="0">
                <a:solidFill>
                  <a:schemeClr val="tx1"/>
                </a:solidFill>
                <a:latin typeface="標楷體" panose="03000509000000000000" pitchFamily="65" charset="-120"/>
                <a:ea typeface="標楷體" panose="03000509000000000000" pitchFamily="65" charset="-120"/>
              </a:rPr>
              <a:t>不易確</a:t>
            </a:r>
            <a:r>
              <a:rPr lang="zh-TW" altLang="en-US" sz="1800" dirty="0">
                <a:solidFill>
                  <a:schemeClr val="tx1"/>
                </a:solidFill>
                <a:latin typeface="標楷體" panose="03000509000000000000" pitchFamily="65" charset="-120"/>
                <a:ea typeface="標楷體" panose="03000509000000000000" pitchFamily="65" charset="-120"/>
              </a:rPr>
              <a:t>保</a:t>
            </a:r>
            <a:r>
              <a:rPr lang="zh-TW" altLang="zh-TW" sz="1800" dirty="0">
                <a:solidFill>
                  <a:schemeClr val="tx1"/>
                </a:solidFill>
                <a:latin typeface="標楷體" panose="03000509000000000000" pitchFamily="65" charset="-120"/>
                <a:ea typeface="標楷體" panose="03000509000000000000" pitchFamily="65" charset="-120"/>
              </a:rPr>
              <a:t>擴充元件的</a:t>
            </a:r>
            <a:r>
              <a:rPr lang="zh-TW" altLang="zh-TW" sz="1800" dirty="0" smtClean="0">
                <a:solidFill>
                  <a:srgbClr val="F66900"/>
                </a:solidFill>
                <a:latin typeface="標楷體" panose="03000509000000000000" pitchFamily="65" charset="-120"/>
                <a:ea typeface="標楷體" panose="03000509000000000000" pitchFamily="65" charset="-120"/>
              </a:rPr>
              <a:t>完整性</a:t>
            </a:r>
            <a:endParaRPr lang="en-US" altLang="zh-TW" sz="1800" dirty="0" smtClean="0">
              <a:solidFill>
                <a:srgbClr val="F66900"/>
              </a:solidFill>
              <a:latin typeface="標楷體" panose="03000509000000000000" pitchFamily="65" charset="-120"/>
              <a:ea typeface="標楷體" panose="03000509000000000000" pitchFamily="65" charset="-120"/>
            </a:endParaRPr>
          </a:p>
          <a:p>
            <a:pPr lvl="2"/>
            <a:r>
              <a:rPr lang="zh-TW" altLang="zh-TW" sz="1800" dirty="0">
                <a:latin typeface="Times New Roman"/>
                <a:ea typeface="標楷體"/>
                <a:cs typeface="Times New Roman"/>
              </a:rPr>
              <a:t>認證資訊皆固定不變</a:t>
            </a:r>
            <a:endParaRPr lang="en-US" altLang="zh-TW" sz="1800" dirty="0">
              <a:latin typeface="Times New Roman"/>
              <a:ea typeface="標楷體"/>
              <a:cs typeface="Times New Roman"/>
            </a:endParaRPr>
          </a:p>
          <a:p>
            <a:r>
              <a:rPr lang="zh-TW" altLang="en-US" sz="2200" dirty="0" smtClean="0">
                <a:ea typeface="標楷體" panose="03000509000000000000" pitchFamily="65" charset="-120"/>
              </a:rPr>
              <a:t>我們將提出一套可抵擋釣魚攻擊與擷取攻擊的通行碼管理系統</a:t>
            </a:r>
            <a:endParaRPr lang="en-US" altLang="zh-TW" sz="2200" dirty="0" smtClean="0">
              <a:ea typeface="標楷體" panose="03000509000000000000" pitchFamily="65" charset="-120"/>
            </a:endParaRPr>
          </a:p>
          <a:p>
            <a:pPr lvl="1"/>
            <a:r>
              <a:rPr lang="zh-TW" altLang="en-US" sz="2000" dirty="0" smtClean="0">
                <a:latin typeface="標楷體" panose="03000509000000000000" pitchFamily="65" charset="-120"/>
                <a:ea typeface="標楷體" panose="03000509000000000000" pitchFamily="65" charset="-120"/>
              </a:rPr>
              <a:t>無</a:t>
            </a:r>
            <a:r>
              <a:rPr lang="zh-TW" altLang="en-US" sz="2000" dirty="0">
                <a:solidFill>
                  <a:srgbClr val="F66900"/>
                </a:solidFill>
                <a:latin typeface="標楷體" panose="03000509000000000000" pitchFamily="65" charset="-120"/>
                <a:ea typeface="標楷體" panose="03000509000000000000" pitchFamily="65" charset="-120"/>
              </a:rPr>
              <a:t>通行碼資料庫外洩</a:t>
            </a:r>
            <a:r>
              <a:rPr lang="zh-TW" altLang="en-US" sz="2000" dirty="0">
                <a:latin typeface="標楷體" panose="03000509000000000000" pitchFamily="65" charset="-120"/>
                <a:ea typeface="標楷體" panose="03000509000000000000" pitchFamily="65" charset="-120"/>
              </a:rPr>
              <a:t>的風險</a:t>
            </a:r>
            <a:endParaRPr lang="en-US" altLang="zh-TW" sz="2000" dirty="0" smtClean="0">
              <a:latin typeface="標楷體" panose="03000509000000000000" pitchFamily="65" charset="-120"/>
              <a:ea typeface="標楷體" panose="03000509000000000000" pitchFamily="65" charset="-120"/>
            </a:endParaRPr>
          </a:p>
          <a:p>
            <a:pPr lvl="1"/>
            <a:r>
              <a:rPr lang="zh-TW" altLang="en-US" sz="2000" dirty="0" smtClean="0">
                <a:latin typeface="標楷體" panose="03000509000000000000" pitchFamily="65" charset="-120"/>
                <a:ea typeface="標楷體" panose="03000509000000000000" pitchFamily="65" charset="-120"/>
              </a:rPr>
              <a:t>強化</a:t>
            </a:r>
            <a:r>
              <a:rPr lang="zh-TW" altLang="en-US" sz="2000" dirty="0" smtClean="0">
                <a:solidFill>
                  <a:srgbClr val="F66900"/>
                </a:solidFill>
                <a:latin typeface="標楷體" panose="03000509000000000000" pitchFamily="65" charset="-120"/>
                <a:ea typeface="標楷體" panose="03000509000000000000" pitchFamily="65" charset="-120"/>
              </a:rPr>
              <a:t>釣魚</a:t>
            </a:r>
            <a:r>
              <a:rPr lang="zh-TW" altLang="en-US" sz="2000" dirty="0">
                <a:solidFill>
                  <a:srgbClr val="F66900"/>
                </a:solidFill>
                <a:latin typeface="標楷體" panose="03000509000000000000" pitchFamily="65" charset="-120"/>
                <a:ea typeface="標楷體" panose="03000509000000000000" pitchFamily="65" charset="-120"/>
              </a:rPr>
              <a:t>攻擊</a:t>
            </a:r>
            <a:r>
              <a:rPr lang="zh-TW" altLang="en-US" sz="2000" dirty="0">
                <a:latin typeface="標楷體" panose="03000509000000000000" pitchFamily="65" charset="-120"/>
                <a:ea typeface="標楷體" panose="03000509000000000000" pitchFamily="65" charset="-120"/>
              </a:rPr>
              <a:t>、</a:t>
            </a:r>
            <a:r>
              <a:rPr lang="zh-TW" altLang="en-US" sz="2000" dirty="0">
                <a:solidFill>
                  <a:srgbClr val="F66900"/>
                </a:solidFill>
                <a:latin typeface="標楷體" panose="03000509000000000000" pitchFamily="65" charset="-120"/>
                <a:ea typeface="標楷體" panose="03000509000000000000" pitchFamily="65" charset="-120"/>
              </a:rPr>
              <a:t>擷取攻擊</a:t>
            </a:r>
            <a:r>
              <a:rPr lang="zh-TW" altLang="en-US" sz="2000" dirty="0">
                <a:latin typeface="標楷體" panose="03000509000000000000" pitchFamily="65" charset="-120"/>
                <a:ea typeface="標楷體" panose="03000509000000000000" pitchFamily="65" charset="-120"/>
              </a:rPr>
              <a:t>與</a:t>
            </a:r>
            <a:r>
              <a:rPr lang="zh-TW" altLang="en-US" sz="2000" dirty="0">
                <a:solidFill>
                  <a:srgbClr val="F66900"/>
                </a:solidFill>
                <a:latin typeface="標楷體" panose="03000509000000000000" pitchFamily="65" charset="-120"/>
                <a:ea typeface="標楷體" panose="03000509000000000000" pitchFamily="65" charset="-120"/>
              </a:rPr>
              <a:t>重送攻擊</a:t>
            </a:r>
            <a:endParaRPr lang="en-US" altLang="zh-TW" sz="2000" dirty="0" smtClean="0">
              <a:solidFill>
                <a:srgbClr val="F66900"/>
              </a:solidFill>
              <a:latin typeface="標楷體" panose="03000509000000000000" pitchFamily="65" charset="-120"/>
              <a:ea typeface="標楷體" panose="03000509000000000000" pitchFamily="65" charset="-120"/>
            </a:endParaRPr>
          </a:p>
          <a:p>
            <a:pPr lvl="1"/>
            <a:r>
              <a:rPr lang="zh-TW" altLang="en-US" sz="2000" dirty="0" smtClean="0">
                <a:latin typeface="標楷體" panose="03000509000000000000" pitchFamily="65" charset="-120"/>
                <a:ea typeface="標楷體" panose="03000509000000000000" pitchFamily="65" charset="-120"/>
              </a:rPr>
              <a:t>具備</a:t>
            </a:r>
            <a:r>
              <a:rPr lang="zh-TW" altLang="en-US" sz="2000" dirty="0">
                <a:latin typeface="標楷體" panose="03000509000000000000" pitchFamily="65" charset="-120"/>
                <a:ea typeface="標楷體" panose="03000509000000000000" pitchFamily="65" charset="-120"/>
              </a:rPr>
              <a:t>較良好的</a:t>
            </a:r>
            <a:r>
              <a:rPr lang="zh-TW" altLang="en-US" sz="2000" dirty="0">
                <a:solidFill>
                  <a:srgbClr val="F66900"/>
                </a:solidFill>
                <a:latin typeface="標楷體" panose="03000509000000000000" pitchFamily="65" charset="-120"/>
                <a:ea typeface="標楷體" panose="03000509000000000000" pitchFamily="65" charset="-120"/>
              </a:rPr>
              <a:t>使用性</a:t>
            </a:r>
            <a:endParaRPr lang="en-US" altLang="zh-TW" sz="2000" dirty="0" smtClean="0">
              <a:solidFill>
                <a:srgbClr val="F66900"/>
              </a:solidFill>
              <a:latin typeface="標楷體" panose="03000509000000000000" pitchFamily="65" charset="-120"/>
              <a:ea typeface="標楷體" panose="03000509000000000000" pitchFamily="65" charset="-120"/>
            </a:endParaRPr>
          </a:p>
          <a:p>
            <a:pPr lvl="1"/>
            <a:endParaRPr lang="en-US" altLang="zh-TW"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7</a:t>
            </a:fld>
            <a:endParaRPr lang="zh-TW" altLang="en-US"/>
          </a:p>
        </p:txBody>
      </p:sp>
    </p:spTree>
    <p:extLst>
      <p:ext uri="{BB962C8B-B14F-4D97-AF65-F5344CB8AC3E}">
        <p14:creationId xmlns:p14="http://schemas.microsoft.com/office/powerpoint/2010/main" val="3362786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a:lnSpc>
                <a:spcPct val="150000"/>
              </a:lnSpc>
            </a:pPr>
            <a:r>
              <a:rPr lang="zh-TW" altLang="zh-TW" dirty="0" smtClean="0">
                <a:latin typeface="標楷體" panose="03000509000000000000" pitchFamily="65" charset="-120"/>
                <a:ea typeface="標楷體" panose="03000509000000000000" pitchFamily="65" charset="-120"/>
              </a:rPr>
              <a:t>通行碼管理系統</a:t>
            </a:r>
            <a:endParaRPr lang="en-US" altLang="zh-TW" dirty="0" smtClean="0">
              <a:ea typeface="標楷體" panose="03000509000000000000" pitchFamily="65" charset="-120"/>
            </a:endParaRPr>
          </a:p>
          <a:p>
            <a:pPr lvl="1">
              <a:lnSpc>
                <a:spcPct val="150000"/>
              </a:lnSpc>
            </a:pPr>
            <a:r>
              <a:rPr lang="en-US" altLang="zh-TW" dirty="0" smtClean="0">
                <a:ea typeface="標楷體" panose="03000509000000000000" pitchFamily="65" charset="-120"/>
              </a:rPr>
              <a:t>Google Chrome</a:t>
            </a:r>
            <a:r>
              <a:rPr lang="zh-TW" altLang="zh-TW" dirty="0" smtClean="0">
                <a:latin typeface="標楷體" panose="03000509000000000000" pitchFamily="65" charset="-120"/>
                <a:ea typeface="標楷體" panose="03000509000000000000" pitchFamily="65" charset="-120"/>
              </a:rPr>
              <a:t>與</a:t>
            </a:r>
            <a:r>
              <a:rPr lang="en-US" altLang="zh-TW" dirty="0" smtClean="0">
                <a:ea typeface="標楷體" panose="03000509000000000000" pitchFamily="65" charset="-120"/>
              </a:rPr>
              <a:t>Firefox</a:t>
            </a:r>
            <a:r>
              <a:rPr lang="zh-TW" altLang="zh-TW" dirty="0" smtClean="0">
                <a:latin typeface="標楷體" panose="03000509000000000000" pitchFamily="65" charset="-120"/>
                <a:ea typeface="標楷體" panose="03000509000000000000" pitchFamily="65" charset="-120"/>
              </a:rPr>
              <a:t>等</a:t>
            </a:r>
            <a:r>
              <a:rPr lang="zh-TW" altLang="zh-TW" dirty="0" smtClean="0">
                <a:solidFill>
                  <a:srgbClr val="F66900"/>
                </a:solidFill>
                <a:latin typeface="標楷體" panose="03000509000000000000" pitchFamily="65" charset="-120"/>
                <a:ea typeface="標楷體" panose="03000509000000000000" pitchFamily="65" charset="-120"/>
              </a:rPr>
              <a:t>瀏覽器</a:t>
            </a:r>
            <a:r>
              <a:rPr lang="zh-TW" altLang="en-US" dirty="0" smtClean="0">
                <a:latin typeface="標楷體" panose="03000509000000000000" pitchFamily="65" charset="-120"/>
                <a:ea typeface="標楷體" panose="03000509000000000000" pitchFamily="65" charset="-120"/>
              </a:rPr>
              <a:t>內建的</a:t>
            </a:r>
            <a:r>
              <a:rPr lang="zh-TW" altLang="zh-TW" dirty="0" smtClean="0">
                <a:latin typeface="標楷體" panose="03000509000000000000" pitchFamily="65" charset="-120"/>
                <a:ea typeface="標楷體" panose="03000509000000000000" pitchFamily="65" charset="-120"/>
              </a:rPr>
              <a:t>通行</a:t>
            </a:r>
            <a:r>
              <a:rPr lang="zh-TW" altLang="zh-TW" dirty="0">
                <a:latin typeface="標楷體" panose="03000509000000000000" pitchFamily="65" charset="-120"/>
                <a:ea typeface="標楷體" panose="03000509000000000000" pitchFamily="65" charset="-120"/>
              </a:rPr>
              <a:t>碼管理</a:t>
            </a:r>
            <a:r>
              <a:rPr lang="zh-TW" altLang="zh-TW" dirty="0" smtClean="0">
                <a:latin typeface="標楷體" panose="03000509000000000000" pitchFamily="65" charset="-120"/>
                <a:ea typeface="標楷體" panose="03000509000000000000" pitchFamily="65" charset="-120"/>
              </a:rPr>
              <a:t>系統</a:t>
            </a:r>
            <a:endParaRPr lang="en-US" altLang="zh-TW" dirty="0" smtClean="0">
              <a:latin typeface="標楷體" panose="03000509000000000000" pitchFamily="65" charset="-120"/>
              <a:ea typeface="標楷體" panose="03000509000000000000" pitchFamily="65" charset="-120"/>
            </a:endParaRPr>
          </a:p>
          <a:p>
            <a:pPr lvl="2">
              <a:lnSpc>
                <a:spcPct val="150000"/>
              </a:lnSpc>
            </a:pPr>
            <a:r>
              <a:rPr lang="zh-TW" altLang="en-US" sz="2000" dirty="0">
                <a:latin typeface="標楷體" panose="03000509000000000000" pitchFamily="65" charset="-120"/>
                <a:ea typeface="標楷體" panose="03000509000000000000" pitchFamily="65" charset="-120"/>
              </a:rPr>
              <a:t>透過瀏覽器登入帳戶即可存取</a:t>
            </a:r>
            <a:r>
              <a:rPr lang="zh-TW" altLang="en-US" sz="2000" dirty="0" smtClean="0">
                <a:latin typeface="標楷體" panose="03000509000000000000" pitchFamily="65" charset="-120"/>
                <a:ea typeface="標楷體" panose="03000509000000000000" pitchFamily="65" charset="-120"/>
              </a:rPr>
              <a:t>用以</a:t>
            </a:r>
            <a:r>
              <a:rPr lang="zh-TW" altLang="en-US" sz="2000" dirty="0">
                <a:latin typeface="標楷體" panose="03000509000000000000" pitchFamily="65" charset="-120"/>
                <a:ea typeface="標楷體" panose="03000509000000000000" pitchFamily="65" charset="-120"/>
              </a:rPr>
              <a:t>登入各網站之一般通行</a:t>
            </a:r>
            <a:r>
              <a:rPr lang="zh-TW" altLang="en-US" sz="2000" dirty="0" smtClean="0">
                <a:latin typeface="標楷體" panose="03000509000000000000" pitchFamily="65" charset="-120"/>
                <a:ea typeface="標楷體" panose="03000509000000000000" pitchFamily="65" charset="-120"/>
              </a:rPr>
              <a:t>碼</a:t>
            </a:r>
            <a:endParaRPr lang="en-US" altLang="zh-TW" sz="2000" dirty="0" smtClean="0">
              <a:latin typeface="標楷體" panose="03000509000000000000" pitchFamily="65" charset="-120"/>
              <a:ea typeface="標楷體" panose="03000509000000000000" pitchFamily="65" charset="-120"/>
            </a:endParaRPr>
          </a:p>
          <a:p>
            <a:pPr lvl="1">
              <a:lnSpc>
                <a:spcPct val="150000"/>
              </a:lnSpc>
            </a:pPr>
            <a:r>
              <a:rPr lang="zh-TW" altLang="en-US" dirty="0" smtClean="0">
                <a:latin typeface="Times New Roman"/>
                <a:ea typeface="標楷體"/>
                <a:cs typeface="Times New Roman"/>
              </a:rPr>
              <a:t>缺點</a:t>
            </a:r>
            <a:endParaRPr lang="en-US" altLang="zh-TW" dirty="0" smtClean="0">
              <a:latin typeface="標楷體" panose="03000509000000000000" pitchFamily="65" charset="-120"/>
              <a:ea typeface="標楷體" panose="03000509000000000000" pitchFamily="65" charset="-120"/>
            </a:endParaRPr>
          </a:p>
          <a:p>
            <a:pPr lvl="2">
              <a:lnSpc>
                <a:spcPct val="150000"/>
              </a:lnSpc>
            </a:pPr>
            <a:r>
              <a:rPr lang="zh-TW" altLang="en-US" sz="2000" dirty="0" smtClean="0">
                <a:latin typeface="標楷體" panose="03000509000000000000" pitchFamily="65" charset="-120"/>
                <a:ea typeface="標楷體" panose="03000509000000000000" pitchFamily="65" charset="-120"/>
              </a:rPr>
              <a:t>儲存在雲端的通行碼資料庫</a:t>
            </a:r>
            <a:r>
              <a:rPr lang="en-US" altLang="zh-TW" sz="2000" dirty="0" smtClean="0">
                <a:latin typeface="標楷體" panose="03000509000000000000" pitchFamily="65" charset="-120"/>
                <a:ea typeface="標楷體" panose="03000509000000000000" pitchFamily="65" charset="-120"/>
              </a:rPr>
              <a:t/>
            </a:r>
            <a:br>
              <a:rPr lang="en-US" altLang="zh-TW" sz="2000" dirty="0" smtClean="0">
                <a:latin typeface="標楷體" panose="03000509000000000000" pitchFamily="65" charset="-120"/>
                <a:ea typeface="標楷體" panose="03000509000000000000" pitchFamily="65" charset="-120"/>
              </a:rPr>
            </a:br>
            <a:r>
              <a:rPr lang="zh-TW" altLang="en-US" sz="2000" dirty="0" smtClean="0">
                <a:latin typeface="標楷體" panose="03000509000000000000" pitchFamily="65" charset="-120"/>
                <a:ea typeface="標楷體" panose="03000509000000000000" pitchFamily="65" charset="-120"/>
              </a:rPr>
              <a:t>有遭</a:t>
            </a:r>
            <a:r>
              <a:rPr lang="zh-TW" altLang="en-US" sz="2000" dirty="0" smtClean="0">
                <a:solidFill>
                  <a:srgbClr val="F66900"/>
                </a:solidFill>
                <a:latin typeface="標楷體" panose="03000509000000000000" pitchFamily="65" charset="-120"/>
                <a:ea typeface="標楷體" panose="03000509000000000000" pitchFamily="65" charset="-120"/>
              </a:rPr>
              <a:t>竊取</a:t>
            </a:r>
            <a:r>
              <a:rPr lang="zh-TW" altLang="en-US" sz="2000" dirty="0" smtClean="0">
                <a:latin typeface="標楷體" panose="03000509000000000000" pitchFamily="65" charset="-120"/>
                <a:ea typeface="標楷體" panose="03000509000000000000" pitchFamily="65" charset="-120"/>
              </a:rPr>
              <a:t>風險</a:t>
            </a:r>
            <a:endParaRPr lang="en-US" altLang="zh-TW" sz="2000" dirty="0" smtClean="0">
              <a:latin typeface="標楷體" panose="03000509000000000000" pitchFamily="65" charset="-120"/>
              <a:ea typeface="標楷體" panose="03000509000000000000" pitchFamily="65" charset="-120"/>
            </a:endParaRPr>
          </a:p>
          <a:p>
            <a:pPr lvl="2">
              <a:lnSpc>
                <a:spcPct val="150000"/>
              </a:lnSpc>
            </a:pPr>
            <a:r>
              <a:rPr lang="zh-TW" altLang="en-US" sz="2000" dirty="0">
                <a:latin typeface="標楷體" panose="03000509000000000000" pitchFamily="65" charset="-120"/>
                <a:ea typeface="標楷體" panose="03000509000000000000" pitchFamily="65" charset="-120"/>
              </a:rPr>
              <a:t>對於</a:t>
            </a:r>
            <a:r>
              <a:rPr lang="zh-TW" altLang="en-US" sz="2000" dirty="0" smtClean="0">
                <a:solidFill>
                  <a:srgbClr val="F66900"/>
                </a:solidFill>
                <a:latin typeface="標楷體" panose="03000509000000000000" pitchFamily="65" charset="-120"/>
                <a:ea typeface="標楷體" panose="03000509000000000000" pitchFamily="65" charset="-120"/>
              </a:rPr>
              <a:t>擷取</a:t>
            </a:r>
            <a:r>
              <a:rPr lang="zh-TW" altLang="en-US" sz="2000" dirty="0">
                <a:solidFill>
                  <a:srgbClr val="F66900"/>
                </a:solidFill>
                <a:latin typeface="標楷體" panose="03000509000000000000" pitchFamily="65" charset="-120"/>
                <a:ea typeface="標楷體" panose="03000509000000000000" pitchFamily="65" charset="-120"/>
              </a:rPr>
              <a:t>攻擊</a:t>
            </a:r>
            <a:r>
              <a:rPr lang="zh-TW" altLang="en-US" sz="2000" dirty="0" smtClean="0">
                <a:latin typeface="標楷體" panose="03000509000000000000" pitchFamily="65" charset="-120"/>
                <a:ea typeface="標楷體" panose="03000509000000000000" pitchFamily="65" charset="-120"/>
              </a:rPr>
              <a:t>與</a:t>
            </a:r>
            <a:r>
              <a:rPr lang="zh-TW" altLang="en-US" sz="2000" dirty="0" smtClean="0">
                <a:solidFill>
                  <a:srgbClr val="F66900"/>
                </a:solidFill>
                <a:latin typeface="標楷體" panose="03000509000000000000" pitchFamily="65" charset="-120"/>
                <a:ea typeface="標楷體" panose="03000509000000000000" pitchFamily="65" charset="-120"/>
              </a:rPr>
              <a:t>釣魚攻擊</a:t>
            </a:r>
            <a:r>
              <a:rPr lang="en-US" altLang="zh-TW" sz="2000" dirty="0" smtClean="0">
                <a:solidFill>
                  <a:srgbClr val="F66900"/>
                </a:solidFill>
                <a:latin typeface="標楷體" panose="03000509000000000000" pitchFamily="65" charset="-120"/>
                <a:ea typeface="標楷體" panose="03000509000000000000" pitchFamily="65" charset="-120"/>
              </a:rPr>
              <a:t/>
            </a:r>
            <a:br>
              <a:rPr lang="en-US" altLang="zh-TW" sz="2000" dirty="0" smtClean="0">
                <a:solidFill>
                  <a:srgbClr val="F66900"/>
                </a:solidFill>
                <a:latin typeface="標楷體" panose="03000509000000000000" pitchFamily="65" charset="-120"/>
                <a:ea typeface="標楷體" panose="03000509000000000000" pitchFamily="65" charset="-120"/>
              </a:rPr>
            </a:br>
            <a:r>
              <a:rPr lang="zh-TW" altLang="en-US" sz="2000" dirty="0" smtClean="0">
                <a:latin typeface="標楷體" panose="03000509000000000000" pitchFamily="65" charset="-120"/>
                <a:ea typeface="標楷體" panose="03000509000000000000" pitchFamily="65" charset="-120"/>
              </a:rPr>
              <a:t>抵擋能力較弱</a:t>
            </a:r>
            <a:endParaRPr lang="en-US" altLang="zh-TW" sz="2000" dirty="0">
              <a:latin typeface="標楷體" panose="03000509000000000000" pitchFamily="65" charset="-120"/>
              <a:ea typeface="標楷體" panose="03000509000000000000" pitchFamily="65" charset="-120"/>
            </a:endParaRPr>
          </a:p>
        </p:txBody>
      </p:sp>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7863" y="3981451"/>
            <a:ext cx="4013833" cy="2174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相關研究</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8</a:t>
            </a:fld>
            <a:endParaRPr lang="zh-TW" altLang="en-US"/>
          </a:p>
        </p:txBody>
      </p:sp>
    </p:spTree>
    <p:extLst>
      <p:ext uri="{BB962C8B-B14F-4D97-AF65-F5344CB8AC3E}">
        <p14:creationId xmlns:p14="http://schemas.microsoft.com/office/powerpoint/2010/main" val="1494104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7.7|6.2|12.5|23.5|31.4"/>
</p:tagLst>
</file>

<file path=ppt/theme/theme1.xml><?xml version="1.0" encoding="utf-8"?>
<a:theme xmlns:a="http://schemas.openxmlformats.org/drawingml/2006/main" name="飛機雲">
  <a:themeElements>
    <a:clrScheme name="飛機雲">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飛機雲">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飛機雲">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themeOverride>
</file>

<file path=docProps/app.xml><?xml version="1.0" encoding="utf-8"?>
<Properties xmlns="http://schemas.openxmlformats.org/officeDocument/2006/extended-properties" xmlns:vt="http://schemas.openxmlformats.org/officeDocument/2006/docPropsVTypes">
  <Template/>
  <TotalTime>9489</TotalTime>
  <Words>1329</Words>
  <Application>Microsoft Office PowerPoint</Application>
  <PresentationFormat>如螢幕大小 (4:3)</PresentationFormat>
  <Paragraphs>372</Paragraphs>
  <Slides>44</Slides>
  <Notes>44</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44</vt:i4>
      </vt:variant>
    </vt:vector>
  </HeadingPairs>
  <TitlesOfParts>
    <vt:vector size="54" baseType="lpstr">
      <vt:lpstr>新細明體</vt:lpstr>
      <vt:lpstr>標楷體</vt:lpstr>
      <vt:lpstr>Arial</vt:lpstr>
      <vt:lpstr>Calibri</vt:lpstr>
      <vt:lpstr>Century Gothic</vt:lpstr>
      <vt:lpstr>Footlight MT Light</vt:lpstr>
      <vt:lpstr>Sitka Display</vt:lpstr>
      <vt:lpstr>Times New Roman</vt:lpstr>
      <vt:lpstr>Wingdings</vt:lpstr>
      <vt:lpstr>飛機雲</vt:lpstr>
      <vt:lpstr>Password Management Systems with Resistance to Phishing Attacks and Capture Attacks  可抵擋釣魚攻擊與擷取攻擊之 通行碼管理系統  Kuan-Hsing Lu 呂冠星  Department of Computer Science National Taichung University of Education Taiwan   </vt:lpstr>
      <vt:lpstr>Outline</vt:lpstr>
      <vt:lpstr>前言</vt:lpstr>
      <vt:lpstr>前言</vt:lpstr>
      <vt:lpstr>前言</vt:lpstr>
      <vt:lpstr>前言</vt:lpstr>
      <vt:lpstr>前言</vt:lpstr>
      <vt:lpstr>前言</vt:lpstr>
      <vt:lpstr>相關研究</vt:lpstr>
      <vt:lpstr>相關研究</vt:lpstr>
      <vt:lpstr>相關研究</vt:lpstr>
      <vt:lpstr>相關研究</vt:lpstr>
      <vt:lpstr>相關研究</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PMS-rPC</vt:lpstr>
      <vt:lpstr>綜合比較</vt:lpstr>
      <vt:lpstr>綜合比較</vt:lpstr>
      <vt:lpstr>結論與未來研究方向</vt:lpstr>
      <vt:lpstr>Publication List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Waypin</dc:creator>
  <cp:lastModifiedBy>Windows 使用者</cp:lastModifiedBy>
  <cp:revision>1131</cp:revision>
  <cp:lastPrinted>2015-12-14T05:39:15Z</cp:lastPrinted>
  <dcterms:created xsi:type="dcterms:W3CDTF">2012-06-11T08:05:06Z</dcterms:created>
  <dcterms:modified xsi:type="dcterms:W3CDTF">2021-07-17T09:34:39Z</dcterms:modified>
</cp:coreProperties>
</file>