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oogle Sans Medium" panose="020B0603030502040204" pitchFamily="3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SemiBold" panose="020F05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52"/>
    <p:restoredTop sz="94599"/>
  </p:normalViewPr>
  <p:slideViewPr>
    <p:cSldViewPr snapToGrid="0">
      <p:cViewPr varScale="1">
        <p:scale>
          <a:sx n="106" d="100"/>
          <a:sy n="106" d="100"/>
        </p:scale>
        <p:origin x="200" y="7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800de29cc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800de29cc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/>
          <p:nvPr/>
        </p:nvSpPr>
        <p:spPr>
          <a:xfrm>
            <a:off x="517650" y="2817246"/>
            <a:ext cx="8470877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effectLst/>
                <a:latin typeface="Open Sans SemiBold"/>
                <a:cs typeface="Open Sans SemiBold"/>
                <a:sym typeface="Open Sans SemiBold"/>
              </a:rPr>
              <a:t>A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effectLst/>
                <a:latin typeface="Helvetica" pitchFamily="2" charset="0"/>
              </a:rPr>
              <a:t>n urban game app </a:t>
            </a: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Helvetica" pitchFamily="2" charset="0"/>
              </a:rPr>
              <a:t>For tourists to visit a city and find important integrity points.</a:t>
            </a:r>
            <a:endParaRPr lang="en-US" sz="4000" dirty="0">
              <a:solidFill>
                <a:schemeClr val="bg1">
                  <a:lumMod val="95000"/>
                </a:schemeClr>
              </a:solidFill>
              <a:effectLst/>
              <a:latin typeface="Helvetica" pitchFamily="2" charset="0"/>
            </a:endParaRPr>
          </a:p>
        </p:txBody>
      </p:sp>
      <p:sp>
        <p:nvSpPr>
          <p:cNvPr id="145" name="Google Shape;145;p40"/>
          <p:cNvSpPr txBox="1"/>
          <p:nvPr/>
        </p:nvSpPr>
        <p:spPr>
          <a:xfrm>
            <a:off x="517650" y="1543753"/>
            <a:ext cx="49311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FFFFFF"/>
                </a:solidFill>
                <a:latin typeface="Helvetica" pitchFamily="2" charset="0"/>
                <a:ea typeface="Open Sans"/>
                <a:cs typeface="Open Sans"/>
                <a:sym typeface="Open Sans"/>
              </a:rPr>
              <a:t>CoTour</a:t>
            </a:r>
            <a:endParaRPr sz="4000" b="1" dirty="0">
              <a:solidFill>
                <a:srgbClr val="FFFFFF"/>
              </a:solidFill>
              <a:latin typeface="Helvetica" pitchFamily="2" charset="0"/>
              <a:ea typeface="Open Sans"/>
              <a:cs typeface="Open Sans"/>
              <a:sym typeface="Open Sans"/>
            </a:endParaRPr>
          </a:p>
        </p:txBody>
      </p:sp>
      <p:cxnSp>
        <p:nvCxnSpPr>
          <p:cNvPr id="146" name="Google Shape;146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44" name="Google Shape;244;p5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51" name="Google Shape;25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5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5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5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5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5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263" name="Google Shape;26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5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5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Google Shape;266;p5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" name="Google Shape;267;p5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5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5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54"/>
          <p:cNvSpPr txBox="1"/>
          <p:nvPr/>
        </p:nvSpPr>
        <p:spPr>
          <a:xfrm>
            <a:off x="532875" y="1050575"/>
            <a:ext cx="7873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introduction to the usability studies you conducted and your findings.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477900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4984525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6" name="Google Shape;286;p54"/>
          <p:cNvSpPr/>
          <p:nvPr/>
        </p:nvSpPr>
        <p:spPr>
          <a:xfrm>
            <a:off x="4671550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84525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88" name="Google Shape;288;p54"/>
          <p:cNvSpPr/>
          <p:nvPr/>
        </p:nvSpPr>
        <p:spPr>
          <a:xfrm>
            <a:off x="4671550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16900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0" name="Google Shape;290;p54"/>
          <p:cNvSpPr txBox="1"/>
          <p:nvPr/>
        </p:nvSpPr>
        <p:spPr>
          <a:xfrm>
            <a:off x="4937363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1" name="Google Shape;291;p54"/>
          <p:cNvSpPr/>
          <p:nvPr/>
        </p:nvSpPr>
        <p:spPr>
          <a:xfrm>
            <a:off x="4671538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56675" y="2422775"/>
            <a:ext cx="3775800" cy="20637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963300" y="256850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4" name="Google Shape;294;p54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63300" y="319832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6" name="Google Shape;296;p54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7" name="Google Shape;297;p54"/>
          <p:cNvSpPr txBox="1"/>
          <p:nvPr/>
        </p:nvSpPr>
        <p:spPr>
          <a:xfrm>
            <a:off x="916138" y="3828150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finding</a:t>
            </a:r>
            <a:endParaRPr/>
          </a:p>
        </p:txBody>
      </p:sp>
      <p:sp>
        <p:nvSpPr>
          <p:cNvPr id="298" name="Google Shape;298;p54"/>
          <p:cNvSpPr/>
          <p:nvPr/>
        </p:nvSpPr>
        <p:spPr>
          <a:xfrm>
            <a:off x="650313" y="389084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6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6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56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56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8" name="Google Shape;318;p56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7" name="Google Shape;327;p5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5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29" name="Google Shape;329;p5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30" name="Google Shape;330;p57"/>
          <p:cNvSpPr txBox="1"/>
          <p:nvPr/>
        </p:nvSpPr>
        <p:spPr>
          <a:xfrm>
            <a:off x="40085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before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57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selected screen after usability study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58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8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8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8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8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8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52" name="Google Shape;152;p41"/>
          <p:cNvSpPr txBox="1"/>
          <p:nvPr/>
        </p:nvSpPr>
        <p:spPr>
          <a:xfrm>
            <a:off x="1231075" y="1604200"/>
            <a:ext cx="40860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4285F4"/>
                </a:solidFill>
                <a:latin typeface="Helvetica" pitchFamily="2" charset="0"/>
                <a:ea typeface="Open Sans SemiBold"/>
                <a:cs typeface="Open Sans SemiBold"/>
                <a:sym typeface="Open Sans SemiBold"/>
              </a:rPr>
              <a:t>CoTour</a:t>
            </a:r>
            <a:r>
              <a:rPr lang="en" dirty="0">
                <a:solidFill>
                  <a:srgbClr val="4285F4"/>
                </a:solidFill>
                <a:latin typeface="Helvetica" pitchFamily="2" charset="0"/>
                <a:ea typeface="Open Sans SemiBold"/>
                <a:cs typeface="Open Sans SemiBold"/>
                <a:sym typeface="Open Sans SemiBold"/>
              </a:rPr>
              <a:t>: </a:t>
            </a:r>
            <a:endParaRPr dirty="0">
              <a:solidFill>
                <a:srgbClr val="4285F4"/>
              </a:solidFill>
              <a:latin typeface="Helvetica" pitchFamily="2" charset="0"/>
              <a:ea typeface="Open Sans SemiBold"/>
              <a:cs typeface="Open Sans SemiBold"/>
              <a:sym typeface="Open Sans SemiBold"/>
            </a:endParaRPr>
          </a:p>
          <a:p>
            <a:r>
              <a:rPr lang="en-US" sz="1200" dirty="0">
                <a:effectLst/>
                <a:latin typeface="Helvetica" pitchFamily="2" charset="0"/>
              </a:rPr>
              <a:t>a location-based game</a:t>
            </a:r>
          </a:p>
        </p:txBody>
      </p:sp>
      <p:sp>
        <p:nvSpPr>
          <p:cNvPr id="153" name="Google Shape;15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Helvetica" pitchFamily="2" charset="0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Helvetica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55" name="Google Shape;155;p41"/>
          <p:cNvSpPr txBox="1"/>
          <p:nvPr/>
        </p:nvSpPr>
        <p:spPr>
          <a:xfrm>
            <a:off x="1231075" y="3172985"/>
            <a:ext cx="34461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Helvetica" pitchFamily="2" charset="0"/>
                <a:ea typeface="Open Sans SemiBold"/>
                <a:cs typeface="Open Sans SemiBold"/>
                <a:sym typeface="Open Sans SemiBold"/>
              </a:rPr>
              <a:t>Keywords:</a:t>
            </a:r>
            <a:endParaRPr dirty="0">
              <a:solidFill>
                <a:srgbClr val="1967D2"/>
              </a:solidFill>
              <a:latin typeface="Helvetica" pitchFamily="2" charset="0"/>
              <a:ea typeface="Open Sans SemiBold"/>
              <a:cs typeface="Open Sans SemiBold"/>
              <a:sym typeface="Open Sans SemiBold"/>
            </a:endParaRPr>
          </a:p>
          <a:p>
            <a:r>
              <a:rPr lang="en-US" sz="1200" dirty="0">
                <a:effectLst/>
                <a:latin typeface="Helvetica" pitchFamily="2" charset="0"/>
              </a:rPr>
              <a:t>Mobile storytelling, Place, Space, location-based game, city exploration, Memento. </a:t>
            </a:r>
          </a:p>
        </p:txBody>
      </p:sp>
      <p:sp>
        <p:nvSpPr>
          <p:cNvPr id="156" name="Google Shape;15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" pitchFamily="2" charset="0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Helvetica" pitchFamily="2" charset="0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86DF2-2AD5-D301-209B-B86D8DD6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75" y="940077"/>
            <a:ext cx="1556825" cy="3263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35F372-6B4C-AB78-41D6-8137FBD27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81" y="3221863"/>
            <a:ext cx="389688" cy="389688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59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</a:t>
            </a:r>
            <a:endParaRPr sz="1200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6" name="Google Shape;396;p63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3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98" name="Google Shape;398;p63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3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2" name="Google Shape;40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4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4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4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371759" y="1522450"/>
            <a:ext cx="7803365" cy="34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Helvetica" pitchFamily="2" charset="0"/>
                <a:ea typeface="Open Sans SemiBold"/>
                <a:cs typeface="Open Sans SemiBold"/>
                <a:sym typeface="Open Sans SemiBold"/>
              </a:rPr>
              <a:t>The problem: </a:t>
            </a:r>
            <a:endParaRPr dirty="0">
              <a:solidFill>
                <a:srgbClr val="1967D2"/>
              </a:solidFill>
              <a:latin typeface="Helvetica" pitchFamily="2" charset="0"/>
              <a:ea typeface="Open Sans SemiBold"/>
              <a:cs typeface="Open Sans SemiBold"/>
              <a:sym typeface="Open Sans SemiBold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</a:rPr>
              <a:t>Nowadays, it is very likely that a visitor or a tourist experiences a new environment only by observing the physical structure of the spaces missing a more complete comprehension of the place which  considers cultural understanding of the community.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</a:rPr>
              <a:t>Considering the critical distinction between “space” and “place” it is vital to upgrade new opportunities for visitors to interact the place.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</a:rPr>
              <a:t>In addressing this issue, an engagement which intensify the real identity and culture of the environment is required.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</a:rPr>
              <a:t>Developing a sense of place through digital storytelling is the main aim of this project. Citizens play a key role to this aim as their thoughtful contributions confer a more effective and compelling perception of the place.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</a:rPr>
              <a:t>consequently the visitor will be stimulated and encouraged by these stories embodied in the spaces to foster his understanding and make a memento of his visit by saving them.  </a:t>
            </a:r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458507" y="107845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6416040" y="316600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Helvetica" pitchFamily="2" charset="0"/>
                <a:ea typeface="Open Sans SemiBold"/>
                <a:cs typeface="Open Sans SemiBold"/>
                <a:sym typeface="Open Sans SemiBold"/>
              </a:rPr>
              <a:t>The goal: </a:t>
            </a:r>
            <a:endParaRPr dirty="0">
              <a:solidFill>
                <a:srgbClr val="1967D2"/>
              </a:solidFill>
              <a:latin typeface="Helvetica" pitchFamily="2" charset="0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Helvetica" pitchFamily="2" charset="0"/>
                <a:ea typeface="Open Sans"/>
                <a:cs typeface="Open Sans"/>
                <a:sym typeface="Open Sans"/>
              </a:rPr>
              <a:t>Insert one to two sentences about the goal of the project.</a:t>
            </a:r>
            <a:endParaRPr sz="1200" b="1" dirty="0">
              <a:solidFill>
                <a:srgbClr val="4285F4"/>
              </a:solidFill>
              <a:latin typeface="Helvetica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5471160" y="2881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583373" y="3872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581307" y="120125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Helvetica" pitchFamily="2" charset="0"/>
                <a:ea typeface="Open Sans SemiBold"/>
                <a:cs typeface="Open Sans SemiBold"/>
                <a:sym typeface="Open Sans SemiBold"/>
              </a:rPr>
              <a:t>My role: </a:t>
            </a:r>
            <a:endParaRPr dirty="0">
              <a:solidFill>
                <a:srgbClr val="1967D2"/>
              </a:solidFill>
              <a:latin typeface="Helvetica" pitchFamily="2" charset="0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Helvetica" pitchFamily="2" charset="0"/>
                <a:ea typeface="Open Sans"/>
                <a:cs typeface="Open Sans"/>
                <a:sym typeface="Open Sans"/>
              </a:rPr>
              <a:t>Lead UX designer, UX researcher, etc. </a:t>
            </a:r>
            <a:endParaRPr sz="1200" b="1" dirty="0">
              <a:solidFill>
                <a:srgbClr val="4285F4"/>
              </a:solidFill>
              <a:latin typeface="Helvetica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285F4"/>
                </a:solidFill>
                <a:latin typeface="Helvetica" pitchFamily="2" charset="0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 dirty="0">
                <a:solidFill>
                  <a:srgbClr val="1967D2"/>
                </a:solidFill>
                <a:latin typeface="Helvetica" pitchFamily="2" charset="0"/>
                <a:ea typeface="Open Sans SemiBold"/>
                <a:cs typeface="Open Sans SemiBold"/>
                <a:sym typeface="Open Sans SemiBold"/>
              </a:rPr>
              <a:t>: </a:t>
            </a:r>
            <a:endParaRPr dirty="0">
              <a:solidFill>
                <a:srgbClr val="1967D2"/>
              </a:solidFill>
              <a:latin typeface="Helvetica" pitchFamily="2" charset="0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Helvetica" pitchFamily="2" charset="0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 </a:t>
            </a:r>
            <a:endParaRPr sz="1200" b="1" dirty="0">
              <a:solidFill>
                <a:srgbClr val="4285F4"/>
              </a:solidFill>
              <a:latin typeface="Helvetica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5"/>
          <p:cNvSpPr txBox="1"/>
          <p:nvPr/>
        </p:nvSpPr>
        <p:spPr>
          <a:xfrm>
            <a:off x="919075" y="2461800"/>
            <a:ext cx="71361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Helvetica" pitchFamily="2" charset="0"/>
                <a:ea typeface="Open Sans"/>
                <a:cs typeface="Open Sans"/>
                <a:sym typeface="Open Sans"/>
              </a:rPr>
              <a:t>Write a short paragraph describing your user research. </a:t>
            </a:r>
            <a:endParaRPr sz="1200" dirty="0">
              <a:solidFill>
                <a:srgbClr val="5F6368"/>
              </a:solidFill>
              <a:latin typeface="Helvetica" pitchFamily="2" charset="0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Helvetica" pitchFamily="2" charset="0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Helvetica" pitchFamily="2" charset="0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F6368"/>
                </a:solidFill>
                <a:latin typeface="Helvetica" pitchFamily="2" charset="0"/>
                <a:ea typeface="Open Sans"/>
                <a:cs typeface="Open Sans"/>
                <a:sym typeface="Open Sans"/>
              </a:rPr>
              <a:t>Visitors who intend to experience new urban environment. Locals who intend to have active participation in their </a:t>
            </a:r>
            <a:r>
              <a:rPr lang="en" sz="1200" b="1">
                <a:solidFill>
                  <a:srgbClr val="5F6368"/>
                </a:solidFill>
                <a:latin typeface="Helvetica" pitchFamily="2" charset="0"/>
                <a:ea typeface="Open Sans"/>
                <a:cs typeface="Open Sans"/>
                <a:sym typeface="Open Sans"/>
              </a:rPr>
              <a:t>living environment. </a:t>
            </a:r>
            <a:endParaRPr sz="1200" b="1" dirty="0">
              <a:solidFill>
                <a:srgbClr val="1967D2"/>
              </a:solidFill>
              <a:latin typeface="Helvetica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5" name="Google Shape;205;p4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7" name="Google Shape;207;p4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09" name="Google Shape;209;p4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p4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32623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54036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4" name="Google Shape;214;p46"/>
          <p:cNvSpPr/>
          <p:nvPr/>
        </p:nvSpPr>
        <p:spPr>
          <a:xfrm>
            <a:off x="754487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4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7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name] is a [user characteristics]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[user need]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[insight].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48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4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4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1041</Words>
  <Application>Microsoft Macintosh PowerPoint</Application>
  <PresentationFormat>On-screen Show (16:9)</PresentationFormat>
  <Paragraphs>145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Open Sans</vt:lpstr>
      <vt:lpstr>Arial</vt:lpstr>
      <vt:lpstr>Times New Roman</vt:lpstr>
      <vt:lpstr>Google Sans Medium</vt:lpstr>
      <vt:lpstr>Helvetica</vt:lpstr>
      <vt:lpstr>Calibri</vt:lpstr>
      <vt:lpstr>Open Sans SemiBold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16</cp:revision>
  <dcterms:modified xsi:type="dcterms:W3CDTF">2025-07-13T14:21:13Z</dcterms:modified>
</cp:coreProperties>
</file>