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5" r:id="rId2"/>
    <p:sldId id="258" r:id="rId3"/>
    <p:sldId id="317" r:id="rId4"/>
    <p:sldId id="318" r:id="rId5"/>
    <p:sldId id="319" r:id="rId6"/>
    <p:sldId id="321" r:id="rId7"/>
    <p:sldId id="326" r:id="rId8"/>
    <p:sldId id="322" r:id="rId9"/>
    <p:sldId id="325" r:id="rId10"/>
    <p:sldId id="290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81987-E7DA-4BA7-B1E7-6117EE600CFB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6D8B3-534F-4D0F-AF84-F3199E9D7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59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66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9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0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50900-E123-499D-A235-58B394AEFFA8}"/>
              </a:ext>
            </a:extLst>
          </p:cNvPr>
          <p:cNvSpPr txBox="1"/>
          <p:nvPr userDrawn="1"/>
        </p:nvSpPr>
        <p:spPr>
          <a:xfrm>
            <a:off x="4157006" y="25056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cs typeface="+mn-ea"/>
                <a:sym typeface="+mn-lt"/>
              </a:rPr>
              <a:t>添加页面标题内容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DD7771-E6D7-4AA9-AB83-473E3CE5BEFB}"/>
              </a:ext>
            </a:extLst>
          </p:cNvPr>
          <p:cNvSpPr/>
          <p:nvPr userDrawn="1"/>
        </p:nvSpPr>
        <p:spPr>
          <a:xfrm>
            <a:off x="2288853" y="855736"/>
            <a:ext cx="76142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Loem ipsum dolor sameman tanam casectetur adipiscing elit tamam dalam qoue sampe. dolor sameman tanam casectetur adipiscing elit tamam dalam qoue sampe. </a:t>
            </a:r>
          </a:p>
          <a:p>
            <a:pPr algn="ctr"/>
            <a:endParaRPr lang="zh-CN" altLang="en-US" sz="1100" dirty="0">
              <a:solidFill>
                <a:schemeClr val="bg2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455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3C81AD4-4989-4C28-8D57-383DD618ED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6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19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CC7DF57-DA67-4D04-B9E5-A3FD7BBB28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8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B1126A-FA3B-4B81-9B9E-90D30BA9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31953F-2BD8-4761-BDCE-C4BFAB572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851A9-A785-49E6-AE13-40D65E7DB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0650-4B88-41DA-BC82-9290C1C3856E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76E20-E159-45A1-8A86-FE6F14090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27DD8-2F46-42C2-903A-D9C3B97DA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1CDF-40AC-44CD-BCB2-B50106A40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ctaiwan.nctu.edu.tw/ResultsShow_detail.asp?RS_ID=105" TargetMode="External"/><Relationship Id="rId2" Type="http://schemas.openxmlformats.org/officeDocument/2006/relationships/hyperlink" Target="https://www.crctaiwan.nctu.edu.tw/ResultsShow_detail.asp?RS_ID=39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 177">
            <a:extLst>
              <a:ext uri="{FF2B5EF4-FFF2-40B4-BE49-F238E27FC236}">
                <a16:creationId xmlns:a16="http://schemas.microsoft.com/office/drawing/2014/main" id="{E6427AA5-660D-432A-A62B-D5723A936B37}"/>
              </a:ext>
            </a:extLst>
          </p:cNvPr>
          <p:cNvSpPr txBox="1"/>
          <p:nvPr/>
        </p:nvSpPr>
        <p:spPr>
          <a:xfrm>
            <a:off x="887586" y="2290866"/>
            <a:ext cx="7127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accent1"/>
                </a:solidFill>
                <a:cs typeface="+mn-ea"/>
                <a:sym typeface="+mn-lt"/>
              </a:rPr>
              <a:t>3D</a:t>
            </a:r>
            <a:r>
              <a:rPr lang="zh-TW" altLang="en-US" sz="4800" b="1" dirty="0">
                <a:solidFill>
                  <a:schemeClr val="accent1"/>
                </a:solidFill>
                <a:cs typeface="+mn-ea"/>
                <a:sym typeface="+mn-lt"/>
              </a:rPr>
              <a:t>虛擬台語合成新聞主播</a:t>
            </a:r>
            <a:endParaRPr lang="zh-CN" altLang="en-US" sz="4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5CE3F4-70EF-45CB-9105-8101A9E4FD83}"/>
              </a:ext>
            </a:extLst>
          </p:cNvPr>
          <p:cNvGrpSpPr/>
          <p:nvPr/>
        </p:nvGrpSpPr>
        <p:grpSpPr>
          <a:xfrm>
            <a:off x="2301780" y="3527544"/>
            <a:ext cx="3602962" cy="1200329"/>
            <a:chOff x="1424703" y="3900769"/>
            <a:chExt cx="3602962" cy="1200329"/>
          </a:xfrm>
        </p:grpSpPr>
        <p:sp>
          <p:nvSpPr>
            <p:cNvPr id="26" name="矩形 2">
              <a:extLst>
                <a:ext uri="{FF2B5EF4-FFF2-40B4-BE49-F238E27FC236}">
                  <a16:creationId xmlns:a16="http://schemas.microsoft.com/office/drawing/2014/main" id="{EEB7C7AF-845E-4632-8D17-C75627F6029E}"/>
                </a:ext>
              </a:extLst>
            </p:cNvPr>
            <p:cNvSpPr/>
            <p:nvPr/>
          </p:nvSpPr>
          <p:spPr>
            <a:xfrm>
              <a:off x="1424703" y="3900769"/>
              <a:ext cx="158088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TW" altLang="en-US" sz="2400" dirty="0"/>
                <a:t>指導教授 </a:t>
              </a:r>
              <a:r>
                <a:rPr lang="en-US" altLang="zh-TW" sz="2400" dirty="0"/>
                <a:t>|</a:t>
              </a:r>
            </a:p>
            <a:p>
              <a:pPr algn="r"/>
              <a:r>
                <a:rPr lang="zh-CN" altLang="en-US" sz="2400" dirty="0"/>
                <a:t>成員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|</a:t>
              </a:r>
            </a:p>
          </p:txBody>
        </p:sp>
        <p:sp>
          <p:nvSpPr>
            <p:cNvPr id="27" name="矩形 2">
              <a:extLst>
                <a:ext uri="{FF2B5EF4-FFF2-40B4-BE49-F238E27FC236}">
                  <a16:creationId xmlns:a16="http://schemas.microsoft.com/office/drawing/2014/main" id="{E45F6C3B-DCCA-40A7-9BF3-49B607FEC107}"/>
                </a:ext>
              </a:extLst>
            </p:cNvPr>
            <p:cNvSpPr/>
            <p:nvPr/>
          </p:nvSpPr>
          <p:spPr>
            <a:xfrm>
              <a:off x="2911380" y="3900769"/>
              <a:ext cx="211628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dirty="0"/>
                <a:t>盧文祥教授</a:t>
              </a:r>
            </a:p>
            <a:p>
              <a:r>
                <a:rPr lang="zh-TW" altLang="en-US" sz="2400" dirty="0"/>
                <a:t>鄭琇櫻 方稚榕</a:t>
              </a:r>
            </a:p>
            <a:p>
              <a:endParaRPr lang="en-US" altLang="zh-TW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220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BA3CFB87-86A6-4D03-8D47-19C1DBA63F1C}"/>
              </a:ext>
            </a:extLst>
          </p:cNvPr>
          <p:cNvSpPr txBox="1"/>
          <p:nvPr/>
        </p:nvSpPr>
        <p:spPr>
          <a:xfrm>
            <a:off x="2492451" y="235618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accent1"/>
                </a:solidFill>
                <a:cs typeface="+mn-ea"/>
                <a:sym typeface="+mn-lt"/>
              </a:rPr>
              <a:t>感謝聆聽</a:t>
            </a:r>
          </a:p>
        </p:txBody>
      </p:sp>
    </p:spTree>
    <p:extLst>
      <p:ext uri="{BB962C8B-B14F-4D97-AF65-F5344CB8AC3E}">
        <p14:creationId xmlns:p14="http://schemas.microsoft.com/office/powerpoint/2010/main" val="42057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4B0FDD6-11A6-470B-B80E-74396EACD98D}"/>
              </a:ext>
            </a:extLst>
          </p:cNvPr>
          <p:cNvSpPr txBox="1"/>
          <p:nvPr/>
        </p:nvSpPr>
        <p:spPr>
          <a:xfrm>
            <a:off x="3649658" y="1056898"/>
            <a:ext cx="4892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latin typeface="+mj-ea"/>
                <a:ea typeface="+mj-ea"/>
              </a:rPr>
              <a:t>目錄 </a:t>
            </a:r>
            <a:r>
              <a:rPr lang="en-US" altLang="zh-CN" sz="4400" dirty="0">
                <a:latin typeface="+mj-ea"/>
                <a:ea typeface="+mj-ea"/>
              </a:rPr>
              <a:t>|</a:t>
            </a:r>
            <a:r>
              <a:rPr lang="zh-CN" altLang="en-US" sz="4400" dirty="0"/>
              <a:t> </a:t>
            </a:r>
            <a:r>
              <a:rPr lang="en-US" altLang="zh-CN" sz="4400" dirty="0">
                <a:latin typeface="+mj-lt"/>
              </a:rPr>
              <a:t>CONTENTS</a:t>
            </a:r>
            <a:endParaRPr lang="zh-CN" altLang="en-US" sz="4400" dirty="0">
              <a:latin typeface="+mj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27A3CD4-7590-4C8B-92DE-22862F084536}"/>
              </a:ext>
            </a:extLst>
          </p:cNvPr>
          <p:cNvSpPr/>
          <p:nvPr/>
        </p:nvSpPr>
        <p:spPr>
          <a:xfrm>
            <a:off x="2640056" y="2272448"/>
            <a:ext cx="1678620" cy="1678620"/>
          </a:xfrm>
          <a:custGeom>
            <a:avLst/>
            <a:gdLst>
              <a:gd name="connsiteX0" fmla="*/ 839310 w 1678620"/>
              <a:gd name="connsiteY0" fmla="*/ 0 h 1678620"/>
              <a:gd name="connsiteX1" fmla="*/ 1092846 w 1678620"/>
              <a:gd name="connsiteY1" fmla="*/ 105018 h 1678620"/>
              <a:gd name="connsiteX2" fmla="*/ 1573602 w 1678620"/>
              <a:gd name="connsiteY2" fmla="*/ 585774 h 1678620"/>
              <a:gd name="connsiteX3" fmla="*/ 1573602 w 1678620"/>
              <a:gd name="connsiteY3" fmla="*/ 1092846 h 1678620"/>
              <a:gd name="connsiteX4" fmla="*/ 1092846 w 1678620"/>
              <a:gd name="connsiteY4" fmla="*/ 1573602 h 1678620"/>
              <a:gd name="connsiteX5" fmla="*/ 585774 w 1678620"/>
              <a:gd name="connsiteY5" fmla="*/ 1573602 h 1678620"/>
              <a:gd name="connsiteX6" fmla="*/ 105018 w 1678620"/>
              <a:gd name="connsiteY6" fmla="*/ 1092846 h 1678620"/>
              <a:gd name="connsiteX7" fmla="*/ 105018 w 1678620"/>
              <a:gd name="connsiteY7" fmla="*/ 585774 h 1678620"/>
              <a:gd name="connsiteX8" fmla="*/ 585774 w 1678620"/>
              <a:gd name="connsiteY8" fmla="*/ 105018 h 1678620"/>
              <a:gd name="connsiteX9" fmla="*/ 839310 w 1678620"/>
              <a:gd name="connsiteY9" fmla="*/ 0 h 1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8620" h="167862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01</a:t>
            </a:r>
            <a:endParaRPr lang="zh-CN" altLang="en-US" sz="4000" dirty="0"/>
          </a:p>
        </p:txBody>
      </p:sp>
      <p:sp>
        <p:nvSpPr>
          <p:cNvPr id="21" name="TextBox 37">
            <a:extLst>
              <a:ext uri="{FF2B5EF4-FFF2-40B4-BE49-F238E27FC236}">
                <a16:creationId xmlns:a16="http://schemas.microsoft.com/office/drawing/2014/main" id="{155F6FB3-5CF0-4450-B170-B8EFF7ACE3FC}"/>
              </a:ext>
            </a:extLst>
          </p:cNvPr>
          <p:cNvSpPr txBox="1"/>
          <p:nvPr/>
        </p:nvSpPr>
        <p:spPr>
          <a:xfrm>
            <a:off x="2103831" y="4359305"/>
            <a:ext cx="2751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30000">
                      <a:srgbClr val="EAD3B8"/>
                    </a:gs>
                    <a:gs pos="100000">
                      <a:srgbClr val="C49766"/>
                    </a:gs>
                    <a:gs pos="0">
                      <a:srgbClr val="C49166"/>
                    </a:gs>
                    <a:gs pos="66000">
                      <a:srgbClr val="9B723B"/>
                    </a:gs>
                  </a:gsLst>
                  <a:lin ang="5400000" scaled="0"/>
                </a:gradFill>
                <a:latin typeface="HelveticaNeueLT Pro 55 Roman" pitchFamily="34" charset="0"/>
              </a:defRPr>
            </a:lvl1pPr>
          </a:lstStyle>
          <a:p>
            <a:pPr algn="ctr"/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題目與問題説明</a:t>
            </a:r>
          </a:p>
        </p:txBody>
      </p:sp>
      <p:sp>
        <p:nvSpPr>
          <p:cNvPr id="24" name="TextBox 43">
            <a:extLst>
              <a:ext uri="{FF2B5EF4-FFF2-40B4-BE49-F238E27FC236}">
                <a16:creationId xmlns:a16="http://schemas.microsoft.com/office/drawing/2014/main" id="{2F606119-7C02-49A4-8B47-79497CCECDC6}"/>
              </a:ext>
            </a:extLst>
          </p:cNvPr>
          <p:cNvSpPr txBox="1"/>
          <p:nvPr/>
        </p:nvSpPr>
        <p:spPr>
          <a:xfrm>
            <a:off x="4926452" y="435930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30000">
                      <a:srgbClr val="EAD3B8"/>
                    </a:gs>
                    <a:gs pos="100000">
                      <a:srgbClr val="C49766"/>
                    </a:gs>
                    <a:gs pos="0">
                      <a:srgbClr val="C49166"/>
                    </a:gs>
                    <a:gs pos="66000">
                      <a:srgbClr val="9B723B"/>
                    </a:gs>
                  </a:gsLst>
                  <a:lin ang="5400000" scaled="0"/>
                </a:gradFill>
                <a:latin typeface="HelveticaNeueLT Pro 55 Roman" pitchFamily="34" charset="0"/>
              </a:defRPr>
            </a:lvl1pPr>
          </a:lstStyle>
          <a:p>
            <a:pPr algn="ctr"/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解決方法説明</a:t>
            </a:r>
            <a:endParaRPr lang="zh-TW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62E9FDE4-781F-4531-96AB-63170E6290EF}"/>
              </a:ext>
            </a:extLst>
          </p:cNvPr>
          <p:cNvSpPr/>
          <p:nvPr/>
        </p:nvSpPr>
        <p:spPr>
          <a:xfrm>
            <a:off x="5256689" y="2272448"/>
            <a:ext cx="1678620" cy="1678620"/>
          </a:xfrm>
          <a:custGeom>
            <a:avLst/>
            <a:gdLst>
              <a:gd name="connsiteX0" fmla="*/ 839310 w 1678620"/>
              <a:gd name="connsiteY0" fmla="*/ 0 h 1678620"/>
              <a:gd name="connsiteX1" fmla="*/ 1092846 w 1678620"/>
              <a:gd name="connsiteY1" fmla="*/ 105018 h 1678620"/>
              <a:gd name="connsiteX2" fmla="*/ 1573602 w 1678620"/>
              <a:gd name="connsiteY2" fmla="*/ 585774 h 1678620"/>
              <a:gd name="connsiteX3" fmla="*/ 1573602 w 1678620"/>
              <a:gd name="connsiteY3" fmla="*/ 1092846 h 1678620"/>
              <a:gd name="connsiteX4" fmla="*/ 1092846 w 1678620"/>
              <a:gd name="connsiteY4" fmla="*/ 1573602 h 1678620"/>
              <a:gd name="connsiteX5" fmla="*/ 585774 w 1678620"/>
              <a:gd name="connsiteY5" fmla="*/ 1573602 h 1678620"/>
              <a:gd name="connsiteX6" fmla="*/ 105018 w 1678620"/>
              <a:gd name="connsiteY6" fmla="*/ 1092846 h 1678620"/>
              <a:gd name="connsiteX7" fmla="*/ 105018 w 1678620"/>
              <a:gd name="connsiteY7" fmla="*/ 585774 h 1678620"/>
              <a:gd name="connsiteX8" fmla="*/ 585774 w 1678620"/>
              <a:gd name="connsiteY8" fmla="*/ 105018 h 1678620"/>
              <a:gd name="connsiteX9" fmla="*/ 839310 w 1678620"/>
              <a:gd name="connsiteY9" fmla="*/ 0 h 1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8620" h="167862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02</a:t>
            </a:r>
            <a:endParaRPr lang="zh-CN" altLang="en-US" sz="4000" dirty="0"/>
          </a:p>
        </p:txBody>
      </p:sp>
      <p:sp>
        <p:nvSpPr>
          <p:cNvPr id="27" name="TextBox 46">
            <a:extLst>
              <a:ext uri="{FF2B5EF4-FFF2-40B4-BE49-F238E27FC236}">
                <a16:creationId xmlns:a16="http://schemas.microsoft.com/office/drawing/2014/main" id="{929EC9F9-827C-4707-9ADE-3B3A7375687B}"/>
              </a:ext>
            </a:extLst>
          </p:cNvPr>
          <p:cNvSpPr txBox="1"/>
          <p:nvPr/>
        </p:nvSpPr>
        <p:spPr>
          <a:xfrm>
            <a:off x="7305889" y="435930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30000">
                      <a:srgbClr val="EAD3B8"/>
                    </a:gs>
                    <a:gs pos="100000">
                      <a:srgbClr val="C49766"/>
                    </a:gs>
                    <a:gs pos="0">
                      <a:srgbClr val="C49166"/>
                    </a:gs>
                    <a:gs pos="66000">
                      <a:srgbClr val="9B723B"/>
                    </a:gs>
                  </a:gsLst>
                  <a:lin ang="5400000" scaled="0"/>
                </a:gradFill>
                <a:latin typeface="HelveticaNeueLT Pro 55 Roman" pitchFamily="34" charset="0"/>
              </a:defRPr>
            </a:lvl1pPr>
          </a:lstStyle>
          <a:p>
            <a:pPr algn="ctr"/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架構圖與功能介紹</a:t>
            </a:r>
            <a:endParaRPr lang="zh-TW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A5529C19-02AF-4D85-A3E5-5A9EE5854138}"/>
              </a:ext>
            </a:extLst>
          </p:cNvPr>
          <p:cNvSpPr/>
          <p:nvPr/>
        </p:nvSpPr>
        <p:spPr>
          <a:xfrm>
            <a:off x="7995196" y="2272448"/>
            <a:ext cx="1678620" cy="1678620"/>
          </a:xfrm>
          <a:custGeom>
            <a:avLst/>
            <a:gdLst>
              <a:gd name="connsiteX0" fmla="*/ 839310 w 1678620"/>
              <a:gd name="connsiteY0" fmla="*/ 0 h 1678620"/>
              <a:gd name="connsiteX1" fmla="*/ 1092846 w 1678620"/>
              <a:gd name="connsiteY1" fmla="*/ 105018 h 1678620"/>
              <a:gd name="connsiteX2" fmla="*/ 1573602 w 1678620"/>
              <a:gd name="connsiteY2" fmla="*/ 585774 h 1678620"/>
              <a:gd name="connsiteX3" fmla="*/ 1573602 w 1678620"/>
              <a:gd name="connsiteY3" fmla="*/ 1092846 h 1678620"/>
              <a:gd name="connsiteX4" fmla="*/ 1092846 w 1678620"/>
              <a:gd name="connsiteY4" fmla="*/ 1573602 h 1678620"/>
              <a:gd name="connsiteX5" fmla="*/ 585774 w 1678620"/>
              <a:gd name="connsiteY5" fmla="*/ 1573602 h 1678620"/>
              <a:gd name="connsiteX6" fmla="*/ 105018 w 1678620"/>
              <a:gd name="connsiteY6" fmla="*/ 1092846 h 1678620"/>
              <a:gd name="connsiteX7" fmla="*/ 105018 w 1678620"/>
              <a:gd name="connsiteY7" fmla="*/ 585774 h 1678620"/>
              <a:gd name="connsiteX8" fmla="*/ 585774 w 1678620"/>
              <a:gd name="connsiteY8" fmla="*/ 105018 h 1678620"/>
              <a:gd name="connsiteX9" fmla="*/ 839310 w 1678620"/>
              <a:gd name="connsiteY9" fmla="*/ 0 h 1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8620" h="167862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03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756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>
            <a:extLst>
              <a:ext uri="{FF2B5EF4-FFF2-40B4-BE49-F238E27FC236}">
                <a16:creationId xmlns:a16="http://schemas.microsoft.com/office/drawing/2014/main" id="{A198420A-F75D-4B77-8FA4-3C48F19E4F69}"/>
              </a:ext>
            </a:extLst>
          </p:cNvPr>
          <p:cNvSpPr txBox="1"/>
          <p:nvPr/>
        </p:nvSpPr>
        <p:spPr>
          <a:xfrm>
            <a:off x="278479" y="259165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+mj-ea"/>
                <a:ea typeface="+mj-ea"/>
              </a:rPr>
              <a:t>題目與問題説明</a:t>
            </a:r>
          </a:p>
        </p:txBody>
      </p:sp>
      <p:sp>
        <p:nvSpPr>
          <p:cNvPr id="3" name="文本框 15">
            <a:extLst>
              <a:ext uri="{FF2B5EF4-FFF2-40B4-BE49-F238E27FC236}">
                <a16:creationId xmlns:a16="http://schemas.microsoft.com/office/drawing/2014/main" id="{4852A41E-DB9A-4710-A422-254FF86E8AA2}"/>
              </a:ext>
            </a:extLst>
          </p:cNvPr>
          <p:cNvSpPr txBox="1"/>
          <p:nvPr/>
        </p:nvSpPr>
        <p:spPr>
          <a:xfrm>
            <a:off x="9636787" y="37741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>
                <a:latin typeface="+mj-ea"/>
                <a:ea typeface="+mj-ea"/>
              </a:rPr>
              <a:t>創意發想動機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pSp>
        <p:nvGrpSpPr>
          <p:cNvPr id="4" name="组合 43">
            <a:extLst>
              <a:ext uri="{FF2B5EF4-FFF2-40B4-BE49-F238E27FC236}">
                <a16:creationId xmlns:a16="http://schemas.microsoft.com/office/drawing/2014/main" id="{2E3AD92C-0BDB-4319-AB6F-36AC1D319659}"/>
              </a:ext>
            </a:extLst>
          </p:cNvPr>
          <p:cNvGrpSpPr/>
          <p:nvPr/>
        </p:nvGrpSpPr>
        <p:grpSpPr>
          <a:xfrm>
            <a:off x="8041588" y="2993131"/>
            <a:ext cx="805180" cy="1531620"/>
            <a:chOff x="9146" y="4719"/>
            <a:chExt cx="1268" cy="24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" name="矩形 44">
              <a:extLst>
                <a:ext uri="{FF2B5EF4-FFF2-40B4-BE49-F238E27FC236}">
                  <a16:creationId xmlns:a16="http://schemas.microsoft.com/office/drawing/2014/main" id="{F536006B-F642-4D8C-9D2C-E88D3EAD969F}"/>
                </a:ext>
              </a:extLst>
            </p:cNvPr>
            <p:cNvSpPr/>
            <p:nvPr/>
          </p:nvSpPr>
          <p:spPr>
            <a:xfrm>
              <a:off x="9146" y="4860"/>
              <a:ext cx="1268" cy="16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45">
              <a:extLst>
                <a:ext uri="{FF2B5EF4-FFF2-40B4-BE49-F238E27FC236}">
                  <a16:creationId xmlns:a16="http://schemas.microsoft.com/office/drawing/2014/main" id="{8102CA66-D04A-4A94-8242-DF9F98F34A59}"/>
                </a:ext>
              </a:extLst>
            </p:cNvPr>
            <p:cNvSpPr/>
            <p:nvPr/>
          </p:nvSpPr>
          <p:spPr>
            <a:xfrm>
              <a:off x="9146" y="5863"/>
              <a:ext cx="1268" cy="12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46">
              <a:extLst>
                <a:ext uri="{FF2B5EF4-FFF2-40B4-BE49-F238E27FC236}">
                  <a16:creationId xmlns:a16="http://schemas.microsoft.com/office/drawing/2014/main" id="{FD4C6CE2-E3BB-4FDD-B9A4-93D30CAF37A1}"/>
                </a:ext>
              </a:extLst>
            </p:cNvPr>
            <p:cNvSpPr/>
            <p:nvPr/>
          </p:nvSpPr>
          <p:spPr>
            <a:xfrm>
              <a:off x="9146" y="4719"/>
              <a:ext cx="1268" cy="1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6DED36FD-0BF3-4C15-8712-66C5584F13B6}"/>
              </a:ext>
            </a:extLst>
          </p:cNvPr>
          <p:cNvSpPr txBox="1"/>
          <p:nvPr/>
        </p:nvSpPr>
        <p:spPr>
          <a:xfrm>
            <a:off x="3169650" y="1748066"/>
            <a:ext cx="1308050" cy="677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 defTabSz="-635">
              <a:lnSpc>
                <a:spcPct val="100000"/>
              </a:lnSpc>
              <a:tabLst>
                <a:tab pos="25400" algn="l"/>
              </a:tabLst>
            </a:pPr>
            <a:r>
              <a:rPr lang="en-US" altLang="zh-CN" sz="4105" dirty="0">
                <a:solidFill>
                  <a:schemeClr val="accent2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39.9%</a:t>
            </a:r>
            <a:endParaRPr lang="en-US" altLang="zh-CN" sz="1400" dirty="0">
              <a:solidFill>
                <a:schemeClr val="accent2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9F716B01-B49B-4C24-845B-B0B0E443DE65}"/>
              </a:ext>
            </a:extLst>
          </p:cNvPr>
          <p:cNvSpPr txBox="1"/>
          <p:nvPr/>
        </p:nvSpPr>
        <p:spPr>
          <a:xfrm>
            <a:off x="1294001" y="1070751"/>
            <a:ext cx="908903" cy="677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 defTabSz="-635">
              <a:lnSpc>
                <a:spcPct val="100000"/>
              </a:lnSpc>
              <a:tabLst>
                <a:tab pos="25400" algn="l"/>
              </a:tabLst>
            </a:pPr>
            <a:r>
              <a:rPr lang="en-US" altLang="zh-CN" sz="4105" dirty="0">
                <a:solidFill>
                  <a:schemeClr val="accent2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66%</a:t>
            </a:r>
            <a:endParaRPr lang="en-US" altLang="zh-CN" sz="1400" dirty="0">
              <a:solidFill>
                <a:schemeClr val="accent2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B6E8AD85-CAB4-42AF-BAB2-5FFC29E703CA}"/>
              </a:ext>
            </a:extLst>
          </p:cNvPr>
          <p:cNvSpPr txBox="1"/>
          <p:nvPr/>
        </p:nvSpPr>
        <p:spPr>
          <a:xfrm>
            <a:off x="6024739" y="2497299"/>
            <a:ext cx="908903" cy="677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 defTabSz="-635">
              <a:lnSpc>
                <a:spcPct val="100000"/>
              </a:lnSpc>
              <a:tabLst>
                <a:tab pos="25400" algn="l"/>
              </a:tabLst>
            </a:pPr>
            <a:r>
              <a:rPr lang="en-US" altLang="zh-CN" sz="4105" dirty="0">
                <a:solidFill>
                  <a:schemeClr val="accent2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10%</a:t>
            </a:r>
            <a:endParaRPr lang="en-US" altLang="zh-CN" sz="1400" dirty="0">
              <a:solidFill>
                <a:schemeClr val="accent2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D5E5181D-CD98-40B9-B954-A0D84D829121}"/>
              </a:ext>
            </a:extLst>
          </p:cNvPr>
          <p:cNvSpPr txBox="1"/>
          <p:nvPr/>
        </p:nvSpPr>
        <p:spPr>
          <a:xfrm>
            <a:off x="7951194" y="2269049"/>
            <a:ext cx="1308050" cy="677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 defTabSz="-635">
              <a:lnSpc>
                <a:spcPct val="100000"/>
              </a:lnSpc>
              <a:tabLst>
                <a:tab pos="25400" algn="l"/>
              </a:tabLst>
            </a:pPr>
            <a:r>
              <a:rPr lang="en-US" altLang="zh-CN" sz="4105" dirty="0">
                <a:solidFill>
                  <a:schemeClr val="accent2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29.5%</a:t>
            </a:r>
            <a:endParaRPr lang="en-US" altLang="zh-CN" sz="1400" dirty="0">
              <a:solidFill>
                <a:schemeClr val="accent2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grpSp>
        <p:nvGrpSpPr>
          <p:cNvPr id="12" name="组合 34">
            <a:extLst>
              <a:ext uri="{FF2B5EF4-FFF2-40B4-BE49-F238E27FC236}">
                <a16:creationId xmlns:a16="http://schemas.microsoft.com/office/drawing/2014/main" id="{3011A6D0-0E48-4875-B50B-5601E6294479}"/>
              </a:ext>
            </a:extLst>
          </p:cNvPr>
          <p:cNvGrpSpPr/>
          <p:nvPr/>
        </p:nvGrpSpPr>
        <p:grpSpPr>
          <a:xfrm>
            <a:off x="3394978" y="2425944"/>
            <a:ext cx="805180" cy="2063750"/>
            <a:chOff x="9146" y="3881"/>
            <a:chExt cx="1268" cy="3250"/>
          </a:xfrm>
        </p:grpSpPr>
        <p:sp>
          <p:nvSpPr>
            <p:cNvPr id="13" name="矩形 15">
              <a:extLst>
                <a:ext uri="{FF2B5EF4-FFF2-40B4-BE49-F238E27FC236}">
                  <a16:creationId xmlns:a16="http://schemas.microsoft.com/office/drawing/2014/main" id="{7ED75C1E-311B-4F9A-89B3-9153F20AAAD1}"/>
                </a:ext>
              </a:extLst>
            </p:cNvPr>
            <p:cNvSpPr/>
            <p:nvPr/>
          </p:nvSpPr>
          <p:spPr>
            <a:xfrm>
              <a:off x="9146" y="3881"/>
              <a:ext cx="1268" cy="262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23">
              <a:extLst>
                <a:ext uri="{FF2B5EF4-FFF2-40B4-BE49-F238E27FC236}">
                  <a16:creationId xmlns:a16="http://schemas.microsoft.com/office/drawing/2014/main" id="{1F86B4CE-7BF9-4D61-B4E0-39DF407A2DDD}"/>
                </a:ext>
              </a:extLst>
            </p:cNvPr>
            <p:cNvSpPr/>
            <p:nvPr/>
          </p:nvSpPr>
          <p:spPr>
            <a:xfrm>
              <a:off x="9146" y="5863"/>
              <a:ext cx="1268" cy="12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527F2F37-50AF-48DA-8EB5-DBDC95666F16}"/>
                </a:ext>
              </a:extLst>
            </p:cNvPr>
            <p:cNvSpPr/>
            <p:nvPr/>
          </p:nvSpPr>
          <p:spPr>
            <a:xfrm>
              <a:off x="9146" y="3881"/>
              <a:ext cx="1268" cy="1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35">
            <a:extLst>
              <a:ext uri="{FF2B5EF4-FFF2-40B4-BE49-F238E27FC236}">
                <a16:creationId xmlns:a16="http://schemas.microsoft.com/office/drawing/2014/main" id="{41B61B47-1593-4A2C-B862-C3CA22E58B9A}"/>
              </a:ext>
            </a:extLst>
          </p:cNvPr>
          <p:cNvGrpSpPr/>
          <p:nvPr/>
        </p:nvGrpSpPr>
        <p:grpSpPr>
          <a:xfrm>
            <a:off x="1345864" y="1791579"/>
            <a:ext cx="805180" cy="2698115"/>
            <a:chOff x="9146" y="2882"/>
            <a:chExt cx="1268" cy="4249"/>
          </a:xfrm>
        </p:grpSpPr>
        <p:sp>
          <p:nvSpPr>
            <p:cNvPr id="17" name="矩形 36">
              <a:extLst>
                <a:ext uri="{FF2B5EF4-FFF2-40B4-BE49-F238E27FC236}">
                  <a16:creationId xmlns:a16="http://schemas.microsoft.com/office/drawing/2014/main" id="{4066A9E2-54A8-469F-A79A-E65A68B08D11}"/>
                </a:ext>
              </a:extLst>
            </p:cNvPr>
            <p:cNvSpPr/>
            <p:nvPr/>
          </p:nvSpPr>
          <p:spPr>
            <a:xfrm>
              <a:off x="9146" y="3031"/>
              <a:ext cx="1268" cy="34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37">
              <a:extLst>
                <a:ext uri="{FF2B5EF4-FFF2-40B4-BE49-F238E27FC236}">
                  <a16:creationId xmlns:a16="http://schemas.microsoft.com/office/drawing/2014/main" id="{09DAAE4D-CDD0-4B33-B5CC-F97931A7F4A4}"/>
                </a:ext>
              </a:extLst>
            </p:cNvPr>
            <p:cNvSpPr/>
            <p:nvPr/>
          </p:nvSpPr>
          <p:spPr>
            <a:xfrm>
              <a:off x="9146" y="5863"/>
              <a:ext cx="1268" cy="12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38">
              <a:extLst>
                <a:ext uri="{FF2B5EF4-FFF2-40B4-BE49-F238E27FC236}">
                  <a16:creationId xmlns:a16="http://schemas.microsoft.com/office/drawing/2014/main" id="{0B53E755-D7FB-486F-882D-08D084D0A4FB}"/>
                </a:ext>
              </a:extLst>
            </p:cNvPr>
            <p:cNvSpPr/>
            <p:nvPr/>
          </p:nvSpPr>
          <p:spPr>
            <a:xfrm>
              <a:off x="9146" y="2882"/>
              <a:ext cx="1268" cy="1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43">
            <a:extLst>
              <a:ext uri="{FF2B5EF4-FFF2-40B4-BE49-F238E27FC236}">
                <a16:creationId xmlns:a16="http://schemas.microsoft.com/office/drawing/2014/main" id="{145B4D27-EE50-4F3E-8512-498C35884646}"/>
              </a:ext>
            </a:extLst>
          </p:cNvPr>
          <p:cNvGrpSpPr/>
          <p:nvPr/>
        </p:nvGrpSpPr>
        <p:grpSpPr>
          <a:xfrm>
            <a:off x="6076601" y="3208979"/>
            <a:ext cx="805180" cy="1306195"/>
            <a:chOff x="9146" y="5074"/>
            <a:chExt cx="1268" cy="205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" name="矩形 44">
              <a:extLst>
                <a:ext uri="{FF2B5EF4-FFF2-40B4-BE49-F238E27FC236}">
                  <a16:creationId xmlns:a16="http://schemas.microsoft.com/office/drawing/2014/main" id="{0BAF7BAE-872D-4CAC-ABE3-0A0EF42FD22D}"/>
                </a:ext>
              </a:extLst>
            </p:cNvPr>
            <p:cNvSpPr/>
            <p:nvPr/>
          </p:nvSpPr>
          <p:spPr>
            <a:xfrm>
              <a:off x="9146" y="5074"/>
              <a:ext cx="1268" cy="143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45">
              <a:extLst>
                <a:ext uri="{FF2B5EF4-FFF2-40B4-BE49-F238E27FC236}">
                  <a16:creationId xmlns:a16="http://schemas.microsoft.com/office/drawing/2014/main" id="{5678F151-F605-4B93-9B5D-E425B7B5E851}"/>
                </a:ext>
              </a:extLst>
            </p:cNvPr>
            <p:cNvSpPr/>
            <p:nvPr/>
          </p:nvSpPr>
          <p:spPr>
            <a:xfrm>
              <a:off x="9146" y="5863"/>
              <a:ext cx="1268" cy="12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46">
              <a:extLst>
                <a:ext uri="{FF2B5EF4-FFF2-40B4-BE49-F238E27FC236}">
                  <a16:creationId xmlns:a16="http://schemas.microsoft.com/office/drawing/2014/main" id="{94A6CC58-F30D-479E-9830-83A735BA60A2}"/>
                </a:ext>
              </a:extLst>
            </p:cNvPr>
            <p:cNvSpPr/>
            <p:nvPr/>
          </p:nvSpPr>
          <p:spPr>
            <a:xfrm>
              <a:off x="9146" y="5074"/>
              <a:ext cx="1268" cy="1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Freeform 178">
            <a:extLst>
              <a:ext uri="{FF2B5EF4-FFF2-40B4-BE49-F238E27FC236}">
                <a16:creationId xmlns:a16="http://schemas.microsoft.com/office/drawing/2014/main" id="{167C9D7B-0A77-48E6-A82F-81A76702542B}"/>
              </a:ext>
            </a:extLst>
          </p:cNvPr>
          <p:cNvSpPr>
            <a:spLocks noEditPoints="1"/>
          </p:cNvSpPr>
          <p:nvPr/>
        </p:nvSpPr>
        <p:spPr bwMode="auto">
          <a:xfrm>
            <a:off x="3625458" y="3914842"/>
            <a:ext cx="343867" cy="343867"/>
          </a:xfrm>
          <a:custGeom>
            <a:avLst/>
            <a:gdLst>
              <a:gd name="T0" fmla="*/ 61 w 71"/>
              <a:gd name="T1" fmla="*/ 11 h 71"/>
              <a:gd name="T2" fmla="*/ 61 w 71"/>
              <a:gd name="T3" fmla="*/ 61 h 71"/>
              <a:gd name="T4" fmla="*/ 36 w 71"/>
              <a:gd name="T5" fmla="*/ 71 h 71"/>
              <a:gd name="T6" fmla="*/ 0 w 71"/>
              <a:gd name="T7" fmla="*/ 36 h 71"/>
              <a:gd name="T8" fmla="*/ 11 w 71"/>
              <a:gd name="T9" fmla="*/ 10 h 71"/>
              <a:gd name="T10" fmla="*/ 31 w 71"/>
              <a:gd name="T11" fmla="*/ 6 h 71"/>
              <a:gd name="T12" fmla="*/ 30 w 71"/>
              <a:gd name="T13" fmla="*/ 8 h 71"/>
              <a:gd name="T14" fmla="*/ 22 w 71"/>
              <a:gd name="T15" fmla="*/ 22 h 71"/>
              <a:gd name="T16" fmla="*/ 27 w 71"/>
              <a:gd name="T17" fmla="*/ 23 h 71"/>
              <a:gd name="T18" fmla="*/ 37 w 71"/>
              <a:gd name="T19" fmla="*/ 28 h 71"/>
              <a:gd name="T20" fmla="*/ 38 w 71"/>
              <a:gd name="T21" fmla="*/ 33 h 71"/>
              <a:gd name="T22" fmla="*/ 33 w 71"/>
              <a:gd name="T23" fmla="*/ 44 h 71"/>
              <a:gd name="T24" fmla="*/ 33 w 71"/>
              <a:gd name="T25" fmla="*/ 51 h 71"/>
              <a:gd name="T26" fmla="*/ 33 w 71"/>
              <a:gd name="T27" fmla="*/ 56 h 71"/>
              <a:gd name="T28" fmla="*/ 17 w 71"/>
              <a:gd name="T29" fmla="*/ 47 h 71"/>
              <a:gd name="T30" fmla="*/ 9 w 71"/>
              <a:gd name="T31" fmla="*/ 38 h 71"/>
              <a:gd name="T32" fmla="*/ 10 w 71"/>
              <a:gd name="T33" fmla="*/ 30 h 71"/>
              <a:gd name="T34" fmla="*/ 6 w 71"/>
              <a:gd name="T35" fmla="*/ 31 h 71"/>
              <a:gd name="T36" fmla="*/ 14 w 71"/>
              <a:gd name="T37" fmla="*/ 57 h 71"/>
              <a:gd name="T38" fmla="*/ 26 w 71"/>
              <a:gd name="T39" fmla="*/ 64 h 71"/>
              <a:gd name="T40" fmla="*/ 50 w 71"/>
              <a:gd name="T41" fmla="*/ 62 h 71"/>
              <a:gd name="T42" fmla="*/ 57 w 71"/>
              <a:gd name="T43" fmla="*/ 57 h 71"/>
              <a:gd name="T44" fmla="*/ 57 w 71"/>
              <a:gd name="T45" fmla="*/ 54 h 71"/>
              <a:gd name="T46" fmla="*/ 53 w 71"/>
              <a:gd name="T47" fmla="*/ 54 h 71"/>
              <a:gd name="T48" fmla="*/ 53 w 71"/>
              <a:gd name="T49" fmla="*/ 43 h 71"/>
              <a:gd name="T50" fmla="*/ 48 w 71"/>
              <a:gd name="T51" fmla="*/ 32 h 71"/>
              <a:gd name="T52" fmla="*/ 45 w 71"/>
              <a:gd name="T53" fmla="*/ 18 h 71"/>
              <a:gd name="T54" fmla="*/ 40 w 71"/>
              <a:gd name="T55" fmla="*/ 14 h 71"/>
              <a:gd name="T56" fmla="*/ 40 w 71"/>
              <a:gd name="T57" fmla="*/ 14 h 71"/>
              <a:gd name="T58" fmla="*/ 40 w 71"/>
              <a:gd name="T59" fmla="*/ 12 h 71"/>
              <a:gd name="T60" fmla="*/ 36 w 71"/>
              <a:gd name="T61" fmla="*/ 6 h 71"/>
              <a:gd name="T62" fmla="*/ 7 w 71"/>
              <a:gd name="T63" fmla="*/ 28 h 71"/>
              <a:gd name="T64" fmla="*/ 7 w 71"/>
              <a:gd name="T65" fmla="*/ 27 h 71"/>
              <a:gd name="T66" fmla="*/ 13 w 71"/>
              <a:gd name="T67" fmla="*/ 32 h 71"/>
              <a:gd name="T68" fmla="*/ 16 w 71"/>
              <a:gd name="T69" fmla="*/ 42 h 71"/>
              <a:gd name="T70" fmla="*/ 25 w 71"/>
              <a:gd name="T71" fmla="*/ 53 h 71"/>
              <a:gd name="T72" fmla="*/ 30 w 71"/>
              <a:gd name="T73" fmla="*/ 51 h 71"/>
              <a:gd name="T74" fmla="*/ 29 w 71"/>
              <a:gd name="T75" fmla="*/ 45 h 71"/>
              <a:gd name="T76" fmla="*/ 35 w 71"/>
              <a:gd name="T77" fmla="*/ 32 h 71"/>
              <a:gd name="T78" fmla="*/ 35 w 71"/>
              <a:gd name="T79" fmla="*/ 30 h 71"/>
              <a:gd name="T80" fmla="*/ 27 w 71"/>
              <a:gd name="T81" fmla="*/ 26 h 71"/>
              <a:gd name="T82" fmla="*/ 18 w 71"/>
              <a:gd name="T83" fmla="*/ 22 h 71"/>
              <a:gd name="T84" fmla="*/ 27 w 71"/>
              <a:gd name="T85" fmla="*/ 7 h 71"/>
              <a:gd name="T86" fmla="*/ 15 w 71"/>
              <a:gd name="T87" fmla="*/ 14 h 71"/>
              <a:gd name="T88" fmla="*/ 7 w 71"/>
              <a:gd name="T89" fmla="*/ 28 h 71"/>
              <a:gd name="T90" fmla="*/ 45 w 71"/>
              <a:gd name="T91" fmla="*/ 64 h 71"/>
              <a:gd name="T92" fmla="*/ 32 w 71"/>
              <a:gd name="T93" fmla="*/ 65 h 71"/>
              <a:gd name="T94" fmla="*/ 45 w 71"/>
              <a:gd name="T95" fmla="*/ 64 h 71"/>
              <a:gd name="T96" fmla="*/ 65 w 71"/>
              <a:gd name="T97" fmla="*/ 42 h 71"/>
              <a:gd name="T98" fmla="*/ 66 w 71"/>
              <a:gd name="T99" fmla="*/ 36 h 71"/>
              <a:gd name="T100" fmla="*/ 57 w 71"/>
              <a:gd name="T101" fmla="*/ 14 h 71"/>
              <a:gd name="T102" fmla="*/ 43 w 71"/>
              <a:gd name="T103" fmla="*/ 12 h 71"/>
              <a:gd name="T104" fmla="*/ 43 w 71"/>
              <a:gd name="T105" fmla="*/ 13 h 71"/>
              <a:gd name="T106" fmla="*/ 50 w 71"/>
              <a:gd name="T107" fmla="*/ 16 h 71"/>
              <a:gd name="T108" fmla="*/ 46 w 71"/>
              <a:gd name="T109" fmla="*/ 26 h 71"/>
              <a:gd name="T110" fmla="*/ 52 w 71"/>
              <a:gd name="T111" fmla="*/ 30 h 71"/>
              <a:gd name="T112" fmla="*/ 55 w 71"/>
              <a:gd name="T113" fmla="*/ 51 h 71"/>
              <a:gd name="T114" fmla="*/ 59 w 71"/>
              <a:gd name="T115" fmla="*/ 49 h 71"/>
              <a:gd name="T116" fmla="*/ 47 w 71"/>
              <a:gd name="T117" fmla="*/ 17 h 71"/>
              <a:gd name="T118" fmla="*/ 47 w 71"/>
              <a:gd name="T119" fmla="*/ 1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" h="71">
                <a:moveTo>
                  <a:pt x="36" y="0"/>
                </a:moveTo>
                <a:cubicBezTo>
                  <a:pt x="45" y="0"/>
                  <a:pt x="54" y="4"/>
                  <a:pt x="61" y="11"/>
                </a:cubicBezTo>
                <a:cubicBezTo>
                  <a:pt x="67" y="17"/>
                  <a:pt x="71" y="26"/>
                  <a:pt x="71" y="36"/>
                </a:cubicBezTo>
                <a:cubicBezTo>
                  <a:pt x="71" y="45"/>
                  <a:pt x="67" y="54"/>
                  <a:pt x="61" y="61"/>
                </a:cubicBezTo>
                <a:cubicBezTo>
                  <a:pt x="61" y="61"/>
                  <a:pt x="61" y="61"/>
                  <a:pt x="61" y="61"/>
                </a:cubicBezTo>
                <a:cubicBezTo>
                  <a:pt x="54" y="67"/>
                  <a:pt x="45" y="71"/>
                  <a:pt x="36" y="71"/>
                </a:cubicBezTo>
                <a:cubicBezTo>
                  <a:pt x="26" y="71"/>
                  <a:pt x="17" y="67"/>
                  <a:pt x="11" y="61"/>
                </a:cubicBezTo>
                <a:cubicBezTo>
                  <a:pt x="4" y="54"/>
                  <a:pt x="0" y="45"/>
                  <a:pt x="0" y="36"/>
                </a:cubicBezTo>
                <a:cubicBezTo>
                  <a:pt x="0" y="26"/>
                  <a:pt x="4" y="17"/>
                  <a:pt x="11" y="11"/>
                </a:cubicBezTo>
                <a:cubicBezTo>
                  <a:pt x="11" y="10"/>
                  <a:pt x="11" y="10"/>
                  <a:pt x="11" y="10"/>
                </a:cubicBezTo>
                <a:cubicBezTo>
                  <a:pt x="17" y="4"/>
                  <a:pt x="26" y="0"/>
                  <a:pt x="36" y="0"/>
                </a:cubicBezTo>
                <a:close/>
                <a:moveTo>
                  <a:pt x="31" y="6"/>
                </a:moveTo>
                <a:cubicBezTo>
                  <a:pt x="31" y="6"/>
                  <a:pt x="31" y="6"/>
                  <a:pt x="31" y="6"/>
                </a:cubicBezTo>
                <a:cubicBezTo>
                  <a:pt x="31" y="7"/>
                  <a:pt x="31" y="7"/>
                  <a:pt x="30" y="8"/>
                </a:cubicBezTo>
                <a:cubicBezTo>
                  <a:pt x="30" y="11"/>
                  <a:pt x="29" y="15"/>
                  <a:pt x="27" y="17"/>
                </a:cubicBezTo>
                <a:cubicBezTo>
                  <a:pt x="26" y="18"/>
                  <a:pt x="22" y="21"/>
                  <a:pt x="22" y="22"/>
                </a:cubicBezTo>
                <a:cubicBezTo>
                  <a:pt x="22" y="23"/>
                  <a:pt x="23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9" y="23"/>
                  <a:pt x="31" y="23"/>
                  <a:pt x="33" y="24"/>
                </a:cubicBezTo>
                <a:cubicBezTo>
                  <a:pt x="35" y="25"/>
                  <a:pt x="36" y="26"/>
                  <a:pt x="37" y="28"/>
                </a:cubicBezTo>
                <a:cubicBezTo>
                  <a:pt x="38" y="29"/>
                  <a:pt x="39" y="31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4"/>
                  <a:pt x="37" y="36"/>
                  <a:pt x="36" y="37"/>
                </a:cubicBezTo>
                <a:cubicBezTo>
                  <a:pt x="32" y="41"/>
                  <a:pt x="32" y="42"/>
                  <a:pt x="33" y="44"/>
                </a:cubicBezTo>
                <a:cubicBezTo>
                  <a:pt x="33" y="45"/>
                  <a:pt x="33" y="46"/>
                  <a:pt x="33" y="48"/>
                </a:cubicBezTo>
                <a:cubicBezTo>
                  <a:pt x="33" y="49"/>
                  <a:pt x="33" y="50"/>
                  <a:pt x="33" y="51"/>
                </a:cubicBezTo>
                <a:cubicBezTo>
                  <a:pt x="33" y="53"/>
                  <a:pt x="33" y="55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2" y="64"/>
                  <a:pt x="25" y="58"/>
                  <a:pt x="23" y="56"/>
                </a:cubicBezTo>
                <a:cubicBezTo>
                  <a:pt x="20" y="53"/>
                  <a:pt x="18" y="49"/>
                  <a:pt x="17" y="47"/>
                </a:cubicBezTo>
                <a:cubicBezTo>
                  <a:pt x="17" y="46"/>
                  <a:pt x="16" y="46"/>
                  <a:pt x="14" y="45"/>
                </a:cubicBezTo>
                <a:cubicBezTo>
                  <a:pt x="12" y="44"/>
                  <a:pt x="9" y="43"/>
                  <a:pt x="9" y="38"/>
                </a:cubicBezTo>
                <a:cubicBezTo>
                  <a:pt x="9" y="35"/>
                  <a:pt x="9" y="33"/>
                  <a:pt x="10" y="31"/>
                </a:cubicBezTo>
                <a:cubicBezTo>
                  <a:pt x="10" y="31"/>
                  <a:pt x="11" y="31"/>
                  <a:pt x="10" y="30"/>
                </a:cubicBezTo>
                <a:cubicBezTo>
                  <a:pt x="10" y="30"/>
                  <a:pt x="9" y="30"/>
                  <a:pt x="8" y="31"/>
                </a:cubicBezTo>
                <a:cubicBezTo>
                  <a:pt x="7" y="31"/>
                  <a:pt x="7" y="31"/>
                  <a:pt x="6" y="31"/>
                </a:cubicBezTo>
                <a:cubicBezTo>
                  <a:pt x="6" y="32"/>
                  <a:pt x="6" y="34"/>
                  <a:pt x="6" y="36"/>
                </a:cubicBezTo>
                <a:cubicBezTo>
                  <a:pt x="6" y="44"/>
                  <a:pt x="9" y="51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18" y="60"/>
                  <a:pt x="21" y="62"/>
                  <a:pt x="26" y="64"/>
                </a:cubicBezTo>
                <a:cubicBezTo>
                  <a:pt x="28" y="63"/>
                  <a:pt x="31" y="62"/>
                  <a:pt x="33" y="62"/>
                </a:cubicBezTo>
                <a:cubicBezTo>
                  <a:pt x="39" y="61"/>
                  <a:pt x="44" y="60"/>
                  <a:pt x="50" y="62"/>
                </a:cubicBezTo>
                <a:cubicBezTo>
                  <a:pt x="53" y="60"/>
                  <a:pt x="55" y="59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58" y="55"/>
                  <a:pt x="60" y="54"/>
                  <a:pt x="61" y="52"/>
                </a:cubicBezTo>
                <a:cubicBezTo>
                  <a:pt x="60" y="53"/>
                  <a:pt x="58" y="54"/>
                  <a:pt x="57" y="54"/>
                </a:cubicBezTo>
                <a:cubicBezTo>
                  <a:pt x="56" y="55"/>
                  <a:pt x="55" y="55"/>
                  <a:pt x="54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1" y="51"/>
                  <a:pt x="52" y="47"/>
                  <a:pt x="53" y="43"/>
                </a:cubicBezTo>
                <a:cubicBezTo>
                  <a:pt x="54" y="39"/>
                  <a:pt x="56" y="35"/>
                  <a:pt x="51" y="33"/>
                </a:cubicBezTo>
                <a:cubicBezTo>
                  <a:pt x="50" y="33"/>
                  <a:pt x="49" y="33"/>
                  <a:pt x="48" y="32"/>
                </a:cubicBezTo>
                <a:cubicBezTo>
                  <a:pt x="46" y="31"/>
                  <a:pt x="44" y="30"/>
                  <a:pt x="43" y="28"/>
                </a:cubicBezTo>
                <a:cubicBezTo>
                  <a:pt x="41" y="24"/>
                  <a:pt x="43" y="21"/>
                  <a:pt x="45" y="18"/>
                </a:cubicBezTo>
                <a:cubicBezTo>
                  <a:pt x="46" y="18"/>
                  <a:pt x="46" y="17"/>
                  <a:pt x="47" y="17"/>
                </a:cubicBezTo>
                <a:cubicBezTo>
                  <a:pt x="44" y="17"/>
                  <a:pt x="42" y="17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3"/>
                  <a:pt x="40" y="13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9"/>
                  <a:pt x="38" y="8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6"/>
                  <a:pt x="32" y="6"/>
                  <a:pt x="31" y="6"/>
                </a:cubicBezTo>
                <a:close/>
                <a:moveTo>
                  <a:pt x="7" y="28"/>
                </a:moveTo>
                <a:cubicBezTo>
                  <a:pt x="7" y="28"/>
                  <a:pt x="7" y="28"/>
                  <a:pt x="7" y="28"/>
                </a:cubicBezTo>
                <a:cubicBezTo>
                  <a:pt x="7" y="27"/>
                  <a:pt x="7" y="27"/>
                  <a:pt x="7" y="27"/>
                </a:cubicBezTo>
                <a:cubicBezTo>
                  <a:pt x="8" y="27"/>
                  <a:pt x="10" y="27"/>
                  <a:pt x="11" y="27"/>
                </a:cubicBezTo>
                <a:cubicBezTo>
                  <a:pt x="14" y="28"/>
                  <a:pt x="14" y="30"/>
                  <a:pt x="13" y="32"/>
                </a:cubicBezTo>
                <a:cubicBezTo>
                  <a:pt x="12" y="34"/>
                  <a:pt x="12" y="36"/>
                  <a:pt x="12" y="38"/>
                </a:cubicBezTo>
                <a:cubicBezTo>
                  <a:pt x="12" y="41"/>
                  <a:pt x="14" y="42"/>
                  <a:pt x="16" y="42"/>
                </a:cubicBezTo>
                <a:cubicBezTo>
                  <a:pt x="18" y="43"/>
                  <a:pt x="19" y="44"/>
                  <a:pt x="20" y="46"/>
                </a:cubicBezTo>
                <a:cubicBezTo>
                  <a:pt x="20" y="47"/>
                  <a:pt x="23" y="51"/>
                  <a:pt x="25" y="53"/>
                </a:cubicBezTo>
                <a:cubicBezTo>
                  <a:pt x="26" y="54"/>
                  <a:pt x="29" y="59"/>
                  <a:pt x="30" y="56"/>
                </a:cubicBezTo>
                <a:cubicBezTo>
                  <a:pt x="30" y="54"/>
                  <a:pt x="30" y="52"/>
                  <a:pt x="30" y="51"/>
                </a:cubicBezTo>
                <a:cubicBezTo>
                  <a:pt x="30" y="50"/>
                  <a:pt x="30" y="49"/>
                  <a:pt x="30" y="48"/>
                </a:cubicBezTo>
                <a:cubicBezTo>
                  <a:pt x="30" y="47"/>
                  <a:pt x="30" y="45"/>
                  <a:pt x="29" y="45"/>
                </a:cubicBezTo>
                <a:cubicBezTo>
                  <a:pt x="29" y="41"/>
                  <a:pt x="29" y="40"/>
                  <a:pt x="34" y="35"/>
                </a:cubicBezTo>
                <a:cubicBezTo>
                  <a:pt x="35" y="34"/>
                  <a:pt x="35" y="33"/>
                  <a:pt x="35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35" y="31"/>
                  <a:pt x="35" y="31"/>
                  <a:pt x="35" y="30"/>
                </a:cubicBezTo>
                <a:cubicBezTo>
                  <a:pt x="34" y="29"/>
                  <a:pt x="33" y="28"/>
                  <a:pt x="32" y="27"/>
                </a:cubicBezTo>
                <a:cubicBezTo>
                  <a:pt x="30" y="26"/>
                  <a:pt x="28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0" y="26"/>
                  <a:pt x="19" y="26"/>
                  <a:pt x="18" y="22"/>
                </a:cubicBezTo>
                <a:cubicBezTo>
                  <a:pt x="18" y="19"/>
                  <a:pt x="23" y="17"/>
                  <a:pt x="25" y="15"/>
                </a:cubicBezTo>
                <a:cubicBezTo>
                  <a:pt x="26" y="14"/>
                  <a:pt x="27" y="10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2" y="8"/>
                  <a:pt x="18" y="11"/>
                  <a:pt x="15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1" y="18"/>
                  <a:pt x="8" y="22"/>
                  <a:pt x="7" y="28"/>
                </a:cubicBezTo>
                <a:close/>
                <a:moveTo>
                  <a:pt x="45" y="64"/>
                </a:moveTo>
                <a:cubicBezTo>
                  <a:pt x="45" y="64"/>
                  <a:pt x="45" y="64"/>
                  <a:pt x="45" y="64"/>
                </a:cubicBezTo>
                <a:cubicBezTo>
                  <a:pt x="41" y="64"/>
                  <a:pt x="38" y="64"/>
                  <a:pt x="34" y="65"/>
                </a:cubicBezTo>
                <a:cubicBezTo>
                  <a:pt x="34" y="65"/>
                  <a:pt x="33" y="65"/>
                  <a:pt x="32" y="65"/>
                </a:cubicBezTo>
                <a:cubicBezTo>
                  <a:pt x="33" y="66"/>
                  <a:pt x="35" y="66"/>
                  <a:pt x="36" y="66"/>
                </a:cubicBezTo>
                <a:cubicBezTo>
                  <a:pt x="39" y="66"/>
                  <a:pt x="42" y="65"/>
                  <a:pt x="45" y="64"/>
                </a:cubicBezTo>
                <a:close/>
                <a:moveTo>
                  <a:pt x="65" y="42"/>
                </a:moveTo>
                <a:cubicBezTo>
                  <a:pt x="65" y="42"/>
                  <a:pt x="65" y="42"/>
                  <a:pt x="65" y="42"/>
                </a:cubicBezTo>
                <a:cubicBezTo>
                  <a:pt x="65" y="42"/>
                  <a:pt x="65" y="42"/>
                  <a:pt x="65" y="41"/>
                </a:cubicBezTo>
                <a:cubicBezTo>
                  <a:pt x="65" y="40"/>
                  <a:pt x="66" y="38"/>
                  <a:pt x="66" y="36"/>
                </a:cubicBezTo>
                <a:cubicBezTo>
                  <a:pt x="66" y="27"/>
                  <a:pt x="62" y="20"/>
                  <a:pt x="57" y="14"/>
                </a:cubicBezTo>
                <a:cubicBezTo>
                  <a:pt x="57" y="14"/>
                  <a:pt x="57" y="14"/>
                  <a:pt x="57" y="14"/>
                </a:cubicBezTo>
                <a:cubicBezTo>
                  <a:pt x="52" y="10"/>
                  <a:pt x="47" y="7"/>
                  <a:pt x="40" y="6"/>
                </a:cubicBezTo>
                <a:cubicBezTo>
                  <a:pt x="42" y="8"/>
                  <a:pt x="43" y="9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3"/>
                </a:cubicBezTo>
                <a:cubicBezTo>
                  <a:pt x="44" y="14"/>
                  <a:pt x="45" y="14"/>
                  <a:pt x="46" y="14"/>
                </a:cubicBezTo>
                <a:cubicBezTo>
                  <a:pt x="48" y="14"/>
                  <a:pt x="50" y="14"/>
                  <a:pt x="50" y="16"/>
                </a:cubicBezTo>
                <a:cubicBezTo>
                  <a:pt x="51" y="18"/>
                  <a:pt x="49" y="19"/>
                  <a:pt x="48" y="21"/>
                </a:cubicBezTo>
                <a:cubicBezTo>
                  <a:pt x="46" y="23"/>
                  <a:pt x="45" y="24"/>
                  <a:pt x="46" y="26"/>
                </a:cubicBezTo>
                <a:cubicBezTo>
                  <a:pt x="47" y="27"/>
                  <a:pt x="48" y="29"/>
                  <a:pt x="50" y="29"/>
                </a:cubicBezTo>
                <a:cubicBezTo>
                  <a:pt x="50" y="30"/>
                  <a:pt x="51" y="30"/>
                  <a:pt x="52" y="30"/>
                </a:cubicBezTo>
                <a:cubicBezTo>
                  <a:pt x="60" y="33"/>
                  <a:pt x="58" y="39"/>
                  <a:pt x="56" y="44"/>
                </a:cubicBezTo>
                <a:cubicBezTo>
                  <a:pt x="55" y="47"/>
                  <a:pt x="54" y="50"/>
                  <a:pt x="55" y="51"/>
                </a:cubicBezTo>
                <a:cubicBezTo>
                  <a:pt x="56" y="51"/>
                  <a:pt x="56" y="51"/>
                  <a:pt x="56" y="51"/>
                </a:cubicBezTo>
                <a:cubicBezTo>
                  <a:pt x="57" y="51"/>
                  <a:pt x="58" y="50"/>
                  <a:pt x="59" y="49"/>
                </a:cubicBezTo>
                <a:cubicBezTo>
                  <a:pt x="61" y="47"/>
                  <a:pt x="63" y="45"/>
                  <a:pt x="65" y="42"/>
                </a:cubicBezTo>
                <a:close/>
                <a:moveTo>
                  <a:pt x="47" y="17"/>
                </a:moveTo>
                <a:cubicBezTo>
                  <a:pt x="47" y="17"/>
                  <a:pt x="47" y="17"/>
                  <a:pt x="47" y="17"/>
                </a:cubicBezTo>
                <a:cubicBezTo>
                  <a:pt x="47" y="17"/>
                  <a:pt x="47" y="17"/>
                  <a:pt x="47" y="16"/>
                </a:cubicBezTo>
                <a:cubicBezTo>
                  <a:pt x="47" y="16"/>
                  <a:pt x="47" y="17"/>
                  <a:pt x="47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176">
            <a:extLst>
              <a:ext uri="{FF2B5EF4-FFF2-40B4-BE49-F238E27FC236}">
                <a16:creationId xmlns:a16="http://schemas.microsoft.com/office/drawing/2014/main" id="{3D75B52C-BCE1-4AA7-8D91-48CEB82D83D9}"/>
              </a:ext>
            </a:extLst>
          </p:cNvPr>
          <p:cNvSpPr>
            <a:spLocks noEditPoints="1"/>
          </p:cNvSpPr>
          <p:nvPr/>
        </p:nvSpPr>
        <p:spPr bwMode="auto">
          <a:xfrm>
            <a:off x="1578909" y="3915019"/>
            <a:ext cx="340360" cy="313690"/>
          </a:xfrm>
          <a:custGeom>
            <a:avLst/>
            <a:gdLst>
              <a:gd name="T0" fmla="*/ 62 w 70"/>
              <a:gd name="T1" fmla="*/ 42 h 65"/>
              <a:gd name="T2" fmla="*/ 65 w 70"/>
              <a:gd name="T3" fmla="*/ 36 h 65"/>
              <a:gd name="T4" fmla="*/ 58 w 70"/>
              <a:gd name="T5" fmla="*/ 27 h 65"/>
              <a:gd name="T6" fmla="*/ 55 w 70"/>
              <a:gd name="T7" fmla="*/ 24 h 65"/>
              <a:gd name="T8" fmla="*/ 37 w 70"/>
              <a:gd name="T9" fmla="*/ 6 h 65"/>
              <a:gd name="T10" fmla="*/ 19 w 70"/>
              <a:gd name="T11" fmla="*/ 17 h 65"/>
              <a:gd name="T12" fmla="*/ 9 w 70"/>
              <a:gd name="T13" fmla="*/ 23 h 65"/>
              <a:gd name="T14" fmla="*/ 9 w 70"/>
              <a:gd name="T15" fmla="*/ 41 h 65"/>
              <a:gd name="T16" fmla="*/ 18 w 70"/>
              <a:gd name="T17" fmla="*/ 44 h 65"/>
              <a:gd name="T18" fmla="*/ 19 w 70"/>
              <a:gd name="T19" fmla="*/ 44 h 65"/>
              <a:gd name="T20" fmla="*/ 27 w 70"/>
              <a:gd name="T21" fmla="*/ 44 h 65"/>
              <a:gd name="T22" fmla="*/ 27 w 70"/>
              <a:gd name="T23" fmla="*/ 50 h 65"/>
              <a:gd name="T24" fmla="*/ 19 w 70"/>
              <a:gd name="T25" fmla="*/ 50 h 65"/>
              <a:gd name="T26" fmla="*/ 18 w 70"/>
              <a:gd name="T27" fmla="*/ 50 h 65"/>
              <a:gd name="T28" fmla="*/ 5 w 70"/>
              <a:gd name="T29" fmla="*/ 44 h 65"/>
              <a:gd name="T30" fmla="*/ 5 w 70"/>
              <a:gd name="T31" fmla="*/ 19 h 65"/>
              <a:gd name="T32" fmla="*/ 23 w 70"/>
              <a:gd name="T33" fmla="*/ 4 h 65"/>
              <a:gd name="T34" fmla="*/ 54 w 70"/>
              <a:gd name="T35" fmla="*/ 7 h 65"/>
              <a:gd name="T36" fmla="*/ 67 w 70"/>
              <a:gd name="T37" fmla="*/ 27 h 65"/>
              <a:gd name="T38" fmla="*/ 66 w 70"/>
              <a:gd name="T39" fmla="*/ 46 h 65"/>
              <a:gd name="T40" fmla="*/ 58 w 70"/>
              <a:gd name="T41" fmla="*/ 50 h 65"/>
              <a:gd name="T42" fmla="*/ 56 w 70"/>
              <a:gd name="T43" fmla="*/ 50 h 65"/>
              <a:gd name="T44" fmla="*/ 44 w 70"/>
              <a:gd name="T45" fmla="*/ 50 h 65"/>
              <a:gd name="T46" fmla="*/ 41 w 70"/>
              <a:gd name="T47" fmla="*/ 47 h 65"/>
              <a:gd name="T48" fmla="*/ 44 w 70"/>
              <a:gd name="T49" fmla="*/ 44 h 65"/>
              <a:gd name="T50" fmla="*/ 34 w 70"/>
              <a:gd name="T51" fmla="*/ 21 h 65"/>
              <a:gd name="T52" fmla="*/ 34 w 70"/>
              <a:gd name="T53" fmla="*/ 21 h 65"/>
              <a:gd name="T54" fmla="*/ 34 w 70"/>
              <a:gd name="T55" fmla="*/ 21 h 65"/>
              <a:gd name="T56" fmla="*/ 34 w 70"/>
              <a:gd name="T57" fmla="*/ 21 h 65"/>
              <a:gd name="T58" fmla="*/ 34 w 70"/>
              <a:gd name="T59" fmla="*/ 21 h 65"/>
              <a:gd name="T60" fmla="*/ 35 w 70"/>
              <a:gd name="T61" fmla="*/ 20 h 65"/>
              <a:gd name="T62" fmla="*/ 35 w 70"/>
              <a:gd name="T63" fmla="*/ 20 h 65"/>
              <a:gd name="T64" fmla="*/ 35 w 70"/>
              <a:gd name="T65" fmla="*/ 20 h 65"/>
              <a:gd name="T66" fmla="*/ 35 w 70"/>
              <a:gd name="T67" fmla="*/ 20 h 65"/>
              <a:gd name="T68" fmla="*/ 35 w 70"/>
              <a:gd name="T69" fmla="*/ 20 h 65"/>
              <a:gd name="T70" fmla="*/ 35 w 70"/>
              <a:gd name="T71" fmla="*/ 20 h 65"/>
              <a:gd name="T72" fmla="*/ 36 w 70"/>
              <a:gd name="T73" fmla="*/ 21 h 65"/>
              <a:gd name="T74" fmla="*/ 36 w 70"/>
              <a:gd name="T75" fmla="*/ 21 h 65"/>
              <a:gd name="T76" fmla="*/ 36 w 70"/>
              <a:gd name="T77" fmla="*/ 21 h 65"/>
              <a:gd name="T78" fmla="*/ 36 w 70"/>
              <a:gd name="T79" fmla="*/ 21 h 65"/>
              <a:gd name="T80" fmla="*/ 49 w 70"/>
              <a:gd name="T81" fmla="*/ 36 h 65"/>
              <a:gd name="T82" fmla="*/ 37 w 70"/>
              <a:gd name="T83" fmla="*/ 26 h 65"/>
              <a:gd name="T84" fmla="*/ 35 w 70"/>
              <a:gd name="T85" fmla="*/ 65 h 65"/>
              <a:gd name="T86" fmla="*/ 33 w 70"/>
              <a:gd name="T87" fmla="*/ 26 h 65"/>
              <a:gd name="T88" fmla="*/ 21 w 70"/>
              <a:gd name="T89" fmla="*/ 36 h 65"/>
              <a:gd name="T90" fmla="*/ 34 w 70"/>
              <a:gd name="T91" fmla="*/ 21 h 65"/>
              <a:gd name="T92" fmla="*/ 35 w 70"/>
              <a:gd name="T93" fmla="*/ 20 h 65"/>
              <a:gd name="T94" fmla="*/ 35 w 70"/>
              <a:gd name="T95" fmla="*/ 20 h 65"/>
              <a:gd name="T96" fmla="*/ 35 w 70"/>
              <a:gd name="T97" fmla="*/ 2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0" h="65">
                <a:moveTo>
                  <a:pt x="56" y="44"/>
                </a:moveTo>
                <a:cubicBezTo>
                  <a:pt x="59" y="44"/>
                  <a:pt x="61" y="43"/>
                  <a:pt x="62" y="42"/>
                </a:cubicBezTo>
                <a:cubicBezTo>
                  <a:pt x="62" y="42"/>
                  <a:pt x="62" y="42"/>
                  <a:pt x="62" y="42"/>
                </a:cubicBezTo>
                <a:cubicBezTo>
                  <a:pt x="64" y="40"/>
                  <a:pt x="65" y="38"/>
                  <a:pt x="65" y="36"/>
                </a:cubicBezTo>
                <a:cubicBezTo>
                  <a:pt x="65" y="33"/>
                  <a:pt x="64" y="31"/>
                  <a:pt x="63" y="30"/>
                </a:cubicBezTo>
                <a:cubicBezTo>
                  <a:pt x="62" y="28"/>
                  <a:pt x="60" y="27"/>
                  <a:pt x="58" y="27"/>
                </a:cubicBezTo>
                <a:cubicBezTo>
                  <a:pt x="56" y="27"/>
                  <a:pt x="55" y="26"/>
                  <a:pt x="55" y="24"/>
                </a:cubicBezTo>
                <a:cubicBezTo>
                  <a:pt x="55" y="24"/>
                  <a:pt x="55" y="24"/>
                  <a:pt x="55" y="24"/>
                </a:cubicBezTo>
                <a:cubicBezTo>
                  <a:pt x="55" y="19"/>
                  <a:pt x="53" y="14"/>
                  <a:pt x="50" y="11"/>
                </a:cubicBezTo>
                <a:cubicBezTo>
                  <a:pt x="47" y="8"/>
                  <a:pt x="42" y="6"/>
                  <a:pt x="37" y="6"/>
                </a:cubicBezTo>
                <a:cubicBezTo>
                  <a:pt x="33" y="6"/>
                  <a:pt x="29" y="7"/>
                  <a:pt x="26" y="9"/>
                </a:cubicBezTo>
                <a:cubicBezTo>
                  <a:pt x="23" y="11"/>
                  <a:pt x="21" y="14"/>
                  <a:pt x="19" y="17"/>
                </a:cubicBezTo>
                <a:cubicBezTo>
                  <a:pt x="19" y="18"/>
                  <a:pt x="18" y="19"/>
                  <a:pt x="17" y="19"/>
                </a:cubicBezTo>
                <a:cubicBezTo>
                  <a:pt x="14" y="19"/>
                  <a:pt x="11" y="20"/>
                  <a:pt x="9" y="23"/>
                </a:cubicBezTo>
                <a:cubicBezTo>
                  <a:pt x="6" y="25"/>
                  <a:pt x="5" y="28"/>
                  <a:pt x="5" y="31"/>
                </a:cubicBezTo>
                <a:cubicBezTo>
                  <a:pt x="5" y="35"/>
                  <a:pt x="6" y="38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3"/>
                  <a:pt x="14" y="44"/>
                  <a:pt x="18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8" y="44"/>
                  <a:pt x="30" y="46"/>
                  <a:pt x="30" y="47"/>
                </a:cubicBezTo>
                <a:cubicBezTo>
                  <a:pt x="30" y="49"/>
                  <a:pt x="28" y="50"/>
                  <a:pt x="27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19" y="50"/>
                  <a:pt x="19" y="50"/>
                  <a:pt x="19" y="50"/>
                </a:cubicBezTo>
                <a:cubicBezTo>
                  <a:pt x="19" y="50"/>
                  <a:pt x="19" y="50"/>
                  <a:pt x="19" y="50"/>
                </a:cubicBezTo>
                <a:cubicBezTo>
                  <a:pt x="18" y="50"/>
                  <a:pt x="18" y="50"/>
                  <a:pt x="18" y="50"/>
                </a:cubicBezTo>
                <a:cubicBezTo>
                  <a:pt x="13" y="50"/>
                  <a:pt x="8" y="48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2" y="41"/>
                  <a:pt x="0" y="36"/>
                  <a:pt x="0" y="31"/>
                </a:cubicBezTo>
                <a:cubicBezTo>
                  <a:pt x="0" y="27"/>
                  <a:pt x="1" y="22"/>
                  <a:pt x="5" y="19"/>
                </a:cubicBezTo>
                <a:cubicBezTo>
                  <a:pt x="7" y="16"/>
                  <a:pt x="11" y="14"/>
                  <a:pt x="15" y="13"/>
                </a:cubicBezTo>
                <a:cubicBezTo>
                  <a:pt x="17" y="10"/>
                  <a:pt x="20" y="6"/>
                  <a:pt x="23" y="4"/>
                </a:cubicBezTo>
                <a:cubicBezTo>
                  <a:pt x="27" y="2"/>
                  <a:pt x="32" y="0"/>
                  <a:pt x="37" y="0"/>
                </a:cubicBezTo>
                <a:cubicBezTo>
                  <a:pt x="43" y="0"/>
                  <a:pt x="49" y="3"/>
                  <a:pt x="54" y="7"/>
                </a:cubicBezTo>
                <a:cubicBezTo>
                  <a:pt x="58" y="11"/>
                  <a:pt x="60" y="16"/>
                  <a:pt x="61" y="22"/>
                </a:cubicBezTo>
                <a:cubicBezTo>
                  <a:pt x="63" y="23"/>
                  <a:pt x="65" y="25"/>
                  <a:pt x="67" y="27"/>
                </a:cubicBezTo>
                <a:cubicBezTo>
                  <a:pt x="69" y="29"/>
                  <a:pt x="70" y="32"/>
                  <a:pt x="70" y="36"/>
                </a:cubicBezTo>
                <a:cubicBezTo>
                  <a:pt x="70" y="39"/>
                  <a:pt x="69" y="43"/>
                  <a:pt x="66" y="46"/>
                </a:cubicBezTo>
                <a:cubicBezTo>
                  <a:pt x="66" y="46"/>
                  <a:pt x="66" y="46"/>
                  <a:pt x="66" y="46"/>
                </a:cubicBezTo>
                <a:cubicBezTo>
                  <a:pt x="64" y="48"/>
                  <a:pt x="61" y="49"/>
                  <a:pt x="58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6" y="50"/>
                  <a:pt x="56" y="50"/>
                  <a:pt x="56" y="50"/>
                </a:cubicBezTo>
                <a:cubicBezTo>
                  <a:pt x="56" y="50"/>
                  <a:pt x="56" y="50"/>
                  <a:pt x="56" y="50"/>
                </a:cubicBezTo>
                <a:cubicBezTo>
                  <a:pt x="44" y="50"/>
                  <a:pt x="44" y="50"/>
                  <a:pt x="44" y="50"/>
                </a:cubicBezTo>
                <a:cubicBezTo>
                  <a:pt x="44" y="50"/>
                  <a:pt x="44" y="50"/>
                  <a:pt x="44" y="50"/>
                </a:cubicBezTo>
                <a:cubicBezTo>
                  <a:pt x="42" y="50"/>
                  <a:pt x="41" y="49"/>
                  <a:pt x="41" y="47"/>
                </a:cubicBezTo>
                <a:cubicBezTo>
                  <a:pt x="41" y="46"/>
                  <a:pt x="42" y="44"/>
                  <a:pt x="44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56" y="44"/>
                  <a:pt x="56" y="44"/>
                  <a:pt x="56" y="44"/>
                </a:cubicBezTo>
                <a:close/>
                <a:moveTo>
                  <a:pt x="34" y="21"/>
                </a:move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6" y="20"/>
                  <a:pt x="36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5"/>
                  <a:pt x="50" y="36"/>
                  <a:pt x="49" y="36"/>
                </a:cubicBezTo>
                <a:cubicBezTo>
                  <a:pt x="49" y="37"/>
                  <a:pt x="48" y="37"/>
                  <a:pt x="47" y="3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4"/>
                  <a:pt x="36" y="65"/>
                  <a:pt x="35" y="65"/>
                </a:cubicBezTo>
                <a:cubicBezTo>
                  <a:pt x="34" y="65"/>
                  <a:pt x="33" y="64"/>
                  <a:pt x="33" y="63"/>
                </a:cubicBezTo>
                <a:cubicBezTo>
                  <a:pt x="33" y="26"/>
                  <a:pt x="33" y="26"/>
                  <a:pt x="33" y="2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7"/>
                  <a:pt x="21" y="37"/>
                  <a:pt x="21" y="36"/>
                </a:cubicBezTo>
                <a:cubicBezTo>
                  <a:pt x="20" y="36"/>
                  <a:pt x="20" y="35"/>
                  <a:pt x="21" y="34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lose/>
                <a:moveTo>
                  <a:pt x="35" y="20"/>
                </a:move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02">
            <a:extLst>
              <a:ext uri="{FF2B5EF4-FFF2-40B4-BE49-F238E27FC236}">
                <a16:creationId xmlns:a16="http://schemas.microsoft.com/office/drawing/2014/main" id="{72F26BA8-A37D-4322-A816-425C87EE3678}"/>
              </a:ext>
            </a:extLst>
          </p:cNvPr>
          <p:cNvSpPr>
            <a:spLocks noEditPoints="1"/>
          </p:cNvSpPr>
          <p:nvPr/>
        </p:nvSpPr>
        <p:spPr bwMode="auto">
          <a:xfrm>
            <a:off x="8256320" y="4045184"/>
            <a:ext cx="348899" cy="218062"/>
          </a:xfrm>
          <a:custGeom>
            <a:avLst/>
            <a:gdLst>
              <a:gd name="T0" fmla="*/ 36 w 72"/>
              <a:gd name="T1" fmla="*/ 0 h 45"/>
              <a:gd name="T2" fmla="*/ 71 w 72"/>
              <a:gd name="T3" fmla="*/ 21 h 45"/>
              <a:gd name="T4" fmla="*/ 71 w 72"/>
              <a:gd name="T5" fmla="*/ 24 h 45"/>
              <a:gd name="T6" fmla="*/ 71 w 72"/>
              <a:gd name="T7" fmla="*/ 24 h 45"/>
              <a:gd name="T8" fmla="*/ 36 w 72"/>
              <a:gd name="T9" fmla="*/ 45 h 45"/>
              <a:gd name="T10" fmla="*/ 1 w 72"/>
              <a:gd name="T11" fmla="*/ 24 h 45"/>
              <a:gd name="T12" fmla="*/ 1 w 72"/>
              <a:gd name="T13" fmla="*/ 21 h 45"/>
              <a:gd name="T14" fmla="*/ 36 w 72"/>
              <a:gd name="T15" fmla="*/ 0 h 45"/>
              <a:gd name="T16" fmla="*/ 36 w 72"/>
              <a:gd name="T17" fmla="*/ 6 h 45"/>
              <a:gd name="T18" fmla="*/ 36 w 72"/>
              <a:gd name="T19" fmla="*/ 6 h 45"/>
              <a:gd name="T20" fmla="*/ 52 w 72"/>
              <a:gd name="T21" fmla="*/ 22 h 45"/>
              <a:gd name="T22" fmla="*/ 36 w 72"/>
              <a:gd name="T23" fmla="*/ 38 h 45"/>
              <a:gd name="T24" fmla="*/ 20 w 72"/>
              <a:gd name="T25" fmla="*/ 22 h 45"/>
              <a:gd name="T26" fmla="*/ 36 w 72"/>
              <a:gd name="T27" fmla="*/ 6 h 45"/>
              <a:gd name="T28" fmla="*/ 36 w 72"/>
              <a:gd name="T29" fmla="*/ 12 h 45"/>
              <a:gd name="T30" fmla="*/ 36 w 72"/>
              <a:gd name="T31" fmla="*/ 12 h 45"/>
              <a:gd name="T32" fmla="*/ 25 w 72"/>
              <a:gd name="T33" fmla="*/ 22 h 45"/>
              <a:gd name="T34" fmla="*/ 36 w 72"/>
              <a:gd name="T35" fmla="*/ 33 h 45"/>
              <a:gd name="T36" fmla="*/ 47 w 72"/>
              <a:gd name="T37" fmla="*/ 22 h 45"/>
              <a:gd name="T38" fmla="*/ 36 w 72"/>
              <a:gd name="T39" fmla="*/ 12 h 45"/>
              <a:gd name="T40" fmla="*/ 41 w 72"/>
              <a:gd name="T41" fmla="*/ 22 h 45"/>
              <a:gd name="T42" fmla="*/ 41 w 72"/>
              <a:gd name="T43" fmla="*/ 22 h 45"/>
              <a:gd name="T44" fmla="*/ 43 w 72"/>
              <a:gd name="T45" fmla="*/ 21 h 45"/>
              <a:gd name="T46" fmla="*/ 44 w 72"/>
              <a:gd name="T47" fmla="*/ 22 h 45"/>
              <a:gd name="T48" fmla="*/ 36 w 72"/>
              <a:gd name="T49" fmla="*/ 31 h 45"/>
              <a:gd name="T50" fmla="*/ 34 w 72"/>
              <a:gd name="T51" fmla="*/ 29 h 45"/>
              <a:gd name="T52" fmla="*/ 36 w 72"/>
              <a:gd name="T53" fmla="*/ 27 h 45"/>
              <a:gd name="T54" fmla="*/ 41 w 72"/>
              <a:gd name="T55" fmla="*/ 23 h 45"/>
              <a:gd name="T56" fmla="*/ 41 w 72"/>
              <a:gd name="T57" fmla="*/ 23 h 45"/>
              <a:gd name="T58" fmla="*/ 41 w 72"/>
              <a:gd name="T59" fmla="*/ 22 h 45"/>
              <a:gd name="T60" fmla="*/ 31 w 72"/>
              <a:gd name="T61" fmla="*/ 20 h 45"/>
              <a:gd name="T62" fmla="*/ 31 w 72"/>
              <a:gd name="T63" fmla="*/ 20 h 45"/>
              <a:gd name="T64" fmla="*/ 29 w 72"/>
              <a:gd name="T65" fmla="*/ 21 h 45"/>
              <a:gd name="T66" fmla="*/ 28 w 72"/>
              <a:gd name="T67" fmla="*/ 19 h 45"/>
              <a:gd name="T68" fmla="*/ 33 w 72"/>
              <a:gd name="T69" fmla="*/ 15 h 45"/>
              <a:gd name="T70" fmla="*/ 35 w 72"/>
              <a:gd name="T71" fmla="*/ 16 h 45"/>
              <a:gd name="T72" fmla="*/ 34 w 72"/>
              <a:gd name="T73" fmla="*/ 18 h 45"/>
              <a:gd name="T74" fmla="*/ 31 w 72"/>
              <a:gd name="T75" fmla="*/ 20 h 45"/>
              <a:gd name="T76" fmla="*/ 36 w 72"/>
              <a:gd name="T77" fmla="*/ 5 h 45"/>
              <a:gd name="T78" fmla="*/ 36 w 72"/>
              <a:gd name="T79" fmla="*/ 5 h 45"/>
              <a:gd name="T80" fmla="*/ 6 w 72"/>
              <a:gd name="T81" fmla="*/ 22 h 45"/>
              <a:gd name="T82" fmla="*/ 36 w 72"/>
              <a:gd name="T83" fmla="*/ 40 h 45"/>
              <a:gd name="T84" fmla="*/ 66 w 72"/>
              <a:gd name="T85" fmla="*/ 22 h 45"/>
              <a:gd name="T86" fmla="*/ 36 w 72"/>
              <a:gd name="T87" fmla="*/ 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2" h="45">
                <a:moveTo>
                  <a:pt x="36" y="0"/>
                </a:moveTo>
                <a:cubicBezTo>
                  <a:pt x="51" y="0"/>
                  <a:pt x="64" y="8"/>
                  <a:pt x="71" y="21"/>
                </a:cubicBezTo>
                <a:cubicBezTo>
                  <a:pt x="72" y="22"/>
                  <a:pt x="71" y="23"/>
                  <a:pt x="71" y="24"/>
                </a:cubicBezTo>
                <a:cubicBezTo>
                  <a:pt x="71" y="24"/>
                  <a:pt x="71" y="24"/>
                  <a:pt x="71" y="24"/>
                </a:cubicBezTo>
                <a:cubicBezTo>
                  <a:pt x="64" y="37"/>
                  <a:pt x="51" y="45"/>
                  <a:pt x="36" y="45"/>
                </a:cubicBezTo>
                <a:cubicBezTo>
                  <a:pt x="21" y="45"/>
                  <a:pt x="8" y="37"/>
                  <a:pt x="1" y="24"/>
                </a:cubicBezTo>
                <a:cubicBezTo>
                  <a:pt x="0" y="23"/>
                  <a:pt x="1" y="22"/>
                  <a:pt x="1" y="21"/>
                </a:cubicBezTo>
                <a:cubicBezTo>
                  <a:pt x="8" y="8"/>
                  <a:pt x="21" y="0"/>
                  <a:pt x="36" y="0"/>
                </a:cubicBezTo>
                <a:close/>
                <a:moveTo>
                  <a:pt x="36" y="6"/>
                </a:moveTo>
                <a:cubicBezTo>
                  <a:pt x="36" y="6"/>
                  <a:pt x="36" y="6"/>
                  <a:pt x="36" y="6"/>
                </a:cubicBezTo>
                <a:cubicBezTo>
                  <a:pt x="45" y="6"/>
                  <a:pt x="52" y="14"/>
                  <a:pt x="52" y="22"/>
                </a:cubicBezTo>
                <a:cubicBezTo>
                  <a:pt x="52" y="31"/>
                  <a:pt x="45" y="38"/>
                  <a:pt x="36" y="38"/>
                </a:cubicBezTo>
                <a:cubicBezTo>
                  <a:pt x="27" y="38"/>
                  <a:pt x="20" y="31"/>
                  <a:pt x="20" y="22"/>
                </a:cubicBezTo>
                <a:cubicBezTo>
                  <a:pt x="20" y="14"/>
                  <a:pt x="27" y="6"/>
                  <a:pt x="36" y="6"/>
                </a:cubicBezTo>
                <a:close/>
                <a:moveTo>
                  <a:pt x="36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0" y="12"/>
                  <a:pt x="25" y="16"/>
                  <a:pt x="25" y="22"/>
                </a:cubicBezTo>
                <a:cubicBezTo>
                  <a:pt x="25" y="28"/>
                  <a:pt x="30" y="33"/>
                  <a:pt x="36" y="33"/>
                </a:cubicBezTo>
                <a:cubicBezTo>
                  <a:pt x="42" y="33"/>
                  <a:pt x="47" y="28"/>
                  <a:pt x="47" y="22"/>
                </a:cubicBezTo>
                <a:cubicBezTo>
                  <a:pt x="47" y="16"/>
                  <a:pt x="42" y="12"/>
                  <a:pt x="36" y="12"/>
                </a:cubicBezTo>
                <a:close/>
                <a:moveTo>
                  <a:pt x="41" y="22"/>
                </a:moveTo>
                <a:cubicBezTo>
                  <a:pt x="41" y="22"/>
                  <a:pt x="41" y="22"/>
                  <a:pt x="41" y="22"/>
                </a:cubicBezTo>
                <a:cubicBezTo>
                  <a:pt x="41" y="21"/>
                  <a:pt x="42" y="21"/>
                  <a:pt x="43" y="21"/>
                </a:cubicBezTo>
                <a:cubicBezTo>
                  <a:pt x="44" y="21"/>
                  <a:pt x="44" y="21"/>
                  <a:pt x="44" y="22"/>
                </a:cubicBezTo>
                <a:cubicBezTo>
                  <a:pt x="44" y="27"/>
                  <a:pt x="40" y="31"/>
                  <a:pt x="36" y="31"/>
                </a:cubicBezTo>
                <a:cubicBezTo>
                  <a:pt x="35" y="31"/>
                  <a:pt x="34" y="30"/>
                  <a:pt x="34" y="29"/>
                </a:cubicBezTo>
                <a:cubicBezTo>
                  <a:pt x="34" y="28"/>
                  <a:pt x="35" y="27"/>
                  <a:pt x="36" y="27"/>
                </a:cubicBezTo>
                <a:cubicBezTo>
                  <a:pt x="38" y="27"/>
                  <a:pt x="40" y="26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2"/>
                </a:cubicBezTo>
                <a:close/>
                <a:moveTo>
                  <a:pt x="31" y="20"/>
                </a:moveTo>
                <a:cubicBezTo>
                  <a:pt x="31" y="20"/>
                  <a:pt x="31" y="20"/>
                  <a:pt x="31" y="20"/>
                </a:cubicBezTo>
                <a:cubicBezTo>
                  <a:pt x="31" y="21"/>
                  <a:pt x="30" y="22"/>
                  <a:pt x="29" y="21"/>
                </a:cubicBezTo>
                <a:cubicBezTo>
                  <a:pt x="28" y="21"/>
                  <a:pt x="28" y="20"/>
                  <a:pt x="28" y="19"/>
                </a:cubicBezTo>
                <a:cubicBezTo>
                  <a:pt x="29" y="17"/>
                  <a:pt x="31" y="16"/>
                  <a:pt x="33" y="15"/>
                </a:cubicBezTo>
                <a:cubicBezTo>
                  <a:pt x="34" y="14"/>
                  <a:pt x="35" y="15"/>
                  <a:pt x="35" y="16"/>
                </a:cubicBezTo>
                <a:cubicBezTo>
                  <a:pt x="35" y="16"/>
                  <a:pt x="35" y="17"/>
                  <a:pt x="34" y="18"/>
                </a:cubicBezTo>
                <a:cubicBezTo>
                  <a:pt x="33" y="18"/>
                  <a:pt x="32" y="19"/>
                  <a:pt x="31" y="20"/>
                </a:cubicBezTo>
                <a:close/>
                <a:moveTo>
                  <a:pt x="36" y="5"/>
                </a:moveTo>
                <a:cubicBezTo>
                  <a:pt x="36" y="5"/>
                  <a:pt x="36" y="5"/>
                  <a:pt x="36" y="5"/>
                </a:cubicBezTo>
                <a:cubicBezTo>
                  <a:pt x="24" y="5"/>
                  <a:pt x="12" y="12"/>
                  <a:pt x="6" y="22"/>
                </a:cubicBezTo>
                <a:cubicBezTo>
                  <a:pt x="12" y="33"/>
                  <a:pt x="24" y="40"/>
                  <a:pt x="36" y="40"/>
                </a:cubicBezTo>
                <a:cubicBezTo>
                  <a:pt x="48" y="40"/>
                  <a:pt x="60" y="33"/>
                  <a:pt x="66" y="22"/>
                </a:cubicBezTo>
                <a:cubicBezTo>
                  <a:pt x="60" y="12"/>
                  <a:pt x="48" y="5"/>
                  <a:pt x="36" y="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198">
            <a:extLst>
              <a:ext uri="{FF2B5EF4-FFF2-40B4-BE49-F238E27FC236}">
                <a16:creationId xmlns:a16="http://schemas.microsoft.com/office/drawing/2014/main" id="{E59F30F5-2B79-4887-B785-E033CE580A16}"/>
              </a:ext>
            </a:extLst>
          </p:cNvPr>
          <p:cNvSpPr>
            <a:spLocks noEditPoints="1"/>
          </p:cNvSpPr>
          <p:nvPr/>
        </p:nvSpPr>
        <p:spPr bwMode="auto">
          <a:xfrm>
            <a:off x="6313063" y="3991181"/>
            <a:ext cx="338835" cy="310319"/>
          </a:xfrm>
          <a:custGeom>
            <a:avLst/>
            <a:gdLst>
              <a:gd name="T0" fmla="*/ 26 w 70"/>
              <a:gd name="T1" fmla="*/ 28 h 64"/>
              <a:gd name="T2" fmla="*/ 26 w 70"/>
              <a:gd name="T3" fmla="*/ 35 h 64"/>
              <a:gd name="T4" fmla="*/ 18 w 70"/>
              <a:gd name="T5" fmla="*/ 35 h 64"/>
              <a:gd name="T6" fmla="*/ 18 w 70"/>
              <a:gd name="T7" fmla="*/ 28 h 64"/>
              <a:gd name="T8" fmla="*/ 35 w 70"/>
              <a:gd name="T9" fmla="*/ 0 h 64"/>
              <a:gd name="T10" fmla="*/ 60 w 70"/>
              <a:gd name="T11" fmla="*/ 9 h 64"/>
              <a:gd name="T12" fmla="*/ 60 w 70"/>
              <a:gd name="T13" fmla="*/ 53 h 64"/>
              <a:gd name="T14" fmla="*/ 27 w 70"/>
              <a:gd name="T15" fmla="*/ 61 h 64"/>
              <a:gd name="T16" fmla="*/ 11 w 70"/>
              <a:gd name="T17" fmla="*/ 64 h 64"/>
              <a:gd name="T18" fmla="*/ 9 w 70"/>
              <a:gd name="T19" fmla="*/ 64 h 64"/>
              <a:gd name="T20" fmla="*/ 5 w 70"/>
              <a:gd name="T21" fmla="*/ 61 h 64"/>
              <a:gd name="T22" fmla="*/ 4 w 70"/>
              <a:gd name="T23" fmla="*/ 58 h 64"/>
              <a:gd name="T24" fmla="*/ 2 w 70"/>
              <a:gd name="T25" fmla="*/ 42 h 64"/>
              <a:gd name="T26" fmla="*/ 10 w 70"/>
              <a:gd name="T27" fmla="*/ 9 h 64"/>
              <a:gd name="T28" fmla="*/ 56 w 70"/>
              <a:gd name="T29" fmla="*/ 13 h 64"/>
              <a:gd name="T30" fmla="*/ 35 w 70"/>
              <a:gd name="T31" fmla="*/ 6 h 64"/>
              <a:gd name="T32" fmla="*/ 5 w 70"/>
              <a:gd name="T33" fmla="*/ 31 h 64"/>
              <a:gd name="T34" fmla="*/ 11 w 70"/>
              <a:gd name="T35" fmla="*/ 47 h 64"/>
              <a:gd name="T36" fmla="*/ 10 w 70"/>
              <a:gd name="T37" fmla="*/ 58 h 64"/>
              <a:gd name="T38" fmla="*/ 21 w 70"/>
              <a:gd name="T39" fmla="*/ 54 h 64"/>
              <a:gd name="T40" fmla="*/ 35 w 70"/>
              <a:gd name="T41" fmla="*/ 57 h 64"/>
              <a:gd name="T42" fmla="*/ 65 w 70"/>
              <a:gd name="T43" fmla="*/ 31 h 64"/>
              <a:gd name="T44" fmla="*/ 23 w 70"/>
              <a:gd name="T45" fmla="*/ 30 h 64"/>
              <a:gd name="T46" fmla="*/ 22 w 70"/>
              <a:gd name="T47" fmla="*/ 29 h 64"/>
              <a:gd name="T48" fmla="*/ 20 w 70"/>
              <a:gd name="T49" fmla="*/ 31 h 64"/>
              <a:gd name="T50" fmla="*/ 22 w 70"/>
              <a:gd name="T51" fmla="*/ 33 h 64"/>
              <a:gd name="T52" fmla="*/ 24 w 70"/>
              <a:gd name="T53" fmla="*/ 31 h 64"/>
              <a:gd name="T54" fmla="*/ 35 w 70"/>
              <a:gd name="T55" fmla="*/ 26 h 64"/>
              <a:gd name="T56" fmla="*/ 39 w 70"/>
              <a:gd name="T57" fmla="*/ 28 h 64"/>
              <a:gd name="T58" fmla="*/ 39 w 70"/>
              <a:gd name="T59" fmla="*/ 35 h 64"/>
              <a:gd name="T60" fmla="*/ 31 w 70"/>
              <a:gd name="T61" fmla="*/ 35 h 64"/>
              <a:gd name="T62" fmla="*/ 31 w 70"/>
              <a:gd name="T63" fmla="*/ 28 h 64"/>
              <a:gd name="T64" fmla="*/ 36 w 70"/>
              <a:gd name="T65" fmla="*/ 30 h 64"/>
              <a:gd name="T66" fmla="*/ 35 w 70"/>
              <a:gd name="T67" fmla="*/ 29 h 64"/>
              <a:gd name="T68" fmla="*/ 33 w 70"/>
              <a:gd name="T69" fmla="*/ 31 h 64"/>
              <a:gd name="T70" fmla="*/ 35 w 70"/>
              <a:gd name="T71" fmla="*/ 33 h 64"/>
              <a:gd name="T72" fmla="*/ 37 w 70"/>
              <a:gd name="T73" fmla="*/ 31 h 64"/>
              <a:gd name="T74" fmla="*/ 48 w 70"/>
              <a:gd name="T75" fmla="*/ 26 h 64"/>
              <a:gd name="T76" fmla="*/ 52 w 70"/>
              <a:gd name="T77" fmla="*/ 28 h 64"/>
              <a:gd name="T78" fmla="*/ 52 w 70"/>
              <a:gd name="T79" fmla="*/ 35 h 64"/>
              <a:gd name="T80" fmla="*/ 44 w 70"/>
              <a:gd name="T81" fmla="*/ 35 h 64"/>
              <a:gd name="T82" fmla="*/ 44 w 70"/>
              <a:gd name="T83" fmla="*/ 28 h 64"/>
              <a:gd name="T84" fmla="*/ 49 w 70"/>
              <a:gd name="T85" fmla="*/ 30 h 64"/>
              <a:gd name="T86" fmla="*/ 48 w 70"/>
              <a:gd name="T87" fmla="*/ 29 h 64"/>
              <a:gd name="T88" fmla="*/ 46 w 70"/>
              <a:gd name="T89" fmla="*/ 31 h 64"/>
              <a:gd name="T90" fmla="*/ 48 w 70"/>
              <a:gd name="T91" fmla="*/ 33 h 64"/>
              <a:gd name="T92" fmla="*/ 50 w 70"/>
              <a:gd name="T9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0" h="64">
                <a:moveTo>
                  <a:pt x="22" y="26"/>
                </a:moveTo>
                <a:cubicBezTo>
                  <a:pt x="23" y="26"/>
                  <a:pt x="25" y="27"/>
                  <a:pt x="26" y="28"/>
                </a:cubicBezTo>
                <a:cubicBezTo>
                  <a:pt x="27" y="29"/>
                  <a:pt x="27" y="30"/>
                  <a:pt x="27" y="31"/>
                </a:cubicBezTo>
                <a:cubicBezTo>
                  <a:pt x="27" y="33"/>
                  <a:pt x="27" y="34"/>
                  <a:pt x="26" y="35"/>
                </a:cubicBezTo>
                <a:cubicBezTo>
                  <a:pt x="25" y="36"/>
                  <a:pt x="23" y="36"/>
                  <a:pt x="22" y="36"/>
                </a:cubicBezTo>
                <a:cubicBezTo>
                  <a:pt x="20" y="36"/>
                  <a:pt x="19" y="36"/>
                  <a:pt x="18" y="35"/>
                </a:cubicBezTo>
                <a:cubicBezTo>
                  <a:pt x="17" y="34"/>
                  <a:pt x="17" y="33"/>
                  <a:pt x="17" y="31"/>
                </a:cubicBezTo>
                <a:cubicBezTo>
                  <a:pt x="17" y="30"/>
                  <a:pt x="17" y="29"/>
                  <a:pt x="18" y="28"/>
                </a:cubicBezTo>
                <a:cubicBezTo>
                  <a:pt x="19" y="27"/>
                  <a:pt x="20" y="26"/>
                  <a:pt x="22" y="26"/>
                </a:cubicBezTo>
                <a:close/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45" y="0"/>
                  <a:pt x="53" y="4"/>
                  <a:pt x="60" y="9"/>
                </a:cubicBezTo>
                <a:cubicBezTo>
                  <a:pt x="66" y="15"/>
                  <a:pt x="70" y="23"/>
                  <a:pt x="70" y="31"/>
                </a:cubicBezTo>
                <a:cubicBezTo>
                  <a:pt x="70" y="40"/>
                  <a:pt x="66" y="48"/>
                  <a:pt x="60" y="53"/>
                </a:cubicBezTo>
                <a:cubicBezTo>
                  <a:pt x="53" y="59"/>
                  <a:pt x="45" y="62"/>
                  <a:pt x="35" y="62"/>
                </a:cubicBezTo>
                <a:cubicBezTo>
                  <a:pt x="32" y="62"/>
                  <a:pt x="29" y="62"/>
                  <a:pt x="27" y="61"/>
                </a:cubicBezTo>
                <a:cubicBezTo>
                  <a:pt x="24" y="61"/>
                  <a:pt x="22" y="60"/>
                  <a:pt x="20" y="59"/>
                </a:cubicBezTo>
                <a:cubicBezTo>
                  <a:pt x="11" y="64"/>
                  <a:pt x="11" y="64"/>
                  <a:pt x="11" y="64"/>
                </a:cubicBezTo>
                <a:cubicBezTo>
                  <a:pt x="10" y="64"/>
                  <a:pt x="10" y="64"/>
                  <a:pt x="9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8" y="64"/>
                  <a:pt x="7" y="64"/>
                  <a:pt x="6" y="63"/>
                </a:cubicBezTo>
                <a:cubicBezTo>
                  <a:pt x="5" y="63"/>
                  <a:pt x="5" y="62"/>
                  <a:pt x="5" y="61"/>
                </a:cubicBezTo>
                <a:cubicBezTo>
                  <a:pt x="5" y="61"/>
                  <a:pt x="5" y="61"/>
                  <a:pt x="5" y="61"/>
                </a:cubicBezTo>
                <a:cubicBezTo>
                  <a:pt x="4" y="60"/>
                  <a:pt x="4" y="59"/>
                  <a:pt x="4" y="58"/>
                </a:cubicBezTo>
                <a:cubicBezTo>
                  <a:pt x="6" y="49"/>
                  <a:pt x="6" y="49"/>
                  <a:pt x="6" y="49"/>
                </a:cubicBezTo>
                <a:cubicBezTo>
                  <a:pt x="4" y="47"/>
                  <a:pt x="3" y="44"/>
                  <a:pt x="2" y="42"/>
                </a:cubicBezTo>
                <a:cubicBezTo>
                  <a:pt x="0" y="38"/>
                  <a:pt x="0" y="35"/>
                  <a:pt x="0" y="31"/>
                </a:cubicBezTo>
                <a:cubicBezTo>
                  <a:pt x="0" y="23"/>
                  <a:pt x="4" y="15"/>
                  <a:pt x="10" y="9"/>
                </a:cubicBezTo>
                <a:cubicBezTo>
                  <a:pt x="17" y="4"/>
                  <a:pt x="25" y="0"/>
                  <a:pt x="35" y="0"/>
                </a:cubicBezTo>
                <a:close/>
                <a:moveTo>
                  <a:pt x="56" y="13"/>
                </a:moveTo>
                <a:cubicBezTo>
                  <a:pt x="56" y="13"/>
                  <a:pt x="56" y="13"/>
                  <a:pt x="56" y="13"/>
                </a:cubicBezTo>
                <a:cubicBezTo>
                  <a:pt x="51" y="9"/>
                  <a:pt x="43" y="6"/>
                  <a:pt x="35" y="6"/>
                </a:cubicBezTo>
                <a:cubicBezTo>
                  <a:pt x="27" y="6"/>
                  <a:pt x="19" y="9"/>
                  <a:pt x="14" y="13"/>
                </a:cubicBezTo>
                <a:cubicBezTo>
                  <a:pt x="8" y="18"/>
                  <a:pt x="5" y="24"/>
                  <a:pt x="5" y="31"/>
                </a:cubicBezTo>
                <a:cubicBezTo>
                  <a:pt x="5" y="34"/>
                  <a:pt x="6" y="37"/>
                  <a:pt x="7" y="39"/>
                </a:cubicBezTo>
                <a:cubicBezTo>
                  <a:pt x="8" y="42"/>
                  <a:pt x="9" y="45"/>
                  <a:pt x="11" y="47"/>
                </a:cubicBezTo>
                <a:cubicBezTo>
                  <a:pt x="12" y="47"/>
                  <a:pt x="12" y="48"/>
                  <a:pt x="12" y="49"/>
                </a:cubicBezTo>
                <a:cubicBezTo>
                  <a:pt x="10" y="58"/>
                  <a:pt x="10" y="58"/>
                  <a:pt x="10" y="58"/>
                </a:cubicBezTo>
                <a:cubicBezTo>
                  <a:pt x="18" y="54"/>
                  <a:pt x="18" y="54"/>
                  <a:pt x="18" y="54"/>
                </a:cubicBezTo>
                <a:cubicBezTo>
                  <a:pt x="19" y="53"/>
                  <a:pt x="20" y="53"/>
                  <a:pt x="21" y="54"/>
                </a:cubicBezTo>
                <a:cubicBezTo>
                  <a:pt x="23" y="55"/>
                  <a:pt x="25" y="55"/>
                  <a:pt x="28" y="56"/>
                </a:cubicBezTo>
                <a:cubicBezTo>
                  <a:pt x="30" y="56"/>
                  <a:pt x="32" y="57"/>
                  <a:pt x="35" y="57"/>
                </a:cubicBezTo>
                <a:cubicBezTo>
                  <a:pt x="43" y="57"/>
                  <a:pt x="51" y="54"/>
                  <a:pt x="56" y="49"/>
                </a:cubicBezTo>
                <a:cubicBezTo>
                  <a:pt x="62" y="45"/>
                  <a:pt x="65" y="38"/>
                  <a:pt x="65" y="31"/>
                </a:cubicBezTo>
                <a:cubicBezTo>
                  <a:pt x="65" y="24"/>
                  <a:pt x="62" y="18"/>
                  <a:pt x="56" y="13"/>
                </a:cubicBezTo>
                <a:close/>
                <a:moveTo>
                  <a:pt x="23" y="30"/>
                </a:move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2" y="29"/>
                  <a:pt x="22" y="29"/>
                </a:cubicBezTo>
                <a:cubicBezTo>
                  <a:pt x="21" y="29"/>
                  <a:pt x="21" y="30"/>
                  <a:pt x="21" y="30"/>
                </a:cubicBezTo>
                <a:cubicBezTo>
                  <a:pt x="20" y="30"/>
                  <a:pt x="20" y="31"/>
                  <a:pt x="20" y="31"/>
                </a:cubicBezTo>
                <a:cubicBezTo>
                  <a:pt x="20" y="32"/>
                  <a:pt x="20" y="32"/>
                  <a:pt x="21" y="33"/>
                </a:cubicBezTo>
                <a:cubicBezTo>
                  <a:pt x="21" y="33"/>
                  <a:pt x="21" y="33"/>
                  <a:pt x="22" y="33"/>
                </a:cubicBezTo>
                <a:cubicBezTo>
                  <a:pt x="22" y="33"/>
                  <a:pt x="23" y="33"/>
                  <a:pt x="23" y="33"/>
                </a:cubicBezTo>
                <a:cubicBezTo>
                  <a:pt x="24" y="32"/>
                  <a:pt x="24" y="32"/>
                  <a:pt x="24" y="31"/>
                </a:cubicBezTo>
                <a:cubicBezTo>
                  <a:pt x="24" y="31"/>
                  <a:pt x="24" y="30"/>
                  <a:pt x="23" y="30"/>
                </a:cubicBezTo>
                <a:close/>
                <a:moveTo>
                  <a:pt x="35" y="26"/>
                </a:moveTo>
                <a:cubicBezTo>
                  <a:pt x="35" y="26"/>
                  <a:pt x="35" y="26"/>
                  <a:pt x="35" y="26"/>
                </a:cubicBezTo>
                <a:cubicBezTo>
                  <a:pt x="36" y="26"/>
                  <a:pt x="38" y="27"/>
                  <a:pt x="39" y="28"/>
                </a:cubicBezTo>
                <a:cubicBezTo>
                  <a:pt x="40" y="29"/>
                  <a:pt x="40" y="30"/>
                  <a:pt x="40" y="31"/>
                </a:cubicBezTo>
                <a:cubicBezTo>
                  <a:pt x="40" y="33"/>
                  <a:pt x="40" y="34"/>
                  <a:pt x="39" y="35"/>
                </a:cubicBezTo>
                <a:cubicBezTo>
                  <a:pt x="38" y="36"/>
                  <a:pt x="36" y="36"/>
                  <a:pt x="35" y="36"/>
                </a:cubicBezTo>
                <a:cubicBezTo>
                  <a:pt x="34" y="36"/>
                  <a:pt x="32" y="36"/>
                  <a:pt x="31" y="35"/>
                </a:cubicBezTo>
                <a:cubicBezTo>
                  <a:pt x="30" y="34"/>
                  <a:pt x="30" y="33"/>
                  <a:pt x="30" y="31"/>
                </a:cubicBezTo>
                <a:cubicBezTo>
                  <a:pt x="30" y="30"/>
                  <a:pt x="30" y="29"/>
                  <a:pt x="31" y="28"/>
                </a:cubicBezTo>
                <a:cubicBezTo>
                  <a:pt x="32" y="27"/>
                  <a:pt x="34" y="26"/>
                  <a:pt x="35" y="26"/>
                </a:cubicBezTo>
                <a:close/>
                <a:moveTo>
                  <a:pt x="36" y="30"/>
                </a:moveTo>
                <a:cubicBezTo>
                  <a:pt x="36" y="30"/>
                  <a:pt x="36" y="30"/>
                  <a:pt x="36" y="30"/>
                </a:cubicBezTo>
                <a:cubicBezTo>
                  <a:pt x="36" y="30"/>
                  <a:pt x="36" y="29"/>
                  <a:pt x="35" y="29"/>
                </a:cubicBezTo>
                <a:cubicBezTo>
                  <a:pt x="34" y="29"/>
                  <a:pt x="34" y="30"/>
                  <a:pt x="34" y="30"/>
                </a:cubicBezTo>
                <a:cubicBezTo>
                  <a:pt x="33" y="30"/>
                  <a:pt x="33" y="31"/>
                  <a:pt x="33" y="31"/>
                </a:cubicBezTo>
                <a:cubicBezTo>
                  <a:pt x="33" y="32"/>
                  <a:pt x="33" y="32"/>
                  <a:pt x="34" y="33"/>
                </a:cubicBezTo>
                <a:cubicBezTo>
                  <a:pt x="34" y="33"/>
                  <a:pt x="34" y="33"/>
                  <a:pt x="35" y="33"/>
                </a:cubicBezTo>
                <a:cubicBezTo>
                  <a:pt x="36" y="33"/>
                  <a:pt x="36" y="33"/>
                  <a:pt x="36" y="33"/>
                </a:cubicBezTo>
                <a:cubicBezTo>
                  <a:pt x="37" y="32"/>
                  <a:pt x="37" y="32"/>
                  <a:pt x="37" y="31"/>
                </a:cubicBezTo>
                <a:cubicBezTo>
                  <a:pt x="37" y="31"/>
                  <a:pt x="37" y="30"/>
                  <a:pt x="36" y="30"/>
                </a:cubicBezTo>
                <a:close/>
                <a:moveTo>
                  <a:pt x="48" y="26"/>
                </a:moveTo>
                <a:cubicBezTo>
                  <a:pt x="48" y="26"/>
                  <a:pt x="48" y="26"/>
                  <a:pt x="48" y="26"/>
                </a:cubicBezTo>
                <a:cubicBezTo>
                  <a:pt x="49" y="26"/>
                  <a:pt x="51" y="27"/>
                  <a:pt x="52" y="28"/>
                </a:cubicBezTo>
                <a:cubicBezTo>
                  <a:pt x="53" y="29"/>
                  <a:pt x="53" y="30"/>
                  <a:pt x="53" y="31"/>
                </a:cubicBezTo>
                <a:cubicBezTo>
                  <a:pt x="53" y="33"/>
                  <a:pt x="53" y="34"/>
                  <a:pt x="52" y="35"/>
                </a:cubicBezTo>
                <a:cubicBezTo>
                  <a:pt x="51" y="36"/>
                  <a:pt x="49" y="36"/>
                  <a:pt x="48" y="36"/>
                </a:cubicBezTo>
                <a:cubicBezTo>
                  <a:pt x="47" y="36"/>
                  <a:pt x="45" y="36"/>
                  <a:pt x="44" y="35"/>
                </a:cubicBezTo>
                <a:cubicBezTo>
                  <a:pt x="43" y="34"/>
                  <a:pt x="43" y="33"/>
                  <a:pt x="43" y="31"/>
                </a:cubicBezTo>
                <a:cubicBezTo>
                  <a:pt x="43" y="30"/>
                  <a:pt x="43" y="29"/>
                  <a:pt x="44" y="28"/>
                </a:cubicBezTo>
                <a:cubicBezTo>
                  <a:pt x="45" y="27"/>
                  <a:pt x="47" y="26"/>
                  <a:pt x="48" y="26"/>
                </a:cubicBezTo>
                <a:close/>
                <a:moveTo>
                  <a:pt x="49" y="30"/>
                </a:moveTo>
                <a:cubicBezTo>
                  <a:pt x="49" y="30"/>
                  <a:pt x="49" y="30"/>
                  <a:pt x="49" y="30"/>
                </a:cubicBezTo>
                <a:cubicBezTo>
                  <a:pt x="49" y="30"/>
                  <a:pt x="49" y="29"/>
                  <a:pt x="48" y="29"/>
                </a:cubicBezTo>
                <a:cubicBezTo>
                  <a:pt x="48" y="29"/>
                  <a:pt x="47" y="30"/>
                  <a:pt x="47" y="30"/>
                </a:cubicBezTo>
                <a:cubicBezTo>
                  <a:pt x="46" y="30"/>
                  <a:pt x="46" y="31"/>
                  <a:pt x="46" y="31"/>
                </a:cubicBezTo>
                <a:cubicBezTo>
                  <a:pt x="46" y="32"/>
                  <a:pt x="46" y="32"/>
                  <a:pt x="47" y="33"/>
                </a:cubicBezTo>
                <a:cubicBezTo>
                  <a:pt x="47" y="33"/>
                  <a:pt x="48" y="33"/>
                  <a:pt x="48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50" y="32"/>
                  <a:pt x="50" y="32"/>
                  <a:pt x="50" y="31"/>
                </a:cubicBezTo>
                <a:cubicBezTo>
                  <a:pt x="50" y="31"/>
                  <a:pt x="50" y="30"/>
                  <a:pt x="49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F61DC25D-2737-4E1E-88A8-E097A8F2A9E1}"/>
              </a:ext>
            </a:extLst>
          </p:cNvPr>
          <p:cNvSpPr txBox="1"/>
          <p:nvPr/>
        </p:nvSpPr>
        <p:spPr>
          <a:xfrm>
            <a:off x="7789568" y="4711724"/>
            <a:ext cx="1282402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/>
            <a:r>
              <a:rPr lang="zh-TW" altLang="en-US" sz="2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網路與手機</a:t>
            </a:r>
            <a:endParaRPr lang="en-US" altLang="zh-CN" sz="2000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D6B54D05-F373-4B6E-BDA8-C61BB46936D6}"/>
              </a:ext>
            </a:extLst>
          </p:cNvPr>
          <p:cNvSpPr txBox="1"/>
          <p:nvPr/>
        </p:nvSpPr>
        <p:spPr>
          <a:xfrm>
            <a:off x="6002745" y="4711724"/>
            <a:ext cx="1282402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/>
            <a:r>
              <a:rPr lang="zh-TW" altLang="en-US" sz="2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報紙與網路</a:t>
            </a:r>
            <a:endParaRPr lang="en-US" altLang="zh-CN" sz="2000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2901588E-A715-4C20-BB28-5EBD921567C6}"/>
              </a:ext>
            </a:extLst>
          </p:cNvPr>
          <p:cNvSpPr txBox="1"/>
          <p:nvPr/>
        </p:nvSpPr>
        <p:spPr>
          <a:xfrm>
            <a:off x="2907221" y="4711724"/>
            <a:ext cx="2308324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/>
            <a:r>
              <a:rPr lang="zh-TW" altLang="en-US" sz="2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每天看網路新聞</a:t>
            </a:r>
            <a:r>
              <a:rPr lang="zh-CN" altLang="en-US" sz="2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的人</a:t>
            </a:r>
            <a:endParaRPr lang="en-US" altLang="zh-CN" sz="2000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  <p:sp>
        <p:nvSpPr>
          <p:cNvPr id="31" name="TextBox 1">
            <a:extLst>
              <a:ext uri="{FF2B5EF4-FFF2-40B4-BE49-F238E27FC236}">
                <a16:creationId xmlns:a16="http://schemas.microsoft.com/office/drawing/2014/main" id="{5870E09B-E702-43A5-AC32-DB1460F2B610}"/>
              </a:ext>
            </a:extLst>
          </p:cNvPr>
          <p:cNvSpPr txBox="1"/>
          <p:nvPr/>
        </p:nvSpPr>
        <p:spPr>
          <a:xfrm>
            <a:off x="594293" y="4720199"/>
            <a:ext cx="2308324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 defTabSz="-635"/>
            <a:r>
              <a:rPr lang="zh-TW" altLang="en-US" sz="2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每週看網路新聞</a:t>
            </a:r>
            <a:r>
              <a:rPr lang="zh-CN" altLang="en-US" sz="2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的人</a:t>
            </a:r>
            <a:endParaRPr lang="en-US" altLang="zh-CN" sz="2000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0FB01490-FEBA-4DA6-A532-AE3B5AA0D324}"/>
              </a:ext>
            </a:extLst>
          </p:cNvPr>
          <p:cNvSpPr txBox="1"/>
          <p:nvPr/>
        </p:nvSpPr>
        <p:spPr>
          <a:xfrm>
            <a:off x="9909635" y="1867322"/>
            <a:ext cx="908903" cy="677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 defTabSz="-635">
              <a:lnSpc>
                <a:spcPct val="100000"/>
              </a:lnSpc>
              <a:tabLst>
                <a:tab pos="25400" algn="l"/>
              </a:tabLst>
            </a:pPr>
            <a:r>
              <a:rPr lang="en-US" altLang="zh-CN" sz="4105" dirty="0">
                <a:solidFill>
                  <a:schemeClr val="accent2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34%</a:t>
            </a:r>
            <a:endParaRPr lang="en-US" altLang="zh-CN" sz="1400" dirty="0">
              <a:solidFill>
                <a:schemeClr val="accent2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grpSp>
        <p:nvGrpSpPr>
          <p:cNvPr id="33" name="组合 34">
            <a:extLst>
              <a:ext uri="{FF2B5EF4-FFF2-40B4-BE49-F238E27FC236}">
                <a16:creationId xmlns:a16="http://schemas.microsoft.com/office/drawing/2014/main" id="{B3BD67D7-B55D-408B-8470-FF86F2E9DAE7}"/>
              </a:ext>
            </a:extLst>
          </p:cNvPr>
          <p:cNvGrpSpPr/>
          <p:nvPr/>
        </p:nvGrpSpPr>
        <p:grpSpPr>
          <a:xfrm>
            <a:off x="9911448" y="2575104"/>
            <a:ext cx="805180" cy="1912620"/>
            <a:chOff x="9146" y="4119"/>
            <a:chExt cx="1268" cy="3012"/>
          </a:xfrm>
        </p:grpSpPr>
        <p:sp>
          <p:nvSpPr>
            <p:cNvPr id="34" name="矩形 15">
              <a:extLst>
                <a:ext uri="{FF2B5EF4-FFF2-40B4-BE49-F238E27FC236}">
                  <a16:creationId xmlns:a16="http://schemas.microsoft.com/office/drawing/2014/main" id="{3B1071BD-2C57-4CD2-85EE-2605B411C882}"/>
                </a:ext>
              </a:extLst>
            </p:cNvPr>
            <p:cNvSpPr/>
            <p:nvPr/>
          </p:nvSpPr>
          <p:spPr>
            <a:xfrm>
              <a:off x="9146" y="4235"/>
              <a:ext cx="1268" cy="22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23">
              <a:extLst>
                <a:ext uri="{FF2B5EF4-FFF2-40B4-BE49-F238E27FC236}">
                  <a16:creationId xmlns:a16="http://schemas.microsoft.com/office/drawing/2014/main" id="{5ADD6457-70D3-456D-869C-8007051823A5}"/>
                </a:ext>
              </a:extLst>
            </p:cNvPr>
            <p:cNvSpPr/>
            <p:nvPr/>
          </p:nvSpPr>
          <p:spPr>
            <a:xfrm>
              <a:off x="9146" y="5863"/>
              <a:ext cx="1268" cy="12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25">
              <a:extLst>
                <a:ext uri="{FF2B5EF4-FFF2-40B4-BE49-F238E27FC236}">
                  <a16:creationId xmlns:a16="http://schemas.microsoft.com/office/drawing/2014/main" id="{C33465BE-11DC-4C3D-B226-B55F922514F3}"/>
                </a:ext>
              </a:extLst>
            </p:cNvPr>
            <p:cNvSpPr/>
            <p:nvPr/>
          </p:nvSpPr>
          <p:spPr>
            <a:xfrm>
              <a:off x="9146" y="4119"/>
              <a:ext cx="1268" cy="1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Freeform 178">
            <a:extLst>
              <a:ext uri="{FF2B5EF4-FFF2-40B4-BE49-F238E27FC236}">
                <a16:creationId xmlns:a16="http://schemas.microsoft.com/office/drawing/2014/main" id="{5D24BBD1-B509-4185-AEFC-970EEB7BFB69}"/>
              </a:ext>
            </a:extLst>
          </p:cNvPr>
          <p:cNvSpPr>
            <a:spLocks noEditPoints="1"/>
          </p:cNvSpPr>
          <p:nvPr/>
        </p:nvSpPr>
        <p:spPr bwMode="auto">
          <a:xfrm>
            <a:off x="10141928" y="3912872"/>
            <a:ext cx="343867" cy="343867"/>
          </a:xfrm>
          <a:custGeom>
            <a:avLst/>
            <a:gdLst>
              <a:gd name="T0" fmla="*/ 61 w 71"/>
              <a:gd name="T1" fmla="*/ 11 h 71"/>
              <a:gd name="T2" fmla="*/ 61 w 71"/>
              <a:gd name="T3" fmla="*/ 61 h 71"/>
              <a:gd name="T4" fmla="*/ 36 w 71"/>
              <a:gd name="T5" fmla="*/ 71 h 71"/>
              <a:gd name="T6" fmla="*/ 0 w 71"/>
              <a:gd name="T7" fmla="*/ 36 h 71"/>
              <a:gd name="T8" fmla="*/ 11 w 71"/>
              <a:gd name="T9" fmla="*/ 10 h 71"/>
              <a:gd name="T10" fmla="*/ 31 w 71"/>
              <a:gd name="T11" fmla="*/ 6 h 71"/>
              <a:gd name="T12" fmla="*/ 30 w 71"/>
              <a:gd name="T13" fmla="*/ 8 h 71"/>
              <a:gd name="T14" fmla="*/ 22 w 71"/>
              <a:gd name="T15" fmla="*/ 22 h 71"/>
              <a:gd name="T16" fmla="*/ 27 w 71"/>
              <a:gd name="T17" fmla="*/ 23 h 71"/>
              <a:gd name="T18" fmla="*/ 37 w 71"/>
              <a:gd name="T19" fmla="*/ 28 h 71"/>
              <a:gd name="T20" fmla="*/ 38 w 71"/>
              <a:gd name="T21" fmla="*/ 33 h 71"/>
              <a:gd name="T22" fmla="*/ 33 w 71"/>
              <a:gd name="T23" fmla="*/ 44 h 71"/>
              <a:gd name="T24" fmla="*/ 33 w 71"/>
              <a:gd name="T25" fmla="*/ 51 h 71"/>
              <a:gd name="T26" fmla="*/ 33 w 71"/>
              <a:gd name="T27" fmla="*/ 56 h 71"/>
              <a:gd name="T28" fmla="*/ 17 w 71"/>
              <a:gd name="T29" fmla="*/ 47 h 71"/>
              <a:gd name="T30" fmla="*/ 9 w 71"/>
              <a:gd name="T31" fmla="*/ 38 h 71"/>
              <a:gd name="T32" fmla="*/ 10 w 71"/>
              <a:gd name="T33" fmla="*/ 30 h 71"/>
              <a:gd name="T34" fmla="*/ 6 w 71"/>
              <a:gd name="T35" fmla="*/ 31 h 71"/>
              <a:gd name="T36" fmla="*/ 14 w 71"/>
              <a:gd name="T37" fmla="*/ 57 h 71"/>
              <a:gd name="T38" fmla="*/ 26 w 71"/>
              <a:gd name="T39" fmla="*/ 64 h 71"/>
              <a:gd name="T40" fmla="*/ 50 w 71"/>
              <a:gd name="T41" fmla="*/ 62 h 71"/>
              <a:gd name="T42" fmla="*/ 57 w 71"/>
              <a:gd name="T43" fmla="*/ 57 h 71"/>
              <a:gd name="T44" fmla="*/ 57 w 71"/>
              <a:gd name="T45" fmla="*/ 54 h 71"/>
              <a:gd name="T46" fmla="*/ 53 w 71"/>
              <a:gd name="T47" fmla="*/ 54 h 71"/>
              <a:gd name="T48" fmla="*/ 53 w 71"/>
              <a:gd name="T49" fmla="*/ 43 h 71"/>
              <a:gd name="T50" fmla="*/ 48 w 71"/>
              <a:gd name="T51" fmla="*/ 32 h 71"/>
              <a:gd name="T52" fmla="*/ 45 w 71"/>
              <a:gd name="T53" fmla="*/ 18 h 71"/>
              <a:gd name="T54" fmla="*/ 40 w 71"/>
              <a:gd name="T55" fmla="*/ 14 h 71"/>
              <a:gd name="T56" fmla="*/ 40 w 71"/>
              <a:gd name="T57" fmla="*/ 14 h 71"/>
              <a:gd name="T58" fmla="*/ 40 w 71"/>
              <a:gd name="T59" fmla="*/ 12 h 71"/>
              <a:gd name="T60" fmla="*/ 36 w 71"/>
              <a:gd name="T61" fmla="*/ 6 h 71"/>
              <a:gd name="T62" fmla="*/ 7 w 71"/>
              <a:gd name="T63" fmla="*/ 28 h 71"/>
              <a:gd name="T64" fmla="*/ 7 w 71"/>
              <a:gd name="T65" fmla="*/ 27 h 71"/>
              <a:gd name="T66" fmla="*/ 13 w 71"/>
              <a:gd name="T67" fmla="*/ 32 h 71"/>
              <a:gd name="T68" fmla="*/ 16 w 71"/>
              <a:gd name="T69" fmla="*/ 42 h 71"/>
              <a:gd name="T70" fmla="*/ 25 w 71"/>
              <a:gd name="T71" fmla="*/ 53 h 71"/>
              <a:gd name="T72" fmla="*/ 30 w 71"/>
              <a:gd name="T73" fmla="*/ 51 h 71"/>
              <a:gd name="T74" fmla="*/ 29 w 71"/>
              <a:gd name="T75" fmla="*/ 45 h 71"/>
              <a:gd name="T76" fmla="*/ 35 w 71"/>
              <a:gd name="T77" fmla="*/ 32 h 71"/>
              <a:gd name="T78" fmla="*/ 35 w 71"/>
              <a:gd name="T79" fmla="*/ 30 h 71"/>
              <a:gd name="T80" fmla="*/ 27 w 71"/>
              <a:gd name="T81" fmla="*/ 26 h 71"/>
              <a:gd name="T82" fmla="*/ 18 w 71"/>
              <a:gd name="T83" fmla="*/ 22 h 71"/>
              <a:gd name="T84" fmla="*/ 27 w 71"/>
              <a:gd name="T85" fmla="*/ 7 h 71"/>
              <a:gd name="T86" fmla="*/ 15 w 71"/>
              <a:gd name="T87" fmla="*/ 14 h 71"/>
              <a:gd name="T88" fmla="*/ 7 w 71"/>
              <a:gd name="T89" fmla="*/ 28 h 71"/>
              <a:gd name="T90" fmla="*/ 45 w 71"/>
              <a:gd name="T91" fmla="*/ 64 h 71"/>
              <a:gd name="T92" fmla="*/ 32 w 71"/>
              <a:gd name="T93" fmla="*/ 65 h 71"/>
              <a:gd name="T94" fmla="*/ 45 w 71"/>
              <a:gd name="T95" fmla="*/ 64 h 71"/>
              <a:gd name="T96" fmla="*/ 65 w 71"/>
              <a:gd name="T97" fmla="*/ 42 h 71"/>
              <a:gd name="T98" fmla="*/ 66 w 71"/>
              <a:gd name="T99" fmla="*/ 36 h 71"/>
              <a:gd name="T100" fmla="*/ 57 w 71"/>
              <a:gd name="T101" fmla="*/ 14 h 71"/>
              <a:gd name="T102" fmla="*/ 43 w 71"/>
              <a:gd name="T103" fmla="*/ 12 h 71"/>
              <a:gd name="T104" fmla="*/ 43 w 71"/>
              <a:gd name="T105" fmla="*/ 13 h 71"/>
              <a:gd name="T106" fmla="*/ 50 w 71"/>
              <a:gd name="T107" fmla="*/ 16 h 71"/>
              <a:gd name="T108" fmla="*/ 46 w 71"/>
              <a:gd name="T109" fmla="*/ 26 h 71"/>
              <a:gd name="T110" fmla="*/ 52 w 71"/>
              <a:gd name="T111" fmla="*/ 30 h 71"/>
              <a:gd name="T112" fmla="*/ 55 w 71"/>
              <a:gd name="T113" fmla="*/ 51 h 71"/>
              <a:gd name="T114" fmla="*/ 59 w 71"/>
              <a:gd name="T115" fmla="*/ 49 h 71"/>
              <a:gd name="T116" fmla="*/ 47 w 71"/>
              <a:gd name="T117" fmla="*/ 17 h 71"/>
              <a:gd name="T118" fmla="*/ 47 w 71"/>
              <a:gd name="T119" fmla="*/ 1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" h="71">
                <a:moveTo>
                  <a:pt x="36" y="0"/>
                </a:moveTo>
                <a:cubicBezTo>
                  <a:pt x="45" y="0"/>
                  <a:pt x="54" y="4"/>
                  <a:pt x="61" y="11"/>
                </a:cubicBezTo>
                <a:cubicBezTo>
                  <a:pt x="67" y="17"/>
                  <a:pt x="71" y="26"/>
                  <a:pt x="71" y="36"/>
                </a:cubicBezTo>
                <a:cubicBezTo>
                  <a:pt x="71" y="45"/>
                  <a:pt x="67" y="54"/>
                  <a:pt x="61" y="61"/>
                </a:cubicBezTo>
                <a:cubicBezTo>
                  <a:pt x="61" y="61"/>
                  <a:pt x="61" y="61"/>
                  <a:pt x="61" y="61"/>
                </a:cubicBezTo>
                <a:cubicBezTo>
                  <a:pt x="54" y="67"/>
                  <a:pt x="45" y="71"/>
                  <a:pt x="36" y="71"/>
                </a:cubicBezTo>
                <a:cubicBezTo>
                  <a:pt x="26" y="71"/>
                  <a:pt x="17" y="67"/>
                  <a:pt x="11" y="61"/>
                </a:cubicBezTo>
                <a:cubicBezTo>
                  <a:pt x="4" y="54"/>
                  <a:pt x="0" y="45"/>
                  <a:pt x="0" y="36"/>
                </a:cubicBezTo>
                <a:cubicBezTo>
                  <a:pt x="0" y="26"/>
                  <a:pt x="4" y="17"/>
                  <a:pt x="11" y="11"/>
                </a:cubicBezTo>
                <a:cubicBezTo>
                  <a:pt x="11" y="10"/>
                  <a:pt x="11" y="10"/>
                  <a:pt x="11" y="10"/>
                </a:cubicBezTo>
                <a:cubicBezTo>
                  <a:pt x="17" y="4"/>
                  <a:pt x="26" y="0"/>
                  <a:pt x="36" y="0"/>
                </a:cubicBezTo>
                <a:close/>
                <a:moveTo>
                  <a:pt x="31" y="6"/>
                </a:moveTo>
                <a:cubicBezTo>
                  <a:pt x="31" y="6"/>
                  <a:pt x="31" y="6"/>
                  <a:pt x="31" y="6"/>
                </a:cubicBezTo>
                <a:cubicBezTo>
                  <a:pt x="31" y="7"/>
                  <a:pt x="31" y="7"/>
                  <a:pt x="30" y="8"/>
                </a:cubicBezTo>
                <a:cubicBezTo>
                  <a:pt x="30" y="11"/>
                  <a:pt x="29" y="15"/>
                  <a:pt x="27" y="17"/>
                </a:cubicBezTo>
                <a:cubicBezTo>
                  <a:pt x="26" y="18"/>
                  <a:pt x="22" y="21"/>
                  <a:pt x="22" y="22"/>
                </a:cubicBezTo>
                <a:cubicBezTo>
                  <a:pt x="22" y="23"/>
                  <a:pt x="23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9" y="23"/>
                  <a:pt x="31" y="23"/>
                  <a:pt x="33" y="24"/>
                </a:cubicBezTo>
                <a:cubicBezTo>
                  <a:pt x="35" y="25"/>
                  <a:pt x="36" y="26"/>
                  <a:pt x="37" y="28"/>
                </a:cubicBezTo>
                <a:cubicBezTo>
                  <a:pt x="38" y="29"/>
                  <a:pt x="39" y="31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4"/>
                  <a:pt x="37" y="36"/>
                  <a:pt x="36" y="37"/>
                </a:cubicBezTo>
                <a:cubicBezTo>
                  <a:pt x="32" y="41"/>
                  <a:pt x="32" y="42"/>
                  <a:pt x="33" y="44"/>
                </a:cubicBezTo>
                <a:cubicBezTo>
                  <a:pt x="33" y="45"/>
                  <a:pt x="33" y="46"/>
                  <a:pt x="33" y="48"/>
                </a:cubicBezTo>
                <a:cubicBezTo>
                  <a:pt x="33" y="49"/>
                  <a:pt x="33" y="50"/>
                  <a:pt x="33" y="51"/>
                </a:cubicBezTo>
                <a:cubicBezTo>
                  <a:pt x="33" y="53"/>
                  <a:pt x="33" y="55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2" y="64"/>
                  <a:pt x="25" y="58"/>
                  <a:pt x="23" y="56"/>
                </a:cubicBezTo>
                <a:cubicBezTo>
                  <a:pt x="20" y="53"/>
                  <a:pt x="18" y="49"/>
                  <a:pt x="17" y="47"/>
                </a:cubicBezTo>
                <a:cubicBezTo>
                  <a:pt x="17" y="46"/>
                  <a:pt x="16" y="46"/>
                  <a:pt x="14" y="45"/>
                </a:cubicBezTo>
                <a:cubicBezTo>
                  <a:pt x="12" y="44"/>
                  <a:pt x="9" y="43"/>
                  <a:pt x="9" y="38"/>
                </a:cubicBezTo>
                <a:cubicBezTo>
                  <a:pt x="9" y="35"/>
                  <a:pt x="9" y="33"/>
                  <a:pt x="10" y="31"/>
                </a:cubicBezTo>
                <a:cubicBezTo>
                  <a:pt x="10" y="31"/>
                  <a:pt x="11" y="31"/>
                  <a:pt x="10" y="30"/>
                </a:cubicBezTo>
                <a:cubicBezTo>
                  <a:pt x="10" y="30"/>
                  <a:pt x="9" y="30"/>
                  <a:pt x="8" y="31"/>
                </a:cubicBezTo>
                <a:cubicBezTo>
                  <a:pt x="7" y="31"/>
                  <a:pt x="7" y="31"/>
                  <a:pt x="6" y="31"/>
                </a:cubicBezTo>
                <a:cubicBezTo>
                  <a:pt x="6" y="32"/>
                  <a:pt x="6" y="34"/>
                  <a:pt x="6" y="36"/>
                </a:cubicBezTo>
                <a:cubicBezTo>
                  <a:pt x="6" y="44"/>
                  <a:pt x="9" y="51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18" y="60"/>
                  <a:pt x="21" y="62"/>
                  <a:pt x="26" y="64"/>
                </a:cubicBezTo>
                <a:cubicBezTo>
                  <a:pt x="28" y="63"/>
                  <a:pt x="31" y="62"/>
                  <a:pt x="33" y="62"/>
                </a:cubicBezTo>
                <a:cubicBezTo>
                  <a:pt x="39" y="61"/>
                  <a:pt x="44" y="60"/>
                  <a:pt x="50" y="62"/>
                </a:cubicBezTo>
                <a:cubicBezTo>
                  <a:pt x="53" y="60"/>
                  <a:pt x="55" y="59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58" y="55"/>
                  <a:pt x="60" y="54"/>
                  <a:pt x="61" y="52"/>
                </a:cubicBezTo>
                <a:cubicBezTo>
                  <a:pt x="60" y="53"/>
                  <a:pt x="58" y="54"/>
                  <a:pt x="57" y="54"/>
                </a:cubicBezTo>
                <a:cubicBezTo>
                  <a:pt x="56" y="55"/>
                  <a:pt x="55" y="55"/>
                  <a:pt x="54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1" y="51"/>
                  <a:pt x="52" y="47"/>
                  <a:pt x="53" y="43"/>
                </a:cubicBezTo>
                <a:cubicBezTo>
                  <a:pt x="54" y="39"/>
                  <a:pt x="56" y="35"/>
                  <a:pt x="51" y="33"/>
                </a:cubicBezTo>
                <a:cubicBezTo>
                  <a:pt x="50" y="33"/>
                  <a:pt x="49" y="33"/>
                  <a:pt x="48" y="32"/>
                </a:cubicBezTo>
                <a:cubicBezTo>
                  <a:pt x="46" y="31"/>
                  <a:pt x="44" y="30"/>
                  <a:pt x="43" y="28"/>
                </a:cubicBezTo>
                <a:cubicBezTo>
                  <a:pt x="41" y="24"/>
                  <a:pt x="43" y="21"/>
                  <a:pt x="45" y="18"/>
                </a:cubicBezTo>
                <a:cubicBezTo>
                  <a:pt x="46" y="18"/>
                  <a:pt x="46" y="17"/>
                  <a:pt x="47" y="17"/>
                </a:cubicBezTo>
                <a:cubicBezTo>
                  <a:pt x="44" y="17"/>
                  <a:pt x="42" y="17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3"/>
                  <a:pt x="40" y="13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9"/>
                  <a:pt x="38" y="8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6"/>
                  <a:pt x="32" y="6"/>
                  <a:pt x="31" y="6"/>
                </a:cubicBezTo>
                <a:close/>
                <a:moveTo>
                  <a:pt x="7" y="28"/>
                </a:moveTo>
                <a:cubicBezTo>
                  <a:pt x="7" y="28"/>
                  <a:pt x="7" y="28"/>
                  <a:pt x="7" y="28"/>
                </a:cubicBezTo>
                <a:cubicBezTo>
                  <a:pt x="7" y="27"/>
                  <a:pt x="7" y="27"/>
                  <a:pt x="7" y="27"/>
                </a:cubicBezTo>
                <a:cubicBezTo>
                  <a:pt x="8" y="27"/>
                  <a:pt x="10" y="27"/>
                  <a:pt x="11" y="27"/>
                </a:cubicBezTo>
                <a:cubicBezTo>
                  <a:pt x="14" y="28"/>
                  <a:pt x="14" y="30"/>
                  <a:pt x="13" y="32"/>
                </a:cubicBezTo>
                <a:cubicBezTo>
                  <a:pt x="12" y="34"/>
                  <a:pt x="12" y="36"/>
                  <a:pt x="12" y="38"/>
                </a:cubicBezTo>
                <a:cubicBezTo>
                  <a:pt x="12" y="41"/>
                  <a:pt x="14" y="42"/>
                  <a:pt x="16" y="42"/>
                </a:cubicBezTo>
                <a:cubicBezTo>
                  <a:pt x="18" y="43"/>
                  <a:pt x="19" y="44"/>
                  <a:pt x="20" y="46"/>
                </a:cubicBezTo>
                <a:cubicBezTo>
                  <a:pt x="20" y="47"/>
                  <a:pt x="23" y="51"/>
                  <a:pt x="25" y="53"/>
                </a:cubicBezTo>
                <a:cubicBezTo>
                  <a:pt x="26" y="54"/>
                  <a:pt x="29" y="59"/>
                  <a:pt x="30" y="56"/>
                </a:cubicBezTo>
                <a:cubicBezTo>
                  <a:pt x="30" y="54"/>
                  <a:pt x="30" y="52"/>
                  <a:pt x="30" y="51"/>
                </a:cubicBezTo>
                <a:cubicBezTo>
                  <a:pt x="30" y="50"/>
                  <a:pt x="30" y="49"/>
                  <a:pt x="30" y="48"/>
                </a:cubicBezTo>
                <a:cubicBezTo>
                  <a:pt x="30" y="47"/>
                  <a:pt x="30" y="45"/>
                  <a:pt x="29" y="45"/>
                </a:cubicBezTo>
                <a:cubicBezTo>
                  <a:pt x="29" y="41"/>
                  <a:pt x="29" y="40"/>
                  <a:pt x="34" y="35"/>
                </a:cubicBezTo>
                <a:cubicBezTo>
                  <a:pt x="35" y="34"/>
                  <a:pt x="35" y="33"/>
                  <a:pt x="35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35" y="31"/>
                  <a:pt x="35" y="31"/>
                  <a:pt x="35" y="30"/>
                </a:cubicBezTo>
                <a:cubicBezTo>
                  <a:pt x="34" y="29"/>
                  <a:pt x="33" y="28"/>
                  <a:pt x="32" y="27"/>
                </a:cubicBezTo>
                <a:cubicBezTo>
                  <a:pt x="30" y="26"/>
                  <a:pt x="28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0" y="26"/>
                  <a:pt x="19" y="26"/>
                  <a:pt x="18" y="22"/>
                </a:cubicBezTo>
                <a:cubicBezTo>
                  <a:pt x="18" y="19"/>
                  <a:pt x="23" y="17"/>
                  <a:pt x="25" y="15"/>
                </a:cubicBezTo>
                <a:cubicBezTo>
                  <a:pt x="26" y="14"/>
                  <a:pt x="27" y="10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2" y="8"/>
                  <a:pt x="18" y="11"/>
                  <a:pt x="15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1" y="18"/>
                  <a:pt x="8" y="22"/>
                  <a:pt x="7" y="28"/>
                </a:cubicBezTo>
                <a:close/>
                <a:moveTo>
                  <a:pt x="45" y="64"/>
                </a:moveTo>
                <a:cubicBezTo>
                  <a:pt x="45" y="64"/>
                  <a:pt x="45" y="64"/>
                  <a:pt x="45" y="64"/>
                </a:cubicBezTo>
                <a:cubicBezTo>
                  <a:pt x="41" y="64"/>
                  <a:pt x="38" y="64"/>
                  <a:pt x="34" y="65"/>
                </a:cubicBezTo>
                <a:cubicBezTo>
                  <a:pt x="34" y="65"/>
                  <a:pt x="33" y="65"/>
                  <a:pt x="32" y="65"/>
                </a:cubicBezTo>
                <a:cubicBezTo>
                  <a:pt x="33" y="66"/>
                  <a:pt x="35" y="66"/>
                  <a:pt x="36" y="66"/>
                </a:cubicBezTo>
                <a:cubicBezTo>
                  <a:pt x="39" y="66"/>
                  <a:pt x="42" y="65"/>
                  <a:pt x="45" y="64"/>
                </a:cubicBezTo>
                <a:close/>
                <a:moveTo>
                  <a:pt x="65" y="42"/>
                </a:moveTo>
                <a:cubicBezTo>
                  <a:pt x="65" y="42"/>
                  <a:pt x="65" y="42"/>
                  <a:pt x="65" y="42"/>
                </a:cubicBezTo>
                <a:cubicBezTo>
                  <a:pt x="65" y="42"/>
                  <a:pt x="65" y="42"/>
                  <a:pt x="65" y="41"/>
                </a:cubicBezTo>
                <a:cubicBezTo>
                  <a:pt x="65" y="40"/>
                  <a:pt x="66" y="38"/>
                  <a:pt x="66" y="36"/>
                </a:cubicBezTo>
                <a:cubicBezTo>
                  <a:pt x="66" y="27"/>
                  <a:pt x="62" y="20"/>
                  <a:pt x="57" y="14"/>
                </a:cubicBezTo>
                <a:cubicBezTo>
                  <a:pt x="57" y="14"/>
                  <a:pt x="57" y="14"/>
                  <a:pt x="57" y="14"/>
                </a:cubicBezTo>
                <a:cubicBezTo>
                  <a:pt x="52" y="10"/>
                  <a:pt x="47" y="7"/>
                  <a:pt x="40" y="6"/>
                </a:cubicBezTo>
                <a:cubicBezTo>
                  <a:pt x="42" y="8"/>
                  <a:pt x="43" y="9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3"/>
                </a:cubicBezTo>
                <a:cubicBezTo>
                  <a:pt x="44" y="14"/>
                  <a:pt x="45" y="14"/>
                  <a:pt x="46" y="14"/>
                </a:cubicBezTo>
                <a:cubicBezTo>
                  <a:pt x="48" y="14"/>
                  <a:pt x="50" y="14"/>
                  <a:pt x="50" y="16"/>
                </a:cubicBezTo>
                <a:cubicBezTo>
                  <a:pt x="51" y="18"/>
                  <a:pt x="49" y="19"/>
                  <a:pt x="48" y="21"/>
                </a:cubicBezTo>
                <a:cubicBezTo>
                  <a:pt x="46" y="23"/>
                  <a:pt x="45" y="24"/>
                  <a:pt x="46" y="26"/>
                </a:cubicBezTo>
                <a:cubicBezTo>
                  <a:pt x="47" y="27"/>
                  <a:pt x="48" y="29"/>
                  <a:pt x="50" y="29"/>
                </a:cubicBezTo>
                <a:cubicBezTo>
                  <a:pt x="50" y="30"/>
                  <a:pt x="51" y="30"/>
                  <a:pt x="52" y="30"/>
                </a:cubicBezTo>
                <a:cubicBezTo>
                  <a:pt x="60" y="33"/>
                  <a:pt x="58" y="39"/>
                  <a:pt x="56" y="44"/>
                </a:cubicBezTo>
                <a:cubicBezTo>
                  <a:pt x="55" y="47"/>
                  <a:pt x="54" y="50"/>
                  <a:pt x="55" y="51"/>
                </a:cubicBezTo>
                <a:cubicBezTo>
                  <a:pt x="56" y="51"/>
                  <a:pt x="56" y="51"/>
                  <a:pt x="56" y="51"/>
                </a:cubicBezTo>
                <a:cubicBezTo>
                  <a:pt x="57" y="51"/>
                  <a:pt x="58" y="50"/>
                  <a:pt x="59" y="49"/>
                </a:cubicBezTo>
                <a:cubicBezTo>
                  <a:pt x="61" y="47"/>
                  <a:pt x="63" y="45"/>
                  <a:pt x="65" y="42"/>
                </a:cubicBezTo>
                <a:close/>
                <a:moveTo>
                  <a:pt x="47" y="17"/>
                </a:moveTo>
                <a:cubicBezTo>
                  <a:pt x="47" y="17"/>
                  <a:pt x="47" y="17"/>
                  <a:pt x="47" y="17"/>
                </a:cubicBezTo>
                <a:cubicBezTo>
                  <a:pt x="47" y="17"/>
                  <a:pt x="47" y="17"/>
                  <a:pt x="47" y="16"/>
                </a:cubicBezTo>
                <a:cubicBezTo>
                  <a:pt x="47" y="16"/>
                  <a:pt x="47" y="17"/>
                  <a:pt x="47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69C60FC4-9108-400D-AFCD-410D390F61D0}"/>
              </a:ext>
            </a:extLst>
          </p:cNvPr>
          <p:cNvSpPr txBox="1"/>
          <p:nvPr/>
        </p:nvSpPr>
        <p:spPr>
          <a:xfrm>
            <a:off x="9442464" y="4711724"/>
            <a:ext cx="2051844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/>
            <a:r>
              <a:rPr lang="zh-TW" altLang="en-US" sz="20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報紙、網路與手機</a:t>
            </a:r>
            <a:endParaRPr lang="en-US" altLang="zh-CN" sz="2000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6EF360-FD54-4981-B057-ED78285E56EE}"/>
              </a:ext>
            </a:extLst>
          </p:cNvPr>
          <p:cNvSpPr txBox="1"/>
          <p:nvPr/>
        </p:nvSpPr>
        <p:spPr>
          <a:xfrm>
            <a:off x="6823339" y="5486710"/>
            <a:ext cx="4214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accent3"/>
                </a:solidFill>
              </a:rPr>
              <a:t>使用多種平台看新聞的</a:t>
            </a:r>
            <a:r>
              <a:rPr lang="zh-CN" altLang="en-US" dirty="0">
                <a:solidFill>
                  <a:schemeClr val="accent3"/>
                </a:solidFill>
              </a:rPr>
              <a:t>人</a:t>
            </a:r>
            <a:r>
              <a:rPr lang="zh-TW" altLang="en-US" dirty="0">
                <a:solidFill>
                  <a:schemeClr val="accent3"/>
                </a:solidFill>
              </a:rPr>
              <a:t>比例超過七成</a:t>
            </a:r>
          </a:p>
        </p:txBody>
      </p:sp>
    </p:spTree>
    <p:extLst>
      <p:ext uri="{BB962C8B-B14F-4D97-AF65-F5344CB8AC3E}">
        <p14:creationId xmlns:p14="http://schemas.microsoft.com/office/powerpoint/2010/main" val="33322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>
            <a:extLst>
              <a:ext uri="{FF2B5EF4-FFF2-40B4-BE49-F238E27FC236}">
                <a16:creationId xmlns:a16="http://schemas.microsoft.com/office/drawing/2014/main" id="{A198420A-F75D-4B77-8FA4-3C48F19E4F69}"/>
              </a:ext>
            </a:extLst>
          </p:cNvPr>
          <p:cNvSpPr txBox="1"/>
          <p:nvPr/>
        </p:nvSpPr>
        <p:spPr>
          <a:xfrm>
            <a:off x="271811" y="309789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+mj-ea"/>
                <a:ea typeface="+mj-ea"/>
              </a:rPr>
              <a:t>題目與問題説明</a:t>
            </a:r>
          </a:p>
        </p:txBody>
      </p:sp>
      <p:sp>
        <p:nvSpPr>
          <p:cNvPr id="3" name="文本框 15">
            <a:extLst>
              <a:ext uri="{FF2B5EF4-FFF2-40B4-BE49-F238E27FC236}">
                <a16:creationId xmlns:a16="http://schemas.microsoft.com/office/drawing/2014/main" id="{4852A41E-DB9A-4710-A422-254FF86E8AA2}"/>
              </a:ext>
            </a:extLst>
          </p:cNvPr>
          <p:cNvSpPr txBox="1"/>
          <p:nvPr/>
        </p:nvSpPr>
        <p:spPr>
          <a:xfrm>
            <a:off x="9636787" y="37741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>
                <a:latin typeface="+mj-ea"/>
                <a:ea typeface="+mj-ea"/>
              </a:rPr>
              <a:t>創意發想動機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pSp>
        <p:nvGrpSpPr>
          <p:cNvPr id="41" name="组合 36">
            <a:extLst>
              <a:ext uri="{FF2B5EF4-FFF2-40B4-BE49-F238E27FC236}">
                <a16:creationId xmlns:a16="http://schemas.microsoft.com/office/drawing/2014/main" id="{F29FFBC6-583C-42E7-96AB-322AE74C74F3}"/>
              </a:ext>
            </a:extLst>
          </p:cNvPr>
          <p:cNvGrpSpPr/>
          <p:nvPr/>
        </p:nvGrpSpPr>
        <p:grpSpPr>
          <a:xfrm>
            <a:off x="6202135" y="2131267"/>
            <a:ext cx="2552700" cy="4067175"/>
            <a:chOff x="8096250" y="2019300"/>
            <a:chExt cx="2552700" cy="4067175"/>
          </a:xfrm>
        </p:grpSpPr>
        <p:sp>
          <p:nvSpPr>
            <p:cNvPr id="42" name="îṣļîḑé-Rounded Rectangle 2">
              <a:extLst>
                <a:ext uri="{FF2B5EF4-FFF2-40B4-BE49-F238E27FC236}">
                  <a16:creationId xmlns:a16="http://schemas.microsoft.com/office/drawing/2014/main" id="{21886E9D-06F8-4CCA-A9F0-31DF72D67A3F}"/>
                </a:ext>
              </a:extLst>
            </p:cNvPr>
            <p:cNvSpPr/>
            <p:nvPr/>
          </p:nvSpPr>
          <p:spPr>
            <a:xfrm>
              <a:off x="8096250" y="2019300"/>
              <a:ext cx="2552700" cy="4067175"/>
            </a:xfrm>
            <a:prstGeom prst="roundRect">
              <a:avLst>
                <a:gd name="adj" fmla="val 1293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endPara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îṣļîḑé-Oval 3">
              <a:extLst>
                <a:ext uri="{FF2B5EF4-FFF2-40B4-BE49-F238E27FC236}">
                  <a16:creationId xmlns:a16="http://schemas.microsoft.com/office/drawing/2014/main" id="{36312FE8-B31D-4965-91F3-F5AFFBB7EDC0}"/>
                </a:ext>
              </a:extLst>
            </p:cNvPr>
            <p:cNvSpPr/>
            <p:nvPr/>
          </p:nvSpPr>
          <p:spPr>
            <a:xfrm>
              <a:off x="8505825" y="2386012"/>
              <a:ext cx="1733550" cy="173355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组合 35">
            <a:extLst>
              <a:ext uri="{FF2B5EF4-FFF2-40B4-BE49-F238E27FC236}">
                <a16:creationId xmlns:a16="http://schemas.microsoft.com/office/drawing/2014/main" id="{20A181EC-39FA-4E54-855F-9961A31BFA42}"/>
              </a:ext>
            </a:extLst>
          </p:cNvPr>
          <p:cNvGrpSpPr/>
          <p:nvPr/>
        </p:nvGrpSpPr>
        <p:grpSpPr>
          <a:xfrm>
            <a:off x="2925535" y="2131267"/>
            <a:ext cx="2552700" cy="4067175"/>
            <a:chOff x="4819650" y="2019300"/>
            <a:chExt cx="2552700" cy="4067175"/>
          </a:xfrm>
        </p:grpSpPr>
        <p:sp>
          <p:nvSpPr>
            <p:cNvPr id="52" name="îṣļîḑé-Rounded Rectangle 4">
              <a:extLst>
                <a:ext uri="{FF2B5EF4-FFF2-40B4-BE49-F238E27FC236}">
                  <a16:creationId xmlns:a16="http://schemas.microsoft.com/office/drawing/2014/main" id="{A5D08A1A-6523-4A85-8E65-59866D0C921A}"/>
                </a:ext>
              </a:extLst>
            </p:cNvPr>
            <p:cNvSpPr/>
            <p:nvPr/>
          </p:nvSpPr>
          <p:spPr>
            <a:xfrm>
              <a:off x="4819650" y="2019300"/>
              <a:ext cx="2552700" cy="4067175"/>
            </a:xfrm>
            <a:prstGeom prst="roundRect">
              <a:avLst>
                <a:gd name="adj" fmla="val 1293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endParaRPr lang="zh-CN" altLang="en-US" sz="1600" dirty="0">
                <a:solidFill>
                  <a:schemeClr val="tx1"/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îṣļîḑé-Oval 5">
              <a:extLst>
                <a:ext uri="{FF2B5EF4-FFF2-40B4-BE49-F238E27FC236}">
                  <a16:creationId xmlns:a16="http://schemas.microsoft.com/office/drawing/2014/main" id="{BFFF881E-EAC7-4C96-AAB6-E3C00EAEF302}"/>
                </a:ext>
              </a:extLst>
            </p:cNvPr>
            <p:cNvSpPr/>
            <p:nvPr/>
          </p:nvSpPr>
          <p:spPr>
            <a:xfrm>
              <a:off x="5229225" y="2386012"/>
              <a:ext cx="1733550" cy="173355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latin typeface="+mn-ea"/>
                <a:sym typeface="Arial" panose="020B0604020202020204" pitchFamily="34" charset="0"/>
              </a:endParaRPr>
            </a:p>
          </p:txBody>
        </p:sp>
        <p:grpSp>
          <p:nvGrpSpPr>
            <p:cNvPr id="56" name="组合 28">
              <a:extLst>
                <a:ext uri="{FF2B5EF4-FFF2-40B4-BE49-F238E27FC236}">
                  <a16:creationId xmlns:a16="http://schemas.microsoft.com/office/drawing/2014/main" id="{9A61D28C-88DE-4AA7-92E1-D24BC1651783}"/>
                </a:ext>
              </a:extLst>
            </p:cNvPr>
            <p:cNvGrpSpPr/>
            <p:nvPr/>
          </p:nvGrpSpPr>
          <p:grpSpPr>
            <a:xfrm>
              <a:off x="5684838" y="2891631"/>
              <a:ext cx="822325" cy="722313"/>
              <a:chOff x="7545388" y="1652587"/>
              <a:chExt cx="822325" cy="722313"/>
            </a:xfrm>
            <a:solidFill>
              <a:schemeClr val="bg1"/>
            </a:solidFill>
          </p:grpSpPr>
          <p:sp>
            <p:nvSpPr>
              <p:cNvPr id="57" name="Freeform 58">
                <a:extLst>
                  <a:ext uri="{FF2B5EF4-FFF2-40B4-BE49-F238E27FC236}">
                    <a16:creationId xmlns:a16="http://schemas.microsoft.com/office/drawing/2014/main" id="{27638B3F-A440-497C-91BF-D55878147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3988" y="2282825"/>
                <a:ext cx="365125" cy="92075"/>
              </a:xfrm>
              <a:custGeom>
                <a:avLst/>
                <a:gdLst>
                  <a:gd name="T0" fmla="*/ 106 w 120"/>
                  <a:gd name="T1" fmla="*/ 11 h 30"/>
                  <a:gd name="T2" fmla="*/ 97 w 120"/>
                  <a:gd name="T3" fmla="*/ 11 h 30"/>
                  <a:gd name="T4" fmla="*/ 97 w 120"/>
                  <a:gd name="T5" fmla="*/ 0 h 30"/>
                  <a:gd name="T6" fmla="*/ 23 w 120"/>
                  <a:gd name="T7" fmla="*/ 0 h 30"/>
                  <a:gd name="T8" fmla="*/ 23 w 120"/>
                  <a:gd name="T9" fmla="*/ 11 h 30"/>
                  <a:gd name="T10" fmla="*/ 14 w 120"/>
                  <a:gd name="T11" fmla="*/ 11 h 30"/>
                  <a:gd name="T12" fmla="*/ 0 w 120"/>
                  <a:gd name="T13" fmla="*/ 30 h 30"/>
                  <a:gd name="T14" fmla="*/ 120 w 120"/>
                  <a:gd name="T15" fmla="*/ 30 h 30"/>
                  <a:gd name="T16" fmla="*/ 106 w 120"/>
                  <a:gd name="T17" fmla="*/ 1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30">
                    <a:moveTo>
                      <a:pt x="106" y="11"/>
                    </a:moveTo>
                    <a:cubicBezTo>
                      <a:pt x="97" y="11"/>
                      <a:pt x="97" y="11"/>
                      <a:pt x="97" y="11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6" y="11"/>
                      <a:pt x="0" y="20"/>
                      <a:pt x="0" y="30"/>
                    </a:cubicBezTo>
                    <a:cubicBezTo>
                      <a:pt x="120" y="30"/>
                      <a:pt x="120" y="30"/>
                      <a:pt x="120" y="30"/>
                    </a:cubicBezTo>
                    <a:cubicBezTo>
                      <a:pt x="120" y="20"/>
                      <a:pt x="114" y="11"/>
                      <a:pt x="10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+mn-ea"/>
                </a:endParaRPr>
              </a:p>
            </p:txBody>
          </p:sp>
          <p:sp>
            <p:nvSpPr>
              <p:cNvPr id="58" name="Freeform 59">
                <a:extLst>
                  <a:ext uri="{FF2B5EF4-FFF2-40B4-BE49-F238E27FC236}">
                    <a16:creationId xmlns:a16="http://schemas.microsoft.com/office/drawing/2014/main" id="{91E3D461-24BB-4DD2-BAB8-8D8F3646E2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45388" y="1652587"/>
                <a:ext cx="822325" cy="612775"/>
              </a:xfrm>
              <a:custGeom>
                <a:avLst/>
                <a:gdLst>
                  <a:gd name="T0" fmla="*/ 251 w 270"/>
                  <a:gd name="T1" fmla="*/ 0 h 201"/>
                  <a:gd name="T2" fmla="*/ 19 w 270"/>
                  <a:gd name="T3" fmla="*/ 0 h 201"/>
                  <a:gd name="T4" fmla="*/ 0 w 270"/>
                  <a:gd name="T5" fmla="*/ 19 h 201"/>
                  <a:gd name="T6" fmla="*/ 0 w 270"/>
                  <a:gd name="T7" fmla="*/ 183 h 201"/>
                  <a:gd name="T8" fmla="*/ 19 w 270"/>
                  <a:gd name="T9" fmla="*/ 201 h 201"/>
                  <a:gd name="T10" fmla="*/ 251 w 270"/>
                  <a:gd name="T11" fmla="*/ 201 h 201"/>
                  <a:gd name="T12" fmla="*/ 270 w 270"/>
                  <a:gd name="T13" fmla="*/ 183 h 201"/>
                  <a:gd name="T14" fmla="*/ 270 w 270"/>
                  <a:gd name="T15" fmla="*/ 19 h 201"/>
                  <a:gd name="T16" fmla="*/ 251 w 270"/>
                  <a:gd name="T17" fmla="*/ 0 h 201"/>
                  <a:gd name="T18" fmla="*/ 135 w 270"/>
                  <a:gd name="T19" fmla="*/ 183 h 201"/>
                  <a:gd name="T20" fmla="*/ 128 w 270"/>
                  <a:gd name="T21" fmla="*/ 176 h 201"/>
                  <a:gd name="T22" fmla="*/ 135 w 270"/>
                  <a:gd name="T23" fmla="*/ 169 h 201"/>
                  <a:gd name="T24" fmla="*/ 142 w 270"/>
                  <a:gd name="T25" fmla="*/ 176 h 201"/>
                  <a:gd name="T26" fmla="*/ 135 w 270"/>
                  <a:gd name="T27" fmla="*/ 183 h 201"/>
                  <a:gd name="T28" fmla="*/ 254 w 270"/>
                  <a:gd name="T29" fmla="*/ 146 h 201"/>
                  <a:gd name="T30" fmla="*/ 252 w 270"/>
                  <a:gd name="T31" fmla="*/ 148 h 201"/>
                  <a:gd name="T32" fmla="*/ 18 w 270"/>
                  <a:gd name="T33" fmla="*/ 148 h 201"/>
                  <a:gd name="T34" fmla="*/ 16 w 270"/>
                  <a:gd name="T35" fmla="*/ 146 h 201"/>
                  <a:gd name="T36" fmla="*/ 16 w 270"/>
                  <a:gd name="T37" fmla="*/ 20 h 201"/>
                  <a:gd name="T38" fmla="*/ 18 w 270"/>
                  <a:gd name="T39" fmla="*/ 18 h 201"/>
                  <a:gd name="T40" fmla="*/ 252 w 270"/>
                  <a:gd name="T41" fmla="*/ 18 h 201"/>
                  <a:gd name="T42" fmla="*/ 254 w 270"/>
                  <a:gd name="T43" fmla="*/ 20 h 201"/>
                  <a:gd name="T44" fmla="*/ 254 w 270"/>
                  <a:gd name="T45" fmla="*/ 14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0" h="201">
                    <a:moveTo>
                      <a:pt x="251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0" y="9"/>
                      <a:pt x="0" y="19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3"/>
                      <a:pt x="9" y="201"/>
                      <a:pt x="19" y="201"/>
                    </a:cubicBezTo>
                    <a:cubicBezTo>
                      <a:pt x="251" y="201"/>
                      <a:pt x="251" y="201"/>
                      <a:pt x="251" y="201"/>
                    </a:cubicBezTo>
                    <a:cubicBezTo>
                      <a:pt x="261" y="201"/>
                      <a:pt x="270" y="193"/>
                      <a:pt x="270" y="183"/>
                    </a:cubicBezTo>
                    <a:cubicBezTo>
                      <a:pt x="270" y="19"/>
                      <a:pt x="270" y="19"/>
                      <a:pt x="270" y="19"/>
                    </a:cubicBezTo>
                    <a:cubicBezTo>
                      <a:pt x="270" y="9"/>
                      <a:pt x="261" y="0"/>
                      <a:pt x="251" y="0"/>
                    </a:cubicBezTo>
                    <a:close/>
                    <a:moveTo>
                      <a:pt x="135" y="183"/>
                    </a:moveTo>
                    <a:cubicBezTo>
                      <a:pt x="131" y="183"/>
                      <a:pt x="128" y="180"/>
                      <a:pt x="128" y="176"/>
                    </a:cubicBezTo>
                    <a:cubicBezTo>
                      <a:pt x="128" y="172"/>
                      <a:pt x="131" y="169"/>
                      <a:pt x="135" y="169"/>
                    </a:cubicBezTo>
                    <a:cubicBezTo>
                      <a:pt x="139" y="169"/>
                      <a:pt x="142" y="172"/>
                      <a:pt x="142" y="176"/>
                    </a:cubicBezTo>
                    <a:cubicBezTo>
                      <a:pt x="142" y="180"/>
                      <a:pt x="139" y="183"/>
                      <a:pt x="135" y="183"/>
                    </a:cubicBezTo>
                    <a:close/>
                    <a:moveTo>
                      <a:pt x="254" y="146"/>
                    </a:moveTo>
                    <a:cubicBezTo>
                      <a:pt x="254" y="147"/>
                      <a:pt x="253" y="148"/>
                      <a:pt x="252" y="148"/>
                    </a:cubicBezTo>
                    <a:cubicBezTo>
                      <a:pt x="18" y="148"/>
                      <a:pt x="18" y="148"/>
                      <a:pt x="18" y="148"/>
                    </a:cubicBezTo>
                    <a:cubicBezTo>
                      <a:pt x="17" y="148"/>
                      <a:pt x="16" y="147"/>
                      <a:pt x="16" y="146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252" y="18"/>
                      <a:pt x="252" y="18"/>
                      <a:pt x="252" y="18"/>
                    </a:cubicBezTo>
                    <a:cubicBezTo>
                      <a:pt x="253" y="18"/>
                      <a:pt x="254" y="19"/>
                      <a:pt x="254" y="20"/>
                    </a:cubicBezTo>
                    <a:lnTo>
                      <a:pt x="254" y="1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+mn-ea"/>
                </a:endParaRPr>
              </a:p>
            </p:txBody>
          </p:sp>
          <p:sp>
            <p:nvSpPr>
              <p:cNvPr id="59" name="Freeform 60">
                <a:extLst>
                  <a:ext uri="{FF2B5EF4-FFF2-40B4-BE49-F238E27FC236}">
                    <a16:creationId xmlns:a16="http://schemas.microsoft.com/office/drawing/2014/main" id="{CF77E9BC-D999-4F9A-996D-491F82826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4313" y="1828800"/>
                <a:ext cx="244475" cy="115888"/>
              </a:xfrm>
              <a:custGeom>
                <a:avLst/>
                <a:gdLst>
                  <a:gd name="T0" fmla="*/ 4 w 80"/>
                  <a:gd name="T1" fmla="*/ 20 h 38"/>
                  <a:gd name="T2" fmla="*/ 4 w 80"/>
                  <a:gd name="T3" fmla="*/ 34 h 38"/>
                  <a:gd name="T4" fmla="*/ 11 w 80"/>
                  <a:gd name="T5" fmla="*/ 37 h 38"/>
                  <a:gd name="T6" fmla="*/ 18 w 80"/>
                  <a:gd name="T7" fmla="*/ 34 h 38"/>
                  <a:gd name="T8" fmla="*/ 62 w 80"/>
                  <a:gd name="T9" fmla="*/ 34 h 38"/>
                  <a:gd name="T10" fmla="*/ 76 w 80"/>
                  <a:gd name="T11" fmla="*/ 34 h 38"/>
                  <a:gd name="T12" fmla="*/ 76 w 80"/>
                  <a:gd name="T13" fmla="*/ 20 h 38"/>
                  <a:gd name="T14" fmla="*/ 4 w 80"/>
                  <a:gd name="T15" fmla="*/ 2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38">
                    <a:moveTo>
                      <a:pt x="4" y="20"/>
                    </a:moveTo>
                    <a:cubicBezTo>
                      <a:pt x="0" y="24"/>
                      <a:pt x="0" y="30"/>
                      <a:pt x="4" y="34"/>
                    </a:cubicBezTo>
                    <a:cubicBezTo>
                      <a:pt x="6" y="36"/>
                      <a:pt x="8" y="37"/>
                      <a:pt x="11" y="37"/>
                    </a:cubicBezTo>
                    <a:cubicBezTo>
                      <a:pt x="13" y="37"/>
                      <a:pt x="16" y="36"/>
                      <a:pt x="18" y="34"/>
                    </a:cubicBezTo>
                    <a:cubicBezTo>
                      <a:pt x="30" y="22"/>
                      <a:pt x="50" y="22"/>
                      <a:pt x="62" y="34"/>
                    </a:cubicBezTo>
                    <a:cubicBezTo>
                      <a:pt x="66" y="38"/>
                      <a:pt x="72" y="38"/>
                      <a:pt x="76" y="34"/>
                    </a:cubicBezTo>
                    <a:cubicBezTo>
                      <a:pt x="80" y="30"/>
                      <a:pt x="80" y="24"/>
                      <a:pt x="76" y="20"/>
                    </a:cubicBezTo>
                    <a:cubicBezTo>
                      <a:pt x="56" y="0"/>
                      <a:pt x="24" y="0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+mn-ea"/>
                </a:endParaRPr>
              </a:p>
            </p:txBody>
          </p:sp>
          <p:sp>
            <p:nvSpPr>
              <p:cNvPr id="60" name="Freeform 61">
                <a:extLst>
                  <a:ext uri="{FF2B5EF4-FFF2-40B4-BE49-F238E27FC236}">
                    <a16:creationId xmlns:a16="http://schemas.microsoft.com/office/drawing/2014/main" id="{0B4C14BF-978E-44ED-A15C-E5A4E5705C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1288" y="1744662"/>
                <a:ext cx="390525" cy="127000"/>
              </a:xfrm>
              <a:custGeom>
                <a:avLst/>
                <a:gdLst>
                  <a:gd name="T0" fmla="*/ 64 w 128"/>
                  <a:gd name="T1" fmla="*/ 0 h 42"/>
                  <a:gd name="T2" fmla="*/ 4 w 128"/>
                  <a:gd name="T3" fmla="*/ 24 h 42"/>
                  <a:gd name="T4" fmla="*/ 4 w 128"/>
                  <a:gd name="T5" fmla="*/ 39 h 42"/>
                  <a:gd name="T6" fmla="*/ 18 w 128"/>
                  <a:gd name="T7" fmla="*/ 39 h 42"/>
                  <a:gd name="T8" fmla="*/ 64 w 128"/>
                  <a:gd name="T9" fmla="*/ 20 h 42"/>
                  <a:gd name="T10" fmla="*/ 110 w 128"/>
                  <a:gd name="T11" fmla="*/ 39 h 42"/>
                  <a:gd name="T12" fmla="*/ 117 w 128"/>
                  <a:gd name="T13" fmla="*/ 41 h 42"/>
                  <a:gd name="T14" fmla="*/ 124 w 128"/>
                  <a:gd name="T15" fmla="*/ 39 h 42"/>
                  <a:gd name="T16" fmla="*/ 124 w 128"/>
                  <a:gd name="T17" fmla="*/ 24 h 42"/>
                  <a:gd name="T18" fmla="*/ 64 w 128"/>
                  <a:gd name="T1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42">
                    <a:moveTo>
                      <a:pt x="64" y="0"/>
                    </a:moveTo>
                    <a:cubicBezTo>
                      <a:pt x="41" y="0"/>
                      <a:pt x="20" y="8"/>
                      <a:pt x="4" y="24"/>
                    </a:cubicBezTo>
                    <a:cubicBezTo>
                      <a:pt x="0" y="28"/>
                      <a:pt x="0" y="35"/>
                      <a:pt x="4" y="39"/>
                    </a:cubicBezTo>
                    <a:cubicBezTo>
                      <a:pt x="8" y="42"/>
                      <a:pt x="14" y="42"/>
                      <a:pt x="18" y="39"/>
                    </a:cubicBezTo>
                    <a:cubicBezTo>
                      <a:pt x="30" y="26"/>
                      <a:pt x="47" y="20"/>
                      <a:pt x="64" y="20"/>
                    </a:cubicBezTo>
                    <a:cubicBezTo>
                      <a:pt x="81" y="20"/>
                      <a:pt x="97" y="26"/>
                      <a:pt x="110" y="39"/>
                    </a:cubicBezTo>
                    <a:cubicBezTo>
                      <a:pt x="112" y="41"/>
                      <a:pt x="114" y="41"/>
                      <a:pt x="117" y="41"/>
                    </a:cubicBezTo>
                    <a:cubicBezTo>
                      <a:pt x="119" y="41"/>
                      <a:pt x="122" y="41"/>
                      <a:pt x="124" y="39"/>
                    </a:cubicBezTo>
                    <a:cubicBezTo>
                      <a:pt x="128" y="35"/>
                      <a:pt x="128" y="28"/>
                      <a:pt x="124" y="24"/>
                    </a:cubicBezTo>
                    <a:cubicBezTo>
                      <a:pt x="108" y="8"/>
                      <a:pt x="87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+mn-ea"/>
                </a:endParaRPr>
              </a:p>
            </p:txBody>
          </p:sp>
          <p:sp>
            <p:nvSpPr>
              <p:cNvPr id="61" name="Freeform 62">
                <a:extLst>
                  <a:ext uri="{FF2B5EF4-FFF2-40B4-BE49-F238E27FC236}">
                    <a16:creationId xmlns:a16="http://schemas.microsoft.com/office/drawing/2014/main" id="{519F45A8-8DE5-4BA7-8096-C077548640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7338" y="1954212"/>
                <a:ext cx="104775" cy="100013"/>
              </a:xfrm>
              <a:custGeom>
                <a:avLst/>
                <a:gdLst>
                  <a:gd name="T0" fmla="*/ 6 w 34"/>
                  <a:gd name="T1" fmla="*/ 6 h 33"/>
                  <a:gd name="T2" fmla="*/ 6 w 34"/>
                  <a:gd name="T3" fmla="*/ 27 h 33"/>
                  <a:gd name="T4" fmla="*/ 28 w 34"/>
                  <a:gd name="T5" fmla="*/ 27 h 33"/>
                  <a:gd name="T6" fmla="*/ 28 w 34"/>
                  <a:gd name="T7" fmla="*/ 6 h 33"/>
                  <a:gd name="T8" fmla="*/ 6 w 34"/>
                  <a:gd name="T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6" y="6"/>
                    </a:moveTo>
                    <a:cubicBezTo>
                      <a:pt x="0" y="12"/>
                      <a:pt x="0" y="21"/>
                      <a:pt x="6" y="27"/>
                    </a:cubicBezTo>
                    <a:cubicBezTo>
                      <a:pt x="12" y="33"/>
                      <a:pt x="22" y="33"/>
                      <a:pt x="28" y="27"/>
                    </a:cubicBezTo>
                    <a:cubicBezTo>
                      <a:pt x="34" y="21"/>
                      <a:pt x="34" y="12"/>
                      <a:pt x="28" y="6"/>
                    </a:cubicBezTo>
                    <a:cubicBezTo>
                      <a:pt x="22" y="0"/>
                      <a:pt x="12" y="0"/>
                      <a:pt x="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+mn-ea"/>
                </a:endParaRP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44BBA81-B0AA-473F-AD49-F0A81FC7BEDF}"/>
              </a:ext>
            </a:extLst>
          </p:cNvPr>
          <p:cNvSpPr txBox="1"/>
          <p:nvPr/>
        </p:nvSpPr>
        <p:spPr>
          <a:xfrm>
            <a:off x="852585" y="1384699"/>
            <a:ext cx="10699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3D</a:t>
            </a:r>
            <a:r>
              <a:rPr lang="zh-TW" altLang="en-US" sz="2400" dirty="0"/>
              <a:t>虛擬台語合成新聞主播為架設在手機平台的新型態新聞播放方式</a:t>
            </a:r>
          </a:p>
        </p:txBody>
      </p:sp>
      <p:pic>
        <p:nvPicPr>
          <p:cNvPr id="64" name="Graphic 63" descr="Smart Phone with solid fill">
            <a:extLst>
              <a:ext uri="{FF2B5EF4-FFF2-40B4-BE49-F238E27FC236}">
                <a16:creationId xmlns:a16="http://schemas.microsoft.com/office/drawing/2014/main" id="{8E07FA78-1671-42F7-94A1-C84EEE453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1285" y="2932001"/>
            <a:ext cx="914400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377ECF8-27DB-4AD8-B121-45DF6440D564}"/>
              </a:ext>
            </a:extLst>
          </p:cNvPr>
          <p:cNvSpPr txBox="1"/>
          <p:nvPr/>
        </p:nvSpPr>
        <p:spPr>
          <a:xfrm>
            <a:off x="3220413" y="4568654"/>
            <a:ext cx="1962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Arial" panose="020B0604020202020204" pitchFamily="34" charset="0"/>
              </a:rPr>
              <a:t>提供</a:t>
            </a:r>
            <a:r>
              <a:rPr lang="en-US" altLang="zh-CN" sz="2000" dirty="0">
                <a:latin typeface="Arial" panose="020B0604020202020204" pitchFamily="34" charset="0"/>
              </a:rPr>
              <a:t>24</a:t>
            </a:r>
            <a:r>
              <a:rPr lang="zh-CN" altLang="en-US" sz="2000" dirty="0">
                <a:latin typeface="Arial" panose="020B0604020202020204" pitchFamily="34" charset="0"/>
              </a:rPr>
              <a:t>小時即時人聲播報服務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1F5327-CFD2-4498-89F8-B7977A331AFD}"/>
              </a:ext>
            </a:extLst>
          </p:cNvPr>
          <p:cNvSpPr txBox="1"/>
          <p:nvPr/>
        </p:nvSpPr>
        <p:spPr>
          <a:xfrm>
            <a:off x="6611710" y="4596137"/>
            <a:ext cx="173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</a:rPr>
              <a:t>隨地透過手機觀看新聞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6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>
            <a:extLst>
              <a:ext uri="{FF2B5EF4-FFF2-40B4-BE49-F238E27FC236}">
                <a16:creationId xmlns:a16="http://schemas.microsoft.com/office/drawing/2014/main" id="{A198420A-F75D-4B77-8FA4-3C48F19E4F69}"/>
              </a:ext>
            </a:extLst>
          </p:cNvPr>
          <p:cNvSpPr txBox="1"/>
          <p:nvPr/>
        </p:nvSpPr>
        <p:spPr>
          <a:xfrm>
            <a:off x="523891" y="28508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+mj-ea"/>
                <a:ea typeface="+mj-ea"/>
              </a:rPr>
              <a:t>解決方法説明</a:t>
            </a:r>
          </a:p>
        </p:txBody>
      </p:sp>
      <p:sp>
        <p:nvSpPr>
          <p:cNvPr id="3" name="文本框 15">
            <a:extLst>
              <a:ext uri="{FF2B5EF4-FFF2-40B4-BE49-F238E27FC236}">
                <a16:creationId xmlns:a16="http://schemas.microsoft.com/office/drawing/2014/main" id="{4852A41E-DB9A-4710-A422-254FF86E8AA2}"/>
              </a:ext>
            </a:extLst>
          </p:cNvPr>
          <p:cNvSpPr txBox="1"/>
          <p:nvPr/>
        </p:nvSpPr>
        <p:spPr>
          <a:xfrm>
            <a:off x="10443691" y="3774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+mj-ea"/>
                <a:ea typeface="+mj-ea"/>
              </a:rPr>
              <a:t>新聞主題</a:t>
            </a:r>
          </a:p>
        </p:txBody>
      </p:sp>
      <p:pic>
        <p:nvPicPr>
          <p:cNvPr id="64" name="Graphic 63" descr="Smart Phone with solid fill">
            <a:extLst>
              <a:ext uri="{FF2B5EF4-FFF2-40B4-BE49-F238E27FC236}">
                <a16:creationId xmlns:a16="http://schemas.microsoft.com/office/drawing/2014/main" id="{8E07FA78-1671-42F7-94A1-C84EEE453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808" y="3183927"/>
            <a:ext cx="914400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377ECF8-27DB-4AD8-B121-45DF6440D564}"/>
              </a:ext>
            </a:extLst>
          </p:cNvPr>
          <p:cNvSpPr txBox="1"/>
          <p:nvPr/>
        </p:nvSpPr>
        <p:spPr>
          <a:xfrm>
            <a:off x="1573836" y="1988406"/>
            <a:ext cx="196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主題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1F5327-CFD2-4498-89F8-B7977A331AFD}"/>
              </a:ext>
            </a:extLst>
          </p:cNvPr>
          <p:cNvSpPr txBox="1"/>
          <p:nvPr/>
        </p:nvSpPr>
        <p:spPr>
          <a:xfrm>
            <a:off x="3637524" y="5230618"/>
            <a:ext cx="586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Arial" panose="020B0604020202020204" pitchFamily="34" charset="0"/>
              </a:rPr>
              <a:t>可以根據選擇的主題和語言收看即時的新聞</a:t>
            </a:r>
          </a:p>
        </p:txBody>
      </p:sp>
      <p:sp>
        <p:nvSpPr>
          <p:cNvPr id="25" name="îŝḷîḓé-Oval 63">
            <a:extLst>
              <a:ext uri="{FF2B5EF4-FFF2-40B4-BE49-F238E27FC236}">
                <a16:creationId xmlns:a16="http://schemas.microsoft.com/office/drawing/2014/main" id="{4610212C-81CA-4E20-BCF1-3264863767A9}"/>
              </a:ext>
            </a:extLst>
          </p:cNvPr>
          <p:cNvSpPr>
            <a:spLocks/>
          </p:cNvSpPr>
          <p:nvPr/>
        </p:nvSpPr>
        <p:spPr bwMode="auto">
          <a:xfrm>
            <a:off x="3637524" y="1559348"/>
            <a:ext cx="1274654" cy="127465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1" lang="zh-TW" altLang="en-US" sz="2400" dirty="0">
                <a:solidFill>
                  <a:schemeClr val="bg1"/>
                </a:solidFill>
              </a:rPr>
              <a:t>政治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4" name="îŝḷîḓé-Oval 50">
            <a:extLst>
              <a:ext uri="{FF2B5EF4-FFF2-40B4-BE49-F238E27FC236}">
                <a16:creationId xmlns:a16="http://schemas.microsoft.com/office/drawing/2014/main" id="{102DD3BE-B92E-4B7F-BA6F-D20ED1F158CF}"/>
              </a:ext>
            </a:extLst>
          </p:cNvPr>
          <p:cNvSpPr>
            <a:spLocks/>
          </p:cNvSpPr>
          <p:nvPr/>
        </p:nvSpPr>
        <p:spPr bwMode="auto">
          <a:xfrm>
            <a:off x="5951983" y="1559348"/>
            <a:ext cx="1274654" cy="1274654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dirty="0"/>
              <a:t>財經</a:t>
            </a:r>
            <a:endParaRPr sz="2400" dirty="0"/>
          </a:p>
        </p:txBody>
      </p:sp>
      <p:sp>
        <p:nvSpPr>
          <p:cNvPr id="46" name="îŝḷîḓé-Oval 55">
            <a:extLst>
              <a:ext uri="{FF2B5EF4-FFF2-40B4-BE49-F238E27FC236}">
                <a16:creationId xmlns:a16="http://schemas.microsoft.com/office/drawing/2014/main" id="{AAF2A870-42DD-4DAD-8E28-4CA7D31DA04A}"/>
              </a:ext>
            </a:extLst>
          </p:cNvPr>
          <p:cNvSpPr>
            <a:spLocks/>
          </p:cNvSpPr>
          <p:nvPr/>
        </p:nvSpPr>
        <p:spPr bwMode="auto">
          <a:xfrm>
            <a:off x="8362038" y="1626176"/>
            <a:ext cx="1274654" cy="1274654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1" lang="zh-TW" altLang="en-US" sz="2400" dirty="0">
                <a:solidFill>
                  <a:schemeClr val="bg1"/>
                </a:solidFill>
              </a:rPr>
              <a:t>健康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149151-D681-486C-A24A-8D076269F5A2}"/>
              </a:ext>
            </a:extLst>
          </p:cNvPr>
          <p:cNvSpPr txBox="1"/>
          <p:nvPr/>
        </p:nvSpPr>
        <p:spPr>
          <a:xfrm>
            <a:off x="1573836" y="3636662"/>
            <a:ext cx="196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語言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50" name="îŝḷîḓé-Oval 50">
            <a:extLst>
              <a:ext uri="{FF2B5EF4-FFF2-40B4-BE49-F238E27FC236}">
                <a16:creationId xmlns:a16="http://schemas.microsoft.com/office/drawing/2014/main" id="{7377F56F-F7A8-47EA-AE10-9433A00F9416}"/>
              </a:ext>
            </a:extLst>
          </p:cNvPr>
          <p:cNvSpPr>
            <a:spLocks/>
          </p:cNvSpPr>
          <p:nvPr/>
        </p:nvSpPr>
        <p:spPr bwMode="auto">
          <a:xfrm>
            <a:off x="4736796" y="3274431"/>
            <a:ext cx="1274654" cy="1274654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dirty="0"/>
              <a:t>中文</a:t>
            </a:r>
            <a:endParaRPr sz="2400" dirty="0"/>
          </a:p>
        </p:txBody>
      </p:sp>
      <p:sp>
        <p:nvSpPr>
          <p:cNvPr id="54" name="îŝḷîḓé-Oval 63">
            <a:extLst>
              <a:ext uri="{FF2B5EF4-FFF2-40B4-BE49-F238E27FC236}">
                <a16:creationId xmlns:a16="http://schemas.microsoft.com/office/drawing/2014/main" id="{E106F48C-786C-4921-BCFF-B62BB7B23044}"/>
              </a:ext>
            </a:extLst>
          </p:cNvPr>
          <p:cNvSpPr>
            <a:spLocks/>
          </p:cNvSpPr>
          <p:nvPr/>
        </p:nvSpPr>
        <p:spPr bwMode="auto">
          <a:xfrm>
            <a:off x="7226637" y="3237119"/>
            <a:ext cx="1274654" cy="127465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1" lang="zh-CN" altLang="en-US" sz="2400" dirty="0">
                <a:solidFill>
                  <a:schemeClr val="bg1"/>
                </a:solidFill>
              </a:rPr>
              <a:t>台語</a:t>
            </a:r>
            <a:endParaRPr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31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AE7B423-D795-472E-9421-618D1F1A8529}"/>
              </a:ext>
            </a:extLst>
          </p:cNvPr>
          <p:cNvSpPr/>
          <p:nvPr/>
        </p:nvSpPr>
        <p:spPr>
          <a:xfrm>
            <a:off x="4970329" y="4006645"/>
            <a:ext cx="2182761" cy="2851355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5">
            <a:extLst>
              <a:ext uri="{FF2B5EF4-FFF2-40B4-BE49-F238E27FC236}">
                <a16:creationId xmlns:a16="http://schemas.microsoft.com/office/drawing/2014/main" id="{A198420A-F75D-4B77-8FA4-3C48F19E4F69}"/>
              </a:ext>
            </a:extLst>
          </p:cNvPr>
          <p:cNvSpPr txBox="1"/>
          <p:nvPr/>
        </p:nvSpPr>
        <p:spPr>
          <a:xfrm>
            <a:off x="62227" y="28508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b="1" dirty="0">
                <a:latin typeface="+mj-ea"/>
                <a:ea typeface="+mj-ea"/>
              </a:rPr>
              <a:t>架構</a:t>
            </a:r>
            <a:r>
              <a:rPr lang="zh-CN" altLang="en-US" sz="3600" b="1" dirty="0">
                <a:latin typeface="+mj-ea"/>
                <a:ea typeface="+mj-ea"/>
              </a:rPr>
              <a:t>圖與功能介紹</a:t>
            </a:r>
          </a:p>
        </p:txBody>
      </p:sp>
      <p:sp>
        <p:nvSpPr>
          <p:cNvPr id="3" name="文本框 15">
            <a:extLst>
              <a:ext uri="{FF2B5EF4-FFF2-40B4-BE49-F238E27FC236}">
                <a16:creationId xmlns:a16="http://schemas.microsoft.com/office/drawing/2014/main" id="{4852A41E-DB9A-4710-A422-254FF86E8AA2}"/>
              </a:ext>
            </a:extLst>
          </p:cNvPr>
          <p:cNvSpPr txBox="1"/>
          <p:nvPr/>
        </p:nvSpPr>
        <p:spPr>
          <a:xfrm>
            <a:off x="8376278" y="282879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>
                <a:latin typeface="+mj-ea"/>
                <a:ea typeface="+mj-ea"/>
              </a:rPr>
              <a:t>手機</a:t>
            </a:r>
            <a:r>
              <a:rPr lang="en-US" altLang="zh-TW" sz="2400" b="1" dirty="0">
                <a:latin typeface="+mj-ea"/>
                <a:ea typeface="+mj-ea"/>
              </a:rPr>
              <a:t>APP</a:t>
            </a:r>
            <a:r>
              <a:rPr lang="zh-TW" altLang="en-US" sz="2400" b="1" dirty="0">
                <a:latin typeface="+mj-ea"/>
                <a:ea typeface="+mj-ea"/>
              </a:rPr>
              <a:t>架構圖</a:t>
            </a:r>
            <a:r>
              <a:rPr lang="zh-CN" altLang="en-US" sz="2400" b="1" dirty="0">
                <a:latin typeface="+mj-ea"/>
                <a:ea typeface="+mj-ea"/>
              </a:rPr>
              <a:t>與功能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885B7A-FF79-4036-BF75-C3CA9BDA745C}"/>
              </a:ext>
            </a:extLst>
          </p:cNvPr>
          <p:cNvSpPr/>
          <p:nvPr/>
        </p:nvSpPr>
        <p:spPr>
          <a:xfrm>
            <a:off x="5316466" y="1795513"/>
            <a:ext cx="1293845" cy="6438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主頁面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1A88A43-7D9D-4EA7-B9FA-043C70ADEEBB}"/>
              </a:ext>
            </a:extLst>
          </p:cNvPr>
          <p:cNvSpPr/>
          <p:nvPr/>
        </p:nvSpPr>
        <p:spPr>
          <a:xfrm>
            <a:off x="1071337" y="2914586"/>
            <a:ext cx="1461796" cy="64381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政治新聞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台語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0B4D428-23B7-4EAA-8C0C-A8256CD105B9}"/>
              </a:ext>
            </a:extLst>
          </p:cNvPr>
          <p:cNvSpPr/>
          <p:nvPr/>
        </p:nvSpPr>
        <p:spPr>
          <a:xfrm>
            <a:off x="2707305" y="2914586"/>
            <a:ext cx="1461796" cy="64381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政治新聞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國語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102E5D4-90E1-4729-A865-483520AF4022}"/>
              </a:ext>
            </a:extLst>
          </p:cNvPr>
          <p:cNvSpPr/>
          <p:nvPr/>
        </p:nvSpPr>
        <p:spPr>
          <a:xfrm>
            <a:off x="4417917" y="2914585"/>
            <a:ext cx="1461796" cy="64381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健康新聞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台語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8825285-DD98-471C-A882-38E2C410AAF0}"/>
              </a:ext>
            </a:extLst>
          </p:cNvPr>
          <p:cNvSpPr/>
          <p:nvPr/>
        </p:nvSpPr>
        <p:spPr>
          <a:xfrm>
            <a:off x="6128529" y="2914585"/>
            <a:ext cx="1461796" cy="64381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健康新聞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國語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36907B8-493A-4E87-BD21-3493E701DB12}"/>
              </a:ext>
            </a:extLst>
          </p:cNvPr>
          <p:cNvSpPr/>
          <p:nvPr/>
        </p:nvSpPr>
        <p:spPr>
          <a:xfrm>
            <a:off x="7839141" y="2914586"/>
            <a:ext cx="1461797" cy="64381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財經新聞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台語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732F179-1F4B-4FF3-B97F-2DC57DBC2508}"/>
              </a:ext>
            </a:extLst>
          </p:cNvPr>
          <p:cNvSpPr/>
          <p:nvPr/>
        </p:nvSpPr>
        <p:spPr>
          <a:xfrm>
            <a:off x="9618981" y="2914585"/>
            <a:ext cx="1461796" cy="64381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財經新聞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國語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A07CA78-D0D1-4219-968F-AC7849313F90}"/>
              </a:ext>
            </a:extLst>
          </p:cNvPr>
          <p:cNvSpPr/>
          <p:nvPr/>
        </p:nvSpPr>
        <p:spPr>
          <a:xfrm>
            <a:off x="5231286" y="4872251"/>
            <a:ext cx="1660851" cy="49598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健康新聞版國語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D1789B7-7E06-4F5A-BBF9-31309122EE02}"/>
              </a:ext>
            </a:extLst>
          </p:cNvPr>
          <p:cNvSpPr/>
          <p:nvPr/>
        </p:nvSpPr>
        <p:spPr>
          <a:xfrm>
            <a:off x="5231285" y="6198971"/>
            <a:ext cx="1660851" cy="49598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政治新聞版國語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5D872D1-5F11-4DF3-BBC6-ED46CFF48276}"/>
              </a:ext>
            </a:extLst>
          </p:cNvPr>
          <p:cNvSpPr/>
          <p:nvPr/>
        </p:nvSpPr>
        <p:spPr>
          <a:xfrm>
            <a:off x="5231286" y="4148569"/>
            <a:ext cx="1660851" cy="49598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健康新聞版台語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6A51064-55AF-47A9-8168-9B1B12DCBA11}"/>
              </a:ext>
            </a:extLst>
          </p:cNvPr>
          <p:cNvSpPr/>
          <p:nvPr/>
        </p:nvSpPr>
        <p:spPr>
          <a:xfrm>
            <a:off x="5231285" y="5535611"/>
            <a:ext cx="1660851" cy="49598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政治新聞版台語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D189AF0-8087-4CC9-B5EE-0350A5E7BA6F}"/>
              </a:ext>
            </a:extLst>
          </p:cNvPr>
          <p:cNvSpPr/>
          <p:nvPr/>
        </p:nvSpPr>
        <p:spPr>
          <a:xfrm>
            <a:off x="5231288" y="4900243"/>
            <a:ext cx="1660851" cy="4959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調整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Video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播放速度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FF359FE-CE60-47B3-A841-C157E068EFDD}"/>
              </a:ext>
            </a:extLst>
          </p:cNvPr>
          <p:cNvSpPr/>
          <p:nvPr/>
        </p:nvSpPr>
        <p:spPr>
          <a:xfrm>
            <a:off x="5231287" y="6226963"/>
            <a:ext cx="1660851" cy="4959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放大觀看</a:t>
            </a:r>
            <a:r>
              <a:rPr lang="en-US" altLang="zh-CN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Video</a:t>
            </a:r>
            <a:endParaRPr lang="en-US" sz="1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EE1D17B-73C5-442C-A7BA-8F068C2E103E}"/>
              </a:ext>
            </a:extLst>
          </p:cNvPr>
          <p:cNvSpPr/>
          <p:nvPr/>
        </p:nvSpPr>
        <p:spPr>
          <a:xfrm>
            <a:off x="5231288" y="4176561"/>
            <a:ext cx="1660851" cy="4959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播放</a:t>
            </a:r>
            <a:r>
              <a:rPr lang="en-US" altLang="zh-CN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暫停</a:t>
            </a:r>
            <a:r>
              <a:rPr lang="en-US" altLang="zh-CN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Video</a:t>
            </a:r>
            <a:endParaRPr lang="en-US" sz="1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3E5900B-4370-4013-8C8D-C44AE1E770FC}"/>
              </a:ext>
            </a:extLst>
          </p:cNvPr>
          <p:cNvSpPr/>
          <p:nvPr/>
        </p:nvSpPr>
        <p:spPr>
          <a:xfrm>
            <a:off x="5231287" y="5563603"/>
            <a:ext cx="1660851" cy="4959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快轉</a:t>
            </a:r>
            <a:r>
              <a:rPr lang="en-US" altLang="zh-CN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慢轉</a:t>
            </a:r>
            <a:r>
              <a:rPr lang="en-US" altLang="zh-CN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Video</a:t>
            </a:r>
            <a:endParaRPr lang="en-US" sz="1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6A60DA3-7E6D-4888-B400-57C71E761D30}"/>
              </a:ext>
            </a:extLst>
          </p:cNvPr>
          <p:cNvCxnSpPr>
            <a:stCxn id="7" idx="2"/>
            <a:endCxn id="28" idx="0"/>
          </p:cNvCxnSpPr>
          <p:nvPr/>
        </p:nvCxnSpPr>
        <p:spPr>
          <a:xfrm rot="5400000">
            <a:off x="3645182" y="596379"/>
            <a:ext cx="475260" cy="41611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7046E9-8A0A-41BA-B462-E71139A072ED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 rot="5400000">
            <a:off x="4463166" y="1414363"/>
            <a:ext cx="475260" cy="25251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2E118FD-E470-4ED1-83B7-2FC50011ACC3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rot="5400000">
            <a:off x="5318473" y="2269668"/>
            <a:ext cx="475259" cy="8145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68A598F-5BB7-4B32-A713-ABA69C3E09F9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16200000" flipH="1">
            <a:off x="6173779" y="2228936"/>
            <a:ext cx="475259" cy="896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D0E1954-FA68-4291-8C46-8E1F4C2DD391}"/>
              </a:ext>
            </a:extLst>
          </p:cNvPr>
          <p:cNvSpPr/>
          <p:nvPr/>
        </p:nvSpPr>
        <p:spPr>
          <a:xfrm>
            <a:off x="5316465" y="900579"/>
            <a:ext cx="1293845" cy="6438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介紹頁面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903A73A-AAF7-4284-8ECF-560927A8A39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rot="16200000" flipH="1">
            <a:off x="7029084" y="1373630"/>
            <a:ext cx="475260" cy="2606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CF6C315-6F11-4E6D-89BC-6097E204825D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16200000" flipH="1">
            <a:off x="7919005" y="483710"/>
            <a:ext cx="475259" cy="4386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2AE9A7-61AA-4FE5-8099-D20DD9139581}"/>
              </a:ext>
            </a:extLst>
          </p:cNvPr>
          <p:cNvCxnSpPr>
            <a:stCxn id="33" idx="2"/>
            <a:endCxn id="7" idx="0"/>
          </p:cNvCxnSpPr>
          <p:nvPr/>
        </p:nvCxnSpPr>
        <p:spPr>
          <a:xfrm>
            <a:off x="5963388" y="1544392"/>
            <a:ext cx="1" cy="2511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DDE5E0F-90FF-4DA9-AFB1-B1DBCC6E679A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 rot="16200000" flipH="1">
            <a:off x="3707849" y="1652784"/>
            <a:ext cx="448246" cy="42594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D040EF2-33B9-4391-AB4B-677401BAEF70}"/>
              </a:ext>
            </a:extLst>
          </p:cNvPr>
          <p:cNvCxnSpPr>
            <a:cxnSpLocks/>
            <a:stCxn id="29" idx="2"/>
            <a:endCxn id="23" idx="0"/>
          </p:cNvCxnSpPr>
          <p:nvPr/>
        </p:nvCxnSpPr>
        <p:spPr>
          <a:xfrm rot="16200000" flipH="1">
            <a:off x="4525833" y="2470768"/>
            <a:ext cx="448246" cy="26235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7AB0BAF-4F44-4A1B-8B16-1F18F55FF1BF}"/>
              </a:ext>
            </a:extLst>
          </p:cNvPr>
          <p:cNvCxnSpPr>
            <a:cxnSpLocks/>
            <a:stCxn id="31" idx="2"/>
            <a:endCxn id="23" idx="0"/>
          </p:cNvCxnSpPr>
          <p:nvPr/>
        </p:nvCxnSpPr>
        <p:spPr>
          <a:xfrm rot="16200000" flipH="1">
            <a:off x="5381139" y="3326073"/>
            <a:ext cx="448247" cy="9128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91BA2D8-62EB-4E5B-A9B2-E3F590707A05}"/>
              </a:ext>
            </a:extLst>
          </p:cNvPr>
          <p:cNvCxnSpPr>
            <a:cxnSpLocks/>
            <a:stCxn id="32" idx="2"/>
            <a:endCxn id="23" idx="0"/>
          </p:cNvCxnSpPr>
          <p:nvPr/>
        </p:nvCxnSpPr>
        <p:spPr>
          <a:xfrm rot="5400000">
            <a:off x="6236446" y="3383663"/>
            <a:ext cx="448247" cy="797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31FD877-D819-4AB8-8DF7-3A80B451D932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rot="5400000">
            <a:off x="7091752" y="2528356"/>
            <a:ext cx="448247" cy="2508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9501A63-C976-43BD-ACFD-87576A420E01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 rot="5400000">
            <a:off x="7981671" y="1638436"/>
            <a:ext cx="448249" cy="42881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AE7B423-D795-472E-9421-618D1F1A8529}"/>
              </a:ext>
            </a:extLst>
          </p:cNvPr>
          <p:cNvSpPr/>
          <p:nvPr/>
        </p:nvSpPr>
        <p:spPr>
          <a:xfrm>
            <a:off x="4970329" y="4135567"/>
            <a:ext cx="2182761" cy="270943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5">
            <a:extLst>
              <a:ext uri="{FF2B5EF4-FFF2-40B4-BE49-F238E27FC236}">
                <a16:creationId xmlns:a16="http://schemas.microsoft.com/office/drawing/2014/main" id="{A198420A-F75D-4B77-8FA4-3C48F19E4F69}"/>
              </a:ext>
            </a:extLst>
          </p:cNvPr>
          <p:cNvSpPr txBox="1"/>
          <p:nvPr/>
        </p:nvSpPr>
        <p:spPr>
          <a:xfrm>
            <a:off x="62227" y="28508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b="1" dirty="0">
                <a:latin typeface="+mj-ea"/>
                <a:ea typeface="+mj-ea"/>
              </a:rPr>
              <a:t>架構</a:t>
            </a:r>
            <a:r>
              <a:rPr lang="zh-CN" altLang="en-US" sz="3600" b="1" dirty="0">
                <a:latin typeface="+mj-ea"/>
                <a:ea typeface="+mj-ea"/>
              </a:rPr>
              <a:t>圖與功能介紹</a:t>
            </a:r>
          </a:p>
        </p:txBody>
      </p:sp>
      <p:sp>
        <p:nvSpPr>
          <p:cNvPr id="3" name="文本框 15">
            <a:extLst>
              <a:ext uri="{FF2B5EF4-FFF2-40B4-BE49-F238E27FC236}">
                <a16:creationId xmlns:a16="http://schemas.microsoft.com/office/drawing/2014/main" id="{4852A41E-DB9A-4710-A422-254FF86E8AA2}"/>
              </a:ext>
            </a:extLst>
          </p:cNvPr>
          <p:cNvSpPr txBox="1"/>
          <p:nvPr/>
        </p:nvSpPr>
        <p:spPr>
          <a:xfrm>
            <a:off x="8376278" y="282879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>
                <a:latin typeface="+mj-ea"/>
                <a:ea typeface="+mj-ea"/>
              </a:rPr>
              <a:t>手機</a:t>
            </a:r>
            <a:r>
              <a:rPr lang="en-US" altLang="zh-TW" sz="2400" b="1" dirty="0">
                <a:latin typeface="+mj-ea"/>
                <a:ea typeface="+mj-ea"/>
              </a:rPr>
              <a:t>APP</a:t>
            </a:r>
            <a:r>
              <a:rPr lang="zh-TW" altLang="en-US" sz="2400" b="1" dirty="0">
                <a:latin typeface="+mj-ea"/>
                <a:ea typeface="+mj-ea"/>
              </a:rPr>
              <a:t>架構圖</a:t>
            </a:r>
            <a:r>
              <a:rPr lang="zh-CN" altLang="en-US" sz="2400" b="1" dirty="0">
                <a:latin typeface="+mj-ea"/>
                <a:ea typeface="+mj-ea"/>
              </a:rPr>
              <a:t>與功能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885B7A-FF79-4036-BF75-C3CA9BDA745C}"/>
              </a:ext>
            </a:extLst>
          </p:cNvPr>
          <p:cNvSpPr/>
          <p:nvPr/>
        </p:nvSpPr>
        <p:spPr>
          <a:xfrm>
            <a:off x="5316466" y="859443"/>
            <a:ext cx="1293845" cy="6438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主頁面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1A88A43-7D9D-4EA7-B9FA-043C70ADEEBB}"/>
              </a:ext>
            </a:extLst>
          </p:cNvPr>
          <p:cNvSpPr/>
          <p:nvPr/>
        </p:nvSpPr>
        <p:spPr>
          <a:xfrm>
            <a:off x="2749144" y="1717413"/>
            <a:ext cx="1461796" cy="64381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政治新聞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102E5D4-90E1-4729-A865-483520AF4022}"/>
              </a:ext>
            </a:extLst>
          </p:cNvPr>
          <p:cNvSpPr/>
          <p:nvPr/>
        </p:nvSpPr>
        <p:spPr>
          <a:xfrm>
            <a:off x="5251008" y="1745405"/>
            <a:ext cx="1461796" cy="64381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健康新聞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36907B8-493A-4E87-BD21-3493E701DB12}"/>
              </a:ext>
            </a:extLst>
          </p:cNvPr>
          <p:cNvSpPr/>
          <p:nvPr/>
        </p:nvSpPr>
        <p:spPr>
          <a:xfrm>
            <a:off x="7844403" y="1723647"/>
            <a:ext cx="1461797" cy="64381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財經新聞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A07CA78-D0D1-4219-968F-AC7849313F90}"/>
              </a:ext>
            </a:extLst>
          </p:cNvPr>
          <p:cNvSpPr/>
          <p:nvPr/>
        </p:nvSpPr>
        <p:spPr>
          <a:xfrm>
            <a:off x="5231283" y="4974470"/>
            <a:ext cx="1660851" cy="49598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健康新聞版國語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D1789B7-7E06-4F5A-BBF9-31309122EE02}"/>
              </a:ext>
            </a:extLst>
          </p:cNvPr>
          <p:cNvSpPr/>
          <p:nvPr/>
        </p:nvSpPr>
        <p:spPr>
          <a:xfrm>
            <a:off x="5231282" y="6296856"/>
            <a:ext cx="1660851" cy="49598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政治新聞版國語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5D872D1-5F11-4DF3-BBC6-ED46CFF48276}"/>
              </a:ext>
            </a:extLst>
          </p:cNvPr>
          <p:cNvSpPr/>
          <p:nvPr/>
        </p:nvSpPr>
        <p:spPr>
          <a:xfrm>
            <a:off x="5231283" y="4250788"/>
            <a:ext cx="1660851" cy="49598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健康新聞版台語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6A51064-55AF-47A9-8168-9B1B12DCBA11}"/>
              </a:ext>
            </a:extLst>
          </p:cNvPr>
          <p:cNvSpPr/>
          <p:nvPr/>
        </p:nvSpPr>
        <p:spPr>
          <a:xfrm>
            <a:off x="5231282" y="5637830"/>
            <a:ext cx="1660851" cy="49598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政治新聞版台語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D189AF0-8087-4CC9-B5EE-0350A5E7BA6F}"/>
              </a:ext>
            </a:extLst>
          </p:cNvPr>
          <p:cNvSpPr/>
          <p:nvPr/>
        </p:nvSpPr>
        <p:spPr>
          <a:xfrm>
            <a:off x="5231284" y="4974470"/>
            <a:ext cx="1660851" cy="4959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調整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Video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播放速度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FF359FE-CE60-47B3-A841-C157E068EFDD}"/>
              </a:ext>
            </a:extLst>
          </p:cNvPr>
          <p:cNvSpPr/>
          <p:nvPr/>
        </p:nvSpPr>
        <p:spPr>
          <a:xfrm>
            <a:off x="5231283" y="6301190"/>
            <a:ext cx="1660851" cy="4959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放大觀看</a:t>
            </a:r>
            <a:r>
              <a:rPr lang="en-US" altLang="zh-CN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Video</a:t>
            </a:r>
            <a:endParaRPr lang="en-US" sz="1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EE1D17B-73C5-442C-A7BA-8F068C2E103E}"/>
              </a:ext>
            </a:extLst>
          </p:cNvPr>
          <p:cNvSpPr/>
          <p:nvPr/>
        </p:nvSpPr>
        <p:spPr>
          <a:xfrm>
            <a:off x="5231284" y="4250788"/>
            <a:ext cx="1660851" cy="4959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播放</a:t>
            </a:r>
            <a:r>
              <a:rPr lang="en-US" altLang="zh-CN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暫停</a:t>
            </a:r>
            <a:r>
              <a:rPr lang="en-US" altLang="zh-CN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Video</a:t>
            </a:r>
            <a:endParaRPr lang="en-US" sz="1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3E5900B-4370-4013-8C8D-C44AE1E770FC}"/>
              </a:ext>
            </a:extLst>
          </p:cNvPr>
          <p:cNvSpPr/>
          <p:nvPr/>
        </p:nvSpPr>
        <p:spPr>
          <a:xfrm>
            <a:off x="5231283" y="5637830"/>
            <a:ext cx="1660851" cy="4959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快轉</a:t>
            </a:r>
            <a:r>
              <a:rPr lang="en-US" altLang="zh-CN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慢轉</a:t>
            </a:r>
            <a:r>
              <a:rPr lang="en-US" altLang="zh-CN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Video</a:t>
            </a:r>
            <a:endParaRPr lang="en-US" sz="1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6A60DA3-7E6D-4888-B400-57C71E761D30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rot="5400000">
            <a:off x="4614638" y="368661"/>
            <a:ext cx="214157" cy="2483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2E118FD-E470-4ED1-83B7-2FC50011ACC3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rot="16200000" flipH="1">
            <a:off x="5851573" y="1615071"/>
            <a:ext cx="242149" cy="185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D0E1954-FA68-4291-8C46-8E1F4C2DD391}"/>
              </a:ext>
            </a:extLst>
          </p:cNvPr>
          <p:cNvSpPr/>
          <p:nvPr/>
        </p:nvSpPr>
        <p:spPr>
          <a:xfrm>
            <a:off x="5316466" y="60824"/>
            <a:ext cx="1293845" cy="6438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介紹頁面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903A73A-AAF7-4284-8ECF-560927A8A39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rot="16200000" flipH="1">
            <a:off x="7159150" y="307494"/>
            <a:ext cx="220391" cy="2611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2AE9A7-61AA-4FE5-8099-D20DD9139581}"/>
              </a:ext>
            </a:extLst>
          </p:cNvPr>
          <p:cNvCxnSpPr>
            <a:stCxn id="33" idx="2"/>
            <a:endCxn id="7" idx="0"/>
          </p:cNvCxnSpPr>
          <p:nvPr/>
        </p:nvCxnSpPr>
        <p:spPr>
          <a:xfrm>
            <a:off x="5963389" y="704637"/>
            <a:ext cx="0" cy="1548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DDE5E0F-90FF-4DA9-AFB1-B1DBCC6E679A}"/>
              </a:ext>
            </a:extLst>
          </p:cNvPr>
          <p:cNvCxnSpPr>
            <a:cxnSpLocks/>
            <a:stCxn id="28" idx="2"/>
            <a:endCxn id="46" idx="1"/>
          </p:cNvCxnSpPr>
          <p:nvPr/>
        </p:nvCxnSpPr>
        <p:spPr>
          <a:xfrm rot="16200000" flipH="1">
            <a:off x="4060547" y="1780720"/>
            <a:ext cx="510543" cy="16715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7AB0BAF-4F44-4A1B-8B16-1F18F55FF1BF}"/>
              </a:ext>
            </a:extLst>
          </p:cNvPr>
          <p:cNvCxnSpPr>
            <a:cxnSpLocks/>
            <a:stCxn id="31" idx="2"/>
            <a:endCxn id="46" idx="0"/>
          </p:cNvCxnSpPr>
          <p:nvPr/>
        </p:nvCxnSpPr>
        <p:spPr>
          <a:xfrm rot="5400000">
            <a:off x="5901584" y="2469540"/>
            <a:ext cx="16064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31FD877-D819-4AB8-8DF7-3A80B451D932}"/>
              </a:ext>
            </a:extLst>
          </p:cNvPr>
          <p:cNvCxnSpPr>
            <a:cxnSpLocks/>
            <a:stCxn id="34" idx="2"/>
            <a:endCxn id="46" idx="3"/>
          </p:cNvCxnSpPr>
          <p:nvPr/>
        </p:nvCxnSpPr>
        <p:spPr>
          <a:xfrm rot="5400000">
            <a:off x="7441604" y="1738071"/>
            <a:ext cx="504310" cy="1763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Rectangle: Rounded Corners 6">
            <a:extLst>
              <a:ext uri="{FF2B5EF4-FFF2-40B4-BE49-F238E27FC236}">
                <a16:creationId xmlns:a16="http://schemas.microsoft.com/office/drawing/2014/main" id="{07EA3F59-8F49-8446-ABE8-D0AB83DCB53E}"/>
              </a:ext>
            </a:extLst>
          </p:cNvPr>
          <p:cNvSpPr/>
          <p:nvPr/>
        </p:nvSpPr>
        <p:spPr>
          <a:xfrm>
            <a:off x="5151595" y="2549862"/>
            <a:ext cx="1660621" cy="6438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語言選擇頁面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Rectangle: Rounded Corners 27">
            <a:extLst>
              <a:ext uri="{FF2B5EF4-FFF2-40B4-BE49-F238E27FC236}">
                <a16:creationId xmlns:a16="http://schemas.microsoft.com/office/drawing/2014/main" id="{F0937971-5C1A-5646-B8F3-A42A095E3EF9}"/>
              </a:ext>
            </a:extLst>
          </p:cNvPr>
          <p:cNvSpPr/>
          <p:nvPr/>
        </p:nvSpPr>
        <p:spPr>
          <a:xfrm>
            <a:off x="3940212" y="3277872"/>
            <a:ext cx="1461796" cy="64381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台語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Rectangle: Rounded Corners 27">
            <a:extLst>
              <a:ext uri="{FF2B5EF4-FFF2-40B4-BE49-F238E27FC236}">
                <a16:creationId xmlns:a16="http://schemas.microsoft.com/office/drawing/2014/main" id="{506BB062-0792-D240-A26A-4F2EB560283B}"/>
              </a:ext>
            </a:extLst>
          </p:cNvPr>
          <p:cNvSpPr/>
          <p:nvPr/>
        </p:nvSpPr>
        <p:spPr>
          <a:xfrm>
            <a:off x="6789994" y="3277872"/>
            <a:ext cx="1461796" cy="64381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中文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9" name="Connector: Elbow 8">
            <a:extLst>
              <a:ext uri="{FF2B5EF4-FFF2-40B4-BE49-F238E27FC236}">
                <a16:creationId xmlns:a16="http://schemas.microsoft.com/office/drawing/2014/main" id="{E7A23892-6C03-A64C-8366-5E471C6D24B2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 rot="5400000">
            <a:off x="5284410" y="2580375"/>
            <a:ext cx="84197" cy="1310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Connector: Elbow 34">
            <a:extLst>
              <a:ext uri="{FF2B5EF4-FFF2-40B4-BE49-F238E27FC236}">
                <a16:creationId xmlns:a16="http://schemas.microsoft.com/office/drawing/2014/main" id="{7E313407-58AD-8244-BAE1-E416D1562B68}"/>
              </a:ext>
            </a:extLst>
          </p:cNvPr>
          <p:cNvCxnSpPr>
            <a:cxnSpLocks/>
            <a:stCxn id="46" idx="2"/>
            <a:endCxn id="68" idx="0"/>
          </p:cNvCxnSpPr>
          <p:nvPr/>
        </p:nvCxnSpPr>
        <p:spPr>
          <a:xfrm rot="16200000" flipH="1">
            <a:off x="6709301" y="2466280"/>
            <a:ext cx="84197" cy="1538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Connector: Elbow 54">
            <a:extLst>
              <a:ext uri="{FF2B5EF4-FFF2-40B4-BE49-F238E27FC236}">
                <a16:creationId xmlns:a16="http://schemas.microsoft.com/office/drawing/2014/main" id="{9E1E188C-EC84-D34C-AA2C-B4CF01FFA02D}"/>
              </a:ext>
            </a:extLst>
          </p:cNvPr>
          <p:cNvCxnSpPr>
            <a:cxnSpLocks/>
            <a:stCxn id="67" idx="2"/>
            <a:endCxn id="23" idx="0"/>
          </p:cNvCxnSpPr>
          <p:nvPr/>
        </p:nvCxnSpPr>
        <p:spPr>
          <a:xfrm rot="16200000" flipH="1">
            <a:off x="5259469" y="3333326"/>
            <a:ext cx="213882" cy="1390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Connector: Elbow 62">
            <a:extLst>
              <a:ext uri="{FF2B5EF4-FFF2-40B4-BE49-F238E27FC236}">
                <a16:creationId xmlns:a16="http://schemas.microsoft.com/office/drawing/2014/main" id="{20C8C5F6-AC75-7F40-9E44-592C3AF13960}"/>
              </a:ext>
            </a:extLst>
          </p:cNvPr>
          <p:cNvCxnSpPr>
            <a:cxnSpLocks/>
            <a:stCxn id="68" idx="2"/>
            <a:endCxn id="23" idx="0"/>
          </p:cNvCxnSpPr>
          <p:nvPr/>
        </p:nvCxnSpPr>
        <p:spPr>
          <a:xfrm rot="5400000">
            <a:off x="6684360" y="3299035"/>
            <a:ext cx="213882" cy="14591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04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>
            <a:extLst>
              <a:ext uri="{FF2B5EF4-FFF2-40B4-BE49-F238E27FC236}">
                <a16:creationId xmlns:a16="http://schemas.microsoft.com/office/drawing/2014/main" id="{A198420A-F75D-4B77-8FA4-3C48F19E4F69}"/>
              </a:ext>
            </a:extLst>
          </p:cNvPr>
          <p:cNvSpPr txBox="1"/>
          <p:nvPr/>
        </p:nvSpPr>
        <p:spPr>
          <a:xfrm>
            <a:off x="62224" y="28508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b="1" dirty="0">
                <a:latin typeface="+mj-ea"/>
                <a:ea typeface="+mj-ea"/>
              </a:rPr>
              <a:t>架構</a:t>
            </a:r>
            <a:r>
              <a:rPr lang="zh-CN" altLang="en-US" sz="3600" b="1" dirty="0">
                <a:latin typeface="+mj-ea"/>
                <a:ea typeface="+mj-ea"/>
              </a:rPr>
              <a:t>圖與功能介紹</a:t>
            </a:r>
          </a:p>
        </p:txBody>
      </p:sp>
      <p:sp>
        <p:nvSpPr>
          <p:cNvPr id="3" name="文本框 15">
            <a:extLst>
              <a:ext uri="{FF2B5EF4-FFF2-40B4-BE49-F238E27FC236}">
                <a16:creationId xmlns:a16="http://schemas.microsoft.com/office/drawing/2014/main" id="{4852A41E-DB9A-4710-A422-254FF86E8AA2}"/>
              </a:ext>
            </a:extLst>
          </p:cNvPr>
          <p:cNvSpPr txBox="1"/>
          <p:nvPr/>
        </p:nvSpPr>
        <p:spPr>
          <a:xfrm>
            <a:off x="9329010" y="37741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>
                <a:latin typeface="+mj-ea"/>
                <a:ea typeface="+mj-ea"/>
              </a:rPr>
              <a:t>平台技術的模組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FF9FE6B-F9C7-4DAE-9621-BD877E46C747}"/>
              </a:ext>
            </a:extLst>
          </p:cNvPr>
          <p:cNvSpPr/>
          <p:nvPr/>
        </p:nvSpPr>
        <p:spPr>
          <a:xfrm>
            <a:off x="420688" y="2312398"/>
            <a:ext cx="2480589" cy="6438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新聞爬蟲模組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3A9D300-349B-41E4-B753-FA012CBDDC89}"/>
              </a:ext>
            </a:extLst>
          </p:cNvPr>
          <p:cNvSpPr/>
          <p:nvPr/>
        </p:nvSpPr>
        <p:spPr>
          <a:xfrm>
            <a:off x="2567999" y="3949552"/>
            <a:ext cx="2513495" cy="64381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文字擷取模組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79D778F-1E35-4208-BB7C-FB05BDA62F2A}"/>
              </a:ext>
            </a:extLst>
          </p:cNvPr>
          <p:cNvSpPr/>
          <p:nvPr/>
        </p:nvSpPr>
        <p:spPr>
          <a:xfrm>
            <a:off x="4831836" y="2312397"/>
            <a:ext cx="2480589" cy="6438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語音合成模組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F50620E2-9444-4867-AD33-766203617C47}"/>
              </a:ext>
            </a:extLst>
          </p:cNvPr>
          <p:cNvSpPr/>
          <p:nvPr/>
        </p:nvSpPr>
        <p:spPr>
          <a:xfrm>
            <a:off x="6967735" y="3949552"/>
            <a:ext cx="2480590" cy="64381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資料庫串接模組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BBD019A-7321-4292-9F2E-3E57CB786689}"/>
              </a:ext>
            </a:extLst>
          </p:cNvPr>
          <p:cNvSpPr/>
          <p:nvPr/>
        </p:nvSpPr>
        <p:spPr>
          <a:xfrm>
            <a:off x="9108365" y="2315507"/>
            <a:ext cx="2662947" cy="6438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Flutter</a:t>
            </a:r>
            <a:r>
              <a:rPr lang="zh-TW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框架模組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821FA07-11F2-49CA-88DB-BB5865E46FD9}"/>
              </a:ext>
            </a:extLst>
          </p:cNvPr>
          <p:cNvSpPr txBox="1"/>
          <p:nvPr/>
        </p:nvSpPr>
        <p:spPr>
          <a:xfrm>
            <a:off x="5004791" y="3098938"/>
            <a:ext cx="1962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</a:rPr>
              <a:t>中文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</a:rPr>
              <a:t>台語</a:t>
            </a:r>
          </a:p>
        </p:txBody>
      </p:sp>
    </p:spTree>
    <p:extLst>
      <p:ext uri="{BB962C8B-B14F-4D97-AF65-F5344CB8AC3E}">
        <p14:creationId xmlns:p14="http://schemas.microsoft.com/office/powerpoint/2010/main" val="84456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>
            <a:extLst>
              <a:ext uri="{FF2B5EF4-FFF2-40B4-BE49-F238E27FC236}">
                <a16:creationId xmlns:a16="http://schemas.microsoft.com/office/drawing/2014/main" id="{A198420A-F75D-4B77-8FA4-3C48F19E4F69}"/>
              </a:ext>
            </a:extLst>
          </p:cNvPr>
          <p:cNvSpPr txBox="1"/>
          <p:nvPr/>
        </p:nvSpPr>
        <p:spPr>
          <a:xfrm>
            <a:off x="584343" y="32240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+mj-ea"/>
                <a:ea typeface="+mj-ea"/>
              </a:rPr>
              <a:t>參考資料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17FB84-DC01-41E5-B80A-7618B1E0E776}"/>
              </a:ext>
            </a:extLst>
          </p:cNvPr>
          <p:cNvSpPr txBox="1"/>
          <p:nvPr/>
        </p:nvSpPr>
        <p:spPr>
          <a:xfrm>
            <a:off x="1248319" y="1936126"/>
            <a:ext cx="9833338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hlinkClick r:id="rId2"/>
              </a:rPr>
              <a:t>https://www.crctaiwan.nctu.edu.tw/ResultsShow_detail.asp?RS_ID=39</a:t>
            </a:r>
            <a:r>
              <a:rPr lang="en-US" altLang="zh-TW" sz="2000" dirty="0">
                <a:latin typeface="Arial" panose="020B0604020202020204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hlinkClick r:id="rId3"/>
              </a:rPr>
              <a:t>https://www.crctaiwan.nctu.edu.tw/ResultsShow_detail.asp?RS_ID=105</a:t>
            </a:r>
            <a:r>
              <a:rPr lang="en-US" altLang="zh-TW" sz="2000" dirty="0">
                <a:latin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264101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59E9A3C-9AB9-4F25-81A2-B803E63D07AA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050品牌推广方案商业计划书"/>
</p:tagLst>
</file>

<file path=ppt/theme/theme1.xml><?xml version="1.0" encoding="utf-8"?>
<a:theme xmlns:a="http://schemas.openxmlformats.org/drawingml/2006/main" name="Office 主题​​">
  <a:themeElements>
    <a:clrScheme name="0008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273A4F"/>
      </a:accent1>
      <a:accent2>
        <a:srgbClr val="FFC32B"/>
      </a:accent2>
      <a:accent3>
        <a:srgbClr val="273A4F"/>
      </a:accent3>
      <a:accent4>
        <a:srgbClr val="FFC32B"/>
      </a:accent4>
      <a:accent5>
        <a:srgbClr val="273A4F"/>
      </a:accent5>
      <a:accent6>
        <a:srgbClr val="FFC32B"/>
      </a:accent6>
      <a:hlink>
        <a:srgbClr val="273A4F"/>
      </a:hlink>
      <a:folHlink>
        <a:srgbClr val="FFC32B"/>
      </a:folHlink>
    </a:clrScheme>
    <a:fontScheme name="vnqhzbk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a:spPr>
      <a:bodyPr anchor="ctr"/>
      <a:lstStyle>
        <a:defPPr algn="ctr">
          <a:defRPr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0008">
    <a:dk1>
      <a:srgbClr val="000000"/>
    </a:dk1>
    <a:lt1>
      <a:srgbClr val="FFFFFF"/>
    </a:lt1>
    <a:dk2>
      <a:srgbClr val="3F3F3F"/>
    </a:dk2>
    <a:lt2>
      <a:srgbClr val="E7E6E6"/>
    </a:lt2>
    <a:accent1>
      <a:srgbClr val="273A4F"/>
    </a:accent1>
    <a:accent2>
      <a:srgbClr val="FFC32B"/>
    </a:accent2>
    <a:accent3>
      <a:srgbClr val="273A4F"/>
    </a:accent3>
    <a:accent4>
      <a:srgbClr val="FFC32B"/>
    </a:accent4>
    <a:accent5>
      <a:srgbClr val="273A4F"/>
    </a:accent5>
    <a:accent6>
      <a:srgbClr val="FFC32B"/>
    </a:accent6>
    <a:hlink>
      <a:srgbClr val="273A4F"/>
    </a:hlink>
    <a:folHlink>
      <a:srgbClr val="FFC32B"/>
    </a:folHlink>
  </a:clrScheme>
</a:themeOverride>
</file>

<file path=ppt/theme/themeOverride2.xml><?xml version="1.0" encoding="utf-8"?>
<a:themeOverride xmlns:a="http://schemas.openxmlformats.org/drawingml/2006/main">
  <a:clrScheme name="0008">
    <a:dk1>
      <a:srgbClr val="000000"/>
    </a:dk1>
    <a:lt1>
      <a:srgbClr val="FFFFFF"/>
    </a:lt1>
    <a:dk2>
      <a:srgbClr val="3F3F3F"/>
    </a:dk2>
    <a:lt2>
      <a:srgbClr val="E7E6E6"/>
    </a:lt2>
    <a:accent1>
      <a:srgbClr val="273A4F"/>
    </a:accent1>
    <a:accent2>
      <a:srgbClr val="FFC32B"/>
    </a:accent2>
    <a:accent3>
      <a:srgbClr val="273A4F"/>
    </a:accent3>
    <a:accent4>
      <a:srgbClr val="FFC32B"/>
    </a:accent4>
    <a:accent5>
      <a:srgbClr val="273A4F"/>
    </a:accent5>
    <a:accent6>
      <a:srgbClr val="FFC32B"/>
    </a:accent6>
    <a:hlink>
      <a:srgbClr val="273A4F"/>
    </a:hlink>
    <a:folHlink>
      <a:srgbClr val="FFC32B"/>
    </a:folHlink>
  </a:clrScheme>
</a:themeOverride>
</file>

<file path=ppt/theme/themeOverride3.xml><?xml version="1.0" encoding="utf-8"?>
<a:themeOverride xmlns:a="http://schemas.openxmlformats.org/drawingml/2006/main">
  <a:clrScheme name="0008">
    <a:dk1>
      <a:srgbClr val="000000"/>
    </a:dk1>
    <a:lt1>
      <a:srgbClr val="FFFFFF"/>
    </a:lt1>
    <a:dk2>
      <a:srgbClr val="3F3F3F"/>
    </a:dk2>
    <a:lt2>
      <a:srgbClr val="E7E6E6"/>
    </a:lt2>
    <a:accent1>
      <a:srgbClr val="273A4F"/>
    </a:accent1>
    <a:accent2>
      <a:srgbClr val="FFC32B"/>
    </a:accent2>
    <a:accent3>
      <a:srgbClr val="273A4F"/>
    </a:accent3>
    <a:accent4>
      <a:srgbClr val="FFC32B"/>
    </a:accent4>
    <a:accent5>
      <a:srgbClr val="273A4F"/>
    </a:accent5>
    <a:accent6>
      <a:srgbClr val="FFC32B"/>
    </a:accent6>
    <a:hlink>
      <a:srgbClr val="273A4F"/>
    </a:hlink>
    <a:folHlink>
      <a:srgbClr val="FFC32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354</Words>
  <Application>Microsoft Macintosh PowerPoint</Application>
  <PresentationFormat>寬螢幕</PresentationFormat>
  <Paragraphs>98</Paragraphs>
  <Slides>10</Slides>
  <Notes>3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等线</vt:lpstr>
      <vt:lpstr>微软雅黑</vt:lpstr>
      <vt:lpstr>黑体</vt:lpstr>
      <vt:lpstr>Arial</vt:lpstr>
      <vt:lpstr>Calibri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方稚榕 FANG CHIH JUNG</cp:lastModifiedBy>
  <cp:revision>39</cp:revision>
  <dcterms:created xsi:type="dcterms:W3CDTF">2017-09-08T02:47:25Z</dcterms:created>
  <dcterms:modified xsi:type="dcterms:W3CDTF">2022-01-03T05:03:13Z</dcterms:modified>
</cp:coreProperties>
</file>