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14" r:id="rId2"/>
    <p:sldId id="257" r:id="rId3"/>
    <p:sldId id="258" r:id="rId4"/>
    <p:sldId id="316" r:id="rId5"/>
    <p:sldId id="259" r:id="rId6"/>
    <p:sldId id="260" r:id="rId7"/>
    <p:sldId id="269" r:id="rId8"/>
    <p:sldId id="262" r:id="rId9"/>
    <p:sldId id="275" r:id="rId10"/>
    <p:sldId id="271" r:id="rId11"/>
    <p:sldId id="272" r:id="rId12"/>
    <p:sldId id="273" r:id="rId13"/>
    <p:sldId id="274" r:id="rId14"/>
    <p:sldId id="268" r:id="rId15"/>
    <p:sldId id="277" r:id="rId16"/>
    <p:sldId id="276" r:id="rId17"/>
    <p:sldId id="278" r:id="rId18"/>
    <p:sldId id="279" r:id="rId19"/>
    <p:sldId id="280" r:id="rId20"/>
    <p:sldId id="282" r:id="rId21"/>
    <p:sldId id="283" r:id="rId22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FF6600"/>
    <a:srgbClr val="F89B68"/>
    <a:srgbClr val="993300"/>
    <a:srgbClr val="CC3300"/>
    <a:srgbClr val="C09200"/>
    <a:srgbClr val="D2A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91" autoAdjust="0"/>
  </p:normalViewPr>
  <p:slideViewPr>
    <p:cSldViewPr>
      <p:cViewPr varScale="1">
        <p:scale>
          <a:sx n="100" d="100"/>
          <a:sy n="100" d="100"/>
        </p:scale>
        <p:origin x="85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3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5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B2504D-06FA-48DF-A640-68C6F0E865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E565E1-8DFF-43EC-A770-2C3C732E431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511C352-046F-4FB6-90A2-BD466123D757}" type="datetimeFigureOut">
              <a:rPr lang="is-IS"/>
              <a:pPr>
                <a:defRPr/>
              </a:pPr>
              <a:t>6.10.2021</a:t>
            </a:fld>
            <a:endParaRPr lang="is-I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8947215-B57E-4259-9AC5-33CA562E77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s-I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BD71180-CFDB-4CE2-96E9-203EDC467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s-I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9EFC1-EE97-47EE-83AC-D520D939BB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D8780-6BFA-4437-B6F3-DB2F42424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134DAE09-3668-470F-BB6D-21D78FE94B3A}" type="slidenum">
              <a:rPr lang="is-IS"/>
              <a:pPr>
                <a:defRPr/>
              </a:pPr>
              <a:t>‹#›</a:t>
            </a:fld>
            <a:endParaRPr lang="is-I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91CDB275-59CB-4CD1-A12B-A831FC2605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6F2CD147-E611-4475-A7BC-F7348665DEE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is-IS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8C384565-C1C1-4E6D-9115-AAA38A48C4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7C39D2-8009-4198-BC89-847075DD9CF4}" type="slidenum">
              <a:rPr lang="en-US" altLang="is-IS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1</a:t>
            </a:fld>
            <a:endParaRPr lang="en-US" altLang="is-I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is-I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9191F96-605C-4F23-BE4B-21B566BF58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 altLang="is-I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795E15C-7FBA-4F54-B95E-CC5AAF771F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 altLang="is-I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1C89DD-E317-438A-AB3E-A2C6EED648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D996F-A3BA-42F3-B6A9-0F56F57F6EAD}" type="slidenum">
              <a:rPr lang="en-GB" altLang="is-IS"/>
              <a:pPr>
                <a:defRPr/>
              </a:pPr>
              <a:t>‹#›</a:t>
            </a:fld>
            <a:endParaRPr lang="en-GB" altLang="is-IS"/>
          </a:p>
        </p:txBody>
      </p:sp>
    </p:spTree>
    <p:extLst>
      <p:ext uri="{BB962C8B-B14F-4D97-AF65-F5344CB8AC3E}">
        <p14:creationId xmlns:p14="http://schemas.microsoft.com/office/powerpoint/2010/main" val="8543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D133FF-8D7F-49FC-92F4-BB056961F7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 altLang="is-I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FB9AC0-6F5D-4C75-B7AC-87F2BA0C37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 altLang="is-I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01E81B-3459-4DDD-BE63-13F416333D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621FE-ABE9-4496-9E0F-C47FE84F3B8F}" type="slidenum">
              <a:rPr lang="en-GB" altLang="is-IS"/>
              <a:pPr>
                <a:defRPr/>
              </a:pPr>
              <a:t>‹#›</a:t>
            </a:fld>
            <a:endParaRPr lang="en-GB" altLang="is-IS"/>
          </a:p>
        </p:txBody>
      </p:sp>
    </p:spTree>
    <p:extLst>
      <p:ext uri="{BB962C8B-B14F-4D97-AF65-F5344CB8AC3E}">
        <p14:creationId xmlns:p14="http://schemas.microsoft.com/office/powerpoint/2010/main" val="27562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7F6B69-C753-4641-92FA-DC57C76602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 altLang="is-I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F2705C-D391-422A-9B61-67406AB19A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 altLang="is-I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2748ED-CB1B-4961-91CB-A4D650454F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D18F7-9BAB-4381-B101-6728EA8AA9B8}" type="slidenum">
              <a:rPr lang="en-GB" altLang="is-IS"/>
              <a:pPr>
                <a:defRPr/>
              </a:pPr>
              <a:t>‹#›</a:t>
            </a:fld>
            <a:endParaRPr lang="en-GB" altLang="is-IS"/>
          </a:p>
        </p:txBody>
      </p:sp>
    </p:spTree>
    <p:extLst>
      <p:ext uri="{BB962C8B-B14F-4D97-AF65-F5344CB8AC3E}">
        <p14:creationId xmlns:p14="http://schemas.microsoft.com/office/powerpoint/2010/main" val="3481153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is-I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4D7CF8E-F909-4BF4-994B-F98F037952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 altLang="is-I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5A004B-582F-4C9C-987E-66F0C8355B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 altLang="is-I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89215D-C27F-45BA-9F14-C741FE9621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7342E-FF9F-400F-BBD0-1A1CC28A82DC}" type="slidenum">
              <a:rPr lang="en-GB" altLang="is-IS"/>
              <a:pPr>
                <a:defRPr/>
              </a:pPr>
              <a:t>‹#›</a:t>
            </a:fld>
            <a:endParaRPr lang="en-GB" altLang="is-IS"/>
          </a:p>
        </p:txBody>
      </p:sp>
    </p:spTree>
    <p:extLst>
      <p:ext uri="{BB962C8B-B14F-4D97-AF65-F5344CB8AC3E}">
        <p14:creationId xmlns:p14="http://schemas.microsoft.com/office/powerpoint/2010/main" val="364546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86E359C-7986-4FAA-AA70-21A024DED0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 altLang="is-I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65E7AF-2EF0-4026-8592-EA66B9ECF7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 altLang="is-I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CD50549-32DF-4D0B-9392-BAA16D0FCA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5F86B-E3DC-47DB-B115-2C7B3787D37E}" type="slidenum">
              <a:rPr lang="en-GB" altLang="is-IS"/>
              <a:pPr>
                <a:defRPr/>
              </a:pPr>
              <a:t>‹#›</a:t>
            </a:fld>
            <a:endParaRPr lang="en-GB" altLang="is-IS"/>
          </a:p>
        </p:txBody>
      </p:sp>
    </p:spTree>
    <p:extLst>
      <p:ext uri="{BB962C8B-B14F-4D97-AF65-F5344CB8AC3E}">
        <p14:creationId xmlns:p14="http://schemas.microsoft.com/office/powerpoint/2010/main" val="321372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5B8449-CC47-45B0-A73B-D0C8ABD3EB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 altLang="is-I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09B834-6E92-49F4-B156-F92EF3637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 altLang="is-I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3C2314A-DA85-4309-8D9A-DF97310929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CB56E-6929-4888-A5F4-E2987BC88BE5}" type="slidenum">
              <a:rPr lang="en-GB" altLang="is-IS"/>
              <a:pPr>
                <a:defRPr/>
              </a:pPr>
              <a:t>‹#›</a:t>
            </a:fld>
            <a:endParaRPr lang="en-GB" altLang="is-IS"/>
          </a:p>
        </p:txBody>
      </p:sp>
    </p:spTree>
    <p:extLst>
      <p:ext uri="{BB962C8B-B14F-4D97-AF65-F5344CB8AC3E}">
        <p14:creationId xmlns:p14="http://schemas.microsoft.com/office/powerpoint/2010/main" val="309578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5ECCDF-2ED6-4A36-8E8A-18D76A87F4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 altLang="is-I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A1FEBA-842B-4BA2-8E77-AA0F122249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 altLang="is-I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6B47EB-FB89-40D0-A5C5-D132B382D6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56AE2-F25D-4E51-A24B-E01A1AE9B60A}" type="slidenum">
              <a:rPr lang="en-GB" altLang="is-IS"/>
              <a:pPr>
                <a:defRPr/>
              </a:pPr>
              <a:t>‹#›</a:t>
            </a:fld>
            <a:endParaRPr lang="en-GB" altLang="is-IS"/>
          </a:p>
        </p:txBody>
      </p:sp>
    </p:spTree>
    <p:extLst>
      <p:ext uri="{BB962C8B-B14F-4D97-AF65-F5344CB8AC3E}">
        <p14:creationId xmlns:p14="http://schemas.microsoft.com/office/powerpoint/2010/main" val="37414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3566DB0-2C62-4166-8BE8-241DDD26DE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 altLang="is-I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8F8E2C1-0264-4E1D-BCA1-D35676138D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 altLang="is-I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8538663-7009-4FA5-B326-D2CBC91115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67377-0FBA-47B6-B69C-DD5ADAE389DA}" type="slidenum">
              <a:rPr lang="en-GB" altLang="is-IS"/>
              <a:pPr>
                <a:defRPr/>
              </a:pPr>
              <a:t>‹#›</a:t>
            </a:fld>
            <a:endParaRPr lang="en-GB" altLang="is-IS"/>
          </a:p>
        </p:txBody>
      </p:sp>
    </p:spTree>
    <p:extLst>
      <p:ext uri="{BB962C8B-B14F-4D97-AF65-F5344CB8AC3E}">
        <p14:creationId xmlns:p14="http://schemas.microsoft.com/office/powerpoint/2010/main" val="263067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4C5F5BB-699C-4E0E-9584-B6E8B9C31E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 altLang="is-I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A43C6FA-D335-4CA3-B422-336156AF20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 altLang="is-I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BE91173-8386-4375-BF42-14F637BD9C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71807-563F-4F23-AE4F-7DD717835BA5}" type="slidenum">
              <a:rPr lang="en-GB" altLang="is-IS"/>
              <a:pPr>
                <a:defRPr/>
              </a:pPr>
              <a:t>‹#›</a:t>
            </a:fld>
            <a:endParaRPr lang="en-GB" altLang="is-IS"/>
          </a:p>
        </p:txBody>
      </p:sp>
    </p:spTree>
    <p:extLst>
      <p:ext uri="{BB962C8B-B14F-4D97-AF65-F5344CB8AC3E}">
        <p14:creationId xmlns:p14="http://schemas.microsoft.com/office/powerpoint/2010/main" val="419497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D981EC5-B167-497C-B9FA-44F989EC08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 altLang="is-I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76E928B-3D74-46E3-9EEB-9804198802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 altLang="is-I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E59AAC8-1936-454A-B26A-5BF010788F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BEB55-EF70-46E9-826C-3D31784A8D7A}" type="slidenum">
              <a:rPr lang="en-GB" altLang="is-IS"/>
              <a:pPr>
                <a:defRPr/>
              </a:pPr>
              <a:t>‹#›</a:t>
            </a:fld>
            <a:endParaRPr lang="en-GB" altLang="is-IS"/>
          </a:p>
        </p:txBody>
      </p:sp>
    </p:spTree>
    <p:extLst>
      <p:ext uri="{BB962C8B-B14F-4D97-AF65-F5344CB8AC3E}">
        <p14:creationId xmlns:p14="http://schemas.microsoft.com/office/powerpoint/2010/main" val="66925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54B4EF-3104-46D8-BE06-1B67606052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 altLang="is-I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02D5EA-DBEC-41A5-8B3A-D05213B642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 altLang="is-I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C8DFA6-7031-4EE8-97C6-6CA639B392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65186-05F2-45CB-A9FA-8E69CE8A8A36}" type="slidenum">
              <a:rPr lang="en-GB" altLang="is-IS"/>
              <a:pPr>
                <a:defRPr/>
              </a:pPr>
              <a:t>‹#›</a:t>
            </a:fld>
            <a:endParaRPr lang="en-GB" altLang="is-IS"/>
          </a:p>
        </p:txBody>
      </p:sp>
    </p:spTree>
    <p:extLst>
      <p:ext uri="{BB962C8B-B14F-4D97-AF65-F5344CB8AC3E}">
        <p14:creationId xmlns:p14="http://schemas.microsoft.com/office/powerpoint/2010/main" val="309973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s-I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FA4D1E-A042-4E6B-92E4-EF6AAD5CA6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 altLang="is-I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D1474-FEFD-4E23-9BE9-88904B1ADD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 altLang="is-I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80C27-C62F-4FE1-BB05-40FE2778B8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CE8BC-D113-4AEA-BB05-5293521BA6EA}" type="slidenum">
              <a:rPr lang="en-GB" altLang="is-IS"/>
              <a:pPr>
                <a:defRPr/>
              </a:pPr>
              <a:t>‹#›</a:t>
            </a:fld>
            <a:endParaRPr lang="en-GB" altLang="is-IS"/>
          </a:p>
        </p:txBody>
      </p:sp>
    </p:spTree>
    <p:extLst>
      <p:ext uri="{BB962C8B-B14F-4D97-AF65-F5344CB8AC3E}">
        <p14:creationId xmlns:p14="http://schemas.microsoft.com/office/powerpoint/2010/main" val="342764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C469C05-1545-4C39-81E0-FA81C5C42A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is-I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7E89F36-5CB2-4F13-AF82-79E717147C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is-IS"/>
              <a:t>Click to edit Master text styles</a:t>
            </a:r>
          </a:p>
          <a:p>
            <a:pPr lvl="1"/>
            <a:r>
              <a:rPr lang="en-GB" altLang="is-IS"/>
              <a:t>Second level</a:t>
            </a:r>
          </a:p>
          <a:p>
            <a:pPr lvl="2"/>
            <a:r>
              <a:rPr lang="en-GB" altLang="is-IS"/>
              <a:t>Third level</a:t>
            </a:r>
          </a:p>
          <a:p>
            <a:pPr lvl="3"/>
            <a:r>
              <a:rPr lang="en-GB" altLang="is-IS"/>
              <a:t>Fourth level</a:t>
            </a:r>
          </a:p>
          <a:p>
            <a:pPr lvl="4"/>
            <a:r>
              <a:rPr lang="en-GB" altLang="is-I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709F22C-5014-4A07-AA61-17754FEF37E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is-IS" altLang="is-I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2D0C7F6-0C02-4E65-AA57-D7483BEE5E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is-IS" altLang="is-I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DD43459-1710-40B0-A608-DED809BCBF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0CEA27DC-A88A-43B1-A9D3-9A65168A9393}" type="slidenum">
              <a:rPr lang="en-GB" altLang="is-IS"/>
              <a:pPr>
                <a:defRPr/>
              </a:pPr>
              <a:t>‹#›</a:t>
            </a:fld>
            <a:endParaRPr lang="en-GB" altLang="is-I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9ABE613F-D875-4352-B537-EAD30B9CA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2489200"/>
            <a:ext cx="6408738" cy="2735263"/>
          </a:xfrm>
        </p:spPr>
        <p:txBody>
          <a:bodyPr/>
          <a:lstStyle/>
          <a:p>
            <a:pPr eaLnBrk="1" hangingPunct="1"/>
            <a:br>
              <a:rPr lang="is-IS" altLang="is-IS" sz="2700">
                <a:latin typeface="Calibri" panose="020F0502020204030204" pitchFamily="34" charset="0"/>
                <a:ea typeface="MS PGothic" panose="020B0600070205080204" pitchFamily="34" charset="-128"/>
              </a:rPr>
            </a:br>
            <a:br>
              <a:rPr lang="is-IS" altLang="is-IS" sz="2700">
                <a:latin typeface="Calibri" panose="020F0502020204030204" pitchFamily="34" charset="0"/>
                <a:ea typeface="MS PGothic" panose="020B0600070205080204" pitchFamily="34" charset="-128"/>
              </a:rPr>
            </a:br>
            <a:r>
              <a:rPr lang="is-IS" altLang="is-IS" sz="4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ÍSE102 Málfræði I</a:t>
            </a:r>
            <a:br>
              <a:rPr lang="is-IS" altLang="is-IS" sz="3600">
                <a:latin typeface="Calibri" panose="020F0502020204030204" pitchFamily="34" charset="0"/>
                <a:ea typeface="MS PGothic" panose="020B0600070205080204" pitchFamily="34" charset="-128"/>
              </a:rPr>
            </a:br>
            <a:br>
              <a:rPr lang="is-IS" altLang="is-IS" sz="3600">
                <a:latin typeface="Calibri" panose="020F0502020204030204" pitchFamily="34" charset="0"/>
                <a:ea typeface="MS PGothic" panose="020B0600070205080204" pitchFamily="34" charset="-128"/>
              </a:rPr>
            </a:br>
            <a:endParaRPr lang="is-IS" altLang="is-IS" sz="3600">
              <a:solidFill>
                <a:srgbClr val="FF0000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85334DFA-C765-40B3-821D-0D231D31C3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14488" y="5265738"/>
            <a:ext cx="5915025" cy="539750"/>
          </a:xfrm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FontTx/>
              <a:buNone/>
            </a:pPr>
            <a:r>
              <a:rPr lang="is-IS" altLang="is-I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Þóra Björk Hjartardóttir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722204A-6082-429A-B32E-734B4FBE9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908050"/>
            <a:ext cx="5041900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313A8DF-E867-4518-ADA7-86AFFFF42C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is-IS">
                <a:latin typeface="Verdana" panose="020B0604030504040204" pitchFamily="34" charset="0"/>
              </a:rPr>
              <a:t>Endingar í nútíð - 4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FB57233-34B0-44A7-856A-E374219A5E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s-IS" altLang="is-IS" i="1">
                <a:latin typeface="Verdana" panose="020B0604030504040204" pitchFamily="34" charset="0"/>
              </a:rPr>
              <a:t>brjóta</a:t>
            </a:r>
          </a:p>
          <a:p>
            <a:pPr eaLnBrk="1" hangingPunct="1">
              <a:buFontTx/>
              <a:buNone/>
            </a:pPr>
            <a:r>
              <a:rPr lang="is-IS" altLang="is-IS">
                <a:latin typeface="Verdana" panose="020B0604030504040204" pitchFamily="34" charset="0"/>
              </a:rPr>
              <a:t>                 et.		       ft.</a:t>
            </a:r>
          </a:p>
          <a:p>
            <a:pPr eaLnBrk="1" hangingPunct="1"/>
            <a:r>
              <a:rPr lang="is-IS" altLang="is-IS">
                <a:latin typeface="Verdana" panose="020B0604030504040204" pitchFamily="34" charset="0"/>
              </a:rPr>
              <a:t>1.p.    brýt-</a:t>
            </a:r>
            <a:r>
              <a:rPr lang="is-IS" altLang="is-IS">
                <a:latin typeface="Verdana" panose="020B0604030504040204" pitchFamily="34" charset="0"/>
                <a:cs typeface="Times New Roman" panose="02020603050405020304" pitchFamily="18" charset="0"/>
              </a:rPr>
              <a:t>Ø		brjót-um</a:t>
            </a:r>
          </a:p>
          <a:p>
            <a:pPr eaLnBrk="1" hangingPunct="1"/>
            <a:r>
              <a:rPr lang="is-IS" altLang="is-IS">
                <a:latin typeface="Verdana" panose="020B0604030504040204" pitchFamily="34" charset="0"/>
              </a:rPr>
              <a:t>2.p.    brýt-ur		brjót-ið</a:t>
            </a:r>
          </a:p>
          <a:p>
            <a:pPr eaLnBrk="1" hangingPunct="1"/>
            <a:r>
              <a:rPr lang="is-IS" altLang="is-IS">
                <a:latin typeface="Verdana" panose="020B0604030504040204" pitchFamily="34" charset="0"/>
              </a:rPr>
              <a:t>3.p.    brýt-ur		brjót-a</a:t>
            </a:r>
          </a:p>
          <a:p>
            <a:pPr eaLnBrk="1" hangingPunct="1"/>
            <a:endParaRPr lang="is-IS" altLang="is-IS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2BFCF7B-5A0B-4680-99F7-0B8F756AA3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is-IS">
                <a:latin typeface="Verdana" panose="020B0604030504040204" pitchFamily="34" charset="0"/>
              </a:rPr>
              <a:t>Endingar í nútíð - 5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BD125FB-6C62-4A32-B4D2-094DA796C7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s-IS" altLang="is-IS" i="1">
                <a:latin typeface="Verdana" panose="020B0604030504040204" pitchFamily="34" charset="0"/>
              </a:rPr>
              <a:t>fá</a:t>
            </a:r>
          </a:p>
          <a:p>
            <a:pPr eaLnBrk="1" hangingPunct="1">
              <a:buFontTx/>
              <a:buNone/>
            </a:pPr>
            <a:r>
              <a:rPr lang="is-IS" altLang="is-IS">
                <a:latin typeface="Verdana" panose="020B0604030504040204" pitchFamily="34" charset="0"/>
              </a:rPr>
              <a:t>               et.		    ft.</a:t>
            </a:r>
          </a:p>
          <a:p>
            <a:pPr eaLnBrk="1" hangingPunct="1"/>
            <a:r>
              <a:rPr lang="is-IS" altLang="is-IS">
                <a:latin typeface="Verdana" panose="020B0604030504040204" pitchFamily="34" charset="0"/>
              </a:rPr>
              <a:t>1.p.    fæ-</a:t>
            </a:r>
            <a:r>
              <a:rPr lang="is-IS" altLang="is-IS">
                <a:latin typeface="Verdana" panose="020B0604030504040204" pitchFamily="34" charset="0"/>
                <a:cs typeface="Times New Roman" panose="02020603050405020304" pitchFamily="18" charset="0"/>
              </a:rPr>
              <a:t>Ø	  fá-um</a:t>
            </a:r>
          </a:p>
          <a:p>
            <a:pPr eaLnBrk="1" hangingPunct="1"/>
            <a:r>
              <a:rPr lang="is-IS" altLang="is-IS">
                <a:latin typeface="Verdana" panose="020B0604030504040204" pitchFamily="34" charset="0"/>
              </a:rPr>
              <a:t>2.p.    fæ-rð	  fá-ið</a:t>
            </a:r>
          </a:p>
          <a:p>
            <a:pPr eaLnBrk="1" hangingPunct="1"/>
            <a:r>
              <a:rPr lang="is-IS" altLang="is-IS">
                <a:latin typeface="Verdana" panose="020B0604030504040204" pitchFamily="34" charset="0"/>
              </a:rPr>
              <a:t>3.p.    fæ-r		  fá</a:t>
            </a:r>
          </a:p>
          <a:p>
            <a:pPr eaLnBrk="1" hangingPunct="1"/>
            <a:endParaRPr lang="is-IS" altLang="is-IS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2DD1711-91C6-4607-B10C-652F3978C6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is-IS">
                <a:latin typeface="Verdana" panose="020B0604030504040204" pitchFamily="34" charset="0"/>
              </a:rPr>
              <a:t>Endingar í nútíð - 6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61DD3D0-73D0-4628-9614-97FB4793A8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s-IS" altLang="is-IS" i="1">
                <a:latin typeface="Verdana" panose="020B0604030504040204" pitchFamily="34" charset="0"/>
              </a:rPr>
              <a:t>fara</a:t>
            </a:r>
          </a:p>
          <a:p>
            <a:pPr eaLnBrk="1" hangingPunct="1">
              <a:buFontTx/>
              <a:buNone/>
            </a:pPr>
            <a:r>
              <a:rPr lang="is-IS" altLang="is-IS">
                <a:latin typeface="Verdana" panose="020B0604030504040204" pitchFamily="34" charset="0"/>
              </a:rPr>
              <a:t>               et.		      ft.</a:t>
            </a:r>
          </a:p>
          <a:p>
            <a:pPr eaLnBrk="1" hangingPunct="1"/>
            <a:r>
              <a:rPr lang="is-IS" altLang="is-IS">
                <a:latin typeface="Verdana" panose="020B0604030504040204" pitchFamily="34" charset="0"/>
              </a:rPr>
              <a:t>1.p.    fer-</a:t>
            </a:r>
            <a:r>
              <a:rPr lang="is-IS" altLang="is-IS">
                <a:latin typeface="Verdana" panose="020B0604030504040204" pitchFamily="34" charset="0"/>
                <a:cs typeface="Times New Roman" panose="02020603050405020304" pitchFamily="18" charset="0"/>
              </a:rPr>
              <a:t>Ø	   för-um</a:t>
            </a:r>
          </a:p>
          <a:p>
            <a:pPr eaLnBrk="1" hangingPunct="1"/>
            <a:r>
              <a:rPr lang="is-IS" altLang="is-IS">
                <a:latin typeface="Verdana" panose="020B0604030504040204" pitchFamily="34" charset="0"/>
              </a:rPr>
              <a:t>2.p.    fer-ð		   far-ið</a:t>
            </a:r>
          </a:p>
          <a:p>
            <a:pPr eaLnBrk="1" hangingPunct="1"/>
            <a:r>
              <a:rPr lang="is-IS" altLang="is-IS">
                <a:latin typeface="Verdana" panose="020B0604030504040204" pitchFamily="34" charset="0"/>
              </a:rPr>
              <a:t>3.p.    fer-</a:t>
            </a:r>
            <a:r>
              <a:rPr lang="is-IS" altLang="is-IS">
                <a:latin typeface="Verdana" panose="020B0604030504040204" pitchFamily="34" charset="0"/>
                <a:cs typeface="Times New Roman" panose="02020603050405020304" pitchFamily="18" charset="0"/>
              </a:rPr>
              <a:t>Ø</a:t>
            </a:r>
            <a:r>
              <a:rPr lang="is-IS" altLang="is-IS">
                <a:latin typeface="Verdana" panose="020B0604030504040204" pitchFamily="34" charset="0"/>
              </a:rPr>
              <a:t>	   far-a</a:t>
            </a:r>
          </a:p>
          <a:p>
            <a:pPr eaLnBrk="1" hangingPunct="1"/>
            <a:endParaRPr lang="is-IS" altLang="is-IS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AFDB870-1CCB-4B50-BBC1-70B7E95C3B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is-IS">
                <a:latin typeface="Verdana" panose="020B0604030504040204" pitchFamily="34" charset="0"/>
              </a:rPr>
              <a:t>Endingar í nútíð - 7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410349B-F32C-4DD3-8E9B-60F7B22277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s-IS" altLang="is-IS" i="1">
                <a:latin typeface="Verdana" panose="020B0604030504040204" pitchFamily="34" charset="0"/>
              </a:rPr>
              <a:t>lesa</a:t>
            </a:r>
          </a:p>
          <a:p>
            <a:pPr eaLnBrk="1" hangingPunct="1">
              <a:buFontTx/>
              <a:buNone/>
            </a:pPr>
            <a:r>
              <a:rPr lang="is-IS" altLang="is-IS">
                <a:latin typeface="Verdana" panose="020B0604030504040204" pitchFamily="34" charset="0"/>
              </a:rPr>
              <a:t>               et.		     ft.</a:t>
            </a:r>
          </a:p>
          <a:p>
            <a:pPr eaLnBrk="1" hangingPunct="1"/>
            <a:r>
              <a:rPr lang="is-IS" altLang="is-IS">
                <a:latin typeface="Verdana" panose="020B0604030504040204" pitchFamily="34" charset="0"/>
              </a:rPr>
              <a:t>1.p.    les-</a:t>
            </a:r>
            <a:r>
              <a:rPr lang="is-IS" altLang="is-IS">
                <a:latin typeface="Verdana" panose="020B0604030504040204" pitchFamily="34" charset="0"/>
                <a:cs typeface="Times New Roman" panose="02020603050405020304" pitchFamily="18" charset="0"/>
              </a:rPr>
              <a:t>Ø	   les-um</a:t>
            </a:r>
          </a:p>
          <a:p>
            <a:pPr eaLnBrk="1" hangingPunct="1"/>
            <a:r>
              <a:rPr lang="is-IS" altLang="is-IS">
                <a:latin typeface="Verdana" panose="020B0604030504040204" pitchFamily="34" charset="0"/>
              </a:rPr>
              <a:t>2.p.    les-t		   les-ið</a:t>
            </a:r>
          </a:p>
          <a:p>
            <a:pPr eaLnBrk="1" hangingPunct="1"/>
            <a:r>
              <a:rPr lang="is-IS" altLang="is-IS">
                <a:latin typeface="Verdana" panose="020B0604030504040204" pitchFamily="34" charset="0"/>
              </a:rPr>
              <a:t>3.p.    les-</a:t>
            </a:r>
            <a:r>
              <a:rPr lang="is-IS" altLang="is-IS">
                <a:latin typeface="Verdana" panose="020B0604030504040204" pitchFamily="34" charset="0"/>
                <a:cs typeface="Times New Roman" panose="02020603050405020304" pitchFamily="18" charset="0"/>
              </a:rPr>
              <a:t>Ø</a:t>
            </a:r>
            <a:r>
              <a:rPr lang="is-IS" altLang="is-IS">
                <a:latin typeface="Verdana" panose="020B0604030504040204" pitchFamily="34" charset="0"/>
              </a:rPr>
              <a:t> 	   les-a</a:t>
            </a:r>
          </a:p>
          <a:p>
            <a:pPr eaLnBrk="1" hangingPunct="1"/>
            <a:endParaRPr lang="is-IS" altLang="is-IS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00BA9876-002C-47E4-8059-349FDA851A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is-IS">
                <a:latin typeface="Verdana" panose="020B0604030504040204" pitchFamily="34" charset="0"/>
              </a:rPr>
              <a:t>Yfirlit yfir endingar í nt.</a:t>
            </a:r>
          </a:p>
        </p:txBody>
      </p:sp>
      <p:graphicFrame>
        <p:nvGraphicFramePr>
          <p:cNvPr id="15447" name="Group 87">
            <a:extLst>
              <a:ext uri="{FF2B5EF4-FFF2-40B4-BE49-F238E27FC236}">
                <a16:creationId xmlns:a16="http://schemas.microsoft.com/office/drawing/2014/main" id="{E61E94C6-D4F4-409F-B9C9-81AF692BA939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717118550"/>
              </p:ext>
            </p:extLst>
          </p:nvPr>
        </p:nvGraphicFramePr>
        <p:xfrm>
          <a:off x="457200" y="1600200"/>
          <a:ext cx="8442327" cy="4525963"/>
        </p:xfrm>
        <a:graphic>
          <a:graphicData uri="http://schemas.openxmlformats.org/drawingml/2006/table">
            <a:tbl>
              <a:tblPr/>
              <a:tblGrid>
                <a:gridCol w="118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7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15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91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637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Verdana" pitchFamily="34" charset="0"/>
                        </a:rPr>
                        <a:t>kalla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s-IS" altLang="is-I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kalla-</a:t>
                      </a:r>
                      <a:r>
                        <a:rPr kumimoji="0" lang="en-US" alt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Ø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kalla-r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kalla-r</a:t>
                      </a:r>
                      <a:endParaRPr kumimoji="0" lang="en-GB" altLang="is-I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Verdana" pitchFamily="34" charset="0"/>
                        </a:rPr>
                        <a:t>heyra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s-IS" altLang="is-I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heyr-i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heyr-ir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heyr-ir</a:t>
                      </a:r>
                      <a:endParaRPr kumimoji="0" lang="en-GB" altLang="is-I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ighlight>
                            <a:srgbClr val="FFFF00"/>
                          </a:highlight>
                          <a:latin typeface="Verdana" pitchFamily="34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Verdana" pitchFamily="34" charset="0"/>
                        </a:rPr>
                        <a:t>telja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s-IS" altLang="is-I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tel-</a:t>
                      </a:r>
                      <a:r>
                        <a:rPr kumimoji="0" lang="en-US" alt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Ø</a:t>
                      </a:r>
                      <a:endParaRPr kumimoji="0" lang="is-IS" altLang="is-I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tel-ur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tel-ur</a:t>
                      </a:r>
                      <a:endParaRPr kumimoji="0" lang="en-GB" altLang="is-I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Verdana" pitchFamily="34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brjóta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s-IS" altLang="is-I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brýt-</a:t>
                      </a:r>
                      <a:r>
                        <a:rPr kumimoji="0" lang="en-US" alt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Ø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s-I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brýt-ur</a:t>
                      </a:r>
                      <a:endParaRPr kumimoji="0" lang="en-US" altLang="is-I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s-I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brýt-ur</a:t>
                      </a:r>
                      <a:endParaRPr kumimoji="0" lang="en-GB" altLang="is-I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pitchFamily="34" charset="0"/>
                        </a:rPr>
                        <a:t>fá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s-IS" altLang="is-I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fæ- </a:t>
                      </a:r>
                      <a:r>
                        <a:rPr kumimoji="0" lang="en-US" alt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Ø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s-I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fæ-rð</a:t>
                      </a:r>
                      <a:endParaRPr kumimoji="0" lang="en-US" altLang="is-I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s-I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fæ</a:t>
                      </a:r>
                      <a:r>
                        <a:rPr kumimoji="0" lang="en-US" alt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-r</a:t>
                      </a:r>
                      <a:endParaRPr kumimoji="0" lang="en-GB" altLang="is-I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pitchFamily="34" charset="0"/>
                        </a:rPr>
                        <a:t>fara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s-IS" altLang="is-I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fer-</a:t>
                      </a:r>
                      <a:r>
                        <a:rPr kumimoji="0" lang="en-US" alt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Ø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fer-ð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fer-Ø</a:t>
                      </a:r>
                      <a:endParaRPr kumimoji="0" lang="en-GB" altLang="is-I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pitchFamily="34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pitchFamily="34" charset="0"/>
                        </a:rPr>
                        <a:t>lesa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s-IS" altLang="is-I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les-</a:t>
                      </a:r>
                      <a:r>
                        <a:rPr kumimoji="0" lang="en-US" alt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Ø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les-t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les-Ø</a:t>
                      </a:r>
                      <a:endParaRPr kumimoji="0" lang="en-GB" altLang="is-I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s-IS" altLang="is-I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2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is-I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köll-um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is-I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kall-ið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is-I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kall-a</a:t>
                      </a:r>
                      <a:endParaRPr kumimoji="0" lang="en-GB" altLang="is-I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is-I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heyr-um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is-I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heyr-ið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is-I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heyr-a</a:t>
                      </a:r>
                      <a:endParaRPr kumimoji="0" lang="en-GB" altLang="is-I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is-I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tel-j-um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is-I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tel-j-ið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is-I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tel-j-a</a:t>
                      </a:r>
                      <a:endParaRPr kumimoji="0" lang="en-GB" altLang="is-I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brjót-um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brjót-ið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brjót-a</a:t>
                      </a:r>
                      <a:endParaRPr kumimoji="0" lang="en-GB" altLang="is-I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is-I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fá-um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is-I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fá-ið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is-I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fá</a:t>
                      </a:r>
                      <a:endParaRPr kumimoji="0" lang="en-GB" altLang="is-I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is-I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för-um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is-I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far-ið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is-I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far-a</a:t>
                      </a:r>
                      <a:endParaRPr kumimoji="0" lang="en-GB" altLang="is-I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is-I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les-um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is-I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les-ið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is-I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les-a</a:t>
                      </a:r>
                      <a:endParaRPr kumimoji="0" lang="en-GB" altLang="is-I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s-IS" altLang="is-I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AF544B6-EB6F-42CF-908F-B5A4E86FB8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is-IS" dirty="0">
                <a:latin typeface="Verdana" panose="020B0604030504040204" pitchFamily="34" charset="0"/>
              </a:rPr>
              <a:t>Endingar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FF11F57-218D-4B3C-B626-6C25F3D240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s-IS" altLang="is-IS" sz="2800" dirty="0">
                <a:latin typeface="Verdana" panose="020B0604030504040204" pitchFamily="34" charset="0"/>
              </a:rPr>
              <a:t>Allar sagnir hafa sömu endingar í ft.</a:t>
            </a:r>
          </a:p>
          <a:p>
            <a:pPr lvl="1" eaLnBrk="1" hangingPunct="1"/>
            <a:r>
              <a:rPr lang="is-IS" altLang="is-IS" sz="2000" dirty="0">
                <a:latin typeface="Verdana" panose="020B0604030504040204" pitchFamily="34" charset="0"/>
              </a:rPr>
              <a:t>1.p.   2.p.  3.p.</a:t>
            </a:r>
          </a:p>
          <a:p>
            <a:pPr lvl="1" eaLnBrk="1" hangingPunct="1"/>
            <a:r>
              <a:rPr lang="is-IS" altLang="is-IS" sz="2000" dirty="0">
                <a:latin typeface="Verdana" panose="020B0604030504040204" pitchFamily="34" charset="0"/>
              </a:rPr>
              <a:t>-um   -ið    -a</a:t>
            </a:r>
          </a:p>
          <a:p>
            <a:pPr eaLnBrk="1" hangingPunct="1"/>
            <a:r>
              <a:rPr lang="is-IS" altLang="is-IS" sz="2800" dirty="0">
                <a:latin typeface="Verdana" panose="020B0604030504040204" pitchFamily="34" charset="0"/>
              </a:rPr>
              <a:t>Ólíkar endingar í eintölu:</a:t>
            </a:r>
          </a:p>
          <a:p>
            <a:pPr lvl="1" eaLnBrk="1" hangingPunct="1"/>
            <a:r>
              <a:rPr lang="is-IS" altLang="is-IS" sz="2000" dirty="0">
                <a:latin typeface="Verdana" panose="020B0604030504040204" pitchFamily="34" charset="0"/>
              </a:rPr>
              <a:t>1.p. 2.p. 3.p.</a:t>
            </a:r>
          </a:p>
          <a:p>
            <a:pPr lvl="1" eaLnBrk="1" hangingPunct="1"/>
            <a:r>
              <a:rPr lang="is-IS" altLang="is-IS" sz="2000" dirty="0">
                <a:solidFill>
                  <a:srgbClr val="993300"/>
                </a:solidFill>
                <a:latin typeface="Verdana" panose="020B0604030504040204" pitchFamily="34" charset="0"/>
              </a:rPr>
              <a:t>-</a:t>
            </a:r>
            <a:r>
              <a:rPr lang="is-IS" altLang="is-IS" sz="2000" dirty="0">
                <a:solidFill>
                  <a:srgbClr val="00B0F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Ø   -r     -r	1	veikar sagnir (V1)</a:t>
            </a:r>
          </a:p>
          <a:p>
            <a:pPr lvl="1" eaLnBrk="1" hangingPunct="1"/>
            <a:r>
              <a:rPr lang="is-IS" altLang="is-IS" sz="2000" dirty="0">
                <a:solidFill>
                  <a:srgbClr val="00B0F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-i    -ir    -ir	2	veikar sagnir (V2)</a:t>
            </a:r>
          </a:p>
          <a:p>
            <a:pPr lvl="1" eaLnBrk="1" hangingPunct="1"/>
            <a:r>
              <a:rPr lang="is-IS" altLang="is-IS" sz="2000" dirty="0">
                <a:latin typeface="Verdana" panose="020B0604030504040204" pitchFamily="34" charset="0"/>
                <a:cs typeface="Times New Roman" panose="02020603050405020304" pitchFamily="18" charset="0"/>
              </a:rPr>
              <a:t>-Ø  -ur   -ur</a:t>
            </a:r>
            <a:r>
              <a:rPr lang="is-IS" altLang="is-IS" sz="2000" dirty="0">
                <a:solidFill>
                  <a:srgbClr val="7030A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	</a:t>
            </a:r>
            <a:r>
              <a:rPr lang="is-IS" altLang="is-IS" sz="2000" dirty="0">
                <a:solidFill>
                  <a:srgbClr val="00B0F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is-IS" altLang="is-IS" sz="2000" dirty="0">
                <a:solidFill>
                  <a:srgbClr val="7030A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is-IS" altLang="is-IS" sz="2000" dirty="0">
                <a:solidFill>
                  <a:srgbClr val="FF66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4 </a:t>
            </a:r>
            <a:r>
              <a:rPr lang="is-IS" altLang="is-IS" sz="2000" dirty="0">
                <a:solidFill>
                  <a:srgbClr val="7030A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   </a:t>
            </a:r>
            <a:r>
              <a:rPr lang="is-IS" altLang="is-IS" sz="2000" dirty="0">
                <a:solidFill>
                  <a:srgbClr val="00B0F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veikar (V3) </a:t>
            </a:r>
            <a:r>
              <a:rPr lang="is-IS" altLang="is-IS" sz="2000" dirty="0">
                <a:latin typeface="Verdana" panose="020B0604030504040204" pitchFamily="34" charset="0"/>
                <a:cs typeface="Times New Roman" panose="02020603050405020304" pitchFamily="18" charset="0"/>
              </a:rPr>
              <a:t>og </a:t>
            </a:r>
            <a:r>
              <a:rPr lang="is-IS" altLang="is-IS" sz="2000" dirty="0">
                <a:solidFill>
                  <a:srgbClr val="FF66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sterkar (S) sagnir</a:t>
            </a:r>
          </a:p>
          <a:p>
            <a:pPr lvl="1" eaLnBrk="1" hangingPunct="1"/>
            <a:r>
              <a:rPr lang="is-IS" altLang="is-IS" sz="2000" dirty="0">
                <a:solidFill>
                  <a:srgbClr val="7030A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-</a:t>
            </a:r>
            <a:r>
              <a:rPr lang="is-IS" altLang="is-IS" sz="2000" dirty="0">
                <a:solidFill>
                  <a:srgbClr val="00B05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Ø  -rð   -r	5	veikar (V3) og sterkar (S) sagnir -Ø  -ð    -Ø	6	veikar (V3) og sterkar (S) sagnir -Ø  -t     -Ø	7	sterkar sagnir (S)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51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891">
                                            <p:txEl>
                                              <p:charRg st="51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891">
                                            <p:txEl>
                                              <p:charRg st="51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73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891">
                                            <p:txEl>
                                              <p:charRg st="73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891">
                                            <p:txEl>
                                              <p:charRg st="73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100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891">
                                            <p:txEl>
                                              <p:charRg st="100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891">
                                            <p:txEl>
                                              <p:charRg st="100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129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891">
                                            <p:txEl>
                                              <p:charRg st="129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891">
                                            <p:txEl>
                                              <p:charRg st="129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180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891">
                                            <p:txEl>
                                              <p:charRg st="180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891">
                                            <p:txEl>
                                              <p:charRg st="180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209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891">
                                            <p:txEl>
                                              <p:charRg st="209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891">
                                            <p:txEl>
                                              <p:charRg st="209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237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891">
                                            <p:txEl>
                                              <p:charRg st="237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891">
                                            <p:txEl>
                                              <p:charRg st="237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969F452-20A5-4BE5-BD2E-1D056B5EA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is-IS">
                <a:latin typeface="Verdana" panose="020B0604030504040204" pitchFamily="34" charset="0"/>
              </a:rPr>
              <a:t>Veikar og sterkar sagnir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E114FB16-25EA-4E00-AAB5-019E640562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s-IS" altLang="is-IS" sz="2600" dirty="0">
                <a:latin typeface="Verdana" panose="020B0604030504040204" pitchFamily="34" charset="0"/>
              </a:rPr>
              <a:t>Skipting í sterkar sagnir og veikar er flokkun sem byggist á því hvernig sagnir mynda </a:t>
            </a:r>
            <a:r>
              <a:rPr lang="is-IS" altLang="is-IS" sz="2600" dirty="0" err="1">
                <a:latin typeface="Verdana" panose="020B0604030504040204" pitchFamily="34" charset="0"/>
              </a:rPr>
              <a:t>þátíð</a:t>
            </a:r>
            <a:r>
              <a:rPr lang="is-IS" altLang="is-IS" sz="2600" dirty="0">
                <a:latin typeface="Verdana" panose="020B0604030504040204" pitchFamily="34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is-IS" altLang="is-IS" sz="2400" dirty="0">
                <a:latin typeface="Verdana" panose="020B0604030504040204" pitchFamily="34" charset="0"/>
              </a:rPr>
              <a:t>Veikar sagnir</a:t>
            </a:r>
          </a:p>
          <a:p>
            <a:pPr lvl="2" eaLnBrk="1" hangingPunct="1">
              <a:lnSpc>
                <a:spcPct val="90000"/>
              </a:lnSpc>
            </a:pPr>
            <a:r>
              <a:rPr lang="is-IS" altLang="is-IS" sz="2200" dirty="0">
                <a:latin typeface="Verdana" panose="020B0604030504040204" pitchFamily="34" charset="0"/>
              </a:rPr>
              <a:t>Þátíð með viðskeyti</a:t>
            </a:r>
          </a:p>
          <a:p>
            <a:pPr lvl="3" eaLnBrk="1" hangingPunct="1">
              <a:lnSpc>
                <a:spcPct val="90000"/>
              </a:lnSpc>
            </a:pPr>
            <a:r>
              <a:rPr lang="is-IS" altLang="is-IS" dirty="0">
                <a:latin typeface="Verdana" panose="020B0604030504040204" pitchFamily="34" charset="0"/>
              </a:rPr>
              <a:t>kalla </a:t>
            </a:r>
            <a:r>
              <a:rPr lang="is-IS" altLang="is-IS" sz="1600" dirty="0">
                <a:latin typeface="Verdana" panose="020B0604030504040204" pitchFamily="34" charset="0"/>
              </a:rPr>
              <a:t>(nh.), </a:t>
            </a:r>
            <a:r>
              <a:rPr lang="is-IS" altLang="is-IS" dirty="0">
                <a:latin typeface="Verdana" panose="020B0604030504040204" pitchFamily="34" charset="0"/>
              </a:rPr>
              <a:t>kalla</a:t>
            </a:r>
            <a:r>
              <a:rPr lang="is-IS" altLang="is-IS" b="1" dirty="0">
                <a:latin typeface="Verdana" panose="020B0604030504040204" pitchFamily="34" charset="0"/>
              </a:rPr>
              <a:t>ð</a:t>
            </a:r>
            <a:r>
              <a:rPr lang="is-IS" altLang="is-IS" dirty="0">
                <a:latin typeface="Verdana" panose="020B0604030504040204" pitchFamily="34" charset="0"/>
              </a:rPr>
              <a:t>i </a:t>
            </a:r>
            <a:r>
              <a:rPr lang="is-IS" altLang="is-IS" sz="1600" dirty="0">
                <a:latin typeface="Verdana" panose="020B0604030504040204" pitchFamily="34" charset="0"/>
              </a:rPr>
              <a:t>(þt.), </a:t>
            </a:r>
            <a:r>
              <a:rPr lang="is-IS" altLang="is-IS" dirty="0">
                <a:latin typeface="Verdana" panose="020B0604030504040204" pitchFamily="34" charset="0"/>
              </a:rPr>
              <a:t>kalla</a:t>
            </a:r>
            <a:r>
              <a:rPr lang="is-IS" altLang="is-IS" b="1" dirty="0">
                <a:latin typeface="Verdana" panose="020B0604030504040204" pitchFamily="34" charset="0"/>
              </a:rPr>
              <a:t>ð </a:t>
            </a:r>
            <a:r>
              <a:rPr lang="is-IS" altLang="is-IS" sz="1600" dirty="0">
                <a:latin typeface="Verdana" panose="020B0604030504040204" pitchFamily="34" charset="0"/>
              </a:rPr>
              <a:t>(</a:t>
            </a:r>
            <a:r>
              <a:rPr lang="is-IS" altLang="is-IS" sz="1600" dirty="0" err="1">
                <a:latin typeface="Verdana" panose="020B0604030504040204" pitchFamily="34" charset="0"/>
              </a:rPr>
              <a:t>lh.þt</a:t>
            </a:r>
            <a:r>
              <a:rPr lang="is-IS" altLang="is-IS" sz="1600" dirty="0">
                <a:latin typeface="Verdana" panose="020B0604030504040204" pitchFamily="34" charset="0"/>
              </a:rPr>
              <a:t>.)</a:t>
            </a:r>
          </a:p>
          <a:p>
            <a:pPr lvl="3" eaLnBrk="1" hangingPunct="1">
              <a:lnSpc>
                <a:spcPct val="90000"/>
              </a:lnSpc>
            </a:pPr>
            <a:r>
              <a:rPr lang="is-IS" altLang="is-IS" dirty="0">
                <a:latin typeface="Verdana" panose="020B0604030504040204" pitchFamily="34" charset="0"/>
              </a:rPr>
              <a:t>heyra (nh.), heyr</a:t>
            </a:r>
            <a:r>
              <a:rPr lang="is-IS" altLang="is-IS" b="1" dirty="0">
                <a:latin typeface="Verdana" panose="020B0604030504040204" pitchFamily="34" charset="0"/>
              </a:rPr>
              <a:t>ð</a:t>
            </a:r>
            <a:r>
              <a:rPr lang="is-IS" altLang="is-IS" dirty="0">
                <a:latin typeface="Verdana" panose="020B0604030504040204" pitchFamily="34" charset="0"/>
              </a:rPr>
              <a:t>i (þt.), heyr</a:t>
            </a:r>
            <a:r>
              <a:rPr lang="is-IS" altLang="is-IS" b="1" dirty="0">
                <a:latin typeface="Verdana" panose="020B0604030504040204" pitchFamily="34" charset="0"/>
              </a:rPr>
              <a:t>t</a:t>
            </a:r>
            <a:r>
              <a:rPr lang="is-IS" altLang="is-IS" dirty="0">
                <a:latin typeface="Verdana" panose="020B0604030504040204" pitchFamily="34" charset="0"/>
              </a:rPr>
              <a:t> (</a:t>
            </a:r>
            <a:r>
              <a:rPr lang="is-IS" altLang="is-IS" dirty="0" err="1">
                <a:latin typeface="Verdana" panose="020B0604030504040204" pitchFamily="34" charset="0"/>
              </a:rPr>
              <a:t>lh.þt</a:t>
            </a:r>
            <a:r>
              <a:rPr lang="is-IS" altLang="is-IS" dirty="0">
                <a:latin typeface="Verdana" panose="020B0604030504040204" pitchFamily="34" charset="0"/>
              </a:rPr>
              <a:t>.)</a:t>
            </a:r>
          </a:p>
          <a:p>
            <a:pPr lvl="1" eaLnBrk="1" hangingPunct="1">
              <a:lnSpc>
                <a:spcPct val="90000"/>
              </a:lnSpc>
            </a:pPr>
            <a:r>
              <a:rPr lang="is-IS" altLang="is-IS" sz="2400" dirty="0">
                <a:latin typeface="Verdana" panose="020B0604030504040204" pitchFamily="34" charset="0"/>
              </a:rPr>
              <a:t>Sterkar sagnir</a:t>
            </a:r>
          </a:p>
          <a:p>
            <a:pPr lvl="2" eaLnBrk="1" hangingPunct="1">
              <a:lnSpc>
                <a:spcPct val="90000"/>
              </a:lnSpc>
            </a:pPr>
            <a:r>
              <a:rPr lang="is-IS" altLang="is-IS" sz="2200" dirty="0">
                <a:latin typeface="Verdana" panose="020B0604030504040204" pitchFamily="34" charset="0"/>
              </a:rPr>
              <a:t>Þátíð með sérhljóðavíxlum	(C-víxl)</a:t>
            </a:r>
          </a:p>
          <a:p>
            <a:pPr lvl="3" eaLnBrk="1" hangingPunct="1">
              <a:lnSpc>
                <a:spcPct val="90000"/>
              </a:lnSpc>
            </a:pPr>
            <a:r>
              <a:rPr lang="is-IS" altLang="is-IS" dirty="0">
                <a:latin typeface="Verdana" panose="020B0604030504040204" pitchFamily="34" charset="0"/>
              </a:rPr>
              <a:t>br</a:t>
            </a:r>
            <a:r>
              <a:rPr lang="is-IS" altLang="is-IS" b="1" dirty="0">
                <a:latin typeface="Verdana" panose="020B0604030504040204" pitchFamily="34" charset="0"/>
              </a:rPr>
              <a:t>jó</a:t>
            </a:r>
            <a:r>
              <a:rPr lang="is-IS" altLang="is-IS" dirty="0">
                <a:latin typeface="Verdana" panose="020B0604030504040204" pitchFamily="34" charset="0"/>
              </a:rPr>
              <a:t>ta </a:t>
            </a:r>
            <a:r>
              <a:rPr lang="is-IS" altLang="is-IS" sz="1400" dirty="0">
                <a:latin typeface="Verdana" panose="020B0604030504040204" pitchFamily="34" charset="0"/>
              </a:rPr>
              <a:t>(nh.)</a:t>
            </a:r>
            <a:r>
              <a:rPr lang="is-IS" altLang="is-IS" dirty="0">
                <a:latin typeface="Verdana" panose="020B0604030504040204" pitchFamily="34" charset="0"/>
              </a:rPr>
              <a:t>, br</a:t>
            </a:r>
            <a:r>
              <a:rPr lang="is-IS" altLang="is-IS" b="1" dirty="0">
                <a:latin typeface="Verdana" panose="020B0604030504040204" pitchFamily="34" charset="0"/>
              </a:rPr>
              <a:t>au</a:t>
            </a:r>
            <a:r>
              <a:rPr lang="is-IS" altLang="is-IS" dirty="0">
                <a:latin typeface="Verdana" panose="020B0604030504040204" pitchFamily="34" charset="0"/>
              </a:rPr>
              <a:t>t </a:t>
            </a:r>
            <a:r>
              <a:rPr lang="is-IS" altLang="is-IS" sz="1600" dirty="0">
                <a:latin typeface="Verdana" panose="020B0604030504040204" pitchFamily="34" charset="0"/>
              </a:rPr>
              <a:t>(þt.)</a:t>
            </a:r>
            <a:r>
              <a:rPr lang="is-IS" altLang="is-IS" dirty="0">
                <a:latin typeface="Verdana" panose="020B0604030504040204" pitchFamily="34" charset="0"/>
              </a:rPr>
              <a:t>, br</a:t>
            </a:r>
            <a:r>
              <a:rPr lang="is-IS" altLang="is-IS" b="1" dirty="0">
                <a:latin typeface="Verdana" panose="020B0604030504040204" pitchFamily="34" charset="0"/>
              </a:rPr>
              <a:t>u</a:t>
            </a:r>
            <a:r>
              <a:rPr lang="is-IS" altLang="is-IS" dirty="0">
                <a:latin typeface="Verdana" panose="020B0604030504040204" pitchFamily="34" charset="0"/>
              </a:rPr>
              <a:t>tum </a:t>
            </a:r>
            <a:r>
              <a:rPr lang="is-IS" altLang="is-IS" sz="1600" dirty="0">
                <a:latin typeface="Verdana" panose="020B0604030504040204" pitchFamily="34" charset="0"/>
              </a:rPr>
              <a:t>(þt.), </a:t>
            </a:r>
            <a:r>
              <a:rPr lang="is-IS" altLang="is-IS" dirty="0">
                <a:latin typeface="Verdana" panose="020B0604030504040204" pitchFamily="34" charset="0"/>
              </a:rPr>
              <a:t>br</a:t>
            </a:r>
            <a:r>
              <a:rPr lang="is-IS" altLang="is-IS" b="1" dirty="0">
                <a:latin typeface="Verdana" panose="020B0604030504040204" pitchFamily="34" charset="0"/>
              </a:rPr>
              <a:t>o</a:t>
            </a:r>
            <a:r>
              <a:rPr lang="is-IS" altLang="is-IS" dirty="0">
                <a:latin typeface="Verdana" panose="020B0604030504040204" pitchFamily="34" charset="0"/>
              </a:rPr>
              <a:t>tið </a:t>
            </a:r>
            <a:r>
              <a:rPr lang="is-IS" altLang="is-IS" sz="1600" dirty="0">
                <a:latin typeface="Verdana" panose="020B0604030504040204" pitchFamily="34" charset="0"/>
              </a:rPr>
              <a:t>(lh.þt.)</a:t>
            </a:r>
          </a:p>
          <a:p>
            <a:pPr lvl="1" eaLnBrk="1" hangingPunct="1">
              <a:lnSpc>
                <a:spcPct val="90000"/>
              </a:lnSpc>
            </a:pPr>
            <a:endParaRPr lang="is-IS" altLang="is-IS" dirty="0">
              <a:latin typeface="Verdana" panose="020B060403050404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is-IS" altLang="is-I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charRg st="26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867">
                                            <p:txEl>
                                              <p:charRg st="26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67">
                                            <p:txEl>
                                              <p:charRg st="26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charRg st="56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867">
                                            <p:txEl>
                                              <p:charRg st="56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67">
                                            <p:txEl>
                                              <p:charRg st="56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charRg st="127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67">
                                            <p:txEl>
                                              <p:charRg st="127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67">
                                            <p:txEl>
                                              <p:charRg st="127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charRg st="150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67">
                                            <p:txEl>
                                              <p:charRg st="150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867">
                                            <p:txEl>
                                              <p:charRg st="150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charRg st="165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867">
                                            <p:txEl>
                                              <p:charRg st="165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867">
                                            <p:txEl>
                                              <p:charRg st="165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charRg st="191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867">
                                            <p:txEl>
                                              <p:charRg st="191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867">
                                            <p:txEl>
                                              <p:charRg st="191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2345700-14AE-45E5-8E6A-B0BB96A370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is-IS">
                <a:latin typeface="Verdana" panose="020B0604030504040204" pitchFamily="34" charset="0"/>
              </a:rPr>
              <a:t>Grunnendingar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99B85EA2-61C8-4B67-847D-A4989A0707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s-IS" altLang="is-IS" sz="2600" dirty="0">
                <a:latin typeface="Verdana" pitchFamily="34" charset="0"/>
                <a:cs typeface="Times New Roman" charset="0"/>
              </a:rPr>
              <a:t>Endingarnar í 2.p. og 3.p.et. í hópum </a:t>
            </a:r>
            <a:r>
              <a:rPr lang="is-IS" altLang="is-IS" sz="2600" dirty="0">
                <a:solidFill>
                  <a:srgbClr val="00B050"/>
                </a:solidFill>
                <a:latin typeface="Verdana" pitchFamily="34" charset="0"/>
                <a:cs typeface="Times New Roman" charset="0"/>
              </a:rPr>
              <a:t>5, 6, 7</a:t>
            </a:r>
            <a:r>
              <a:rPr lang="is-IS" altLang="is-IS" sz="2600" dirty="0">
                <a:latin typeface="Verdana" pitchFamily="34" charset="0"/>
                <a:cs typeface="Times New Roman" charset="0"/>
              </a:rPr>
              <a:t>:</a:t>
            </a:r>
          </a:p>
          <a:p>
            <a:pPr lvl="1" eaLnBrk="1" hangingPunct="1">
              <a:defRPr/>
            </a:pPr>
            <a:r>
              <a:rPr lang="is-IS" altLang="is-IS" sz="2400" dirty="0">
                <a:latin typeface="Verdana" pitchFamily="34" charset="0"/>
                <a:cs typeface="Times New Roman" charset="0"/>
              </a:rPr>
              <a:t>         5      6      7</a:t>
            </a:r>
          </a:p>
          <a:p>
            <a:pPr lvl="1" eaLnBrk="1" hangingPunct="1">
              <a:defRPr/>
            </a:pPr>
            <a:r>
              <a:rPr lang="is-IS" altLang="is-IS" sz="2400" dirty="0">
                <a:latin typeface="Verdana" pitchFamily="34" charset="0"/>
                <a:cs typeface="Times New Roman" charset="0"/>
              </a:rPr>
              <a:t>2.p.  -rð    -ð     -t</a:t>
            </a:r>
          </a:p>
          <a:p>
            <a:pPr lvl="1" eaLnBrk="1" hangingPunct="1">
              <a:defRPr/>
            </a:pPr>
            <a:r>
              <a:rPr lang="is-IS" altLang="is-IS" sz="2400" dirty="0">
                <a:latin typeface="Verdana" pitchFamily="34" charset="0"/>
                <a:cs typeface="Times New Roman" charset="0"/>
              </a:rPr>
              <a:t>3.p.  -r      -Ø    -Ø</a:t>
            </a:r>
          </a:p>
          <a:p>
            <a:pPr marL="0" indent="0" eaLnBrk="1" hangingPunct="1">
              <a:buFontTx/>
              <a:buNone/>
              <a:defRPr/>
            </a:pPr>
            <a:r>
              <a:rPr lang="is-IS" altLang="is-IS" sz="2800" dirty="0">
                <a:latin typeface="Verdana" pitchFamily="34" charset="0"/>
                <a:cs typeface="Times New Roman" charset="0"/>
              </a:rPr>
              <a:t>  </a:t>
            </a:r>
            <a:r>
              <a:rPr lang="is-IS" altLang="is-IS" sz="2600" dirty="0">
                <a:latin typeface="Verdana" pitchFamily="34" charset="0"/>
                <a:cs typeface="Times New Roman" charset="0"/>
              </a:rPr>
              <a:t>eru </a:t>
            </a:r>
            <a:r>
              <a:rPr lang="is-IS" altLang="is-IS" sz="2600" b="1" dirty="0">
                <a:latin typeface="Verdana" pitchFamily="34" charset="0"/>
                <a:cs typeface="Times New Roman" charset="0"/>
              </a:rPr>
              <a:t>tilbrigði</a:t>
            </a:r>
            <a:r>
              <a:rPr lang="is-IS" altLang="is-IS" sz="2600" dirty="0">
                <a:latin typeface="Verdana" pitchFamily="34" charset="0"/>
                <a:cs typeface="Times New Roman" charset="0"/>
              </a:rPr>
              <a:t> af grunnendingum sem við</a:t>
            </a:r>
          </a:p>
          <a:p>
            <a:pPr marL="0" indent="0" eaLnBrk="1" hangingPunct="1">
              <a:buFontTx/>
              <a:buNone/>
              <a:defRPr/>
            </a:pPr>
            <a:r>
              <a:rPr lang="is-IS" altLang="is-IS" sz="2600" dirty="0">
                <a:latin typeface="Verdana" pitchFamily="34" charset="0"/>
                <a:cs typeface="Times New Roman" charset="0"/>
              </a:rPr>
              <a:t>  sjáum í hópum </a:t>
            </a:r>
            <a:r>
              <a:rPr lang="is-IS" altLang="is-IS" sz="2600" dirty="0">
                <a:solidFill>
                  <a:srgbClr val="00B0F0"/>
                </a:solidFill>
                <a:latin typeface="Verdana" pitchFamily="34" charset="0"/>
                <a:cs typeface="Times New Roman" charset="0"/>
              </a:rPr>
              <a:t>3</a:t>
            </a:r>
            <a:r>
              <a:rPr lang="is-IS" altLang="is-IS" sz="2600" dirty="0">
                <a:latin typeface="Verdana" pitchFamily="34" charset="0"/>
                <a:cs typeface="Times New Roman" charset="0"/>
              </a:rPr>
              <a:t> og </a:t>
            </a:r>
            <a:r>
              <a:rPr lang="is-IS" altLang="is-IS" sz="2600" dirty="0">
                <a:solidFill>
                  <a:srgbClr val="FF0000"/>
                </a:solidFill>
                <a:latin typeface="Verdana" pitchFamily="34" charset="0"/>
                <a:cs typeface="Times New Roman" charset="0"/>
              </a:rPr>
              <a:t>4</a:t>
            </a:r>
          </a:p>
          <a:p>
            <a:pPr lvl="1" eaLnBrk="1" hangingPunct="1">
              <a:defRPr/>
            </a:pPr>
            <a:r>
              <a:rPr lang="is-IS" altLang="is-IS" sz="2400" dirty="0">
                <a:latin typeface="Verdana" pitchFamily="34" charset="0"/>
                <a:cs typeface="Times New Roman" charset="0"/>
              </a:rPr>
              <a:t>2.p. -ur</a:t>
            </a:r>
          </a:p>
          <a:p>
            <a:pPr lvl="1" eaLnBrk="1" hangingPunct="1">
              <a:defRPr/>
            </a:pPr>
            <a:r>
              <a:rPr lang="is-IS" altLang="is-IS" sz="2400" dirty="0">
                <a:latin typeface="Verdana" pitchFamily="34" charset="0"/>
                <a:cs typeface="Times New Roman" charset="0"/>
              </a:rPr>
              <a:t>3.p. -ur</a:t>
            </a:r>
          </a:p>
          <a:p>
            <a:pPr marL="0" indent="0" eaLnBrk="1" hangingPunct="1">
              <a:buFontTx/>
              <a:buNone/>
              <a:defRPr/>
            </a:pPr>
            <a:r>
              <a:rPr lang="is-IS" altLang="is-IS" sz="2800" dirty="0">
                <a:latin typeface="Verdana" pitchFamily="34" charset="0"/>
                <a:cs typeface="Times New Roman" charset="0"/>
              </a:rPr>
              <a:t>  </a:t>
            </a:r>
            <a:r>
              <a:rPr lang="is-IS" altLang="is-IS" sz="2600" dirty="0">
                <a:latin typeface="Verdana" pitchFamily="34" charset="0"/>
                <a:cs typeface="Times New Roman" charset="0"/>
              </a:rPr>
              <a:t>og skýrast af ólíkri stofngerð sagnanna</a:t>
            </a:r>
          </a:p>
          <a:p>
            <a:pPr eaLnBrk="1" hangingPunct="1">
              <a:defRPr/>
            </a:pPr>
            <a:endParaRPr lang="is-IS" altLang="is-IS" sz="2800" dirty="0">
              <a:latin typeface="Verdana" pitchFamily="34" charset="0"/>
              <a:cs typeface="Times New Roman" charset="0"/>
            </a:endParaRPr>
          </a:p>
          <a:p>
            <a:pPr eaLnBrk="1" hangingPunct="1">
              <a:buFontTx/>
              <a:buNone/>
              <a:defRPr/>
            </a:pPr>
            <a:endParaRPr lang="is-IS" altLang="is-IS" dirty="0">
              <a:latin typeface="Verdana" pitchFamily="34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charRg st="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charRg st="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65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5">
                                            <p:txEl>
                                              <p:charRg st="65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5">
                                            <p:txEl>
                                              <p:charRg st="65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73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15">
                                            <p:txEl>
                                              <p:charRg st="73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15">
                                            <p:txEl>
                                              <p:charRg st="73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82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5">
                                            <p:txEl>
                                              <p:charRg st="82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5">
                                            <p:txEl>
                                              <p:charRg st="82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91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5">
                                            <p:txEl>
                                              <p:charRg st="91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5">
                                            <p:txEl>
                                              <p:charRg st="91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64737DF-8B5A-40F0-9201-7E2AE12741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is-IS">
                <a:latin typeface="Verdana" panose="020B0604030504040204" pitchFamily="34" charset="0"/>
              </a:rPr>
              <a:t>Tilbrigði I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411D8C15-D7D1-4559-8636-A60BDDF4A0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s-IS" altLang="is-IS" dirty="0">
                <a:latin typeface="Verdana" panose="020B0604030504040204" pitchFamily="34" charset="0"/>
              </a:rPr>
              <a:t>Ef stofn endar á </a:t>
            </a:r>
            <a:r>
              <a:rPr lang="is-IS" altLang="is-IS" dirty="0">
                <a:solidFill>
                  <a:srgbClr val="FF66FF"/>
                </a:solidFill>
                <a:latin typeface="Verdana" panose="020B0604030504040204" pitchFamily="34" charset="0"/>
              </a:rPr>
              <a:t>sérhljóði</a:t>
            </a:r>
            <a:r>
              <a:rPr lang="is-IS" altLang="is-IS" dirty="0">
                <a:latin typeface="Verdana" panose="020B0604030504040204" pitchFamily="34" charset="0"/>
              </a:rPr>
              <a:t> þá eru endingarnar í eintölu þessar:</a:t>
            </a:r>
          </a:p>
          <a:p>
            <a:pPr lvl="1" eaLnBrk="1" hangingPunct="1"/>
            <a:r>
              <a:rPr lang="is-IS" altLang="is-IS" dirty="0">
                <a:latin typeface="Verdana" panose="020B0604030504040204" pitchFamily="34" charset="0"/>
              </a:rPr>
              <a:t>1.p.  -</a:t>
            </a:r>
            <a:r>
              <a:rPr lang="is-IS" altLang="is-IS" dirty="0">
                <a:latin typeface="Verdana" panose="020B0604030504040204" pitchFamily="34" charset="0"/>
                <a:cs typeface="Times New Roman" panose="02020603050405020304" pitchFamily="18" charset="0"/>
              </a:rPr>
              <a:t>Ø		bý		flý</a:t>
            </a:r>
          </a:p>
          <a:p>
            <a:pPr lvl="1" eaLnBrk="1" hangingPunct="1"/>
            <a:r>
              <a:rPr lang="is-IS" altLang="is-IS" dirty="0">
                <a:latin typeface="Verdana" panose="020B0604030504040204" pitchFamily="34" charset="0"/>
                <a:cs typeface="Times New Roman" panose="02020603050405020304" pitchFamily="18" charset="0"/>
              </a:rPr>
              <a:t>2.p.  -rð		býrð		flýrð</a:t>
            </a:r>
          </a:p>
          <a:p>
            <a:pPr lvl="1" eaLnBrk="1" hangingPunct="1"/>
            <a:r>
              <a:rPr lang="is-IS" altLang="is-IS" dirty="0">
                <a:latin typeface="Verdana" panose="020B0604030504040204" pitchFamily="34" charset="0"/>
                <a:cs typeface="Times New Roman" panose="02020603050405020304" pitchFamily="18" charset="0"/>
              </a:rPr>
              <a:t>3.p.  -r		býr		flýr</a:t>
            </a:r>
          </a:p>
          <a:p>
            <a:pPr lvl="1" eaLnBrk="1" hangingPunct="1">
              <a:buFontTx/>
              <a:buNone/>
            </a:pPr>
            <a:r>
              <a:rPr lang="is-IS" altLang="is-IS" dirty="0">
                <a:latin typeface="Verdana" panose="020B0604030504040204" pitchFamily="34" charset="0"/>
                <a:cs typeface="Times New Roman" panose="02020603050405020304" pitchFamily="18" charset="0"/>
              </a:rPr>
              <a:t>                       (að </a:t>
            </a:r>
            <a:r>
              <a:rPr lang="is-IS" altLang="is-IS" i="1" dirty="0">
                <a:latin typeface="Verdan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is-IS" altLang="is-IS" i="1" dirty="0">
                <a:solidFill>
                  <a:srgbClr val="FF66FF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ú</a:t>
            </a:r>
            <a:r>
              <a:rPr lang="is-IS" altLang="is-IS" dirty="0">
                <a:latin typeface="Verdana" panose="020B0604030504040204" pitchFamily="34" charset="0"/>
                <a:cs typeface="Times New Roman" panose="02020603050405020304" pitchFamily="18" charset="0"/>
              </a:rPr>
              <a:t>a)  (að </a:t>
            </a:r>
            <a:r>
              <a:rPr lang="is-IS" altLang="is-IS" i="1" dirty="0">
                <a:latin typeface="Verdana" panose="020B0604030504040204" pitchFamily="34" charset="0"/>
                <a:cs typeface="Times New Roman" panose="02020603050405020304" pitchFamily="18" charset="0"/>
              </a:rPr>
              <a:t>fl</a:t>
            </a:r>
            <a:r>
              <a:rPr lang="is-IS" altLang="is-IS" i="1" dirty="0">
                <a:solidFill>
                  <a:srgbClr val="FF66FF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ý</a:t>
            </a:r>
            <a:r>
              <a:rPr lang="is-IS" altLang="is-IS" i="1" dirty="0">
                <a:latin typeface="Verdana" panose="020B0604030504040204" pitchFamily="34" charset="0"/>
                <a:cs typeface="Times New Roman" panose="02020603050405020304" pitchFamily="18" charset="0"/>
              </a:rPr>
              <a:t>-j-a</a:t>
            </a:r>
            <a:r>
              <a:rPr lang="is-IS" altLang="is-IS" dirty="0">
                <a:latin typeface="Verdan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endParaRPr lang="is-IS" altLang="is-I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59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9">
                                            <p:txEl>
                                              <p:charRg st="59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9">
                                            <p:txEl>
                                              <p:charRg st="59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76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939">
                                            <p:txEl>
                                              <p:charRg st="76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939">
                                            <p:txEl>
                                              <p:charRg st="76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98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939">
                                            <p:txEl>
                                              <p:charRg st="98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939">
                                            <p:txEl>
                                              <p:charRg st="98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118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39">
                                            <p:txEl>
                                              <p:charRg st="118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39">
                                            <p:txEl>
                                              <p:charRg st="118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CFDEA27-A050-4CBB-94F8-484328CA6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is-IS">
                <a:latin typeface="Verdana" panose="020B0604030504040204" pitchFamily="34" charset="0"/>
              </a:rPr>
              <a:t>Tilbrigði II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197B3B1-CA3F-400A-8391-E1B3785B1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s-IS" altLang="is-IS" dirty="0">
                <a:latin typeface="Verdana" panose="020B0604030504040204" pitchFamily="34" charset="0"/>
              </a:rPr>
              <a:t>Ef stofn endar á </a:t>
            </a:r>
            <a:r>
              <a:rPr lang="is-IS" altLang="is-IS" i="1" dirty="0">
                <a:solidFill>
                  <a:srgbClr val="FF66FF"/>
                </a:solidFill>
                <a:latin typeface="Verdana" panose="020B0604030504040204" pitchFamily="34" charset="0"/>
              </a:rPr>
              <a:t>r </a:t>
            </a:r>
            <a:r>
              <a:rPr lang="is-IS" altLang="is-IS" dirty="0">
                <a:latin typeface="Verdana" panose="020B0604030504040204" pitchFamily="34" charset="0"/>
              </a:rPr>
              <a:t>þá eru endingarnar í eintölu þessar:</a:t>
            </a:r>
          </a:p>
          <a:p>
            <a:pPr lvl="1" eaLnBrk="1" hangingPunct="1"/>
            <a:r>
              <a:rPr lang="is-IS" altLang="is-IS" dirty="0">
                <a:latin typeface="Verdana" panose="020B0604030504040204" pitchFamily="34" charset="0"/>
              </a:rPr>
              <a:t>1.p.  -</a:t>
            </a:r>
            <a:r>
              <a:rPr lang="is-IS" altLang="is-IS" dirty="0">
                <a:latin typeface="Verdana" panose="020B0604030504040204" pitchFamily="34" charset="0"/>
                <a:cs typeface="Times New Roman" panose="02020603050405020304" pitchFamily="18" charset="0"/>
              </a:rPr>
              <a:t>Ø		fer		spyr	</a:t>
            </a:r>
          </a:p>
          <a:p>
            <a:pPr lvl="1" eaLnBrk="1" hangingPunct="1"/>
            <a:r>
              <a:rPr lang="is-IS" altLang="is-IS" dirty="0">
                <a:latin typeface="Verdana" panose="020B0604030504040204" pitchFamily="34" charset="0"/>
                <a:cs typeface="Times New Roman" panose="02020603050405020304" pitchFamily="18" charset="0"/>
              </a:rPr>
              <a:t>2.p.  -ð		ferð		spyrð</a:t>
            </a:r>
          </a:p>
          <a:p>
            <a:pPr lvl="1" eaLnBrk="1" hangingPunct="1"/>
            <a:r>
              <a:rPr lang="is-IS" altLang="is-IS" dirty="0">
                <a:latin typeface="Verdana" panose="020B0604030504040204" pitchFamily="34" charset="0"/>
                <a:cs typeface="Times New Roman" panose="02020603050405020304" pitchFamily="18" charset="0"/>
              </a:rPr>
              <a:t>3.p.  -Ø		fer		spyr</a:t>
            </a:r>
          </a:p>
          <a:p>
            <a:pPr lvl="1" eaLnBrk="1" hangingPunct="1">
              <a:buFontTx/>
              <a:buNone/>
            </a:pPr>
            <a:r>
              <a:rPr lang="is-IS" altLang="is-IS" dirty="0">
                <a:latin typeface="Verdana" panose="020B0604030504040204" pitchFamily="34" charset="0"/>
                <a:cs typeface="Times New Roman" panose="02020603050405020304" pitchFamily="18" charset="0"/>
              </a:rPr>
              <a:t>                      (að </a:t>
            </a:r>
            <a:r>
              <a:rPr lang="is-IS" altLang="is-IS" i="1" dirty="0">
                <a:latin typeface="Verdana" panose="020B0604030504040204" pitchFamily="34" charset="0"/>
                <a:cs typeface="Times New Roman" panose="02020603050405020304" pitchFamily="18" charset="0"/>
              </a:rPr>
              <a:t>fa</a:t>
            </a:r>
            <a:r>
              <a:rPr lang="is-IS" altLang="is-IS" i="1" dirty="0">
                <a:solidFill>
                  <a:srgbClr val="FF66FF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is-IS" altLang="is-IS" dirty="0">
                <a:latin typeface="Verdana" panose="020B0604030504040204" pitchFamily="34" charset="0"/>
                <a:cs typeface="Times New Roman" panose="02020603050405020304" pitchFamily="18" charset="0"/>
              </a:rPr>
              <a:t>a)   (að </a:t>
            </a:r>
            <a:r>
              <a:rPr lang="is-IS" altLang="is-IS" i="1" dirty="0">
                <a:latin typeface="Verdana" panose="020B0604030504040204" pitchFamily="34" charset="0"/>
                <a:cs typeface="Times New Roman" panose="02020603050405020304" pitchFamily="18" charset="0"/>
              </a:rPr>
              <a:t>spy</a:t>
            </a:r>
            <a:r>
              <a:rPr lang="is-IS" altLang="is-IS" i="1" dirty="0">
                <a:solidFill>
                  <a:srgbClr val="FF66FF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is-IS" altLang="is-IS" i="1" dirty="0">
                <a:latin typeface="Verdana" panose="020B0604030504040204" pitchFamily="34" charset="0"/>
                <a:cs typeface="Times New Roman" panose="02020603050405020304" pitchFamily="18" charset="0"/>
              </a:rPr>
              <a:t>-</a:t>
            </a:r>
            <a:r>
              <a:rPr lang="is-IS" altLang="is-IS" dirty="0">
                <a:latin typeface="Verdana" panose="020B0604030504040204" pitchFamily="34" charset="0"/>
                <a:cs typeface="Times New Roman" panose="02020603050405020304" pitchFamily="18" charset="0"/>
              </a:rPr>
              <a:t>j-a)</a:t>
            </a:r>
            <a:endParaRPr lang="is-IS" altLang="is-IS" dirty="0">
              <a:latin typeface="Verdana" panose="020B0604030504040204" pitchFamily="34" charset="0"/>
            </a:endParaRPr>
          </a:p>
          <a:p>
            <a:pPr eaLnBrk="1" hangingPunct="1"/>
            <a:endParaRPr lang="is-IS" altLang="is-I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57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>
                                            <p:txEl>
                                              <p:charRg st="57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charRg st="57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77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63">
                                            <p:txEl>
                                              <p:charRg st="77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63">
                                            <p:txEl>
                                              <p:charRg st="77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121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963">
                                            <p:txEl>
                                              <p:charRg st="121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963">
                                            <p:txEl>
                                              <p:charRg st="121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141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3">
                                            <p:txEl>
                                              <p:charRg st="141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3">
                                            <p:txEl>
                                              <p:charRg st="141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9D6EBBF-FB40-45AC-91FD-CBE3B5F5A9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is-IS">
                <a:latin typeface="Verdana" panose="020B0604030504040204" pitchFamily="34" charset="0"/>
              </a:rPr>
              <a:t>13. tími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B50A1DF-2833-40AC-ABAE-7CFD55E367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s-IS" altLang="is-IS" dirty="0">
                <a:latin typeface="Verdana" panose="020B0604030504040204" pitchFamily="34" charset="0"/>
              </a:rPr>
              <a:t>Fyrri hluti misseris: Fallorð</a:t>
            </a:r>
          </a:p>
          <a:p>
            <a:pPr lvl="1" eaLnBrk="1" hangingPunct="1"/>
            <a:r>
              <a:rPr lang="is-IS" altLang="is-IS" dirty="0">
                <a:latin typeface="Verdana" panose="020B0604030504040204" pitchFamily="34" charset="0"/>
              </a:rPr>
              <a:t>Síðasti tími</a:t>
            </a:r>
          </a:p>
          <a:p>
            <a:pPr lvl="2" eaLnBrk="1" hangingPunct="1"/>
            <a:r>
              <a:rPr lang="is-IS" altLang="is-IS" noProof="1">
                <a:latin typeface="Verdana" panose="020B0604030504040204" pitchFamily="34" charset="0"/>
              </a:rPr>
              <a:t>Tvíkvæð no. og lo. </a:t>
            </a:r>
          </a:p>
          <a:p>
            <a:pPr lvl="3" eaLnBrk="1" hangingPunct="1"/>
            <a:r>
              <a:rPr lang="is-IS" altLang="is-IS" noProof="1">
                <a:latin typeface="Verdana" panose="020B0604030504040204" pitchFamily="34" charset="0"/>
              </a:rPr>
              <a:t>Brottfall sérhljóðs úr stofni slíkra tvíkvæðra orða</a:t>
            </a:r>
          </a:p>
          <a:p>
            <a:pPr eaLnBrk="1" hangingPunct="1"/>
            <a:r>
              <a:rPr lang="is-IS" altLang="is-IS" dirty="0">
                <a:latin typeface="Verdana" panose="020B0604030504040204" pitchFamily="34" charset="0"/>
              </a:rPr>
              <a:t>Síðari hluti misseris: Aðallega sagnir</a:t>
            </a:r>
          </a:p>
          <a:p>
            <a:pPr lvl="1" eaLnBrk="1" hangingPunct="1"/>
            <a:r>
              <a:rPr lang="is-IS" altLang="is-IS" dirty="0">
                <a:latin typeface="Verdana" panose="020B0604030504040204" pitchFamily="34" charset="0"/>
              </a:rPr>
              <a:t>Í dag</a:t>
            </a:r>
          </a:p>
          <a:p>
            <a:pPr lvl="2" eaLnBrk="1" hangingPunct="1"/>
            <a:r>
              <a:rPr lang="is-IS" altLang="is-IS" dirty="0">
                <a:latin typeface="Verdana" panose="020B0604030504040204" pitchFamily="34" charset="0"/>
              </a:rPr>
              <a:t>Um sagnir</a:t>
            </a:r>
          </a:p>
          <a:p>
            <a:pPr lvl="2" eaLnBrk="1" hangingPunct="1"/>
            <a:r>
              <a:rPr lang="is-IS" altLang="is-IS" dirty="0">
                <a:latin typeface="Verdana" panose="020B0604030504040204" pitchFamily="34" charset="0"/>
              </a:rPr>
              <a:t>Nútíð sagna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ECF9946-970F-45A1-92EF-86F5777EB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is-IS">
                <a:latin typeface="Verdana" panose="020B0604030504040204" pitchFamily="34" charset="0"/>
              </a:rPr>
              <a:t>Tilbrigði III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8853478-3271-4261-883C-4329A9E5A0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s-IS" altLang="is-IS" dirty="0">
                <a:latin typeface="Verdana" panose="020B0604030504040204" pitchFamily="34" charset="0"/>
              </a:rPr>
              <a:t>Ef stofn endar á </a:t>
            </a:r>
            <a:r>
              <a:rPr lang="is-IS" altLang="is-IS" i="1" dirty="0">
                <a:solidFill>
                  <a:srgbClr val="FF66FF"/>
                </a:solidFill>
                <a:latin typeface="Verdana" panose="020B0604030504040204" pitchFamily="34" charset="0"/>
              </a:rPr>
              <a:t>s</a:t>
            </a:r>
            <a:r>
              <a:rPr lang="is-IS" altLang="is-IS" dirty="0">
                <a:latin typeface="Verdana" panose="020B0604030504040204" pitchFamily="34" charset="0"/>
              </a:rPr>
              <a:t> þá eru endingarnar í et. þessar:</a:t>
            </a:r>
          </a:p>
          <a:p>
            <a:pPr lvl="1" eaLnBrk="1" hangingPunct="1"/>
            <a:r>
              <a:rPr lang="is-IS" altLang="is-IS" dirty="0">
                <a:latin typeface="Verdana" panose="020B0604030504040204" pitchFamily="34" charset="0"/>
              </a:rPr>
              <a:t>1.p.  -</a:t>
            </a:r>
            <a:r>
              <a:rPr lang="is-IS" altLang="is-IS" dirty="0">
                <a:latin typeface="Verdana" panose="020B0604030504040204" pitchFamily="34" charset="0"/>
                <a:cs typeface="Times New Roman" panose="02020603050405020304" pitchFamily="18" charset="0"/>
              </a:rPr>
              <a:t>Ø		les</a:t>
            </a:r>
          </a:p>
          <a:p>
            <a:pPr lvl="1" eaLnBrk="1" hangingPunct="1"/>
            <a:r>
              <a:rPr lang="is-IS" altLang="is-IS" dirty="0">
                <a:latin typeface="Verdana" panose="020B0604030504040204" pitchFamily="34" charset="0"/>
                <a:cs typeface="Times New Roman" panose="02020603050405020304" pitchFamily="18" charset="0"/>
              </a:rPr>
              <a:t>2.p.  -t 		lest</a:t>
            </a:r>
          </a:p>
          <a:p>
            <a:pPr lvl="1" eaLnBrk="1" hangingPunct="1"/>
            <a:r>
              <a:rPr lang="is-IS" altLang="is-IS" dirty="0">
                <a:latin typeface="Verdana" panose="020B0604030504040204" pitchFamily="34" charset="0"/>
                <a:cs typeface="Times New Roman" panose="02020603050405020304" pitchFamily="18" charset="0"/>
              </a:rPr>
              <a:t>3.p.  -Ø		les</a:t>
            </a:r>
          </a:p>
          <a:p>
            <a:pPr lvl="1" eaLnBrk="1" hangingPunct="1">
              <a:buFontTx/>
              <a:buNone/>
            </a:pPr>
            <a:r>
              <a:rPr lang="is-IS" altLang="is-IS" dirty="0">
                <a:latin typeface="Verdana" panose="020B0604030504040204" pitchFamily="34" charset="0"/>
                <a:cs typeface="Times New Roman" panose="02020603050405020304" pitchFamily="18" charset="0"/>
              </a:rPr>
              <a:t>                      (að </a:t>
            </a:r>
            <a:r>
              <a:rPr lang="is-IS" altLang="is-IS" i="1" dirty="0">
                <a:latin typeface="Verdana" panose="020B0604030504040204" pitchFamily="34" charset="0"/>
                <a:cs typeface="Times New Roman" panose="02020603050405020304" pitchFamily="18" charset="0"/>
              </a:rPr>
              <a:t>le</a:t>
            </a:r>
            <a:r>
              <a:rPr lang="is-IS" altLang="is-IS" i="1" dirty="0">
                <a:solidFill>
                  <a:srgbClr val="FF66FF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lang="is-IS" altLang="is-IS" dirty="0">
                <a:latin typeface="Verdana" panose="020B0604030504040204" pitchFamily="34" charset="0"/>
                <a:cs typeface="Times New Roman" panose="02020603050405020304" pitchFamily="18" charset="0"/>
              </a:rPr>
              <a:t>a)</a:t>
            </a:r>
          </a:p>
          <a:p>
            <a:pPr eaLnBrk="1" hangingPunct="1"/>
            <a:endParaRPr lang="is-IS" altLang="is-IS" dirty="0">
              <a:latin typeface="Verdana" panose="020B0604030504040204" pitchFamily="34" charset="0"/>
            </a:endParaRPr>
          </a:p>
          <a:p>
            <a:pPr eaLnBrk="1" hangingPunct="1"/>
            <a:endParaRPr lang="is-IS" altLang="is-I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B310A66F-1631-467A-95FA-C31583DBD0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>
                <a:latin typeface="Verdana" panose="020B0604030504040204" pitchFamily="34" charset="0"/>
              </a:rPr>
              <a:t>Tilbrigði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8158B4ED-3581-47AD-B879-DAD0C0004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s-IS" altLang="is-IS" dirty="0">
                <a:latin typeface="Verdana" pitchFamily="34" charset="0"/>
              </a:rPr>
              <a:t>Þessi þrjú tilbrigði af endingum eiga við um</a:t>
            </a:r>
          </a:p>
          <a:p>
            <a:pPr lvl="1">
              <a:defRPr/>
            </a:pPr>
            <a:r>
              <a:rPr lang="is-IS" altLang="is-IS" dirty="0">
                <a:latin typeface="Verdana" pitchFamily="34" charset="0"/>
              </a:rPr>
              <a:t>sterkar sagnir</a:t>
            </a:r>
          </a:p>
          <a:p>
            <a:pPr lvl="1">
              <a:defRPr/>
            </a:pPr>
            <a:r>
              <a:rPr lang="is-IS" altLang="is-IS" dirty="0">
                <a:latin typeface="Verdana" pitchFamily="34" charset="0"/>
              </a:rPr>
              <a:t>veikar sagnir af 3. flokki</a:t>
            </a:r>
          </a:p>
          <a:p>
            <a:pPr marL="0" indent="0">
              <a:buFontTx/>
              <a:buNone/>
              <a:defRPr/>
            </a:pPr>
            <a:r>
              <a:rPr lang="is-IS" altLang="is-IS" dirty="0">
                <a:latin typeface="Verdana" pitchFamily="34" charset="0"/>
              </a:rPr>
              <a:t>  sem hafa stofn af þessum tilteknu</a:t>
            </a:r>
          </a:p>
          <a:p>
            <a:pPr marL="0" indent="0">
              <a:buFontTx/>
              <a:buNone/>
              <a:defRPr/>
            </a:pPr>
            <a:r>
              <a:rPr lang="is-IS" altLang="is-IS" dirty="0">
                <a:latin typeface="Verdana" pitchFamily="34" charset="0"/>
              </a:rPr>
              <a:t>  gerðum.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C68ED16-3550-4151-9E96-879CF45644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is-IS">
                <a:latin typeface="Verdana" panose="020B0604030504040204" pitchFamily="34" charset="0"/>
              </a:rPr>
              <a:t>Um sagnir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DAB0897-DC73-4FF5-9926-163727F728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is-IS" altLang="is-IS" dirty="0">
                <a:latin typeface="Verdana" panose="020B0604030504040204" pitchFamily="34" charset="0"/>
              </a:rPr>
              <a:t>Sögn (ft.: sagnir) = sagnorð  (so.)</a:t>
            </a:r>
          </a:p>
          <a:p>
            <a:pPr marL="609600" indent="-609600" eaLnBrk="1" hangingPunct="1"/>
            <a:r>
              <a:rPr lang="is-IS" altLang="is-IS" dirty="0">
                <a:latin typeface="Verdana" panose="020B0604030504040204" pitchFamily="34" charset="0"/>
              </a:rPr>
              <a:t>Sagnbeyging (conjugation)</a:t>
            </a:r>
          </a:p>
          <a:p>
            <a:pPr marL="990600" lvl="1" indent="-533400" eaLnBrk="1" hangingPunct="1"/>
            <a:r>
              <a:rPr lang="is-IS" altLang="is-IS" dirty="0">
                <a:latin typeface="Verdana" panose="020B0604030504040204" pitchFamily="34" charset="0"/>
              </a:rPr>
              <a:t>Sagnir beygjast í</a:t>
            </a:r>
          </a:p>
          <a:p>
            <a:pPr marL="1390650" lvl="2" indent="-533400" eaLnBrk="1" hangingPunct="1"/>
            <a:r>
              <a:rPr lang="is-IS" altLang="is-IS" sz="2800" dirty="0">
                <a:latin typeface="Verdana" panose="020B0604030504040204" pitchFamily="34" charset="0"/>
              </a:rPr>
              <a:t>persónum (þrjár persónur)</a:t>
            </a:r>
          </a:p>
          <a:p>
            <a:pPr marL="1390650" lvl="2" indent="-533400" eaLnBrk="1" hangingPunct="1"/>
            <a:r>
              <a:rPr lang="is-IS" altLang="is-IS" sz="2800" dirty="0">
                <a:latin typeface="Verdana" panose="020B0604030504040204" pitchFamily="34" charset="0"/>
              </a:rPr>
              <a:t>tölu (et. og ft.)</a:t>
            </a:r>
          </a:p>
          <a:p>
            <a:pPr marL="1390650" lvl="2" indent="-533400" eaLnBrk="1" hangingPunct="1"/>
            <a:r>
              <a:rPr lang="is-IS" altLang="is-IS" sz="2800" dirty="0">
                <a:latin typeface="Verdana" panose="020B0604030504040204" pitchFamily="34" charset="0"/>
              </a:rPr>
              <a:t>tíð (nútíð (nt.) og þátíð (þt.))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62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9">
                                            <p:txEl>
                                              <p:charRg st="62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9">
                                            <p:txEl>
                                              <p:charRg st="62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98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99">
                                            <p:txEl>
                                              <p:charRg st="98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charRg st="98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157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charRg st="157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charRg st="157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C68ED16-3550-4151-9E96-879CF45644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is-IS">
                <a:latin typeface="Verdana" panose="020B0604030504040204" pitchFamily="34" charset="0"/>
              </a:rPr>
              <a:t>Um sagnir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DAB0897-DC73-4FF5-9926-163727F728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is-IS" altLang="is-IS" dirty="0">
                <a:latin typeface="Verdana" panose="020B0604030504040204" pitchFamily="34" charset="0"/>
              </a:rPr>
              <a:t>Mismunandi endingar eftir persónum, tölu og tíð.</a:t>
            </a:r>
          </a:p>
          <a:p>
            <a:pPr marL="609600" indent="-609600" eaLnBrk="1" hangingPunct="1"/>
            <a:r>
              <a:rPr lang="is-IS" altLang="is-IS" dirty="0">
                <a:latin typeface="Verdana" panose="020B0604030504040204" pitchFamily="34" charset="0"/>
              </a:rPr>
              <a:t>Innskotsstafur </a:t>
            </a:r>
            <a:r>
              <a:rPr lang="is-IS" altLang="is-IS" b="1" i="1" dirty="0">
                <a:latin typeface="Verdana" panose="020B0604030504040204" pitchFamily="34" charset="0"/>
              </a:rPr>
              <a:t>j </a:t>
            </a:r>
            <a:r>
              <a:rPr lang="is-IS" altLang="is-IS" dirty="0">
                <a:latin typeface="Verdana" panose="020B0604030504040204" pitchFamily="34" charset="0"/>
              </a:rPr>
              <a:t>milli stofns og endinga í sumum myndum. </a:t>
            </a:r>
          </a:p>
          <a:p>
            <a:pPr marL="609600" indent="-609600" eaLnBrk="1" hangingPunct="1"/>
            <a:r>
              <a:rPr lang="is-IS" altLang="is-IS" dirty="0">
                <a:latin typeface="Verdana" panose="020B0604030504040204" pitchFamily="34" charset="0"/>
              </a:rPr>
              <a:t>Ný sérhljóðavíxl í stofni í sumum myndum:</a:t>
            </a:r>
          </a:p>
          <a:p>
            <a:pPr marL="1009650" lvl="1" indent="-609600" eaLnBrk="1" hangingPunct="1"/>
            <a:r>
              <a:rPr lang="is-IS" altLang="is-IS" dirty="0">
                <a:latin typeface="Verdana" panose="020B0604030504040204" pitchFamily="34" charset="0"/>
              </a:rPr>
              <a:t>B-víxl (</a:t>
            </a:r>
            <a:r>
              <a:rPr lang="is-IS" altLang="is-IS" sz="2400" dirty="0">
                <a:latin typeface="Verdana" panose="020B0604030504040204" pitchFamily="34" charset="0"/>
              </a:rPr>
              <a:t>i-hljóðvarp </a:t>
            </a:r>
            <a:r>
              <a:rPr lang="is-IS" altLang="is-IS" sz="2000" dirty="0">
                <a:latin typeface="Verdana" panose="020B0604030504040204" pitchFamily="34" charset="0"/>
              </a:rPr>
              <a:t>(Umlaut)</a:t>
            </a:r>
            <a:r>
              <a:rPr lang="is-IS" altLang="is-IS" dirty="0">
                <a:latin typeface="Verdana" panose="020B0604030504040204" pitchFamily="34" charset="0"/>
              </a:rPr>
              <a:t>)</a:t>
            </a:r>
            <a:endParaRPr lang="is-IS" altLang="is-IS" sz="2000" dirty="0">
              <a:latin typeface="Verdana" panose="020B0604030504040204" pitchFamily="34" charset="0"/>
            </a:endParaRPr>
          </a:p>
          <a:p>
            <a:pPr marL="1009650" lvl="1" indent="-609600" eaLnBrk="1" hangingPunct="1"/>
            <a:r>
              <a:rPr lang="is-IS" altLang="is-IS" dirty="0">
                <a:latin typeface="Verdana" panose="020B0604030504040204" pitchFamily="34" charset="0"/>
              </a:rPr>
              <a:t>C-víxl (</a:t>
            </a:r>
            <a:r>
              <a:rPr lang="is-IS" altLang="is-IS" sz="2400" dirty="0">
                <a:latin typeface="Verdana" panose="020B0604030504040204" pitchFamily="34" charset="0"/>
              </a:rPr>
              <a:t>hljóðskipti</a:t>
            </a:r>
            <a:r>
              <a:rPr lang="is-IS" altLang="is-IS" dirty="0">
                <a:latin typeface="Verdana" panose="020B0604030504040204" pitchFamily="34" charset="0"/>
              </a:rPr>
              <a:t> </a:t>
            </a:r>
            <a:r>
              <a:rPr lang="is-IS" altLang="is-IS" sz="2000" dirty="0">
                <a:latin typeface="Verdana" panose="020B0604030504040204" pitchFamily="34" charset="0"/>
              </a:rPr>
              <a:t>(Ablaut)</a:t>
            </a:r>
            <a:r>
              <a:rPr lang="is-IS" altLang="is-IS" dirty="0">
                <a:latin typeface="Verdana" panose="020B0604030504040204" pitchFamily="34" charset="0"/>
              </a:rPr>
              <a:t>)</a:t>
            </a:r>
            <a:endParaRPr lang="is-IS" altLang="is-IS" sz="20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79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62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99">
                                            <p:txEl>
                                              <p:charRg st="62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charRg st="62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98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99">
                                            <p:txEl>
                                              <p:charRg st="98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99">
                                            <p:txEl>
                                              <p:charRg st="98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209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charRg st="209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charRg st="209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1EB12DA-8085-48B6-B571-1C9E16C358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is-IS">
                <a:latin typeface="Verdana" panose="020B0604030504040204" pitchFamily="34" charset="0"/>
              </a:rPr>
              <a:t>Nafnháttur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0D487F8-3FA4-4CA1-8910-2A3073E637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s-IS" altLang="is-IS" sz="2800" dirty="0">
                <a:latin typeface="Verdana" panose="020B0604030504040204" pitchFamily="34" charset="0"/>
              </a:rPr>
              <a:t>Nafnháttur (nh.) (infinitive) er orðabókarmynd sagnarinnar.</a:t>
            </a:r>
          </a:p>
          <a:p>
            <a:pPr lvl="1" eaLnBrk="1" hangingPunct="1"/>
            <a:r>
              <a:rPr lang="is-IS" altLang="is-IS" sz="2400" dirty="0">
                <a:latin typeface="Verdana" panose="020B0604030504040204" pitchFamily="34" charset="0"/>
              </a:rPr>
              <a:t>(að) heyra, (að) telja, (að) fara</a:t>
            </a:r>
          </a:p>
          <a:p>
            <a:pPr eaLnBrk="1" hangingPunct="1"/>
            <a:r>
              <a:rPr lang="is-IS" altLang="is-IS" sz="2800" dirty="0">
                <a:latin typeface="Verdana" panose="020B0604030504040204" pitchFamily="34" charset="0"/>
              </a:rPr>
              <a:t>Stofn + ending</a:t>
            </a:r>
          </a:p>
          <a:p>
            <a:pPr lvl="1" eaLnBrk="1" hangingPunct="1"/>
            <a:r>
              <a:rPr lang="is-IS" altLang="is-IS" sz="2400" dirty="0">
                <a:latin typeface="Verdana" panose="020B0604030504040204" pitchFamily="34" charset="0"/>
              </a:rPr>
              <a:t>heyr-a, far-a, bú-a, tel-j-a</a:t>
            </a:r>
          </a:p>
          <a:p>
            <a:pPr eaLnBrk="1" hangingPunct="1"/>
            <a:r>
              <a:rPr lang="is-IS" altLang="is-IS" sz="2800" dirty="0">
                <a:latin typeface="Verdana" panose="020B0604030504040204" pitchFamily="34" charset="0"/>
              </a:rPr>
              <a:t>Fáeinar sagnir hafa ekki nafnháttarendingu.</a:t>
            </a:r>
          </a:p>
          <a:p>
            <a:pPr lvl="1" eaLnBrk="1" hangingPunct="1"/>
            <a:r>
              <a:rPr lang="is-IS" altLang="is-IS" sz="2400" dirty="0">
                <a:latin typeface="Verdana" panose="020B0604030504040204" pitchFamily="34" charset="0"/>
              </a:rPr>
              <a:t>fá-</a:t>
            </a:r>
            <a:r>
              <a:rPr lang="is-IS" altLang="is-IS" sz="2400" dirty="0">
                <a:latin typeface="Verdana" panose="020B0604030504040204" pitchFamily="34" charset="0"/>
                <a:cs typeface="Times New Roman" panose="02020603050405020304" pitchFamily="18" charset="0"/>
              </a:rPr>
              <a:t>Ø, sjá-Ø, …</a:t>
            </a:r>
          </a:p>
          <a:p>
            <a:pPr lvl="1" eaLnBrk="1" hangingPunct="1"/>
            <a:r>
              <a:rPr lang="is-IS" altLang="is-IS" sz="2400" dirty="0">
                <a:latin typeface="Verdana" panose="020B0604030504040204" pitchFamily="34" charset="0"/>
                <a:cs typeface="Times New Roman" panose="02020603050405020304" pitchFamily="18" charset="0"/>
              </a:rPr>
              <a:t>þvo-Ø</a:t>
            </a:r>
            <a:endParaRPr lang="is-IS" altLang="is-IS" sz="240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59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>
                                            <p:txEl>
                                              <p:charRg st="59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>
                                            <p:txEl>
                                              <p:charRg st="59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92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3">
                                            <p:txEl>
                                              <p:charRg st="92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3">
                                            <p:txEl>
                                              <p:charRg st="92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107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3">
                                            <p:txEl>
                                              <p:charRg st="107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3">
                                            <p:txEl>
                                              <p:charRg st="107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142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3">
                                            <p:txEl>
                                              <p:charRg st="142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3">
                                            <p:txEl>
                                              <p:charRg st="142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178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3">
                                            <p:txEl>
                                              <p:charRg st="178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3">
                                            <p:txEl>
                                              <p:charRg st="178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190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23">
                                            <p:txEl>
                                              <p:charRg st="190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23">
                                            <p:txEl>
                                              <p:charRg st="190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D9F3CB7-E65D-4256-B86F-D10581F94B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is-IS">
                <a:latin typeface="Verdana" panose="020B0604030504040204" pitchFamily="34" charset="0"/>
              </a:rPr>
              <a:t>Nútíð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F496EAB-423D-42D4-BD4A-968B73F406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s-IS" altLang="is-IS" dirty="0">
                <a:latin typeface="Verdana" panose="020B0604030504040204" pitchFamily="34" charset="0"/>
              </a:rPr>
              <a:t>Dregin af stofni nh. </a:t>
            </a:r>
          </a:p>
          <a:p>
            <a:pPr eaLnBrk="1" hangingPunct="1"/>
            <a:r>
              <a:rPr lang="is-IS" altLang="is-IS" dirty="0">
                <a:latin typeface="Verdana" panose="020B0604030504040204" pitchFamily="34" charset="0"/>
              </a:rPr>
              <a:t>Við stofninn bætast endingar.</a:t>
            </a:r>
          </a:p>
          <a:p>
            <a:pPr lvl="1" eaLnBrk="1" hangingPunct="1"/>
            <a:r>
              <a:rPr lang="is-IS" altLang="is-IS" dirty="0">
                <a:latin typeface="Verdana" panose="020B0604030504040204" pitchFamily="34" charset="0"/>
              </a:rPr>
              <a:t>1.p., 2.p., 3.p. et.</a:t>
            </a:r>
          </a:p>
          <a:p>
            <a:pPr lvl="1" eaLnBrk="1" hangingPunct="1"/>
            <a:r>
              <a:rPr lang="is-IS" altLang="is-IS" dirty="0">
                <a:latin typeface="Verdana" panose="020B0604030504040204" pitchFamily="34" charset="0"/>
              </a:rPr>
              <a:t>1.p., 2.p., 3.p. ft.</a:t>
            </a:r>
          </a:p>
          <a:p>
            <a:pPr eaLnBrk="1" hangingPunct="1"/>
            <a:r>
              <a:rPr lang="is-IS" altLang="is-IS" dirty="0">
                <a:latin typeface="Verdana" panose="020B0604030504040204" pitchFamily="34" charset="0"/>
              </a:rPr>
              <a:t>Nokkrar gerðir af endingum í nútíð eintölu.</a:t>
            </a:r>
          </a:p>
          <a:p>
            <a:pPr eaLnBrk="1" hangingPunct="1"/>
            <a:r>
              <a:rPr lang="is-IS" altLang="is-IS" dirty="0">
                <a:latin typeface="Verdana" panose="020B0604030504040204" pitchFamily="34" charset="0"/>
              </a:rPr>
              <a:t>Sömu endingar í fleirtölu nútíð fyrir allar sagnir.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1DAD74E-3AFF-4F82-BDE2-DDAF9ADE05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is-IS">
                <a:latin typeface="Verdana" panose="020B0604030504040204" pitchFamily="34" charset="0"/>
              </a:rPr>
              <a:t>Endingar í nútíð - 1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12E726A-FB87-404C-9369-EA3F4A0B6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s-IS" altLang="is-IS" i="1">
                <a:latin typeface="Verdana" panose="020B0604030504040204" pitchFamily="34" charset="0"/>
              </a:rPr>
              <a:t>kalla</a:t>
            </a:r>
          </a:p>
          <a:p>
            <a:pPr eaLnBrk="1" hangingPunct="1">
              <a:buFontTx/>
              <a:buNone/>
            </a:pPr>
            <a:r>
              <a:rPr lang="is-IS" altLang="is-IS">
                <a:latin typeface="Verdana" panose="020B0604030504040204" pitchFamily="34" charset="0"/>
              </a:rPr>
              <a:t>               et.		     ft.</a:t>
            </a:r>
          </a:p>
          <a:p>
            <a:pPr eaLnBrk="1" hangingPunct="1"/>
            <a:r>
              <a:rPr lang="is-IS" altLang="is-IS">
                <a:latin typeface="Verdana" panose="020B0604030504040204" pitchFamily="34" charset="0"/>
              </a:rPr>
              <a:t>1.p.   kalla-</a:t>
            </a:r>
            <a:r>
              <a:rPr lang="is-IS" altLang="is-IS">
                <a:latin typeface="Verdana" panose="020B0604030504040204" pitchFamily="34" charset="0"/>
                <a:cs typeface="Times New Roman" panose="02020603050405020304" pitchFamily="18" charset="0"/>
              </a:rPr>
              <a:t>Ø</a:t>
            </a:r>
            <a:r>
              <a:rPr lang="is-IS" altLang="is-IS">
                <a:latin typeface="Verdana" panose="020B0604030504040204" pitchFamily="34" charset="0"/>
              </a:rPr>
              <a:t>	   köll-um</a:t>
            </a:r>
          </a:p>
          <a:p>
            <a:pPr eaLnBrk="1" hangingPunct="1"/>
            <a:r>
              <a:rPr lang="is-IS" altLang="is-IS">
                <a:latin typeface="Verdana" panose="020B0604030504040204" pitchFamily="34" charset="0"/>
              </a:rPr>
              <a:t>2.p.   kalla-r	   kall-ið</a:t>
            </a:r>
          </a:p>
          <a:p>
            <a:pPr eaLnBrk="1" hangingPunct="1"/>
            <a:r>
              <a:rPr lang="is-IS" altLang="is-IS">
                <a:latin typeface="Verdana" panose="020B0604030504040204" pitchFamily="34" charset="0"/>
              </a:rPr>
              <a:t>3.p.   kalla-r	   kall-a</a:t>
            </a:r>
            <a:endParaRPr lang="is-IS" altLang="is-IS" sz="4000">
              <a:latin typeface="Verdana" panose="020B0604030504040204" pitchFamily="34" charset="0"/>
            </a:endParaRPr>
          </a:p>
          <a:p>
            <a:pPr eaLnBrk="1" hangingPunct="1"/>
            <a:endParaRPr lang="is-IS" altLang="is-IS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C9FF7EF-F549-49F1-9BB3-1DF2F13C5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is-IS">
                <a:latin typeface="Verdana" panose="020B0604030504040204" pitchFamily="34" charset="0"/>
              </a:rPr>
              <a:t>Endingar í nútíð - 2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E9B0ED6-2C12-4D40-8CCD-B3302EB980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s-IS" altLang="is-IS" i="1">
                <a:latin typeface="Verdana" panose="020B0604030504040204" pitchFamily="34" charset="0"/>
              </a:rPr>
              <a:t>heyra</a:t>
            </a:r>
          </a:p>
          <a:p>
            <a:pPr eaLnBrk="1" hangingPunct="1">
              <a:buFontTx/>
              <a:buNone/>
            </a:pPr>
            <a:r>
              <a:rPr lang="is-IS" altLang="is-IS">
                <a:latin typeface="Verdana" panose="020B0604030504040204" pitchFamily="34" charset="0"/>
              </a:rPr>
              <a:t>               et.		     ft.</a:t>
            </a:r>
          </a:p>
          <a:p>
            <a:pPr eaLnBrk="1" hangingPunct="1"/>
            <a:r>
              <a:rPr lang="is-IS" altLang="is-IS">
                <a:latin typeface="Verdana" panose="020B0604030504040204" pitchFamily="34" charset="0"/>
              </a:rPr>
              <a:t>1.p.   heyr-i	   heyr-um</a:t>
            </a:r>
          </a:p>
          <a:p>
            <a:pPr eaLnBrk="1" hangingPunct="1"/>
            <a:r>
              <a:rPr lang="is-IS" altLang="is-IS">
                <a:latin typeface="Verdana" panose="020B0604030504040204" pitchFamily="34" charset="0"/>
              </a:rPr>
              <a:t>2.p.   heyr-ir	   heyr-ið</a:t>
            </a:r>
          </a:p>
          <a:p>
            <a:pPr eaLnBrk="1" hangingPunct="1"/>
            <a:r>
              <a:rPr lang="is-IS" altLang="is-IS">
                <a:latin typeface="Verdana" panose="020B0604030504040204" pitchFamily="34" charset="0"/>
              </a:rPr>
              <a:t>3.p.   heyr-ir	   heyr-a</a:t>
            </a:r>
            <a:endParaRPr lang="is-IS" altLang="is-IS" sz="4000">
              <a:latin typeface="Verdana" panose="020B0604030504040204" pitchFamily="34" charset="0"/>
            </a:endParaRPr>
          </a:p>
          <a:p>
            <a:pPr eaLnBrk="1" hangingPunct="1"/>
            <a:endParaRPr lang="is-IS" altLang="is-IS" sz="40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62E43ED-BE6E-4D6A-AC72-27CE2E4F3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is-IS">
                <a:latin typeface="Verdana" panose="020B0604030504040204" pitchFamily="34" charset="0"/>
              </a:rPr>
              <a:t>Endingar í nútíð - 3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F559B6C-ABE1-410B-A216-FEC789F2C2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s-IS" altLang="is-IS" i="1">
                <a:latin typeface="Verdana" panose="020B0604030504040204" pitchFamily="34" charset="0"/>
              </a:rPr>
              <a:t>telja</a:t>
            </a:r>
          </a:p>
          <a:p>
            <a:pPr eaLnBrk="1" hangingPunct="1">
              <a:buFontTx/>
              <a:buNone/>
            </a:pPr>
            <a:r>
              <a:rPr lang="is-IS" altLang="is-IS">
                <a:latin typeface="Verdana" panose="020B0604030504040204" pitchFamily="34" charset="0"/>
              </a:rPr>
              <a:t>               et.		     ft.</a:t>
            </a:r>
          </a:p>
          <a:p>
            <a:pPr eaLnBrk="1" hangingPunct="1"/>
            <a:r>
              <a:rPr lang="is-IS" altLang="is-IS">
                <a:latin typeface="Verdana" panose="020B0604030504040204" pitchFamily="34" charset="0"/>
              </a:rPr>
              <a:t>1.p.   tel-</a:t>
            </a:r>
            <a:r>
              <a:rPr lang="is-IS" altLang="is-IS">
                <a:latin typeface="Verdana" panose="020B0604030504040204" pitchFamily="34" charset="0"/>
                <a:cs typeface="Times New Roman" panose="02020603050405020304" pitchFamily="18" charset="0"/>
              </a:rPr>
              <a:t>Ø</a:t>
            </a:r>
            <a:r>
              <a:rPr lang="is-IS" altLang="is-IS">
                <a:latin typeface="Verdana" panose="020B0604030504040204" pitchFamily="34" charset="0"/>
              </a:rPr>
              <a:t>		tel-j-um</a:t>
            </a:r>
          </a:p>
          <a:p>
            <a:pPr eaLnBrk="1" hangingPunct="1"/>
            <a:r>
              <a:rPr lang="is-IS" altLang="is-IS">
                <a:latin typeface="Verdana" panose="020B0604030504040204" pitchFamily="34" charset="0"/>
              </a:rPr>
              <a:t>2.p.   tel-ur		tel-j-ið</a:t>
            </a:r>
          </a:p>
          <a:p>
            <a:pPr eaLnBrk="1" hangingPunct="1"/>
            <a:r>
              <a:rPr lang="is-IS" altLang="is-IS">
                <a:latin typeface="Verdana" panose="020B0604030504040204" pitchFamily="34" charset="0"/>
              </a:rPr>
              <a:t>3.p.   tel-ur	   	tel-j-a</a:t>
            </a:r>
          </a:p>
          <a:p>
            <a:pPr eaLnBrk="1" hangingPunct="1"/>
            <a:endParaRPr lang="is-IS" altLang="is-IS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1070</Words>
  <Application>Microsoft Office PowerPoint</Application>
  <PresentationFormat>On-screen Show (4:3)</PresentationFormat>
  <Paragraphs>199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Verdana</vt:lpstr>
      <vt:lpstr>Default Design</vt:lpstr>
      <vt:lpstr>  ÍSE102 Málfræði I  </vt:lpstr>
      <vt:lpstr>13. tími</vt:lpstr>
      <vt:lpstr>Um sagnir</vt:lpstr>
      <vt:lpstr>Um sagnir</vt:lpstr>
      <vt:lpstr>Nafnháttur</vt:lpstr>
      <vt:lpstr>Nútíð</vt:lpstr>
      <vt:lpstr>Endingar í nútíð - 1</vt:lpstr>
      <vt:lpstr>Endingar í nútíð - 2</vt:lpstr>
      <vt:lpstr>Endingar í nútíð - 3</vt:lpstr>
      <vt:lpstr>Endingar í nútíð - 4</vt:lpstr>
      <vt:lpstr>Endingar í nútíð - 5</vt:lpstr>
      <vt:lpstr>Endingar í nútíð - 6</vt:lpstr>
      <vt:lpstr>Endingar í nútíð - 7</vt:lpstr>
      <vt:lpstr>Yfirlit yfir endingar í nt.</vt:lpstr>
      <vt:lpstr>Endingar</vt:lpstr>
      <vt:lpstr>Veikar og sterkar sagnir</vt:lpstr>
      <vt:lpstr>Grunnendingar</vt:lpstr>
      <vt:lpstr>Tilbrigði I</vt:lpstr>
      <vt:lpstr>Tilbrigði II</vt:lpstr>
      <vt:lpstr>Tilbrigði III</vt:lpstr>
      <vt:lpstr>Tilbrigði</vt:lpstr>
    </vt:vector>
  </TitlesOfParts>
  <Company>Háskóli Íslands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thorah</dc:creator>
  <cp:lastModifiedBy>Þóra Björk Hjartardóttir</cp:lastModifiedBy>
  <cp:revision>59</cp:revision>
  <dcterms:created xsi:type="dcterms:W3CDTF">2005-09-27T15:54:32Z</dcterms:created>
  <dcterms:modified xsi:type="dcterms:W3CDTF">2021-10-06T13:41:11Z</dcterms:modified>
</cp:coreProperties>
</file>