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314" r:id="rId2"/>
    <p:sldId id="257" r:id="rId3"/>
    <p:sldId id="259" r:id="rId4"/>
    <p:sldId id="297" r:id="rId5"/>
    <p:sldId id="261" r:id="rId6"/>
    <p:sldId id="298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9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>
      <p:cViewPr varScale="1">
        <p:scale>
          <a:sx n="105" d="100"/>
          <a:sy n="10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A7160-7F65-432F-92F0-0B4FFAC12A7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F0452-E0D7-4E59-B975-258C8EEA9F7E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1670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3764171-F6AE-4242-AF5C-25FAC26610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ED7AB573-C7B0-46D5-A796-4F5DAB2B7F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s-I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8C0C91C-2A1B-4CB0-970A-F89477DF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unga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unga" panose="020B05020402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nga" panose="020B0502040204020203" pitchFamily="34" charset="0"/>
              </a:defRPr>
            </a:lvl9pPr>
          </a:lstStyle>
          <a:p>
            <a:fld id="{30A659B7-A196-4771-AD58-898DFB3044FB}" type="slidenum">
              <a:rPr lang="en-US" altLang="is-I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</a:t>
            </a:fld>
            <a:endParaRPr lang="en-US" altLang="is-I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C4E09C2-0D34-402E-9480-D33B253DBF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0094B6FA-DC46-40EF-8D2E-A53E1A4C1B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s-IS" altLang="is-I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EB89BE6-5151-4EBC-AE5F-AA8C51191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08311F-6F14-4258-BDBD-D19917377713}" type="slidenum">
              <a:rPr lang="is-IS" altLang="is-IS" smtClean="0"/>
              <a:pPr/>
              <a:t>2</a:t>
            </a:fld>
            <a:endParaRPr lang="is-IS" altLang="is-I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1062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8037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891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39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9837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710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087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2090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472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140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7441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00B4-04B8-4071-BD54-306FBB09EC62}" type="datetimeFigureOut">
              <a:rPr lang="is-IS" smtClean="0"/>
              <a:t>1.9.2021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4102-AD63-4E1B-8C48-72514198CA7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848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44897BA-0C8E-41B6-9A8E-740DF4326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2489200"/>
            <a:ext cx="6408738" cy="2735263"/>
          </a:xfrm>
        </p:spPr>
        <p:txBody>
          <a:bodyPr/>
          <a:lstStyle/>
          <a:p>
            <a:pPr eaLnBrk="1" hangingPunct="1"/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2700">
                <a:latin typeface="Calibri" panose="020F0502020204030204" pitchFamily="34" charset="0"/>
                <a:ea typeface="MS PGothic" panose="020B0600070205080204" pitchFamily="34" charset="-128"/>
              </a:rPr>
            </a:br>
            <a:r>
              <a:rPr lang="is-IS" altLang="is-IS"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ÍSE102 Málfræði I</a:t>
            </a: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br>
              <a:rPr lang="is-IS" altLang="is-IS" sz="3600">
                <a:latin typeface="Calibri" panose="020F0502020204030204" pitchFamily="34" charset="0"/>
                <a:ea typeface="MS PGothic" panose="020B0600070205080204" pitchFamily="34" charset="-128"/>
              </a:rPr>
            </a:br>
            <a:endParaRPr lang="is-IS" altLang="is-IS" sz="3600">
              <a:solidFill>
                <a:srgbClr val="FF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2BAB11A4-5A5F-4618-8A92-9C971C0D1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4488" y="5265738"/>
            <a:ext cx="5915025" cy="53975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Þóra Björk Hjartardóttir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D430385-D8FD-491F-99B5-27A3990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8050"/>
            <a:ext cx="50419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399171-BA0E-458C-ACD2-7C86C68CB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Fleirtala greinis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6054552-B5BE-463E-B975-7B00D92CB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		et.			ft.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kk.		strák-ur+inn	strák-ar+nir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  	penn-i+nn	penn-ar+nir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  	bíl-l+inn		bíl-ar+nir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  	stein-n+inn	stein-ar+nir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kvk. 	kon-a+n		kon-ur+nar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  	mynd-Ø+in	mynd-ir+nar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hvk. 	hús-Ø+ið		hús-Ø+in</a:t>
            </a: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  	dæmi-Ø+ð	dæmi-Ø+n</a:t>
            </a:r>
          </a:p>
          <a:p>
            <a:pPr eaLnBrk="1" hangingPunct="1">
              <a:lnSpc>
                <a:spcPct val="90000"/>
              </a:lnSpc>
            </a:pPr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AF47357-3EC1-41B1-993F-C2BCC242B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Greinir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Endingar í et. og ft.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087DB6C-DC2F-4A95-9D2E-2E5983094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	et.		    ft.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kk.		-(i)nn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-nir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kvk.	-(i)n 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 -nar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hvk.	-(i)ð	 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 -(i)n</a:t>
            </a:r>
          </a:p>
          <a:p>
            <a:pPr algn="just" eaLnBrk="1" hangingPunct="1"/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Óreglulegt:</a:t>
            </a:r>
          </a:p>
          <a:p>
            <a:pPr lvl="1" algn="just" eaLnBrk="1" hangingPunct="1"/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maður - maðurinn - menn – mennirnir</a:t>
            </a:r>
          </a:p>
          <a:p>
            <a:pPr lvl="1" algn="just" eaLnBrk="1" hangingPunct="1"/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8786CA-3A28-4D39-9736-54FCE0E25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Lýsingarorð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Fleirtala karlkyn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FC6922-039B-4680-A41E-90979AA0039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5616" y="2456893"/>
            <a:ext cx="3395663" cy="299498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   et.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hvít-ur hest-ur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góð-ur sím-i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blá-r stól-l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hrein-n strák-ur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heil-l stein-n</a:t>
            </a:r>
          </a:p>
          <a:p>
            <a:pPr algn="just"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</a:t>
            </a:r>
            <a:endParaRPr lang="is-IS" altLang="is-IS" noProof="1">
              <a:latin typeface="Verdana" panose="020B0604030504040204" pitchFamily="34" charset="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4653CC1-B94C-47B0-BA25-0199C576A76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32722" y="2510899"/>
            <a:ext cx="3179637" cy="2940974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    ft.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hvít-ir hest-ar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góð-ir sím-ar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blá-ir stól-ar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hrein-ir strák-ar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heil-ir  stein-ar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927201C-C3A1-475F-9992-1733971C8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Lýsingarorð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Fleirtala kvenkyn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1C16C03-7C3A-4425-ACED-EE5D49A53B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99592" y="2402887"/>
            <a:ext cx="3615258" cy="304898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		    et.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góð-Ø stelp-a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blá-Ø mynd-Ø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hrein-Ø borg-Ø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heil-Ø dós-Ø	</a:t>
            </a:r>
            <a:endParaRPr lang="is-IS" altLang="is-IS" noProof="1">
              <a:latin typeface="Verdana" panose="020B0604030504040204" pitchFamily="34" charset="0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EC89C234-F5CF-491C-AF84-477F26285A1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29150" y="2402887"/>
            <a:ext cx="3327226" cy="304898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		   ft.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góð-ar stelp-ur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blá-ar mynd-ir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hrein-ar borg-ir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heil-ar dós-ir</a:t>
            </a:r>
          </a:p>
          <a:p>
            <a:pPr eaLnBrk="1" hangingPunct="1"/>
            <a:endParaRPr lang="is-IS" altLang="is-IS" noProof="1">
              <a:latin typeface="Verdana" panose="020B0604030504040204" pitchFamily="34" charset="0"/>
            </a:endParaRPr>
          </a:p>
          <a:p>
            <a:pPr eaLnBrk="1" hangingPunct="1"/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6F14592-EA6F-4FA5-AA81-13FC77585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Lýsingarorð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Fleirtala hvorugkyn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49C8E4-5FAA-44A6-9576-4E7F6B77F0C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99592" y="2510899"/>
            <a:ext cx="3611687" cy="294097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		   et.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hvít-t blóm-Ø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blá-tt hús-Ø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hrein-t borð-Ø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heil-t teppi-Ø</a:t>
            </a:r>
            <a:endParaRPr lang="is-IS" altLang="is-IS" noProof="1">
              <a:latin typeface="Verdana" panose="020B0604030504040204" pitchFamily="34" charset="0"/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CFC77E6-4602-43B8-8950-F88D47F127A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32722" y="2510899"/>
            <a:ext cx="3395661" cy="294097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		    ft.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hvít-Ø blóm-Ø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blá-Ø hús-Ø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hrein-Ø borð-Ø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heil-Ø teppi-Ø</a:t>
            </a:r>
          </a:p>
          <a:p>
            <a:pPr eaLnBrk="1" hangingPunct="1"/>
            <a:endParaRPr lang="is-IS" altLang="is-IS" noProof="1">
              <a:latin typeface="Verdana" panose="020B0604030504040204" pitchFamily="34" charset="0"/>
            </a:endParaRPr>
          </a:p>
          <a:p>
            <a:pPr eaLnBrk="1" hangingPunct="1"/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8B13DE53-D3C8-41DA-8F58-18B2C0381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Endingar no. og lo.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5C126FD-AA6C-4484-AF61-6589D625A8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    		LO</a:t>
            </a:r>
          </a:p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      et.             ft.</a:t>
            </a: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</a:rPr>
              <a:t>Kk. -ur, -r, -l, -n  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 -ir</a:t>
            </a:r>
          </a:p>
          <a:p>
            <a:pPr eaLnBrk="1" hangingPunct="1"/>
            <a:endParaRPr lang="is-IS" altLang="is-IS" sz="2000" noProof="1">
              <a:latin typeface="Verdana" panose="020B0604030504040204" pitchFamily="34" charset="0"/>
            </a:endParaRPr>
          </a:p>
          <a:p>
            <a:pPr eaLnBrk="1" hangingPunct="1"/>
            <a:endParaRPr lang="is-IS" altLang="is-IS" sz="2000" noProof="1">
              <a:latin typeface="Verdana" panose="020B0604030504040204" pitchFamily="34" charset="0"/>
            </a:endParaRP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</a:rPr>
              <a:t>Kvk. -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Ø              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-ar</a:t>
            </a:r>
          </a:p>
          <a:p>
            <a:pPr marL="0" indent="0">
              <a:buNone/>
            </a:pP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is-IS" altLang="is-IS" sz="2000" noProof="1">
              <a:latin typeface="Verdana" panose="020B0604030504040204" pitchFamily="34" charset="0"/>
            </a:endParaRP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</a:rPr>
              <a:t>Hvk. -t, -tt	      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 -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2CCAF185-17C0-4851-A466-641B099B963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               NO</a:t>
            </a:r>
          </a:p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        et.	  	ft.</a:t>
            </a: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</a:rPr>
              <a:t>Kk.  -i, 	      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 -ar</a:t>
            </a: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Kk.  -ur, -l, -n     -ar</a:t>
            </a:r>
          </a:p>
          <a:p>
            <a:pPr marL="0" indent="0" eaLnBrk="1" hangingPunct="1">
              <a:buNone/>
            </a:pPr>
            <a:endParaRPr lang="is-IS" altLang="is-IS" sz="2000" noProof="1">
              <a:latin typeface="Verdana" panose="020B0604030504040204" pitchFamily="34" charset="0"/>
            </a:endParaRP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</a:rPr>
              <a:t>Kvk. -a	      </a:t>
            </a:r>
            <a:r>
              <a:rPr lang="is-IS" altLang="is-IS" sz="2000" noProof="1">
                <a:latin typeface="Verdana" panose="020B0604030504040204" pitchFamily="34" charset="0"/>
                <a:sym typeface="Wingdings" panose="05000000000000000000" pitchFamily="2" charset="2"/>
              </a:rPr>
              <a:t> -ur</a:t>
            </a: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</a:rPr>
              <a:t>Kvk. -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Ø	      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-ir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      </a:t>
            </a:r>
          </a:p>
          <a:p>
            <a:pPr eaLnBrk="1" hangingPunct="1"/>
            <a:r>
              <a:rPr lang="is-IS" altLang="is-IS" sz="2000" noProof="1">
                <a:latin typeface="Verdana" panose="020B0604030504040204" pitchFamily="34" charset="0"/>
              </a:rPr>
              <a:t>Hvk. -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Ø	      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-</a:t>
            </a:r>
            <a:r>
              <a:rPr lang="is-IS" altLang="is-IS" sz="2000" noProof="1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  <a:endParaRPr lang="is-IS" altLang="is-IS" sz="2000" noProof="1">
              <a:latin typeface="Verdan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is-IS" altLang="is-I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  <p:bldP spid="3994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C14699D-D914-483B-937A-D45E96717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Samræmi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53A83BE-7057-4364-8C7C-B04B57C1A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s-IS" altLang="is-IS" noProof="1">
                <a:latin typeface="Verdana" panose="020B0604030504040204" pitchFamily="34" charset="0"/>
              </a:rPr>
              <a:t>Samræmi í kyni og tölu no. og. lo. þegar lo. er sagnfylling.</a:t>
            </a:r>
          </a:p>
          <a:p>
            <a:pPr eaLnBrk="1" hangingPunct="1"/>
            <a:r>
              <a:rPr lang="is-IS" altLang="is-IS" noProof="1">
                <a:latin typeface="Verdana" panose="020B0604030504040204" pitchFamily="34" charset="0"/>
              </a:rPr>
              <a:t>Sagnfylling (predicate): lo. sem standa á eftir sögninni </a:t>
            </a:r>
            <a:r>
              <a:rPr lang="is-IS" altLang="is-IS" i="1" noProof="1">
                <a:latin typeface="Verdana" panose="020B0604030504040204" pitchFamily="34" charset="0"/>
              </a:rPr>
              <a:t>vera</a:t>
            </a:r>
            <a:r>
              <a:rPr lang="is-IS" altLang="is-IS" noProof="1">
                <a:latin typeface="Verdana" panose="020B0604030504040204" pitchFamily="34" charset="0"/>
              </a:rPr>
              <a:t>.</a:t>
            </a:r>
          </a:p>
          <a:p>
            <a:pPr lvl="1" eaLnBrk="1" hangingPunct="1"/>
            <a:r>
              <a:rPr lang="is-IS" altLang="is-IS" noProof="1">
                <a:latin typeface="Verdana" panose="020B0604030504040204" pitchFamily="34" charset="0"/>
              </a:rPr>
              <a:t>Hesturinn er hvítur</a:t>
            </a: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 Hestarnir eru hvítir</a:t>
            </a:r>
          </a:p>
          <a:p>
            <a:pPr lvl="2" eaLnBrk="1" hangingPunct="1"/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kk.et      et.  kk.et       kk.ft.        ft.    kk.ft</a:t>
            </a:r>
          </a:p>
          <a:p>
            <a:pPr lvl="1" eaLnBrk="1" hangingPunct="1"/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Húsið er hvítt   Húsin eru hvít</a:t>
            </a:r>
          </a:p>
          <a:p>
            <a:pPr lvl="2" eaLnBrk="1" hangingPunct="1"/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hvk.et    hvk.et    hvk.ft.       hvk.ft.</a:t>
            </a:r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692BD1-FBA0-4171-9266-FE11B2C0F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Samræmi: sama kyn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0AA68C6-DEB1-4202-9CF3-58106F9C4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Tvö eða fleiri kk.orð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Strákurinn og hundurinn eru góðir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kk.et        +      kk.et.   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 kk.ft.</a:t>
            </a: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Tvö eða fleiri kvk.orð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Stelpan og konan eru góðar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kvk.et   + kvk.et.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 kvk.ft.</a:t>
            </a: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Tvö eða fleiri hvk. orð: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Teppið og borðið eru skítug		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hvk.et  +  hvk.et.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 hvk.ft.</a:t>
            </a: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2FEDDA7-1ED1-4B83-9208-4CF837987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Samræmi: ólíkt kyn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89EE73C-AE02-4AED-9E7C-A8F96A4C9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Strákurinn og stelpan eru dugleg</a:t>
            </a:r>
          </a:p>
          <a:p>
            <a:pPr lvl="1"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kk.et.		     kvk.et	  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	 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hvk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.ft.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Borðið og tölvan eru hvít</a:t>
            </a:r>
          </a:p>
          <a:p>
            <a:pPr lvl="1"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hvk.et.    kvk.et  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is-IS" altLang="is-IS" noProof="1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hvk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.ft.</a:t>
            </a:r>
          </a:p>
          <a:p>
            <a:pPr algn="just" eaLnBrk="1" hangingPunct="1"/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E4AEBFA-D608-467A-8503-BD8778FCF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Persónufornöfn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55F95AD-D8CB-411B-875E-7F4518AE7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592" y="1690689"/>
            <a:ext cx="7488832" cy="3952874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Tx/>
              <a:buNone/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		   et.		ft.</a:t>
            </a:r>
          </a:p>
          <a:p>
            <a:pPr algn="just" eaLnBrk="1" hangingPunct="1"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1. persóna	   ég		við</a:t>
            </a:r>
          </a:p>
          <a:p>
            <a:pPr algn="just" eaLnBrk="1" hangingPunct="1"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2. persóna	   þú 		þið</a:t>
            </a:r>
          </a:p>
          <a:p>
            <a:pPr algn="just" eaLnBrk="1" hangingPunct="1"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3. persóna  kk.	   hann	þeir</a:t>
            </a:r>
          </a:p>
          <a:p>
            <a:pPr marL="0" indent="0" algn="just">
              <a:buNone/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   kvk.  hún	þær</a:t>
            </a:r>
          </a:p>
          <a:p>
            <a:pPr marL="0" indent="0" algn="just">
              <a:buNone/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   hvk.  það 	þau</a:t>
            </a:r>
          </a:p>
          <a:p>
            <a:pPr algn="just" eaLnBrk="1" hangingPunct="1">
              <a:defRPr/>
            </a:pPr>
            <a:endParaRPr lang="is-IS" altLang="is-IS" sz="1800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Kyn 3. pfn. fer eftir kyni nafnorðsins sem fornafnið vísar til. Hér er því samræmi í kyni á milli no. og 3. pfn. </a:t>
            </a:r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CB3B70A-6247-492B-A99F-5B1900BFE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3. tími</a:t>
            </a:r>
            <a:br>
              <a:rPr lang="is-IS" altLang="is-IS" noProof="1">
                <a:latin typeface="Verdana" panose="020B0604030504040204" pitchFamily="34" charset="0"/>
              </a:rPr>
            </a:br>
            <a:endParaRPr lang="is-IS" altLang="is-IS" sz="2400" noProof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8F54B54-21A1-4A23-8788-7ED8BCC5D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s-IS" altLang="is-IS" sz="2800" noProof="1">
                <a:latin typeface="Verdana" panose="020B0604030504040204" pitchFamily="34" charset="0"/>
              </a:rPr>
              <a:t>Síðasti tími:</a:t>
            </a:r>
          </a:p>
          <a:p>
            <a:pPr lvl="1" eaLnBrk="1" hangingPunct="1"/>
            <a:r>
              <a:rPr lang="is-IS" altLang="is-IS" sz="2400" noProof="1">
                <a:latin typeface="Verdana" panose="020B0604030504040204" pitchFamily="34" charset="0"/>
              </a:rPr>
              <a:t>Málfræðilegt kyn</a:t>
            </a:r>
          </a:p>
          <a:p>
            <a:pPr lvl="1" eaLnBrk="1" hangingPunct="1"/>
            <a:r>
              <a:rPr lang="is-IS" altLang="is-IS" sz="2400" noProof="1">
                <a:latin typeface="Verdana" panose="020B0604030504040204" pitchFamily="34" charset="0"/>
              </a:rPr>
              <a:t>Eintala</a:t>
            </a:r>
          </a:p>
          <a:p>
            <a:pPr lvl="1" eaLnBrk="1" hangingPunct="1"/>
            <a:r>
              <a:rPr lang="is-IS" altLang="is-IS" sz="2400" noProof="1">
                <a:latin typeface="Verdana" panose="020B0604030504040204" pitchFamily="34" charset="0"/>
              </a:rPr>
              <a:t>Hljóðreglur</a:t>
            </a:r>
          </a:p>
          <a:p>
            <a:pPr eaLnBrk="1" hangingPunct="1"/>
            <a:r>
              <a:rPr lang="is-IS" altLang="is-IS" sz="2800" noProof="1">
                <a:latin typeface="Verdana" panose="020B0604030504040204" pitchFamily="34" charset="0"/>
              </a:rPr>
              <a:t>Í dag:</a:t>
            </a:r>
          </a:p>
          <a:p>
            <a:pPr lvl="1" eaLnBrk="1" hangingPunct="1"/>
            <a:r>
              <a:rPr lang="is-IS" altLang="is-IS" sz="2400" noProof="1">
                <a:latin typeface="Verdana" panose="020B0604030504040204" pitchFamily="34" charset="0"/>
              </a:rPr>
              <a:t>Fleirtala nafnorða, greinis og lýsingarorða</a:t>
            </a:r>
          </a:p>
          <a:p>
            <a:pPr lvl="1" eaLnBrk="1" hangingPunct="1"/>
            <a:r>
              <a:rPr lang="is-IS" altLang="is-IS" sz="2400" noProof="1">
                <a:latin typeface="Verdana" panose="020B0604030504040204" pitchFamily="34" charset="0"/>
              </a:rPr>
              <a:t>Samræmi nafnorða og lýsingarorða</a:t>
            </a:r>
          </a:p>
          <a:p>
            <a:pPr lvl="1" eaLnBrk="1" hangingPunct="1"/>
            <a:r>
              <a:rPr lang="is-IS" altLang="is-IS" noProof="1">
                <a:latin typeface="Verdana" panose="020B0604030504040204" pitchFamily="34" charset="0"/>
              </a:rPr>
              <a:t>Samræmi nafnorða og persónufornafna</a:t>
            </a:r>
            <a:endParaRPr lang="is-IS" altLang="is-IS" sz="2400" noProof="1">
              <a:latin typeface="Verdana" panose="020B0604030504040204" pitchFamily="34" charset="0"/>
            </a:endParaRPr>
          </a:p>
          <a:p>
            <a:pPr marL="457200" lvl="1" indent="0" eaLnBrk="1" hangingPunct="1">
              <a:buNone/>
            </a:pPr>
            <a:endParaRPr lang="is-IS" altLang="is-IS" sz="2400" noProof="1">
              <a:latin typeface="Verdana" panose="020B0604030504040204" pitchFamily="34" charset="0"/>
            </a:endParaRPr>
          </a:p>
          <a:p>
            <a:pPr eaLnBrk="1" hangingPunct="1"/>
            <a:r>
              <a:rPr lang="is-IS" altLang="is-IS" sz="2800" noProof="1">
                <a:latin typeface="Verdana" panose="020B0604030504040204" pitchFamily="34" charset="0"/>
              </a:rPr>
              <a:t>Æfingabók: 1.1 (2), (3)</a:t>
            </a:r>
          </a:p>
          <a:p>
            <a:pPr lvl="1" eaLnBrk="1" hangingPunct="1"/>
            <a:endParaRPr lang="is-IS" altLang="is-IS" sz="2400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742D2C-73A4-4B1B-9D2B-B5AC0D0DF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Samræmi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855E0A7-9A81-4F55-A9BD-93636D152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Hér er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bíll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 	 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Hann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er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rauður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      kk.et.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 kk.et.     kk.et.</a:t>
            </a: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Hér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bílar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Þeir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rauðir.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Hér er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mynd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Hún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er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fín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Hér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myndir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Þær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fínar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Hér er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hús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Það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er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fínt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Hér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hús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Þau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fín.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Hér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strákur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(kk.) og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stelpa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(kvk.).</a:t>
            </a:r>
          </a:p>
          <a:p>
            <a:pPr marL="0" indent="0" algn="just">
              <a:buNone/>
              <a:defRPr/>
            </a:pP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Þau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(hvk.ft.) eru 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skemmtileg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48FB1CB-CBF3-45C4-AA45-17BE6F2C4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Nafnorð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Fleirtala karlkyn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0293B6-A542-45D1-8B10-191AE43F11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485900" y="2057401"/>
            <a:ext cx="3025379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s-IS" altLang="is-IS" sz="2400" noProof="1">
                <a:latin typeface="Verdana" panose="020B0604030504040204" pitchFamily="34" charset="0"/>
              </a:rPr>
              <a:t>	Et.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sím-i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kennar-i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hest-ur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strák-ur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stól-l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stein-n</a:t>
            </a:r>
          </a:p>
          <a:p>
            <a:pPr eaLnBrk="1" hangingPunct="1"/>
            <a:endParaRPr lang="is-IS" altLang="is-IS" sz="2400" noProof="1">
              <a:latin typeface="Verdana" panose="020B0604030504040204" pitchFamily="34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F107139-3568-46B2-B90C-7AF04A647A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32723" y="2057401"/>
            <a:ext cx="3025378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s-IS" altLang="is-IS" sz="2400" noProof="1">
                <a:latin typeface="Verdana" panose="020B0604030504040204" pitchFamily="34" charset="0"/>
              </a:rPr>
              <a:t>	Ft.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sím-ar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kennar-ar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hest-ar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strák-ar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stól-ar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stein-ar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1EF216D-6F09-4FB9-AD4A-D5FE73052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</a:rPr>
              <a:t>Ft.kk.no. - endingar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CF77B5E-A4E9-4FE6-BCBB-F400BB78D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s-IS" altLang="is-IS" dirty="0">
                <a:latin typeface="Verdana" panose="020B0604030504040204" pitchFamily="34" charset="0"/>
              </a:rPr>
              <a:t>	Et.			Ft.</a:t>
            </a:r>
          </a:p>
          <a:p>
            <a:r>
              <a:rPr lang="is-IS" altLang="is-IS" dirty="0">
                <a:latin typeface="Verdana" panose="020B0604030504040204" pitchFamily="34" charset="0"/>
              </a:rPr>
              <a:t>-i		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s-IS" altLang="is-IS" dirty="0">
                <a:latin typeface="Verdana" panose="020B0604030504040204" pitchFamily="34" charset="0"/>
              </a:rPr>
              <a:t>	-</a:t>
            </a:r>
            <a:r>
              <a:rPr lang="is-IS" altLang="is-IS" dirty="0" err="1">
                <a:latin typeface="Verdana" panose="020B0604030504040204" pitchFamily="34" charset="0"/>
              </a:rPr>
              <a:t>ar</a:t>
            </a:r>
            <a:endParaRPr lang="is-IS" altLang="is-IS" dirty="0">
              <a:latin typeface="Verdana" panose="020B0604030504040204" pitchFamily="34" charset="0"/>
            </a:endParaRPr>
          </a:p>
          <a:p>
            <a:endParaRPr lang="is-IS" altLang="is-IS" dirty="0">
              <a:latin typeface="Verdana" panose="020B0604030504040204" pitchFamily="34" charset="0"/>
            </a:endParaRPr>
          </a:p>
          <a:p>
            <a:r>
              <a:rPr lang="is-IS" altLang="is-IS" dirty="0">
                <a:latin typeface="Verdana" panose="020B0604030504040204" pitchFamily="34" charset="0"/>
              </a:rPr>
              <a:t>-</a:t>
            </a:r>
            <a:r>
              <a:rPr lang="is-IS" altLang="is-IS" dirty="0" err="1">
                <a:latin typeface="Verdana" panose="020B0604030504040204" pitchFamily="34" charset="0"/>
              </a:rPr>
              <a:t>ur</a:t>
            </a:r>
            <a:r>
              <a:rPr lang="is-IS" altLang="is-IS" dirty="0">
                <a:latin typeface="Verdana" panose="020B0604030504040204" pitchFamily="34" charset="0"/>
              </a:rPr>
              <a:t>		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s-IS" altLang="is-IS" dirty="0">
                <a:latin typeface="Verdana" panose="020B0604030504040204" pitchFamily="34" charset="0"/>
              </a:rPr>
              <a:t>	-</a:t>
            </a:r>
            <a:r>
              <a:rPr lang="is-IS" altLang="is-IS" dirty="0" err="1">
                <a:latin typeface="Verdana" panose="020B0604030504040204" pitchFamily="34" charset="0"/>
              </a:rPr>
              <a:t>ar</a:t>
            </a:r>
            <a:r>
              <a:rPr lang="is-IS" altLang="is-IS" dirty="0">
                <a:latin typeface="Verdana" panose="020B0604030504040204" pitchFamily="34" charset="0"/>
              </a:rPr>
              <a:t>	</a:t>
            </a:r>
          </a:p>
          <a:p>
            <a:r>
              <a:rPr lang="is-IS" altLang="is-IS" dirty="0">
                <a:latin typeface="Verdana" panose="020B0604030504040204" pitchFamily="34" charset="0"/>
              </a:rPr>
              <a:t>-l		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s-IS" altLang="is-IS" dirty="0">
                <a:latin typeface="Verdana" panose="020B0604030504040204" pitchFamily="34" charset="0"/>
              </a:rPr>
              <a:t>	-</a:t>
            </a:r>
            <a:r>
              <a:rPr lang="is-IS" altLang="is-IS" dirty="0" err="1">
                <a:latin typeface="Verdana" panose="020B0604030504040204" pitchFamily="34" charset="0"/>
              </a:rPr>
              <a:t>ar</a:t>
            </a:r>
            <a:r>
              <a:rPr lang="is-IS" altLang="is-IS" dirty="0">
                <a:latin typeface="Verdana" panose="020B0604030504040204" pitchFamily="34" charset="0"/>
              </a:rPr>
              <a:t>	</a:t>
            </a:r>
          </a:p>
          <a:p>
            <a:r>
              <a:rPr lang="is-IS" altLang="is-IS" dirty="0">
                <a:latin typeface="Verdana" panose="020B0604030504040204" pitchFamily="34" charset="0"/>
              </a:rPr>
              <a:t>-n		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s-IS" altLang="is-IS" dirty="0">
                <a:latin typeface="Verdana" panose="020B0604030504040204" pitchFamily="34" charset="0"/>
              </a:rPr>
              <a:t>	-</a:t>
            </a:r>
            <a:r>
              <a:rPr lang="is-IS" altLang="is-IS" dirty="0" err="1">
                <a:latin typeface="Verdana" panose="020B0604030504040204" pitchFamily="34" charset="0"/>
              </a:rPr>
              <a:t>ar</a:t>
            </a:r>
            <a:endParaRPr lang="is-IS" altLang="is-IS" dirty="0">
              <a:latin typeface="Verdana" panose="020B0604030504040204" pitchFamily="34" charset="0"/>
            </a:endParaRPr>
          </a:p>
          <a:p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3388849-F2C0-498F-962F-0FE4D9E49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Nafnorð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Fleirtala kvenkyn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790A15-C597-42E5-A6AF-F2E7CF691FD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485900" y="2057401"/>
            <a:ext cx="3025379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	</a:t>
            </a:r>
            <a:r>
              <a:rPr lang="is-IS" altLang="is-IS" sz="2400" noProof="1">
                <a:latin typeface="Verdana" panose="020B0604030504040204" pitchFamily="34" charset="0"/>
              </a:rPr>
              <a:t>Et.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stelp-a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peys-a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krón-a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baun-</a:t>
            </a: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mynd-Ø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E7F4E5D-71A3-4638-90F7-F3624E6F32E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32723" y="2057401"/>
            <a:ext cx="3025378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	</a:t>
            </a:r>
            <a:r>
              <a:rPr lang="is-IS" altLang="is-IS" sz="2400" noProof="1">
                <a:latin typeface="Verdana" panose="020B0604030504040204" pitchFamily="34" charset="0"/>
              </a:rPr>
              <a:t>Ft.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stelp-ur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peys-ur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krón-ur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baun-ir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mynd-ir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75DE44-D6C1-4586-928B-8DACA2A18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altLang="is-IS" dirty="0">
                <a:latin typeface="Verdana" panose="020B0604030504040204" pitchFamily="34" charset="0"/>
              </a:rPr>
              <a:t>Ft.kvk.no. - endingar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9432B63-F1A4-4ED1-AE93-1CEB71E51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s-IS" altLang="is-IS" dirty="0">
                <a:latin typeface="Verdana" panose="020B0604030504040204" pitchFamily="34" charset="0"/>
              </a:rPr>
              <a:t>	Et.			Ft.</a:t>
            </a:r>
          </a:p>
          <a:p>
            <a:r>
              <a:rPr lang="is-IS" altLang="is-IS" dirty="0">
                <a:latin typeface="Verdana" panose="020B0604030504040204" pitchFamily="34" charset="0"/>
              </a:rPr>
              <a:t>-a	 	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s-IS" altLang="is-IS" dirty="0">
                <a:latin typeface="Verdana" panose="020B0604030504040204" pitchFamily="34" charset="0"/>
              </a:rPr>
              <a:t>	-</a:t>
            </a:r>
            <a:r>
              <a:rPr lang="is-IS" altLang="is-IS" dirty="0" err="1">
                <a:latin typeface="Verdana" panose="020B0604030504040204" pitchFamily="34" charset="0"/>
              </a:rPr>
              <a:t>ur</a:t>
            </a:r>
            <a:endParaRPr lang="is-IS" altLang="is-IS" dirty="0">
              <a:latin typeface="Verdana" panose="020B0604030504040204" pitchFamily="34" charset="0"/>
            </a:endParaRPr>
          </a:p>
          <a:p>
            <a:endParaRPr lang="is-IS" altLang="is-IS" dirty="0">
              <a:latin typeface="Verdana" panose="020B0604030504040204" pitchFamily="34" charset="0"/>
            </a:endParaRPr>
          </a:p>
          <a:p>
            <a:r>
              <a:rPr lang="is-IS" altLang="is-IS" dirty="0">
                <a:latin typeface="Verdana" panose="020B0604030504040204" pitchFamily="34" charset="0"/>
              </a:rPr>
              <a:t>-</a:t>
            </a:r>
            <a:r>
              <a:rPr lang="is-IS" altLang="is-IS" dirty="0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  <a:r>
              <a:rPr lang="is-IS" altLang="is-IS" dirty="0">
                <a:latin typeface="Verdana" panose="020B0604030504040204" pitchFamily="34" charset="0"/>
              </a:rPr>
              <a:t>  	</a:t>
            </a:r>
            <a:r>
              <a:rPr lang="is-IS" altLang="is-IS" dirty="0">
                <a:latin typeface="Verdana" panose="020B0604030504040204" pitchFamily="34" charset="0"/>
                <a:sym typeface="Wingdings" panose="05000000000000000000" pitchFamily="2" charset="2"/>
              </a:rPr>
              <a:t>	-</a:t>
            </a:r>
            <a:r>
              <a:rPr lang="is-IS" altLang="is-IS" dirty="0" err="1">
                <a:latin typeface="Verdana" panose="020B0604030504040204" pitchFamily="34" charset="0"/>
                <a:sym typeface="Wingdings" panose="05000000000000000000" pitchFamily="2" charset="2"/>
              </a:rPr>
              <a:t>ir</a:t>
            </a:r>
            <a:r>
              <a:rPr lang="is-IS" altLang="is-IS" dirty="0">
                <a:latin typeface="Verdana" panose="020B0604030504040204" pitchFamily="34" charset="0"/>
              </a:rPr>
              <a:t>			</a:t>
            </a:r>
          </a:p>
          <a:p>
            <a:pPr>
              <a:buFontTx/>
              <a:buNone/>
            </a:pPr>
            <a:endParaRPr lang="is-IS" altLang="is-I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25EC3B6-C6EB-43E6-930F-D60FC9B7D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Nafnorð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Fleirtala hvorugkyn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D05E629-E4DA-48F5-B83A-28A8C9F6CEB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485900" y="2057401"/>
            <a:ext cx="3025379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s-IS" altLang="is-IS" sz="2400" noProof="1">
                <a:latin typeface="Verdana" panose="020B0604030504040204" pitchFamily="34" charset="0"/>
              </a:rPr>
              <a:t>	Et.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hús- </a:t>
            </a: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borð-Ø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teppi-Ø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dæmi-Ø</a:t>
            </a:r>
          </a:p>
          <a:p>
            <a:pPr eaLnBrk="1" hangingPunct="1">
              <a:buFontTx/>
              <a:buNone/>
            </a:pPr>
            <a:endParaRPr lang="is-IS" altLang="is-IS" sz="2400" noProof="1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77EE200-FB5D-4A5C-86E7-C1C200C93E0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32723" y="2057401"/>
            <a:ext cx="3025378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</a:rPr>
              <a:t>	</a:t>
            </a:r>
            <a:r>
              <a:rPr lang="is-IS" altLang="is-IS" sz="2400" noProof="1">
                <a:latin typeface="Verdana" panose="020B0604030504040204" pitchFamily="34" charset="0"/>
              </a:rPr>
              <a:t>Ft.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</a:rPr>
              <a:t>hús- </a:t>
            </a:r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Ø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borð-Ø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teppi-Ø</a:t>
            </a:r>
          </a:p>
          <a:p>
            <a:pPr eaLnBrk="1" hangingPunct="1"/>
            <a:r>
              <a:rPr lang="is-IS" altLang="is-IS" sz="2400" noProof="1">
                <a:latin typeface="Verdana" panose="020B0604030504040204" pitchFamily="34" charset="0"/>
                <a:cs typeface="Times New Roman" panose="02020603050405020304" pitchFamily="18" charset="0"/>
              </a:rPr>
              <a:t>dæmi-Ø</a:t>
            </a:r>
          </a:p>
          <a:p>
            <a:pPr eaLnBrk="1" hangingPunct="1">
              <a:buFontTx/>
              <a:buNone/>
            </a:pPr>
            <a:endParaRPr lang="is-IS" altLang="is-IS" sz="2400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C66C956-31D9-47A6-A5CC-0A32EA06E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i="1" noProof="1">
                <a:latin typeface="Verdana" panose="020B0604030504040204" pitchFamily="34" charset="0"/>
              </a:rPr>
              <a:t>i</a:t>
            </a:r>
            <a:r>
              <a:rPr lang="is-IS" altLang="is-IS" noProof="1">
                <a:latin typeface="Verdana" panose="020B0604030504040204" pitchFamily="34" charset="0"/>
              </a:rPr>
              <a:t> í enda orða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00B566-D2F3-4B5C-955B-3A4ABA233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s-IS" altLang="is-IS" i="1" noProof="1">
                <a:latin typeface="Verdana" panose="020B0604030504040204" pitchFamily="34" charset="0"/>
              </a:rPr>
              <a:t>teppi, dæmi, penni, sími</a:t>
            </a:r>
          </a:p>
          <a:p>
            <a:pPr eaLnBrk="1" hangingPunct="1"/>
            <a:r>
              <a:rPr lang="is-IS" altLang="is-IS" noProof="1">
                <a:latin typeface="Verdana" panose="020B0604030504040204" pitchFamily="34" charset="0"/>
              </a:rPr>
              <a:t>Flest orð sem enda á </a:t>
            </a:r>
            <a:r>
              <a:rPr lang="is-IS" altLang="is-IS" i="1" noProof="1">
                <a:latin typeface="Verdana" panose="020B0604030504040204" pitchFamily="34" charset="0"/>
              </a:rPr>
              <a:t>i</a:t>
            </a:r>
            <a:r>
              <a:rPr lang="is-IS" altLang="is-IS" noProof="1">
                <a:latin typeface="Verdana" panose="020B0604030504040204" pitchFamily="34" charset="0"/>
              </a:rPr>
              <a:t> eru kk. Sum eru hvk.</a:t>
            </a:r>
          </a:p>
          <a:p>
            <a:pPr eaLnBrk="1" hangingPunct="1"/>
            <a:r>
              <a:rPr lang="is-IS" altLang="is-IS" noProof="1">
                <a:latin typeface="Verdana" panose="020B0604030504040204" pitchFamily="34" charset="0"/>
              </a:rPr>
              <a:t>Kk.: </a:t>
            </a:r>
            <a:r>
              <a:rPr lang="is-IS" altLang="is-IS" i="1" noProof="1">
                <a:latin typeface="Verdana" panose="020B0604030504040204" pitchFamily="34" charset="0"/>
              </a:rPr>
              <a:t>i</a:t>
            </a:r>
            <a:r>
              <a:rPr lang="is-IS" altLang="is-IS" noProof="1">
                <a:latin typeface="Verdana" panose="020B0604030504040204" pitchFamily="34" charset="0"/>
              </a:rPr>
              <a:t> er et.ending</a:t>
            </a:r>
          </a:p>
          <a:p>
            <a:pPr lvl="1" eaLnBrk="1" hangingPunct="1"/>
            <a:r>
              <a:rPr lang="is-IS" altLang="is-IS" noProof="1">
                <a:latin typeface="Verdana" panose="020B0604030504040204" pitchFamily="34" charset="0"/>
              </a:rPr>
              <a:t>penn-i, penn-i+inn </a:t>
            </a: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 penninn</a:t>
            </a:r>
          </a:p>
          <a:p>
            <a:pPr eaLnBrk="1" hangingPunct="1"/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Hvk.: </a:t>
            </a:r>
            <a:r>
              <a:rPr lang="is-IS" altLang="is-IS" i="1" noProof="1">
                <a:latin typeface="Verdana" panose="020B0604030504040204" pitchFamily="34" charset="0"/>
                <a:sym typeface="Wingdings" panose="05000000000000000000" pitchFamily="2" charset="2"/>
              </a:rPr>
              <a:t>i</a:t>
            </a:r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 er hluti af stofni (stofnlægt)</a:t>
            </a:r>
          </a:p>
          <a:p>
            <a:pPr lvl="1" eaLnBrk="1" hangingPunct="1"/>
            <a:r>
              <a:rPr lang="is-IS" altLang="is-IS" noProof="1">
                <a:latin typeface="Verdana" panose="020B0604030504040204" pitchFamily="34" charset="0"/>
                <a:sym typeface="Wingdings" panose="05000000000000000000" pitchFamily="2" charset="2"/>
              </a:rPr>
              <a:t>dæmi-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Ø, dæmi-Ø+ið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dæmið</a:t>
            </a: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D68D136-F4A3-4240-9ADA-7C1ACC1D6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s-IS" altLang="is-IS" noProof="1">
                <a:latin typeface="Verdana" panose="020B0604030504040204" pitchFamily="34" charset="0"/>
              </a:rPr>
              <a:t>Nafnorð</a:t>
            </a:r>
            <a:br>
              <a:rPr lang="is-IS" altLang="is-IS" noProof="1">
                <a:latin typeface="Verdana" panose="020B0604030504040204" pitchFamily="34" charset="0"/>
              </a:rPr>
            </a:br>
            <a:r>
              <a:rPr lang="is-IS" altLang="is-IS" noProof="1">
                <a:latin typeface="Verdana" panose="020B0604030504040204" pitchFamily="34" charset="0"/>
              </a:rPr>
              <a:t>Endingar í et. og ft.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7C56D0-2427-4A1F-9BFE-3131310A2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	    et.		ft.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kk.		-i		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-ar</a:t>
            </a:r>
          </a:p>
          <a:p>
            <a:pPr marL="0" indent="0" algn="just"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  		-ur,-l,-n	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-ar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kvk.	-a		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-ur</a:t>
            </a:r>
          </a:p>
          <a:p>
            <a:pPr algn="just" eaLnBrk="1" hangingPunct="1">
              <a:buFontTx/>
              <a:buNone/>
            </a:pP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		-Ø		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-ir</a:t>
            </a:r>
          </a:p>
          <a:p>
            <a:pPr algn="just" eaLnBrk="1" hangingPunct="1"/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hvk. 	-Ø		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	-Ø</a:t>
            </a:r>
          </a:p>
          <a:p>
            <a:pPr algn="just" eaLnBrk="1" hangingPunct="1">
              <a:buFontTx/>
              <a:buNone/>
            </a:pP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is-IS" altLang="is-IS" noProof="1">
                <a:latin typeface="Verdana" panose="020B0604030504040204" pitchFamily="34" charset="0"/>
                <a:cs typeface="Times New Roman" panose="02020603050405020304" pitchFamily="18" charset="0"/>
              </a:rPr>
              <a:t>Óregluleg ft.:	</a:t>
            </a:r>
            <a:r>
              <a:rPr lang="is-IS" altLang="is-IS" i="1" noProof="1">
                <a:latin typeface="Verdana" panose="020B0604030504040204" pitchFamily="34" charset="0"/>
                <a:cs typeface="Times New Roman" panose="02020603050405020304" pitchFamily="18" charset="0"/>
              </a:rPr>
              <a:t>maður - menn</a:t>
            </a:r>
            <a:endParaRPr lang="is-IS" altLang="is-IS" noProof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is-IS" altLang="is-IS" noProof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1082</Words>
  <Application>Microsoft Office PowerPoint</Application>
  <PresentationFormat>On-screen Show (4:3)</PresentationFormat>
  <Paragraphs>197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Verdana</vt:lpstr>
      <vt:lpstr>Calibri Light</vt:lpstr>
      <vt:lpstr>Arial</vt:lpstr>
      <vt:lpstr>Calibri</vt:lpstr>
      <vt:lpstr>Office Theme</vt:lpstr>
      <vt:lpstr>  ÍSE102 Málfræði I  </vt:lpstr>
      <vt:lpstr>3. tími </vt:lpstr>
      <vt:lpstr>Nafnorð Fleirtala karlkyn</vt:lpstr>
      <vt:lpstr>Ft.kk.no. - endingar</vt:lpstr>
      <vt:lpstr>Nafnorð Fleirtala kvenkyn</vt:lpstr>
      <vt:lpstr>Ft.kvk.no. - endingar</vt:lpstr>
      <vt:lpstr>Nafnorð Fleirtala hvorugkyn</vt:lpstr>
      <vt:lpstr>i í enda orða</vt:lpstr>
      <vt:lpstr>Nafnorð Endingar í et. og ft.</vt:lpstr>
      <vt:lpstr>Fleirtala greinis</vt:lpstr>
      <vt:lpstr>Greinir Endingar í et. og ft.</vt:lpstr>
      <vt:lpstr>Lýsingarorð Fleirtala karlkyn</vt:lpstr>
      <vt:lpstr>Lýsingarorð Fleirtala kvenkyn</vt:lpstr>
      <vt:lpstr>Lýsingarorð Fleirtala hvorugkyn</vt:lpstr>
      <vt:lpstr>Endingar no. og lo.</vt:lpstr>
      <vt:lpstr>Samræmi</vt:lpstr>
      <vt:lpstr>Samræmi: sama kyn</vt:lpstr>
      <vt:lpstr>Samræmi: ólíkt kyn</vt:lpstr>
      <vt:lpstr>Persónufornöfn</vt:lpstr>
      <vt:lpstr>Samræmi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Þóra Björk Hjartardóttir</dc:creator>
  <cp:lastModifiedBy>Þóra Björk Hjartardóttir</cp:lastModifiedBy>
  <cp:revision>15</cp:revision>
  <dcterms:created xsi:type="dcterms:W3CDTF">2020-08-19T14:03:44Z</dcterms:created>
  <dcterms:modified xsi:type="dcterms:W3CDTF">2021-09-01T11:29:22Z</dcterms:modified>
</cp:coreProperties>
</file>