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14" r:id="rId2"/>
    <p:sldId id="257" r:id="rId3"/>
    <p:sldId id="265" r:id="rId4"/>
    <p:sldId id="316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1AE"/>
    <a:srgbClr val="00D25F"/>
    <a:srgbClr val="00F66F"/>
    <a:srgbClr val="ED7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>
      <p:cViewPr varScale="1">
        <p:scale>
          <a:sx n="116" d="100"/>
          <a:sy n="116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D2CBB-44B9-43D9-8A10-E9816D729A7B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B1FB1-F8E6-48D0-9B57-B283E007ECB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0609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3764171-F6AE-4242-AF5C-25FAC2661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D7AB573-C7B0-46D5-A796-4F5DAB2B7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s-I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8C0C91C-2A1B-4CB0-970A-F89477DF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unga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9pPr>
          </a:lstStyle>
          <a:p>
            <a:fld id="{30A659B7-A196-4771-AD58-898DFB3044FB}" type="slidenum">
              <a:rPr lang="en-US" altLang="is-I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</a:t>
            </a:fld>
            <a:endParaRPr lang="en-US" altLang="is-I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8941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835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922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81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6104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23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029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450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51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810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544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6A2A-CEE4-4B96-8EF1-74310E136BC5}" type="datetimeFigureOut">
              <a:rPr lang="is-IS" smtClean="0"/>
              <a:t>15.9.2021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379F-BDA3-4ADB-8C73-34A44E5A4B2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77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44897BA-0C8E-41B6-9A8E-740DF4326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2489200"/>
            <a:ext cx="6408738" cy="2735263"/>
          </a:xfrm>
        </p:spPr>
        <p:txBody>
          <a:bodyPr/>
          <a:lstStyle/>
          <a:p>
            <a:pPr eaLnBrk="1" hangingPunct="1"/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is-IS" altLang="is-IS"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ÍSE102 Málfræði I</a:t>
            </a: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is-IS" altLang="is-IS" sz="360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2BAB11A4-5A5F-4618-8A92-9C971C0D1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4488" y="5265738"/>
            <a:ext cx="5915025" cy="5397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430385-D8FD-491F-99B5-27A3990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Neitandi spurningar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dirty="0">
                <a:latin typeface="Verdana" panose="020B0604030504040204" pitchFamily="34" charset="0"/>
              </a:rPr>
              <a:t>Sögn + frumlag + neitun + andlag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Sefur stelpan ekki?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Nei, hún sefur ekki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Jú, hún sefur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Borðar stelpan ekki ostinn?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Nei, hún borðar ekki ostinn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Jú, hún borðar ostinn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Borðar stelpan hann ekki?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Nei, hún borðar hann ekki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Jú, hún borðar hann</a:t>
            </a:r>
          </a:p>
          <a:p>
            <a:pPr lvl="2"/>
            <a:endParaRPr lang="is-IS" altLang="is-I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i="1" dirty="0">
                <a:latin typeface="Verdana" panose="020B0604030504040204" pitchFamily="34" charset="0"/>
              </a:rPr>
              <a:t>já</a:t>
            </a:r>
            <a:r>
              <a:rPr lang="is-IS" altLang="is-IS" dirty="0">
                <a:latin typeface="Verdana" panose="020B0604030504040204" pitchFamily="34" charset="0"/>
              </a:rPr>
              <a:t> og </a:t>
            </a:r>
            <a:r>
              <a:rPr lang="is-IS" altLang="is-IS" i="1" dirty="0">
                <a:latin typeface="Verdana" panose="020B0604030504040204" pitchFamily="34" charset="0"/>
              </a:rPr>
              <a:t>jú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i="1" dirty="0">
                <a:latin typeface="Verdana" panose="020B0604030504040204" pitchFamily="34" charset="0"/>
              </a:rPr>
              <a:t>já 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Venjulegt svarorð til að staðfesta eða samþykkja.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Ertu búin að borða morgunmat?</a:t>
            </a:r>
          </a:p>
          <a:p>
            <a:pPr lvl="3"/>
            <a:r>
              <a:rPr lang="is-IS" altLang="is-IS" dirty="0">
                <a:latin typeface="Verdana" panose="020B0604030504040204" pitchFamily="34" charset="0"/>
              </a:rPr>
              <a:t>Já</a:t>
            </a:r>
          </a:p>
          <a:p>
            <a:r>
              <a:rPr lang="is-IS" altLang="is-IS" i="1" dirty="0">
                <a:latin typeface="Verdana" panose="020B0604030504040204" pitchFamily="34" charset="0"/>
              </a:rPr>
              <a:t>jú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Notað til að svara játandi neitandi spurningum.</a:t>
            </a:r>
          </a:p>
          <a:p>
            <a:pPr lvl="2"/>
            <a:r>
              <a:rPr lang="is-IS" altLang="is-IS" dirty="0">
                <a:latin typeface="Verdana" panose="020B0604030504040204" pitchFamily="34" charset="0"/>
              </a:rPr>
              <a:t>Borðar þú aldrei morgunmat?</a:t>
            </a:r>
          </a:p>
          <a:p>
            <a:pPr lvl="3"/>
            <a:r>
              <a:rPr lang="is-IS" altLang="is-IS" dirty="0">
                <a:latin typeface="Verdana" panose="020B0604030504040204" pitchFamily="34" charset="0"/>
              </a:rPr>
              <a:t>Jú, alltaf</a:t>
            </a:r>
          </a:p>
          <a:p>
            <a:endParaRPr lang="is-IS" altLang="is-I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4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7. tími</a:t>
            </a:r>
            <a:br>
              <a:rPr lang="is-IS" altLang="is-IS" noProof="1">
                <a:latin typeface="Verdana" panose="020B0604030504040204" pitchFamily="34" charset="0"/>
              </a:rPr>
            </a:br>
            <a:endParaRPr lang="is-IS" altLang="is-IS" sz="2000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s-IS" noProof="1">
                <a:latin typeface="Verdana" pitchFamily="34" charset="0"/>
              </a:rPr>
              <a:t>Síðasti tími: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noProof="1">
                <a:latin typeface="Verdana" pitchFamily="34" charset="0"/>
              </a:rPr>
              <a:t>Fallendingar greinis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noProof="1">
                <a:latin typeface="Verdana" pitchFamily="34" charset="0"/>
              </a:rPr>
              <a:t>Fallstýring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s-IS" noProof="1">
                <a:latin typeface="Verdana" pitchFamily="34" charset="0"/>
              </a:rPr>
              <a:t>Í dag:</a:t>
            </a:r>
          </a:p>
          <a:p>
            <a:pPr lvl="1">
              <a:defRPr/>
            </a:pPr>
            <a:r>
              <a:rPr lang="is-IS" noProof="1">
                <a:latin typeface="Verdana" pitchFamily="34" charset="0"/>
              </a:rPr>
              <a:t>Orðaröð</a:t>
            </a:r>
          </a:p>
          <a:p>
            <a:pPr marL="457200" lvl="1" indent="0">
              <a:buNone/>
              <a:defRPr/>
            </a:pPr>
            <a:endParaRPr lang="is-IS" noProof="1">
              <a:latin typeface="Verdana" pitchFamily="34" charset="0"/>
            </a:endParaRPr>
          </a:p>
          <a:p>
            <a:pPr marL="457200" lvl="1" indent="0">
              <a:buNone/>
              <a:defRPr/>
            </a:pPr>
            <a:endParaRPr lang="is-IS" noProof="1">
              <a:latin typeface="Verdana" pitchFamily="34" charset="0"/>
            </a:endParaRPr>
          </a:p>
          <a:p>
            <a:pPr marL="457200" lvl="1" indent="0">
              <a:buNone/>
              <a:defRPr/>
            </a:pPr>
            <a:endParaRPr lang="is-IS" noProof="1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dirty="0">
                <a:latin typeface="Verdana" panose="020B0604030504040204" pitchFamily="34" charset="0"/>
              </a:rPr>
              <a:t>Æfingabók: 1.4 (4)</a:t>
            </a:r>
            <a:endParaRPr lang="is-IS" sz="2000" noProof="1">
              <a:solidFill>
                <a:srgbClr val="FF0000"/>
              </a:solidFill>
              <a:latin typeface="Verdana" pitchFamily="34" charset="0"/>
            </a:endParaRPr>
          </a:p>
          <a:p>
            <a:pPr marL="342900" lvl="1" indent="0">
              <a:buNone/>
              <a:defRPr/>
            </a:pPr>
            <a:endParaRPr lang="is-IS" noProof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9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Orðaröð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</a:rPr>
              <a:t>Frumlag + sögn + andlag	- Venjuleg orðaröð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</a:rPr>
              <a:t>1) </a:t>
            </a:r>
            <a:r>
              <a:rPr lang="is-IS" altLang="is-IS" sz="2000" noProof="1">
                <a:solidFill>
                  <a:srgbClr val="FF0000"/>
                </a:solidFill>
                <a:latin typeface="Verdana" panose="020B0604030504040204" pitchFamily="34" charset="0"/>
              </a:rPr>
              <a:t>Konan</a:t>
            </a:r>
            <a:r>
              <a:rPr lang="is-IS" altLang="is-IS" sz="2000" noProof="1">
                <a:latin typeface="Verdana" panose="020B0604030504040204" pitchFamily="34" charset="0"/>
              </a:rPr>
              <a:t> hjálpar </a:t>
            </a:r>
            <a:r>
              <a:rPr lang="is-IS" altLang="is-IS" sz="2000" noProof="1">
                <a:solidFill>
                  <a:srgbClr val="00B0F0"/>
                </a:solidFill>
                <a:latin typeface="Verdana" panose="020B0604030504040204" pitchFamily="34" charset="0"/>
              </a:rPr>
              <a:t>stelpunni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</a:rPr>
              <a:t>nf.      +þgf. </a:t>
            </a: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 þgf.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2) </a:t>
            </a:r>
            <a:r>
              <a:rPr lang="is-IS" altLang="is-IS" sz="2000" noProof="1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Stelpan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 hjálpar </a:t>
            </a:r>
            <a:r>
              <a:rPr lang="is-IS" altLang="is-IS" sz="2000" noProof="1">
                <a:solidFill>
                  <a:srgbClr val="00B0F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konunni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nf.         +þgf.   þgf.</a:t>
            </a:r>
          </a:p>
          <a:p>
            <a:pPr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Mögulegt að byrja setningu á andlagi. Þá þarf sögnin að koma á eftir andlaginu.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3) </a:t>
            </a:r>
            <a:r>
              <a:rPr lang="is-IS" altLang="is-IS" sz="2000" noProof="1">
                <a:solidFill>
                  <a:srgbClr val="00B0F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Stelpunni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 hjálpar </a:t>
            </a:r>
            <a:r>
              <a:rPr lang="is-IS" altLang="is-IS" sz="2000" noProof="1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konan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    þgf.		nf.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4) </a:t>
            </a:r>
            <a:r>
              <a:rPr lang="is-IS" altLang="is-IS" sz="2000" noProof="1">
                <a:solidFill>
                  <a:srgbClr val="00B0F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Konunni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 hjálpar </a:t>
            </a:r>
            <a:r>
              <a:rPr lang="is-IS" altLang="is-IS" sz="2000" noProof="1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stelpan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    þgf.                  nf.</a:t>
            </a:r>
          </a:p>
        </p:txBody>
      </p:sp>
    </p:spTree>
    <p:extLst>
      <p:ext uri="{BB962C8B-B14F-4D97-AF65-F5344CB8AC3E}">
        <p14:creationId xmlns:p14="http://schemas.microsoft.com/office/powerpoint/2010/main" val="35664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0A72-E8BB-4865-969F-D29D41FF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Orðaröð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0AA5-FB1F-4A11-942D-AF968701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800" noProof="1">
                <a:latin typeface="Verdana" panose="020B0604030504040204" pitchFamily="34" charset="0"/>
                <a:sym typeface="Wingdings" panose="05000000000000000000" pitchFamily="2" charset="2"/>
              </a:rPr>
              <a:t>Hægt að breyta orðaröðinni af því að föllin sýna hvaða no. er frumlag og hvaða no. er andlag setningarinnar. </a:t>
            </a:r>
          </a:p>
          <a:p>
            <a:r>
              <a:rPr lang="is-IS" altLang="is-IS" sz="2800" noProof="1">
                <a:latin typeface="Verdana" panose="020B0604030504040204" pitchFamily="34" charset="0"/>
                <a:sym typeface="Wingdings" panose="05000000000000000000" pitchFamily="2" charset="2"/>
              </a:rPr>
              <a:t>Föllin eru því lykillinn að réttri túlkun á setningunni.</a:t>
            </a:r>
          </a:p>
          <a:p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Orðaröð í beygingamálum er því yfirleitt frjálsari en í málum sem ekki eru beygingamál.</a:t>
            </a:r>
            <a:endParaRPr lang="is-IS" altLang="is-IS" sz="2800" noProof="1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Öfug orðaröð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Andlag + sögn + frumlag   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3) Stelpunni hjálpar konan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    þgf.		    nf.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4) Konunni hjálpar stelpan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    þgf.                nf.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s-IS" altLang="is-IS" sz="1500" noProof="1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Ekki mjög algengt.</a:t>
            </a:r>
          </a:p>
          <a:p>
            <a:pPr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Merkt orðaröð. Bara ef við viljum leggja sérstaka áherslu á andlagið.</a:t>
            </a:r>
          </a:p>
          <a:p>
            <a:pPr eaLnBrk="1" hangingPunct="1">
              <a:lnSpc>
                <a:spcPct val="90000"/>
              </a:lnSpc>
            </a:pP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is-IS" altLang="is-IS" noProof="1">
              <a:latin typeface="Verdana" panose="020B0604030504040204" pitchFamily="34" charset="0"/>
            </a:endParaRPr>
          </a:p>
          <a:p>
            <a:endParaRPr lang="is-IS" altLang="is-IS" dirty="0"/>
          </a:p>
        </p:txBody>
      </p:sp>
    </p:spTree>
    <p:extLst>
      <p:ext uri="{BB962C8B-B14F-4D97-AF65-F5344CB8AC3E}">
        <p14:creationId xmlns:p14="http://schemas.microsoft.com/office/powerpoint/2010/main" val="315943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s-IS" altLang="is-IS" sz="3200" noProof="1">
                <a:latin typeface="Verdana" pitchFamily="34" charset="0"/>
              </a:rPr>
              <a:t>1) </a:t>
            </a:r>
            <a:r>
              <a:rPr lang="is-IS" altLang="is-IS" sz="3200" noProof="1">
                <a:solidFill>
                  <a:srgbClr val="FF0000"/>
                </a:solidFill>
                <a:latin typeface="Verdana" pitchFamily="34" charset="0"/>
              </a:rPr>
              <a:t>Konan</a:t>
            </a:r>
            <a:r>
              <a:rPr lang="is-IS" altLang="is-IS" sz="3200" noProof="1">
                <a:latin typeface="Verdana" pitchFamily="34" charset="0"/>
              </a:rPr>
              <a:t> hjálpar </a:t>
            </a:r>
            <a:r>
              <a:rPr lang="is-IS" altLang="is-IS" sz="3200" noProof="1">
                <a:solidFill>
                  <a:srgbClr val="00B0F0"/>
                </a:solidFill>
                <a:latin typeface="Verdana" pitchFamily="34" charset="0"/>
              </a:rPr>
              <a:t>stelpunni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2) </a:t>
            </a:r>
            <a:r>
              <a:rPr lang="is-IS" altLang="is-IS" sz="3200" noProof="1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Stelpan</a:t>
            </a: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 hjálpar </a:t>
            </a:r>
            <a:r>
              <a:rPr lang="is-IS" altLang="is-IS" sz="3200" noProof="1">
                <a:solidFill>
                  <a:srgbClr val="00B0F0"/>
                </a:solidFill>
                <a:latin typeface="Verdana" pitchFamily="34" charset="0"/>
                <a:sym typeface="Wingdings" pitchFamily="2" charset="2"/>
              </a:rPr>
              <a:t>konunni</a:t>
            </a:r>
            <a:endParaRPr lang="is-IS" altLang="is-IS" sz="3200" noProof="1">
              <a:latin typeface="Verdana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3) </a:t>
            </a:r>
            <a:r>
              <a:rPr lang="is-IS" altLang="is-IS" sz="3200" noProof="1">
                <a:solidFill>
                  <a:srgbClr val="00B0F0"/>
                </a:solidFill>
                <a:latin typeface="Verdana" pitchFamily="34" charset="0"/>
                <a:sym typeface="Wingdings" pitchFamily="2" charset="2"/>
              </a:rPr>
              <a:t>Stelpunni</a:t>
            </a: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 hjálpar </a:t>
            </a:r>
            <a:r>
              <a:rPr lang="is-IS" altLang="is-IS" sz="3200" noProof="1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konan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4) </a:t>
            </a:r>
            <a:r>
              <a:rPr lang="is-IS" altLang="is-IS" sz="3200" noProof="1">
                <a:solidFill>
                  <a:srgbClr val="00B0F0"/>
                </a:solidFill>
                <a:latin typeface="Verdana" pitchFamily="34" charset="0"/>
                <a:sym typeface="Wingdings" pitchFamily="2" charset="2"/>
              </a:rPr>
              <a:t>Konunni</a:t>
            </a:r>
            <a:r>
              <a:rPr lang="is-IS" altLang="is-IS" sz="3200" noProof="1">
                <a:latin typeface="Verdana" pitchFamily="34" charset="0"/>
                <a:sym typeface="Wingdings" pitchFamily="2" charset="2"/>
              </a:rPr>
              <a:t> hjálpar </a:t>
            </a:r>
            <a:r>
              <a:rPr lang="is-IS" altLang="is-IS" sz="3200" noProof="1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stelpan</a:t>
            </a:r>
          </a:p>
          <a:p>
            <a:pPr eaLnBrk="1" hangingPunct="1">
              <a:lnSpc>
                <a:spcPct val="90000"/>
              </a:lnSpc>
              <a:defRPr/>
            </a:pPr>
            <a:endParaRPr lang="is-IS" altLang="is-IS" sz="3200" noProof="1">
              <a:latin typeface="Verdana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itchFamily="34" charset="0"/>
                <a:sym typeface="Wingdings" pitchFamily="2" charset="2"/>
              </a:rPr>
              <a:t>Sama merking:	Ekki sama merking: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is-IS" altLang="is-IS" sz="2800" noProof="1">
                <a:latin typeface="Verdana" pitchFamily="34" charset="0"/>
                <a:sym typeface="Wingdings" pitchFamily="2" charset="2"/>
              </a:rPr>
              <a:t>   1) = 3)			1) </a:t>
            </a:r>
            <a:r>
              <a:rPr lang="is-IS" altLang="is-IS" sz="2800" noProof="1">
                <a:latin typeface="Verdana" pitchFamily="34" charset="0"/>
                <a:cs typeface="Times New Roman" pitchFamily="18" charset="0"/>
                <a:sym typeface="Wingdings" pitchFamily="2" charset="2"/>
              </a:rPr>
              <a:t>≠ 4)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is-IS" altLang="is-IS" sz="2800" noProof="1">
                <a:latin typeface="Verdana" pitchFamily="34" charset="0"/>
                <a:sym typeface="Wingdings" pitchFamily="2" charset="2"/>
              </a:rPr>
              <a:t>   2) = 4)			2) </a:t>
            </a:r>
            <a:r>
              <a:rPr lang="is-IS" altLang="is-IS" sz="2800" noProof="1">
                <a:latin typeface="Verdana" pitchFamily="34" charset="0"/>
                <a:cs typeface="Times New Roman" pitchFamily="18" charset="0"/>
                <a:sym typeface="Wingdings" pitchFamily="2" charset="2"/>
              </a:rPr>
              <a:t>≠ 3</a:t>
            </a:r>
            <a:r>
              <a:rPr lang="is-IS" altLang="is-IS" noProof="1">
                <a:latin typeface="Verdana" pitchFamily="34" charset="0"/>
                <a:cs typeface="Times New Roman" pitchFamily="18" charset="0"/>
                <a:sym typeface="Wingdings" pitchFamily="2" charset="2"/>
              </a:rPr>
              <a:t>)</a:t>
            </a:r>
            <a:endParaRPr lang="is-IS" altLang="is-IS" noProof="1">
              <a:latin typeface="Verdana" pitchFamily="34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is-IS" altLang="is-IS" noProof="1">
              <a:latin typeface="Verdana" pitchFamily="34" charset="0"/>
            </a:endParaRPr>
          </a:p>
          <a:p>
            <a:pPr>
              <a:defRPr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5146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Neitandi setningar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dirty="0">
                <a:latin typeface="Verdana" panose="020B0604030504040204" pitchFamily="34" charset="0"/>
              </a:rPr>
              <a:t>Frumlag + sögn + neitun + (</a:t>
            </a:r>
            <a:r>
              <a:rPr lang="is-IS" altLang="is-IS" dirty="0">
                <a:solidFill>
                  <a:srgbClr val="00D25F"/>
                </a:solidFill>
                <a:latin typeface="Verdana" panose="020B0604030504040204" pitchFamily="34" charset="0"/>
              </a:rPr>
              <a:t>andlag</a:t>
            </a:r>
            <a:r>
              <a:rPr lang="is-IS" altLang="is-IS" dirty="0">
                <a:latin typeface="Verdana" panose="020B0604030504040204" pitchFamily="34" charset="0"/>
              </a:rPr>
              <a:t>)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Stelpan borðar ekki </a:t>
            </a:r>
            <a:r>
              <a:rPr lang="is-IS" altLang="is-IS" dirty="0">
                <a:solidFill>
                  <a:srgbClr val="00D25F"/>
                </a:solidFill>
                <a:latin typeface="Verdana" panose="020B0604030504040204" pitchFamily="34" charset="0"/>
              </a:rPr>
              <a:t>ostinn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Stelpan sefur ekki</a:t>
            </a:r>
          </a:p>
          <a:p>
            <a:r>
              <a:rPr lang="is-IS" altLang="is-IS" dirty="0">
                <a:latin typeface="Verdana" panose="020B0604030504040204" pitchFamily="34" charset="0"/>
              </a:rPr>
              <a:t>Ef andlagið er </a:t>
            </a:r>
            <a:r>
              <a:rPr lang="is-IS" altLang="is-IS" dirty="0">
                <a:solidFill>
                  <a:srgbClr val="C751AE"/>
                </a:solidFill>
                <a:latin typeface="Verdana" panose="020B0604030504040204" pitchFamily="34" charset="0"/>
              </a:rPr>
              <a:t>persónufornafn</a:t>
            </a:r>
            <a:r>
              <a:rPr lang="is-IS" altLang="is-IS" dirty="0">
                <a:latin typeface="Verdana" panose="020B0604030504040204" pitchFamily="34" charset="0"/>
              </a:rPr>
              <a:t> kemur neitunin alltaf á eftir andlaginu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Stelpan borðar </a:t>
            </a:r>
            <a:r>
              <a:rPr lang="is-IS" altLang="is-IS" dirty="0">
                <a:solidFill>
                  <a:srgbClr val="C751AE"/>
                </a:solidFill>
                <a:latin typeface="Verdana" panose="020B0604030504040204" pitchFamily="34" charset="0"/>
              </a:rPr>
              <a:t>hann</a:t>
            </a:r>
            <a:r>
              <a:rPr lang="is-IS" altLang="is-IS" dirty="0">
                <a:latin typeface="Verdana" panose="020B0604030504040204" pitchFamily="34" charset="0"/>
              </a:rPr>
              <a:t> ekki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*Stelpan borðar ekki hann</a:t>
            </a:r>
          </a:p>
          <a:p>
            <a:pPr marL="457200" lvl="1" indent="0">
              <a:buNone/>
            </a:pPr>
            <a:endParaRPr lang="is-IS" altLang="is-IS" dirty="0">
              <a:latin typeface="Verdana" panose="020B0604030504040204" pitchFamily="34" charset="0"/>
            </a:endParaRP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Ég veit </a:t>
            </a:r>
            <a:r>
              <a:rPr lang="is-IS" altLang="is-IS" dirty="0">
                <a:solidFill>
                  <a:srgbClr val="C751AE"/>
                </a:solidFill>
                <a:latin typeface="Verdana" panose="020B0604030504040204" pitchFamily="34" charset="0"/>
              </a:rPr>
              <a:t>það</a:t>
            </a:r>
            <a:r>
              <a:rPr lang="is-IS" altLang="is-IS" dirty="0">
                <a:latin typeface="Verdana" panose="020B0604030504040204" pitchFamily="34" charset="0"/>
              </a:rPr>
              <a:t> ekki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*Ég veit ekki það</a:t>
            </a:r>
          </a:p>
        </p:txBody>
      </p:sp>
    </p:spTree>
    <p:extLst>
      <p:ext uri="{BB962C8B-B14F-4D97-AF65-F5344CB8AC3E}">
        <p14:creationId xmlns:p14="http://schemas.microsoft.com/office/powerpoint/2010/main" val="378683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Neitun og tvö andlög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s-IS" dirty="0">
                <a:latin typeface="Verdana" panose="020B0604030504040204" pitchFamily="34" charset="0"/>
              </a:rPr>
              <a:t>Stelpan </a:t>
            </a:r>
            <a:r>
              <a:rPr lang="is-IS" dirty="0">
                <a:solidFill>
                  <a:srgbClr val="0070C0"/>
                </a:solidFill>
                <a:latin typeface="Verdana" panose="020B0604030504040204" pitchFamily="34" charset="0"/>
              </a:rPr>
              <a:t>gefur ekki </a:t>
            </a:r>
            <a:r>
              <a:rPr lang="is-IS" u="sng" dirty="0">
                <a:latin typeface="Verdana" panose="020B0604030504040204" pitchFamily="34" charset="0"/>
              </a:rPr>
              <a:t>stráknum gjöf</a:t>
            </a:r>
          </a:p>
          <a:p>
            <a:pPr>
              <a:defRPr/>
            </a:pPr>
            <a:r>
              <a:rPr lang="is-IS" dirty="0">
                <a:latin typeface="Verdana" panose="020B0604030504040204" pitchFamily="34" charset="0"/>
              </a:rPr>
              <a:t>Stelpan gefur stráknum </a:t>
            </a:r>
            <a:r>
              <a:rPr lang="is-IS" dirty="0">
                <a:solidFill>
                  <a:srgbClr val="FFC000"/>
                </a:solidFill>
                <a:latin typeface="Verdana" panose="020B0604030504040204" pitchFamily="34" charset="0"/>
              </a:rPr>
              <a:t>ekki </a:t>
            </a:r>
            <a:r>
              <a:rPr lang="is-IS" u="sng" dirty="0">
                <a:solidFill>
                  <a:srgbClr val="FFC000"/>
                </a:solidFill>
                <a:latin typeface="Verdana" panose="020B0604030504040204" pitchFamily="34" charset="0"/>
              </a:rPr>
              <a:t>gjöf</a:t>
            </a:r>
          </a:p>
          <a:p>
            <a:pPr marL="0" indent="0">
              <a:buNone/>
              <a:defRPr/>
            </a:pPr>
            <a:endParaRPr lang="is-IS" dirty="0">
              <a:latin typeface="Verdana" panose="020B0604030504040204" pitchFamily="34" charset="0"/>
            </a:endParaRPr>
          </a:p>
          <a:p>
            <a:pPr>
              <a:defRPr/>
            </a:pPr>
            <a:r>
              <a:rPr lang="is-IS" dirty="0">
                <a:latin typeface="Verdana" panose="020B0604030504040204" pitchFamily="34" charset="0"/>
              </a:rPr>
              <a:t>Stelpan gefur honum ekki gjöf</a:t>
            </a:r>
          </a:p>
          <a:p>
            <a:pPr>
              <a:defRPr/>
            </a:pPr>
            <a:r>
              <a:rPr lang="is-IS" dirty="0">
                <a:latin typeface="Verdana" panose="020B0604030504040204" pitchFamily="34" charset="0"/>
              </a:rPr>
              <a:t>Stelpan gefur stráknum hana ekki</a:t>
            </a:r>
          </a:p>
          <a:p>
            <a:pPr>
              <a:defRPr/>
            </a:pPr>
            <a:r>
              <a:rPr lang="is-IS" dirty="0">
                <a:latin typeface="Verdana" panose="020B0604030504040204" pitchFamily="34" charset="0"/>
              </a:rPr>
              <a:t>Stelpan gefur honum hana ekki</a:t>
            </a:r>
          </a:p>
        </p:txBody>
      </p:sp>
    </p:spTree>
    <p:extLst>
      <p:ext uri="{BB962C8B-B14F-4D97-AF65-F5344CB8AC3E}">
        <p14:creationId xmlns:p14="http://schemas.microsoft.com/office/powerpoint/2010/main" val="312771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Spurnarsetningar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>
                <a:latin typeface="Verdana" panose="020B0604030504040204" pitchFamily="34" charset="0"/>
              </a:rPr>
              <a:t>Sögn + frumlag + andlag</a:t>
            </a:r>
          </a:p>
          <a:p>
            <a:pPr lvl="1"/>
            <a:r>
              <a:rPr lang="is-IS" altLang="is-IS">
                <a:latin typeface="Verdana" panose="020B0604030504040204" pitchFamily="34" charset="0"/>
              </a:rPr>
              <a:t>Sefur stelpan?</a:t>
            </a:r>
          </a:p>
          <a:p>
            <a:pPr lvl="2"/>
            <a:r>
              <a:rPr lang="is-IS" altLang="is-IS">
                <a:latin typeface="Verdana" panose="020B0604030504040204" pitchFamily="34" charset="0"/>
              </a:rPr>
              <a:t>Já, hún sefur</a:t>
            </a:r>
          </a:p>
          <a:p>
            <a:pPr lvl="2"/>
            <a:r>
              <a:rPr lang="is-IS" altLang="is-IS">
                <a:latin typeface="Verdana" panose="020B0604030504040204" pitchFamily="34" charset="0"/>
              </a:rPr>
              <a:t>Nei, hún sefur ekki</a:t>
            </a:r>
          </a:p>
          <a:p>
            <a:pPr lvl="1"/>
            <a:r>
              <a:rPr lang="is-IS" altLang="is-IS">
                <a:latin typeface="Verdana" panose="020B0604030504040204" pitchFamily="34" charset="0"/>
              </a:rPr>
              <a:t>Borðar stelpan ostinn?</a:t>
            </a:r>
          </a:p>
          <a:p>
            <a:pPr lvl="2"/>
            <a:r>
              <a:rPr lang="is-IS" altLang="is-IS">
                <a:latin typeface="Verdana" panose="020B0604030504040204" pitchFamily="34" charset="0"/>
              </a:rPr>
              <a:t>Já, hún borðar hann</a:t>
            </a:r>
          </a:p>
          <a:p>
            <a:pPr lvl="2"/>
            <a:r>
              <a:rPr lang="is-IS" altLang="is-IS">
                <a:latin typeface="Verdana" panose="020B0604030504040204" pitchFamily="34" charset="0"/>
              </a:rPr>
              <a:t>Nei, hún borðar ekki ostinn</a:t>
            </a:r>
          </a:p>
          <a:p>
            <a:pPr lvl="2"/>
            <a:r>
              <a:rPr lang="is-IS" altLang="is-IS">
                <a:latin typeface="Verdana" panose="020B0604030504040204" pitchFamily="34" charset="0"/>
              </a:rPr>
              <a:t>Nei, hún borðar hann ekki</a:t>
            </a:r>
          </a:p>
        </p:txBody>
      </p:sp>
    </p:spTree>
    <p:extLst>
      <p:ext uri="{BB962C8B-B14F-4D97-AF65-F5344CB8AC3E}">
        <p14:creationId xmlns:p14="http://schemas.microsoft.com/office/powerpoint/2010/main" val="16759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464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Verdana</vt:lpstr>
      <vt:lpstr>Calibri</vt:lpstr>
      <vt:lpstr>Times New Roman</vt:lpstr>
      <vt:lpstr>Calibri Light</vt:lpstr>
      <vt:lpstr>Arial</vt:lpstr>
      <vt:lpstr>Office Theme</vt:lpstr>
      <vt:lpstr>  ÍSE102 Málfræði I  </vt:lpstr>
      <vt:lpstr>7. tími </vt:lpstr>
      <vt:lpstr>Orðaröð</vt:lpstr>
      <vt:lpstr>Orðaröð</vt:lpstr>
      <vt:lpstr>Öfug orðaröð</vt:lpstr>
      <vt:lpstr>Merking</vt:lpstr>
      <vt:lpstr>Neitandi setningar</vt:lpstr>
      <vt:lpstr>Neitun og tvö andlög</vt:lpstr>
      <vt:lpstr>Spurnarsetningar</vt:lpstr>
      <vt:lpstr>Neitandi spurningar</vt:lpstr>
      <vt:lpstr>já og jú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tími</dc:title>
  <dc:creator>x</dc:creator>
  <cp:lastModifiedBy>Þóra Björk Hjartardóttir</cp:lastModifiedBy>
  <cp:revision>17</cp:revision>
  <dcterms:created xsi:type="dcterms:W3CDTF">2016-09-15T10:10:08Z</dcterms:created>
  <dcterms:modified xsi:type="dcterms:W3CDTF">2021-09-15T12:31:43Z</dcterms:modified>
</cp:coreProperties>
</file>