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315" r:id="rId2"/>
    <p:sldId id="333" r:id="rId3"/>
    <p:sldId id="339" r:id="rId4"/>
    <p:sldId id="340" r:id="rId5"/>
    <p:sldId id="327" r:id="rId6"/>
    <p:sldId id="338" r:id="rId7"/>
    <p:sldId id="342" r:id="rId8"/>
    <p:sldId id="34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0" autoAdjust="0"/>
    <p:restoredTop sz="94660"/>
  </p:normalViewPr>
  <p:slideViewPr>
    <p:cSldViewPr>
      <p:cViewPr varScale="1">
        <p:scale>
          <a:sx n="114" d="100"/>
          <a:sy n="114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8E60-3890-4D6B-901F-633F3C13B5C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2E911-9B5E-44A7-BAA3-B5F11CFC3CF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4883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786EC2C-D905-4A26-BBED-856DFCBAFD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1163C53B-C207-45AD-B2FF-869F4B3CB3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s-I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3DFF8E3-F6C0-4CD1-9018-7A29E8C43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unga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9pPr>
          </a:lstStyle>
          <a:p>
            <a:fld id="{8F986B3C-13CE-4697-8DE4-22A57AF504A1}" type="slidenum">
              <a:rPr lang="en-US" altLang="is-I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</a:t>
            </a:fld>
            <a:endParaRPr lang="en-US" altLang="is-I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8479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2495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696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302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8971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786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092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878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8723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0104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4767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3FDE-8062-494A-BA7E-30649FF3D92E}" type="datetimeFigureOut">
              <a:rPr lang="is-IS" smtClean="0"/>
              <a:t>10.1.2022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327B-1F95-4C07-BE19-FE4D0E510A2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7653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skoliislands.instructure.com/courses/12843/assignments/syllabu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CF72A3C-670F-4FC9-8263-A0FE1FA40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3767" y="2489200"/>
            <a:ext cx="5401345" cy="2735263"/>
          </a:xfrm>
        </p:spPr>
        <p:txBody>
          <a:bodyPr/>
          <a:lstStyle/>
          <a:p>
            <a:pPr eaLnBrk="1" hangingPunct="1"/>
            <a:br>
              <a:rPr lang="is-IS" altLang="is-IS" sz="2700" dirty="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2700" dirty="0">
                <a:latin typeface="Calibri" panose="020F0502020204030204" pitchFamily="34" charset="0"/>
                <a:ea typeface="MS PGothic" panose="020B0600070205080204" pitchFamily="34" charset="-128"/>
              </a:rPr>
            </a:br>
            <a:r>
              <a:rPr lang="is-IS" altLang="is-I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ÍSE201 Málfræði II</a:t>
            </a:r>
            <a:br>
              <a:rPr lang="is-IS" altLang="is-IS" sz="3600" dirty="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3600" dirty="0">
                <a:latin typeface="Calibri" panose="020F0502020204030204" pitchFamily="34" charset="0"/>
                <a:ea typeface="MS PGothic" panose="020B0600070205080204" pitchFamily="34" charset="-128"/>
              </a:rPr>
            </a:br>
            <a:endParaRPr lang="is-IS" altLang="is-IS" sz="3600" dirty="0">
              <a:solidFill>
                <a:srgbClr val="FF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EA50CEB4-F59A-4019-856B-B6083FAF9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4488" y="5265738"/>
            <a:ext cx="5915025" cy="539750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Þóra Björk Hjartardóttir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C10C84B-180A-4BB6-AF95-118B62D61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08050"/>
            <a:ext cx="50419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5F50-38F2-4C0B-8EEE-1A13C02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1. tími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EF96-EFC6-4029-B0AA-CED971292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375398" cy="4351338"/>
          </a:xfrm>
        </p:spPr>
        <p:txBody>
          <a:bodyPr>
            <a:normAutofit/>
          </a:bodyPr>
          <a:lstStyle/>
          <a:p>
            <a:r>
              <a:rPr lang="is-IS" sz="3200" dirty="0">
                <a:latin typeface="Verdana" panose="020B0604030504040204" pitchFamily="34" charset="0"/>
                <a:ea typeface="Verdana" panose="020B0604030504040204" pitchFamily="34" charset="0"/>
              </a:rPr>
              <a:t>Námskeiðskynning</a:t>
            </a:r>
          </a:p>
          <a:p>
            <a:r>
              <a:rPr lang="is-IS" sz="3200" dirty="0">
                <a:latin typeface="Verdana" panose="020B0604030504040204" pitchFamily="34" charset="0"/>
                <a:ea typeface="Verdana" panose="020B0604030504040204" pitchFamily="34" charset="0"/>
              </a:rPr>
              <a:t>Upprifjun frá haustmisseri</a:t>
            </a:r>
          </a:p>
        </p:txBody>
      </p:sp>
      <p:pic>
        <p:nvPicPr>
          <p:cNvPr id="2050" name="Picture 2" descr="Pictures Of Students Studying In Classroom Cartoon">
            <a:extLst>
              <a:ext uri="{FF2B5EF4-FFF2-40B4-BE49-F238E27FC236}">
                <a16:creationId xmlns:a16="http://schemas.microsoft.com/office/drawing/2014/main" id="{7FA73551-CE6C-48BF-B0CC-633FD6E9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1988840"/>
            <a:ext cx="2088232" cy="188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5 essential study tips for online classes at home - ABPEducation">
            <a:extLst>
              <a:ext uri="{FF2B5EF4-FFF2-40B4-BE49-F238E27FC236}">
                <a16:creationId xmlns:a16="http://schemas.microsoft.com/office/drawing/2014/main" id="{0EE3256F-76F3-4C27-88E8-C706138ED6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65104"/>
            <a:ext cx="206770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5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02A-EF3C-49AE-8CED-17E516EF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Fyrirkomulag kennslu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5EB4-9CF4-422D-A4D6-88110A08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3000" dirty="0">
                <a:latin typeface="Verdana" panose="020B0604030504040204" pitchFamily="34" charset="0"/>
                <a:ea typeface="Verdana" panose="020B0604030504040204" pitchFamily="34" charset="0"/>
              </a:rPr>
              <a:t>Staðkennsla.</a:t>
            </a:r>
          </a:p>
          <a:p>
            <a:r>
              <a:rPr lang="is-IS" sz="3000" dirty="0">
                <a:latin typeface="Verdana" panose="020B0604030504040204" pitchFamily="34" charset="0"/>
                <a:ea typeface="Verdana" panose="020B0604030504040204" pitchFamily="34" charset="0"/>
              </a:rPr>
              <a:t>Kennslustundum verður líka streymt á Canvas. Þær verða ekki teknar upp.</a:t>
            </a:r>
          </a:p>
          <a:p>
            <a:r>
              <a:rPr lang="is-IS" sz="3000" dirty="0">
                <a:latin typeface="Verdana" panose="020B0604030504040204" pitchFamily="34" charset="0"/>
                <a:ea typeface="Verdana" panose="020B0604030504040204" pitchFamily="34" charset="0"/>
              </a:rPr>
              <a:t>Vegna kórónuveirufaraldursins og sóttvarna þarf að skipta hópnum í tvennt.</a:t>
            </a:r>
          </a:p>
          <a:p>
            <a:pPr lvl="1"/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Helmingur mætir í stofu og helmingur fylgist með streymi.</a:t>
            </a:r>
          </a:p>
          <a:p>
            <a:pPr lvl="1"/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Þetta fyrirkomulag gæti breyst síðar.</a:t>
            </a:r>
          </a:p>
        </p:txBody>
      </p:sp>
    </p:spTree>
    <p:extLst>
      <p:ext uri="{BB962C8B-B14F-4D97-AF65-F5344CB8AC3E}">
        <p14:creationId xmlns:p14="http://schemas.microsoft.com/office/powerpoint/2010/main" val="52971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0879-704D-4B6C-BE21-B92D009E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Hópar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8695-F509-48C4-99DA-93F9D5FE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Hópur A (nöfn A-K) mætir í kennslustofu á þriðjudagsmorgnum og hlustar á streymi á fimmtudagsmorgnum.</a:t>
            </a: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Hópur B (nöfn L-Y) mætir í kennslustofu á fimmtudagsmorgnum og hlustar á streymi á þriðjudagsmorgnum.</a:t>
            </a: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Nemendur sem eru í hópum 3 og 4 í </a:t>
            </a:r>
            <a:r>
              <a:rPr lang="is-IS" i="1" dirty="0">
                <a:latin typeface="Verdana" panose="020B0604030504040204" pitchFamily="34" charset="0"/>
                <a:ea typeface="Verdana" panose="020B0604030504040204" pitchFamily="34" charset="0"/>
              </a:rPr>
              <a:t>Talþjálfun II 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kl. 10 á þriðjudögum og fimmtudögum í stofum á háskólasvæðinu geta mætt í staðkennslu báða kennsludagana.</a:t>
            </a:r>
          </a:p>
          <a:p>
            <a:endParaRPr lang="is-I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3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8EB8-7A30-4125-97C6-1B8B326B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Kennsla og nám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0582-0F72-42D7-8B53-096F25FB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Málfræðikennsla – ekki málnotkun.</a:t>
            </a:r>
          </a:p>
          <a:p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Valin málfræðiatriði tekin fyrir í hverjum tíma og útskýrð vel með dæmum.</a:t>
            </a:r>
          </a:p>
          <a:p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Áhersla lögð á málfræðilegan skilning.</a:t>
            </a:r>
          </a:p>
          <a:p>
            <a:pPr lvl="1"/>
            <a:r>
              <a:rPr lang="is-IS" sz="2200" dirty="0">
                <a:latin typeface="Verdana" panose="020B0604030504040204" pitchFamily="34" charset="0"/>
                <a:ea typeface="Verdana" panose="020B0604030504040204" pitchFamily="34" charset="0"/>
              </a:rPr>
              <a:t>Skilningur </a:t>
            </a:r>
            <a:r>
              <a:rPr lang="is-IS" sz="2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þekking  færni</a:t>
            </a:r>
            <a:endParaRPr lang="is-I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Nemendur þurfa einnig að læra utan að beygingardæmi.</a:t>
            </a:r>
          </a:p>
          <a:p>
            <a:pPr lvl="1"/>
            <a:r>
              <a:rPr lang="is-IS" sz="2200" dirty="0">
                <a:latin typeface="Verdana" panose="020B0604030504040204" pitchFamily="34" charset="0"/>
                <a:ea typeface="Verdana" panose="020B0604030504040204" pitchFamily="34" charset="0"/>
              </a:rPr>
              <a:t>Það er engin flýtileið að því að læra beygingarnar.</a:t>
            </a:r>
          </a:p>
          <a:p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Góð þekking á málfræði tungumálsins er grunnur að færni í ritun málsins.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4403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2A7-9B74-4009-9350-EE22F0A0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Arial" panose="020B0604020202020204" pitchFamily="34" charset="0"/>
                <a:cs typeface="Arial" panose="020B0604020202020204" pitchFamily="34" charset="0"/>
              </a:rPr>
              <a:t>Beygingar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E19F-B0F6-4249-8A33-0979134A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Nafnorð</a:t>
            </a:r>
          </a:p>
          <a:p>
            <a:pPr lvl="1"/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Nýjar beygingar, ekki eins reglulegar (fleiri eru til sem eru óreglulegri –&gt; 2. ár.).</a:t>
            </a:r>
          </a:p>
          <a:p>
            <a:pPr lvl="1"/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Eintöluorð og fleirtöluorð.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Lýsingarorð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Veik beyging, 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tigbreyting.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Óákveðin fornöfn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</a:t>
            </a: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 algengustu (9 alls).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Sagnorð</a:t>
            </a:r>
            <a:endParaRPr lang="is-I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s-IS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-sagnir, viðtengingarháttur, lýsingarháttur </a:t>
            </a:r>
            <a:r>
              <a:rPr lang="is-I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þátíðar</a:t>
            </a: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is-I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0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C6E0-3593-4A38-99C4-4F2F4059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Setningafræði</a:t>
            </a:r>
            <a:b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is-IS" sz="32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tengist notkun beyginga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8DD2-6ED1-4B42-A8A8-3F547130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Grunnatriði í notkun </a:t>
            </a:r>
            <a:r>
              <a:rPr lang="is-I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greinis</a:t>
            </a:r>
            <a:endParaRPr lang="is-I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Notkun sterkra og veikra lýsingarorða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Aukafallsliðir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Aukafallssagnir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is-IS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það</a:t>
            </a:r>
            <a:endParaRPr lang="is-I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is-IS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Óákv</a:t>
            </a:r>
            <a:r>
              <a:rPr 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eðin fornöfn</a:t>
            </a:r>
            <a:endParaRPr lang="is-I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Viðtengingarháttur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Þolmynd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25800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58C9-EB6C-4595-85E9-1D77FAD5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Kennsluáætlun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E26D-6454-4517-B148-08DBE30C5C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</a:rPr>
              <a:t>Kennsluáætlun er á 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Canvas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is-I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Þar eiga að vera allar nauðsynlegar upplýsingar um námskeiðið.</a:t>
            </a:r>
          </a:p>
          <a:p>
            <a:endParaRPr lang="is-I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1AE76D-F212-4B7D-8F97-0515C413B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4" name="Picture 2" descr="Canvas - eLearning | UAB">
            <a:extLst>
              <a:ext uri="{FF2B5EF4-FFF2-40B4-BE49-F238E27FC236}">
                <a16:creationId xmlns:a16="http://schemas.microsoft.com/office/drawing/2014/main" id="{BAD2E28D-2EFB-416F-BF92-3176E156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25625"/>
            <a:ext cx="2924611" cy="29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5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276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Verdana</vt:lpstr>
      <vt:lpstr>Office Theme</vt:lpstr>
      <vt:lpstr>  ÍSE201 Málfræði II  </vt:lpstr>
      <vt:lpstr>1. tími</vt:lpstr>
      <vt:lpstr>Fyrirkomulag kennslu</vt:lpstr>
      <vt:lpstr>Hópar</vt:lpstr>
      <vt:lpstr>Kennsla og nám</vt:lpstr>
      <vt:lpstr>Beygingar</vt:lpstr>
      <vt:lpstr>Setningafræði tengist notkun beyginga</vt:lpstr>
      <vt:lpstr>Kennsluáætlun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ÍSE201 Málfræði II  </dc:title>
  <dc:creator>x</dc:creator>
  <cp:lastModifiedBy>Þóra Björk Hjartardóttir</cp:lastModifiedBy>
  <cp:revision>10</cp:revision>
  <dcterms:created xsi:type="dcterms:W3CDTF">2021-01-07T13:54:49Z</dcterms:created>
  <dcterms:modified xsi:type="dcterms:W3CDTF">2022-01-10T10:36:01Z</dcterms:modified>
</cp:coreProperties>
</file>