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322" r:id="rId2"/>
    <p:sldId id="264" r:id="rId3"/>
    <p:sldId id="312" r:id="rId4"/>
    <p:sldId id="313" r:id="rId5"/>
    <p:sldId id="325" r:id="rId6"/>
    <p:sldId id="314" r:id="rId7"/>
    <p:sldId id="315" r:id="rId8"/>
    <p:sldId id="316" r:id="rId9"/>
    <p:sldId id="319" r:id="rId10"/>
    <p:sldId id="318" r:id="rId11"/>
    <p:sldId id="320" r:id="rId12"/>
    <p:sldId id="321" r:id="rId13"/>
    <p:sldId id="306" r:id="rId14"/>
    <p:sldId id="307" r:id="rId15"/>
    <p:sldId id="317" r:id="rId16"/>
    <p:sldId id="308" r:id="rId17"/>
    <p:sldId id="309" r:id="rId18"/>
    <p:sldId id="310" r:id="rId19"/>
    <p:sldId id="326" r:id="rId2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>
      <a:defRPr lang="is-I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336ED-AB31-9CFA-87EB-2C20D0B4728A}" v="7" dt="2022-02-28T09:45:41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3" autoAdjust="0"/>
    <p:restoredTop sz="86283" autoAdjust="0"/>
  </p:normalViewPr>
  <p:slideViewPr>
    <p:cSldViewPr>
      <p:cViewPr varScale="1">
        <p:scale>
          <a:sx n="62" d="100"/>
          <a:sy n="62" d="100"/>
        </p:scale>
        <p:origin x="9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0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455DAB-5905-4416-9518-037692E920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F7548-FF34-4FA7-BEAF-9C1C46DDCCD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1DE32F5-2548-4472-9AA3-17E42A5A9A1F}" type="datetimeFigureOut">
              <a:rPr lang="is-IS" altLang="is-IS"/>
              <a:pPr>
                <a:defRPr/>
              </a:pPr>
              <a:t>28.2.2022</a:t>
            </a:fld>
            <a:endParaRPr lang="is-IS" altLang="is-I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612C0F1-19C9-49E1-8DC2-DCD4F3D18E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s-I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F17E746-FAE9-4BD4-BA66-6D5823AC1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is-IS" noProof="0"/>
              <a:t>Click to edit Master text styles</a:t>
            </a:r>
          </a:p>
          <a:p>
            <a:pPr lvl="1"/>
            <a:r>
              <a:rPr lang="en-US" altLang="is-IS" noProof="0"/>
              <a:t>Second level</a:t>
            </a:r>
          </a:p>
          <a:p>
            <a:pPr lvl="2"/>
            <a:r>
              <a:rPr lang="en-US" altLang="is-IS" noProof="0"/>
              <a:t>Third level</a:t>
            </a:r>
          </a:p>
          <a:p>
            <a:pPr lvl="3"/>
            <a:r>
              <a:rPr lang="en-US" altLang="is-IS" noProof="0"/>
              <a:t>Fourth level</a:t>
            </a:r>
          </a:p>
          <a:p>
            <a:pPr lvl="4"/>
            <a:r>
              <a:rPr lang="en-US" altLang="is-IS" noProof="0"/>
              <a:t>Fifth level</a:t>
            </a:r>
            <a:endParaRPr lang="is-IS" altLang="is-I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6B09A-C7EC-4973-8A4E-FCD66B425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C761E-5443-4BB7-BB2C-2EBCC8EB1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446ADEB-5CA1-4266-B767-6602FC443BBB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55B1A964-025B-4067-AC25-2E20E3B2E0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BC78A4AF-8A82-4E18-A691-2792296297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is-I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3B744B05-A15D-458A-B223-62D5C98455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4548E0B-712E-4404-ABA3-E2083DD45FAE}" type="slidenum">
              <a:rPr lang="en-US" altLang="is-IS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</a:t>
            </a:fld>
            <a:endParaRPr lang="en-US" altLang="is-I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0AD221D3-D87D-4EBE-9AAB-43194A8612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C20C777A-4A1E-45ED-915A-D7B9B2B6D7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s-IS" altLang="is-I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A3EC7CE0-1115-42B2-9015-BE0FA80705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977166-5C05-4B97-8DAF-57A62D86A2AC}" type="slidenum">
              <a:rPr lang="is-IS" altLang="is-I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is-IS" altLang="is-I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E0135-CB23-4C86-BFB9-FC484F50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BBFE1-8A08-4A84-A5C3-5FDB23C24914}" type="datetimeFigureOut">
              <a:rPr lang="is-IS" altLang="is-IS"/>
              <a:pPr>
                <a:defRPr/>
              </a:pPr>
              <a:t>28.2.2022</a:t>
            </a:fld>
            <a:endParaRPr lang="is-IS" alt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0564-05C7-4663-A8C2-B77CEB83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30ED5-CD4D-4574-839F-59BCDD66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27621-6608-49E4-82CC-940DE1783BA3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64725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6A8E3-E22C-4D90-A19D-7DCDF787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5BEA1-B41D-42E0-9565-900B2B3095A8}" type="datetimeFigureOut">
              <a:rPr lang="is-IS" altLang="is-IS"/>
              <a:pPr>
                <a:defRPr/>
              </a:pPr>
              <a:t>28.2.2022</a:t>
            </a:fld>
            <a:endParaRPr lang="is-IS" alt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E7957-D784-44A4-B08A-C26FCD9F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C5C10-126C-4603-A9E7-D064192C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C03BD-770A-4CB6-AE91-71D271A46591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57390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434DD-1E16-4892-A029-0B9921DD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88C32-8E38-489A-B5B3-D2541C407BC6}" type="datetimeFigureOut">
              <a:rPr lang="is-IS" altLang="is-IS"/>
              <a:pPr>
                <a:defRPr/>
              </a:pPr>
              <a:t>28.2.2022</a:t>
            </a:fld>
            <a:endParaRPr lang="is-IS" alt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DAD7D-19A1-4CD2-B8F8-D6F2CBD4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62C4B-F382-4CE9-AB4B-60929131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14B83-1700-4476-9A81-1385B3C2AFD6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35062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DA4EF-2D87-4EC3-9FD4-4413395A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CBEFA-6A2F-4064-B07C-240509530690}" type="datetimeFigureOut">
              <a:rPr lang="is-IS" altLang="is-IS"/>
              <a:pPr>
                <a:defRPr/>
              </a:pPr>
              <a:t>28.2.2022</a:t>
            </a:fld>
            <a:endParaRPr lang="is-IS" alt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32FEB-F959-4086-8846-F42205E7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EA783-8DF2-47A1-8F90-FFF306E6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C247F-67C6-4661-9A07-015F5A03F999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15676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4A830-3116-45FB-862F-781337521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87516-C860-46DA-877F-C493BCA98B2F}" type="datetimeFigureOut">
              <a:rPr lang="is-IS" altLang="is-IS"/>
              <a:pPr>
                <a:defRPr/>
              </a:pPr>
              <a:t>28.2.2022</a:t>
            </a:fld>
            <a:endParaRPr lang="is-IS" alt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7798B-F3A9-4AA7-8124-C3FA7D15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FC372-3B4D-4608-BA82-B0CC6525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E1A86-76AE-4694-99EC-B2B207D9EBE9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80672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53FB13D-5DF1-4A83-AF79-BD61AE7C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B8EA1-6C5E-4024-8827-BC0E9B7A3658}" type="datetimeFigureOut">
              <a:rPr lang="is-IS" altLang="is-IS"/>
              <a:pPr>
                <a:defRPr/>
              </a:pPr>
              <a:t>28.2.2022</a:t>
            </a:fld>
            <a:endParaRPr lang="is-IS" altLang="is-I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D06DC64-D31A-46A3-9651-05CA7BDB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DC37B8-8AC1-4BA7-B79C-E2F172BA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08AC8-6A67-4C0A-8387-ECEF3B28741C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0926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02D515B-A0B2-41D8-BB4F-6A1738B0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2D7AF-D795-45CD-97B6-36537965CC36}" type="datetimeFigureOut">
              <a:rPr lang="is-IS" altLang="is-IS"/>
              <a:pPr>
                <a:defRPr/>
              </a:pPr>
              <a:t>28.2.2022</a:t>
            </a:fld>
            <a:endParaRPr lang="is-IS" altLang="is-I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106038C-8D35-4D9A-88BB-645FA516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E92784-B15D-42BB-9512-2C98E5F7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9DB23-7A3C-4151-A5FD-61A22E8FAB27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35694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9F1AC77-0B2E-4D6A-B42F-A7D3BA0E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8C7DA-2DF9-4758-9632-87C366BC906C}" type="datetimeFigureOut">
              <a:rPr lang="is-IS" altLang="is-IS"/>
              <a:pPr>
                <a:defRPr/>
              </a:pPr>
              <a:t>28.2.2022</a:t>
            </a:fld>
            <a:endParaRPr lang="is-IS" altLang="is-I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C0AD57-33FB-454E-85F9-CB890F35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A78EA27-EA94-4475-9DF3-7A736654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EB0B3-AE60-4AE4-AB64-44F5EDDEB4BE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81610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B8DE018-4003-40E3-88F1-A23D8C60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30C95-6641-4875-BCC8-C6C06A9A0508}" type="datetimeFigureOut">
              <a:rPr lang="is-IS" altLang="is-IS"/>
              <a:pPr>
                <a:defRPr/>
              </a:pPr>
              <a:t>28.2.2022</a:t>
            </a:fld>
            <a:endParaRPr lang="is-IS" altLang="is-I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111994B-590C-4554-AB19-59C719D6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03F73F9-2B75-4C6B-9D3F-70208B79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D82EA-C26A-4691-BD25-ECF9E789871A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33409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97D7FD-CA90-4EE4-94A9-FD1CAA6D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72A25-D0BE-4862-BCD3-0191CB7B6D0A}" type="datetimeFigureOut">
              <a:rPr lang="is-IS" altLang="is-IS"/>
              <a:pPr>
                <a:defRPr/>
              </a:pPr>
              <a:t>28.2.2022</a:t>
            </a:fld>
            <a:endParaRPr lang="is-IS" altLang="is-I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EAE5F7-41ED-4ABD-9E8F-E1938E0A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6CB3D62-09A0-4930-842A-46745812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61AB4-77C2-407F-88AD-71F8A567025A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74083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s-I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EF78E73-6536-4652-885A-04CDA0CA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0A43A-14D0-44AD-9BF5-6A0C2F479EBF}" type="datetimeFigureOut">
              <a:rPr lang="is-IS" altLang="is-IS"/>
              <a:pPr>
                <a:defRPr/>
              </a:pPr>
              <a:t>28.2.2022</a:t>
            </a:fld>
            <a:endParaRPr lang="is-IS" altLang="is-I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6EF236-53CA-47B9-9075-09E27275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090E75-A513-42C4-B4EF-03988DF3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45606-1AED-47CF-AACB-15FB92364F8D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10023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7719E87-91CA-4DB3-96F1-1A0ABC73E56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title style</a:t>
            </a:r>
            <a:endParaRPr lang="is-IS" altLang="is-I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7E6D4AF-E3FC-4987-91F6-C2538712CC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text styles</a:t>
            </a:r>
          </a:p>
          <a:p>
            <a:pPr lvl="1"/>
            <a:r>
              <a:rPr lang="en-US" altLang="is-IS"/>
              <a:t>Second level</a:t>
            </a:r>
          </a:p>
          <a:p>
            <a:pPr lvl="2"/>
            <a:r>
              <a:rPr lang="en-US" altLang="is-IS"/>
              <a:t>Third level</a:t>
            </a:r>
          </a:p>
          <a:p>
            <a:pPr lvl="3"/>
            <a:r>
              <a:rPr lang="en-US" altLang="is-IS"/>
              <a:t>Fourth level</a:t>
            </a:r>
          </a:p>
          <a:p>
            <a:pPr lvl="4"/>
            <a:r>
              <a:rPr lang="en-US" altLang="is-IS"/>
              <a:t>Fifth level</a:t>
            </a:r>
            <a:endParaRPr lang="is-IS" alt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03F4A-53A9-485E-B06F-66DB444FE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C267F1B2-9E69-4A17-A9BF-6E490C340A0B}" type="datetimeFigureOut">
              <a:rPr lang="is-IS" altLang="is-IS"/>
              <a:pPr>
                <a:defRPr/>
              </a:pPr>
              <a:t>28.2.2022</a:t>
            </a:fld>
            <a:endParaRPr lang="is-IS" alt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FF01F-57B0-4476-B86B-9C0F2BA9F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is-IS" alt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442CD-DD20-4E22-809E-F969F1D5E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DC80A1-6814-489C-8BC4-B1B171265EC9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82668FA8-D591-46CA-8FF1-23047530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438" y="2489200"/>
            <a:ext cx="5400675" cy="2735263"/>
          </a:xfrm>
        </p:spPr>
        <p:txBody>
          <a:bodyPr/>
          <a:lstStyle/>
          <a:p>
            <a:pPr eaLnBrk="1" hangingPunct="1"/>
            <a:br>
              <a:rPr lang="is-IS" altLang="is-IS" sz="2700">
                <a:ea typeface="MS PGothic" panose="020B0600070205080204" pitchFamily="34" charset="-128"/>
              </a:rPr>
            </a:br>
            <a:br>
              <a:rPr lang="is-IS" altLang="is-IS" sz="2700">
                <a:ea typeface="MS PGothic" panose="020B0600070205080204" pitchFamily="34" charset="-128"/>
              </a:rPr>
            </a:br>
            <a:r>
              <a:rPr lang="is-IS" altLang="is-IS" sz="4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ÍSE201 Málfræði II</a:t>
            </a:r>
            <a:br>
              <a:rPr lang="is-IS" altLang="is-IS" sz="3600">
                <a:ea typeface="MS PGothic" panose="020B0600070205080204" pitchFamily="34" charset="-128"/>
              </a:rPr>
            </a:br>
            <a:br>
              <a:rPr lang="is-IS" altLang="is-IS" sz="3600">
                <a:ea typeface="MS PGothic" panose="020B0600070205080204" pitchFamily="34" charset="-128"/>
              </a:rPr>
            </a:br>
            <a:endParaRPr lang="is-IS" altLang="is-IS" sz="360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D3A823B2-93BF-4D1E-AD56-7092DA0C5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488" y="5265738"/>
            <a:ext cx="5915025" cy="539750"/>
          </a:xfrm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is-IS" altLang="is-I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Þóra Björk Hjartardóttir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50F0EB3-EA74-4273-9695-3F0B7F974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908050"/>
            <a:ext cx="5041900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22E6094-AA39-482A-84EF-FC44FDD53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 noProof="1">
                <a:latin typeface="Verdana" panose="020B0604030504040204" pitchFamily="34" charset="0"/>
              </a:rPr>
              <a:t>neitun</a:t>
            </a:r>
            <a:r>
              <a:rPr lang="en-US" altLang="is-IS" i="1" noProof="1">
                <a:latin typeface="Verdana" panose="020B0604030504040204" pitchFamily="34" charset="0"/>
              </a:rPr>
              <a:t> + neinn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6602955-2E9B-412B-AD7F-66F4E110EC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is-IS" altLang="is-IS" i="1" noProof="1">
                <a:latin typeface="Verdana" panose="020B0604030504040204" pitchFamily="34" charset="0"/>
              </a:rPr>
              <a:t>ekki neinn</a:t>
            </a:r>
            <a:r>
              <a:rPr lang="is-IS" altLang="is-IS" noProof="1">
                <a:latin typeface="Verdana" panose="020B0604030504040204" pitchFamily="34" charset="0"/>
              </a:rPr>
              <a:t> </a:t>
            </a:r>
            <a:r>
              <a:rPr lang="is-IS" altLang="is-IS" i="1" noProof="1">
                <a:latin typeface="Verdana" panose="020B0604030504040204" pitchFamily="34" charset="0"/>
              </a:rPr>
              <a:t>		</a:t>
            </a:r>
            <a:r>
              <a:rPr lang="is-IS" altLang="is-IS" noProof="1">
                <a:latin typeface="Verdana" panose="020B0604030504040204" pitchFamily="34" charset="0"/>
              </a:rPr>
              <a:t>´not…any´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is-IS" altLang="is-IS" i="1" noProof="1">
              <a:latin typeface="Verdana" panose="020B0604030504040204" pitchFamily="34" charset="0"/>
            </a:endParaRPr>
          </a:p>
          <a:p>
            <a:pPr>
              <a:defRPr/>
            </a:pPr>
            <a:r>
              <a:rPr lang="is-IS" altLang="is-IS" noProof="1">
                <a:latin typeface="Verdana" panose="020B0604030504040204" pitchFamily="34" charset="0"/>
              </a:rPr>
              <a:t>Merkingin er svipuð og merking orðsins </a:t>
            </a:r>
            <a:r>
              <a:rPr lang="is-IS" altLang="is-IS" i="1" noProof="1">
                <a:latin typeface="Verdana" panose="020B0604030504040204" pitchFamily="34" charset="0"/>
              </a:rPr>
              <a:t>enginn.</a:t>
            </a:r>
            <a:endParaRPr lang="is-IS" altLang="is-IS" noProof="1">
              <a:latin typeface="Verdana" panose="020B0604030504040204" pitchFamily="34" charset="0"/>
            </a:endParaRPr>
          </a:p>
          <a:p>
            <a:pPr lvl="1">
              <a:defRPr/>
            </a:pPr>
            <a:r>
              <a:rPr lang="is-IS" altLang="is-IS" noProof="1">
                <a:latin typeface="Verdana" panose="020B0604030504040204" pitchFamily="34" charset="0"/>
              </a:rPr>
              <a:t>Páll á ekki neinn bíl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is-IS" altLang="is-IS" noProof="1">
                <a:latin typeface="Verdana" panose="020B0604030504040204" pitchFamily="34" charset="0"/>
              </a:rPr>
              <a:t>  = Páll á engan bíl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is-IS" altLang="is-IS" sz="2800" i="1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D1B1D5F-0560-47C5-9B8B-30237385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 noProof="1">
                <a:latin typeface="Verdana" panose="020B0604030504040204" pitchFamily="34" charset="0"/>
              </a:rPr>
              <a:t>Staða í setningu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338CA0C-B46D-419A-B5DB-B21F13882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is-IS" altLang="is-IS" sz="2800" i="1" noProof="1">
                <a:latin typeface="Verdana" panose="020B0604030504040204" pitchFamily="34" charset="0"/>
              </a:rPr>
              <a:t>ekki neinn</a:t>
            </a:r>
            <a:r>
              <a:rPr lang="is-IS" altLang="is-IS" sz="2800" noProof="1">
                <a:latin typeface="Verdana" panose="020B0604030504040204" pitchFamily="34" charset="0"/>
              </a:rPr>
              <a:t> getur ekki staðið í frumlagsstöðu og er því yfirleitt ekki fremst í setningu.</a:t>
            </a:r>
          </a:p>
          <a:p>
            <a:pPr lvl="1">
              <a:defRPr/>
            </a:pPr>
            <a:r>
              <a:rPr lang="is-IS" altLang="is-IS" sz="2400" noProof="1">
                <a:latin typeface="Verdana" panose="020B0604030504040204" pitchFamily="34" charset="0"/>
              </a:rPr>
              <a:t>*Ekki neinn kom í heimsókn</a:t>
            </a:r>
          </a:p>
          <a:p>
            <a:pPr lvl="1">
              <a:defRPr/>
            </a:pPr>
            <a:r>
              <a:rPr lang="is-IS" altLang="is-IS" sz="2400" noProof="1">
                <a:latin typeface="Verdana" panose="020B0604030504040204" pitchFamily="34" charset="0"/>
              </a:rPr>
              <a:t>Enginn kom í heimsókn</a:t>
            </a:r>
          </a:p>
          <a:p>
            <a:pPr>
              <a:defRPr/>
            </a:pPr>
            <a:r>
              <a:rPr lang="is-IS" altLang="is-IS" sz="2800" noProof="1">
                <a:latin typeface="Verdana" panose="020B0604030504040204" pitchFamily="34" charset="0"/>
              </a:rPr>
              <a:t>Í andlagsstöðu:</a:t>
            </a:r>
          </a:p>
          <a:p>
            <a:pPr lvl="1">
              <a:defRPr/>
            </a:pPr>
            <a:r>
              <a:rPr lang="is-IS" altLang="is-IS" sz="2400" noProof="1">
                <a:latin typeface="Verdana" panose="020B0604030504040204" pitchFamily="34" charset="0"/>
              </a:rPr>
              <a:t>Ég hitti ekki neinn í gær</a:t>
            </a:r>
          </a:p>
          <a:p>
            <a:pPr lvl="1">
              <a:defRPr/>
            </a:pPr>
            <a:r>
              <a:rPr lang="is-IS" altLang="is-IS" sz="2400" noProof="1">
                <a:latin typeface="Verdana" panose="020B0604030504040204" pitchFamily="34" charset="0"/>
              </a:rPr>
              <a:t>Ég hitti engan í gær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is-IS" altLang="is-IS" sz="2400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60AEA76-60A1-4D90-9E5C-188D61A2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 noProof="1">
                <a:latin typeface="Verdana" panose="020B0604030504040204" pitchFamily="34" charset="0"/>
              </a:rPr>
              <a:t>Agnarsagnir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7F8C971-0ED6-4639-8998-FCBC80207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s-IS" sz="2400" noProof="1">
                <a:latin typeface="Verdana" panose="020B0604030504040204" pitchFamily="34" charset="0"/>
              </a:rPr>
              <a:t>Sögn + ögn (particle)</a:t>
            </a:r>
          </a:p>
          <a:p>
            <a:pPr lvl="1" algn="just">
              <a:lnSpc>
                <a:spcPct val="90000"/>
              </a:lnSpc>
            </a:pPr>
            <a:r>
              <a:rPr lang="en-US" altLang="is-IS" sz="2000" noProof="1">
                <a:latin typeface="Verdana" panose="020B0604030504040204" pitchFamily="34" charset="0"/>
                <a:cs typeface="Times New Roman" panose="02020603050405020304" pitchFamily="18" charset="0"/>
              </a:rPr>
              <a:t>Ögn er smáorð (fs. eða ao.) sem fylgir sögnum og myndar fast samband með þeim.</a:t>
            </a:r>
          </a:p>
          <a:p>
            <a:pPr lvl="2" algn="just">
              <a:lnSpc>
                <a:spcPct val="90000"/>
              </a:lnSpc>
            </a:pPr>
            <a:r>
              <a:rPr lang="en-US" altLang="is-IS" sz="1800" i="1" noProof="1">
                <a:latin typeface="Verdana" panose="020B0604030504040204" pitchFamily="34" charset="0"/>
                <a:cs typeface="Times New Roman" panose="02020603050405020304" pitchFamily="18" charset="0"/>
              </a:rPr>
              <a:t>tala við, sitja hjá, spila á, þvo upp</a:t>
            </a:r>
            <a:r>
              <a:rPr lang="en-US" altLang="is-IS" sz="1800" noProof="1">
                <a:latin typeface="Verdana" panose="020B0604030504040204" pitchFamily="34" charset="0"/>
                <a:cs typeface="Times New Roman" panose="02020603050405020304" pitchFamily="18" charset="0"/>
              </a:rPr>
              <a:t>,  ....</a:t>
            </a:r>
          </a:p>
          <a:p>
            <a:pPr lvl="3" algn="just">
              <a:lnSpc>
                <a:spcPct val="90000"/>
              </a:lnSpc>
            </a:pPr>
            <a:r>
              <a:rPr lang="en-US" altLang="is-IS" sz="1800" noProof="1">
                <a:latin typeface="Verdana" panose="020B0604030504040204" pitchFamily="34" charset="0"/>
                <a:cs typeface="Times New Roman" panose="02020603050405020304" pitchFamily="18" charset="0"/>
              </a:rPr>
              <a:t>Enginn </a:t>
            </a:r>
            <a:r>
              <a:rPr lang="en-US" altLang="is-IS" sz="1800" u="sng" noProof="1">
                <a:latin typeface="Verdana" panose="020B0604030504040204" pitchFamily="34" charset="0"/>
                <a:cs typeface="Times New Roman" panose="02020603050405020304" pitchFamily="18" charset="0"/>
              </a:rPr>
              <a:t>talaði við </a:t>
            </a:r>
            <a:r>
              <a:rPr lang="en-US" altLang="is-IS" sz="1800" noProof="1">
                <a:latin typeface="Verdana" panose="020B0604030504040204" pitchFamily="34" charset="0"/>
                <a:cs typeface="Times New Roman" panose="02020603050405020304" pitchFamily="18" charset="0"/>
              </a:rPr>
              <a:t>hann</a:t>
            </a:r>
          </a:p>
          <a:p>
            <a:pPr lvl="3" algn="just">
              <a:lnSpc>
                <a:spcPct val="90000"/>
              </a:lnSpc>
            </a:pPr>
            <a:r>
              <a:rPr lang="en-US" altLang="is-IS" sz="1800" noProof="1">
                <a:latin typeface="Verdana" panose="020B0604030504040204" pitchFamily="34" charset="0"/>
                <a:cs typeface="Times New Roman" panose="02020603050405020304" pitchFamily="18" charset="0"/>
              </a:rPr>
              <a:t>Enginn nennti að </a:t>
            </a:r>
            <a:r>
              <a:rPr lang="en-US" altLang="is-IS" sz="1800" u="sng" noProof="1">
                <a:latin typeface="Verdana" panose="020B0604030504040204" pitchFamily="34" charset="0"/>
                <a:cs typeface="Times New Roman" panose="02020603050405020304" pitchFamily="18" charset="0"/>
              </a:rPr>
              <a:t>þvo upp </a:t>
            </a:r>
            <a:r>
              <a:rPr lang="en-US" altLang="is-IS" sz="1800" noProof="1">
                <a:latin typeface="Verdana" panose="020B0604030504040204" pitchFamily="34" charset="0"/>
                <a:cs typeface="Times New Roman" panose="02020603050405020304" pitchFamily="18" charset="0"/>
              </a:rPr>
              <a:t>í gær</a:t>
            </a:r>
          </a:p>
          <a:p>
            <a:pPr algn="just">
              <a:lnSpc>
                <a:spcPct val="90000"/>
              </a:lnSpc>
            </a:pPr>
            <a:r>
              <a:rPr lang="en-U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Ekki hægt að nota </a:t>
            </a:r>
            <a:r>
              <a:rPr lang="en-US" altLang="is-IS" sz="2400" i="1" noProof="1">
                <a:latin typeface="Verdana" panose="020B0604030504040204" pitchFamily="34" charset="0"/>
                <a:cs typeface="Times New Roman" panose="02020603050405020304" pitchFamily="18" charset="0"/>
              </a:rPr>
              <a:t>enginn</a:t>
            </a:r>
            <a:r>
              <a:rPr lang="en-U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 í andlagsstöðu með agnarsögnum.</a:t>
            </a:r>
          </a:p>
          <a:p>
            <a:pPr lvl="1" algn="just">
              <a:lnSpc>
                <a:spcPct val="90000"/>
              </a:lnSpc>
            </a:pPr>
            <a:r>
              <a:rPr lang="en-US" altLang="is-IS" sz="2000" noProof="1">
                <a:latin typeface="Verdana" panose="020B0604030504040204" pitchFamily="34" charset="0"/>
                <a:cs typeface="Times New Roman" panose="02020603050405020304" pitchFamily="18" charset="0"/>
              </a:rPr>
              <a:t>*Kári </a:t>
            </a:r>
            <a:r>
              <a:rPr lang="en-US" altLang="is-IS" sz="2000" u="sng" noProof="1">
                <a:latin typeface="Verdana" panose="020B0604030504040204" pitchFamily="34" charset="0"/>
                <a:cs typeface="Times New Roman" panose="02020603050405020304" pitchFamily="18" charset="0"/>
              </a:rPr>
              <a:t>spilar á </a:t>
            </a:r>
            <a:r>
              <a:rPr lang="en-US" altLang="is-IS" sz="2000" i="1" noProof="1">
                <a:solidFill>
                  <a:srgbClr val="00B05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ekkert</a:t>
            </a:r>
            <a:r>
              <a:rPr lang="en-US" altLang="is-IS" sz="2000" noProof="1">
                <a:solidFill>
                  <a:srgbClr val="FF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is-IS" sz="2000" noProof="1">
                <a:latin typeface="Verdana" panose="020B0604030504040204" pitchFamily="34" charset="0"/>
                <a:cs typeface="Times New Roman" panose="02020603050405020304" pitchFamily="18" charset="0"/>
              </a:rPr>
              <a:t>hljóðfæri</a:t>
            </a:r>
          </a:p>
          <a:p>
            <a:pPr lvl="1" algn="just">
              <a:lnSpc>
                <a:spcPct val="90000"/>
              </a:lnSpc>
            </a:pPr>
            <a:r>
              <a:rPr lang="en-US" altLang="is-IS" sz="2000" noProof="1">
                <a:latin typeface="Verdana" panose="020B0604030504040204" pitchFamily="34" charset="0"/>
                <a:cs typeface="Times New Roman" panose="02020603050405020304" pitchFamily="18" charset="0"/>
              </a:rPr>
              <a:t>*Hann </a:t>
            </a:r>
            <a:r>
              <a:rPr lang="en-US" altLang="is-IS" sz="2000" u="sng" noProof="1">
                <a:latin typeface="Verdana" panose="020B0604030504040204" pitchFamily="34" charset="0"/>
                <a:cs typeface="Times New Roman" panose="02020603050405020304" pitchFamily="18" charset="0"/>
              </a:rPr>
              <a:t>talar við </a:t>
            </a:r>
            <a:r>
              <a:rPr lang="en-US" altLang="is-IS" sz="2000" i="1" noProof="1">
                <a:solidFill>
                  <a:srgbClr val="00B05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engan</a:t>
            </a:r>
            <a:r>
              <a:rPr lang="en-US" altLang="is-IS" sz="2000" noProof="1">
                <a:solidFill>
                  <a:srgbClr val="FF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is-IS" sz="2000" noProof="1">
                <a:latin typeface="Verdana" panose="020B0604030504040204" pitchFamily="34" charset="0"/>
                <a:cs typeface="Times New Roman" panose="02020603050405020304" pitchFamily="18" charset="0"/>
              </a:rPr>
              <a:t>mann</a:t>
            </a:r>
          </a:p>
          <a:p>
            <a:pPr algn="just">
              <a:lnSpc>
                <a:spcPct val="90000"/>
              </a:lnSpc>
            </a:pPr>
            <a:r>
              <a:rPr lang="en-U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Í staðinn er notað </a:t>
            </a:r>
            <a:r>
              <a:rPr lang="en-US" altLang="is-IS" sz="2400" noProof="1">
                <a:solidFill>
                  <a:srgbClr val="FF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neitun</a:t>
            </a:r>
            <a:r>
              <a:rPr lang="en-U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 + </a:t>
            </a:r>
            <a:r>
              <a:rPr lang="en-US" altLang="is-IS" sz="2400" i="1" noProof="1">
                <a:solidFill>
                  <a:srgbClr val="00B0F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neinn</a:t>
            </a:r>
            <a:r>
              <a:rPr lang="en-US" altLang="is-IS" sz="2400" i="1" noProof="1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  <a:r>
              <a:rPr lang="en-U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 Neitunin kemur á milli sagnar og agnar.</a:t>
            </a:r>
          </a:p>
          <a:p>
            <a:pPr lvl="1" algn="just">
              <a:lnSpc>
                <a:spcPct val="90000"/>
              </a:lnSpc>
            </a:pPr>
            <a:r>
              <a:rPr lang="en-US" altLang="is-IS" sz="2000" noProof="1">
                <a:latin typeface="Verdana" panose="020B0604030504040204" pitchFamily="34" charset="0"/>
                <a:cs typeface="Times New Roman" panose="02020603050405020304" pitchFamily="18" charset="0"/>
              </a:rPr>
              <a:t>Kári </a:t>
            </a:r>
            <a:r>
              <a:rPr lang="en-US" altLang="is-IS" sz="2000" u="sng" noProof="1">
                <a:latin typeface="Verdana" panose="020B0604030504040204" pitchFamily="34" charset="0"/>
                <a:cs typeface="Times New Roman" panose="02020603050405020304" pitchFamily="18" charset="0"/>
              </a:rPr>
              <a:t>spilar</a:t>
            </a:r>
            <a:r>
              <a:rPr lang="en-US" altLang="is-IS" sz="2000" noProof="1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is-IS" sz="2000" i="1" noProof="1">
                <a:solidFill>
                  <a:srgbClr val="FF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ekki</a:t>
            </a:r>
            <a:r>
              <a:rPr lang="en-US" altLang="is-IS" sz="2000" noProof="1">
                <a:solidFill>
                  <a:srgbClr val="FF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is-IS" sz="2000" u="sng" noProof="1">
                <a:latin typeface="Verdana" panose="020B0604030504040204" pitchFamily="34" charset="0"/>
                <a:cs typeface="Times New Roman" panose="02020603050405020304" pitchFamily="18" charset="0"/>
              </a:rPr>
              <a:t>á</a:t>
            </a:r>
            <a:r>
              <a:rPr lang="en-US" altLang="is-IS" sz="2000" noProof="1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is-IS" sz="2000" i="1" noProof="1">
                <a:solidFill>
                  <a:srgbClr val="00B0F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neitt</a:t>
            </a:r>
            <a:r>
              <a:rPr lang="en-US" altLang="is-IS" sz="2000" noProof="1">
                <a:solidFill>
                  <a:srgbClr val="FF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is-IS" sz="2000" noProof="1">
                <a:latin typeface="Verdana" panose="020B0604030504040204" pitchFamily="34" charset="0"/>
                <a:cs typeface="Times New Roman" panose="02020603050405020304" pitchFamily="18" charset="0"/>
              </a:rPr>
              <a:t>hljóðfæri</a:t>
            </a:r>
          </a:p>
          <a:p>
            <a:pPr lvl="1" algn="just">
              <a:lnSpc>
                <a:spcPct val="90000"/>
              </a:lnSpc>
            </a:pPr>
            <a:r>
              <a:rPr lang="en-US" altLang="is-IS" sz="2000" noProof="1">
                <a:latin typeface="Verdana" panose="020B0604030504040204" pitchFamily="34" charset="0"/>
                <a:cs typeface="Times New Roman" panose="02020603050405020304" pitchFamily="18" charset="0"/>
              </a:rPr>
              <a:t>Hann </a:t>
            </a:r>
            <a:r>
              <a:rPr lang="en-US" altLang="is-IS" sz="2000" u="sng" noProof="1">
                <a:latin typeface="Verdana" panose="020B0604030504040204" pitchFamily="34" charset="0"/>
                <a:cs typeface="Times New Roman" panose="02020603050405020304" pitchFamily="18" charset="0"/>
              </a:rPr>
              <a:t>talar</a:t>
            </a:r>
            <a:r>
              <a:rPr lang="en-US" altLang="is-IS" sz="2000" noProof="1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is-IS" sz="2000" i="1" noProof="1">
                <a:solidFill>
                  <a:srgbClr val="FF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varla</a:t>
            </a:r>
            <a:r>
              <a:rPr lang="en-US" altLang="is-IS" sz="2000" noProof="1">
                <a:solidFill>
                  <a:srgbClr val="FF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is-IS" sz="2000" u="sng" noProof="1">
                <a:latin typeface="Verdana" panose="020B0604030504040204" pitchFamily="34" charset="0"/>
                <a:cs typeface="Times New Roman" panose="02020603050405020304" pitchFamily="18" charset="0"/>
              </a:rPr>
              <a:t>við</a:t>
            </a:r>
            <a:r>
              <a:rPr lang="en-US" altLang="is-IS" sz="2000" noProof="1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is-IS" sz="2000" i="1" noProof="1">
                <a:solidFill>
                  <a:srgbClr val="00B0F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neinn</a:t>
            </a:r>
            <a:r>
              <a:rPr lang="en-US" altLang="is-IS" sz="2000" noProof="1">
                <a:solidFill>
                  <a:srgbClr val="FF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is-IS" sz="2000" noProof="1">
                <a:latin typeface="Verdana" panose="020B0604030504040204" pitchFamily="34" charset="0"/>
                <a:cs typeface="Times New Roman" panose="02020603050405020304" pitchFamily="18" charset="0"/>
              </a:rPr>
              <a:t>mann</a:t>
            </a:r>
          </a:p>
          <a:p>
            <a:pPr algn="just">
              <a:lnSpc>
                <a:spcPct val="90000"/>
              </a:lnSpc>
            </a:pPr>
            <a:endParaRPr lang="en-US" altLang="is-IS" sz="2800" noProof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US" altLang="is-IS" sz="2800" noProof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is-IS" sz="2800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D273C13-6B15-421D-84F5-2619877C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 i="1" noProof="1">
                <a:latin typeface="Verdana" panose="020B0604030504040204" pitchFamily="34" charset="0"/>
              </a:rPr>
              <a:t>nokkur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9E89ED-E7A2-4127-BE7E-809D12529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is-IS" sz="2800" noProof="1">
                <a:latin typeface="Verdana" panose="020B0604030504040204" pitchFamily="34" charset="0"/>
              </a:rPr>
              <a:t>			   </a:t>
            </a:r>
            <a:r>
              <a:rPr lang="en-US" altLang="is-IS" sz="2400" noProof="1">
                <a:latin typeface="Verdana" panose="020B0604030504040204" pitchFamily="34" charset="0"/>
              </a:rPr>
              <a:t>kk.		  kvk.		   hvk.</a:t>
            </a:r>
          </a:p>
          <a:p>
            <a:pPr>
              <a:lnSpc>
                <a:spcPct val="90000"/>
              </a:lnSpc>
            </a:pPr>
            <a:r>
              <a:rPr lang="en-US" altLang="is-IS" sz="2400" noProof="1">
                <a:latin typeface="Verdana" panose="020B0604030504040204" pitchFamily="34" charset="0"/>
              </a:rPr>
              <a:t>Et.nf. 	nokkur       nokkur   nokkuð/nokkurt </a:t>
            </a:r>
          </a:p>
          <a:p>
            <a:pPr>
              <a:lnSpc>
                <a:spcPct val="90000"/>
              </a:lnSpc>
            </a:pPr>
            <a:r>
              <a:rPr lang="en-US" altLang="is-IS" sz="2400" noProof="1">
                <a:latin typeface="Verdana" panose="020B0604030504040204" pitchFamily="34" charset="0"/>
              </a:rPr>
              <a:t>     þf. 	nokkurn     nokkra    nokkuð/nokkurt</a:t>
            </a:r>
          </a:p>
          <a:p>
            <a:pPr>
              <a:lnSpc>
                <a:spcPct val="90000"/>
              </a:lnSpc>
            </a:pPr>
            <a:r>
              <a:rPr lang="en-US" altLang="is-IS" sz="2400" noProof="1">
                <a:latin typeface="Verdana" panose="020B0604030504040204" pitchFamily="34" charset="0"/>
              </a:rPr>
              <a:t>     þgf.   nokkrum	nokkurri	nokkru</a:t>
            </a:r>
          </a:p>
          <a:p>
            <a:pPr>
              <a:lnSpc>
                <a:spcPct val="90000"/>
              </a:lnSpc>
            </a:pPr>
            <a:r>
              <a:rPr lang="en-US" altLang="is-IS" sz="2400" noProof="1">
                <a:latin typeface="Verdana" panose="020B0604030504040204" pitchFamily="34" charset="0"/>
              </a:rPr>
              <a:t>     ef. 	nokkurs	nokkurrar	nokkurs</a:t>
            </a:r>
          </a:p>
          <a:p>
            <a:pPr>
              <a:lnSpc>
                <a:spcPct val="90000"/>
              </a:lnSpc>
            </a:pPr>
            <a:r>
              <a:rPr lang="en-US" altLang="is-IS" sz="2400" noProof="1">
                <a:latin typeface="Verdana" panose="020B0604030504040204" pitchFamily="34" charset="0"/>
              </a:rPr>
              <a:t>Ft.nf.    	nokkrir	nokkrar	nokkur</a:t>
            </a:r>
          </a:p>
          <a:p>
            <a:pPr>
              <a:lnSpc>
                <a:spcPct val="90000"/>
              </a:lnSpc>
            </a:pPr>
            <a:r>
              <a:rPr lang="en-US" altLang="is-IS" sz="2400" noProof="1">
                <a:latin typeface="Verdana" panose="020B0604030504040204" pitchFamily="34" charset="0"/>
              </a:rPr>
              <a:t>    þf. 	nokkra	nokkrar	nokkur</a:t>
            </a:r>
          </a:p>
          <a:p>
            <a:pPr>
              <a:lnSpc>
                <a:spcPct val="90000"/>
              </a:lnSpc>
            </a:pPr>
            <a:r>
              <a:rPr lang="en-US" altLang="is-IS" sz="2400" noProof="1">
                <a:latin typeface="Verdana" panose="020B0604030504040204" pitchFamily="34" charset="0"/>
              </a:rPr>
              <a:t>    þgf. 	nokkrum	nokkrum	nokkrum</a:t>
            </a:r>
          </a:p>
          <a:p>
            <a:pPr>
              <a:lnSpc>
                <a:spcPct val="90000"/>
              </a:lnSpc>
            </a:pPr>
            <a:r>
              <a:rPr lang="en-US" altLang="is-IS" sz="2400" noProof="1">
                <a:latin typeface="Verdana" panose="020B0604030504040204" pitchFamily="34" charset="0"/>
              </a:rPr>
              <a:t>    ef.	nokkurra	nokkurra	nokkurra</a:t>
            </a:r>
          </a:p>
          <a:p>
            <a:pPr>
              <a:lnSpc>
                <a:spcPct val="90000"/>
              </a:lnSpc>
            </a:pPr>
            <a:endParaRPr lang="en-US" altLang="is-IS" sz="2400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706400F-5838-436B-AD0F-EFB72FE6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s-IS" i="1" noProof="1">
                <a:latin typeface="Verdana" panose="020B0604030504040204" pitchFamily="34" charset="0"/>
              </a:rPr>
              <a:t>nokkur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E3C100E-2443-4B08-B6E8-5D34E583D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s-IS" altLang="is-IS" noProof="1">
                <a:latin typeface="Verdana" panose="020B0604030504040204" pitchFamily="34" charset="0"/>
              </a:rPr>
              <a:t>Ólík merking eftir notkun.</a:t>
            </a:r>
          </a:p>
          <a:p>
            <a:pPr marL="914400" lvl="1" indent="-514350" eaLnBrk="1" hangingPunct="1">
              <a:buFont typeface="+mj-lt"/>
              <a:buAutoNum type="arabicParenR"/>
              <a:defRPr/>
            </a:pPr>
            <a:r>
              <a:rPr lang="is-IS" altLang="is-IS" noProof="1">
                <a:latin typeface="Verdana" panose="020B0604030504040204" pitchFamily="34" charset="0"/>
              </a:rPr>
              <a:t>Með neitandi orði:</a:t>
            </a:r>
          </a:p>
          <a:p>
            <a:pPr lvl="2" eaLnBrk="1" hangingPunct="1">
              <a:defRPr/>
            </a:pPr>
            <a:r>
              <a:rPr lang="is-IS" altLang="is-IS" noProof="1">
                <a:latin typeface="Verdana" panose="020B0604030504040204" pitchFamily="34" charset="0"/>
              </a:rPr>
              <a:t>Það kom </a:t>
            </a:r>
            <a:r>
              <a:rPr lang="is-IS" altLang="is-IS" noProof="1">
                <a:solidFill>
                  <a:srgbClr val="FF0000"/>
                </a:solidFill>
                <a:latin typeface="Verdana" panose="020B0604030504040204" pitchFamily="34" charset="0"/>
              </a:rPr>
              <a:t>ekki</a:t>
            </a:r>
            <a:r>
              <a:rPr lang="is-IS" altLang="is-IS" noProof="1">
                <a:latin typeface="Verdana" panose="020B0604030504040204" pitchFamily="34" charset="0"/>
              </a:rPr>
              <a:t> nokkur í gær.</a:t>
            </a:r>
          </a:p>
          <a:p>
            <a:pPr marL="914400" lvl="1" indent="-514350" eaLnBrk="1" hangingPunct="1">
              <a:buFont typeface="+mj-lt"/>
              <a:buAutoNum type="arabicParenR"/>
              <a:defRPr/>
            </a:pPr>
            <a:r>
              <a:rPr lang="is-IS" altLang="is-IS" noProof="1">
                <a:latin typeface="Verdana" panose="020B0604030504040204" pitchFamily="34" charset="0"/>
              </a:rPr>
              <a:t>Í fullyrðingarsetningum um ótiltekinn fjölda = </a:t>
            </a:r>
            <a:r>
              <a:rPr lang="is-IS" altLang="is-IS" i="1" noProof="1">
                <a:latin typeface="Verdana" panose="020B0604030504040204" pitchFamily="34" charset="0"/>
              </a:rPr>
              <a:t>ekki margir, fáir</a:t>
            </a:r>
          </a:p>
          <a:p>
            <a:pPr marL="1314450" lvl="2" indent="-514350" eaLnBrk="1" hangingPunct="1">
              <a:defRPr/>
            </a:pPr>
            <a:r>
              <a:rPr lang="is-IS" altLang="is-IS" noProof="1">
                <a:latin typeface="Verdana" panose="020B0604030504040204" pitchFamily="34" charset="0"/>
              </a:rPr>
              <a:t>Það komu nokkrir í gær.</a:t>
            </a:r>
          </a:p>
          <a:p>
            <a:pPr marL="914400" lvl="1" indent="-514350" eaLnBrk="1" hangingPunct="1">
              <a:buFont typeface="+mj-lt"/>
              <a:buAutoNum type="arabicParenR"/>
              <a:defRPr/>
            </a:pPr>
            <a:r>
              <a:rPr lang="is-IS" altLang="is-IS" noProof="1">
                <a:latin typeface="Verdana" panose="020B0604030504040204" pitchFamily="34" charset="0"/>
              </a:rPr>
              <a:t>Í spurnarsetningum sem </a:t>
            </a:r>
            <a:r>
              <a:rPr lang="is-IS" altLang="is-IS" i="1" noProof="1">
                <a:latin typeface="Verdana" panose="020B0604030504040204" pitchFamily="34" charset="0"/>
              </a:rPr>
              <a:t>neitandi</a:t>
            </a:r>
            <a:r>
              <a:rPr lang="is-IS" altLang="is-IS" noProof="1">
                <a:latin typeface="Verdana" panose="020B0604030504040204" pitchFamily="34" charset="0"/>
              </a:rPr>
              <a:t> fornafn um óþekktan hlut eða persónu: </a:t>
            </a:r>
          </a:p>
          <a:p>
            <a:pPr lvl="2" eaLnBrk="1" hangingPunct="1">
              <a:defRPr/>
            </a:pPr>
            <a:r>
              <a:rPr lang="is-IS" altLang="is-IS" noProof="1">
                <a:latin typeface="Verdana" panose="020B0604030504040204" pitchFamily="34" charset="0"/>
              </a:rPr>
              <a:t>Kom nokkur í gær?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s-IS" altLang="is-IS" sz="2800" noProof="1">
              <a:latin typeface="Verdana" panose="020B0604030504040204" pitchFamily="34" charset="0"/>
            </a:endParaRPr>
          </a:p>
          <a:p>
            <a:pPr eaLnBrk="1" hangingPunct="1">
              <a:defRPr/>
            </a:pPr>
            <a:endParaRPr lang="is-IS" altLang="is-IS" sz="2400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605D35FD-F0AB-4333-B69E-8C0FCF02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1) </a:t>
            </a:r>
            <a:r>
              <a:rPr lang="is-IS" altLang="is-IS" i="1"/>
              <a:t>nokkur</a:t>
            </a:r>
            <a:r>
              <a:rPr lang="is-IS" altLang="is-IS"/>
              <a:t> með neitandi orði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54563F3C-332D-4F92-AE77-684222DC6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altLang="is-I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Notað eins og </a:t>
            </a:r>
            <a:r>
              <a:rPr lang="is-IS" altLang="is-IS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neinn</a:t>
            </a:r>
            <a:r>
              <a:rPr lang="is-IS" altLang="is-I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með neitandi orði. </a:t>
            </a:r>
          </a:p>
          <a:p>
            <a:pPr lvl="1"/>
            <a:r>
              <a:rPr lang="is-IS" altLang="is-IS" i="1" noProof="1">
                <a:latin typeface="Verdana" panose="020B0604030504040204" pitchFamily="34" charset="0"/>
                <a:cs typeface="Times New Roman" panose="02020603050405020304" pitchFamily="18" charset="0"/>
              </a:rPr>
              <a:t>ekki, aldrei, varla, hvergi, hvorki…né</a:t>
            </a:r>
          </a:p>
          <a:p>
            <a:pPr lvl="2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Páll á ekki nokkurn bíl</a:t>
            </a:r>
          </a:p>
          <a:p>
            <a:pPr lvl="2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Árni fer aldrei aldrei nokkuð</a:t>
            </a:r>
          </a:p>
          <a:p>
            <a:pPr lvl="2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Pétur á varla nokkra peninga</a:t>
            </a:r>
          </a:p>
          <a:p>
            <a:pPr lvl="2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Hvorki Jón né Björn vissi nokkuð um þetta</a:t>
            </a:r>
          </a:p>
          <a:p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Neitun + </a:t>
            </a:r>
            <a:r>
              <a:rPr lang="is-IS" altLang="is-IS" i="1" noProof="1">
                <a:latin typeface="Verdana" panose="020B0604030504040204" pitchFamily="34" charset="0"/>
                <a:cs typeface="Times New Roman" panose="02020603050405020304" pitchFamily="18" charset="0"/>
              </a:rPr>
              <a:t>neinn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 er meira notað en neitun + </a:t>
            </a:r>
            <a:r>
              <a:rPr lang="is-IS" altLang="is-IS" i="1" noProof="1">
                <a:latin typeface="Verdana" panose="020B0604030504040204" pitchFamily="34" charset="0"/>
                <a:cs typeface="Times New Roman" panose="02020603050405020304" pitchFamily="18" charset="0"/>
              </a:rPr>
              <a:t>nokkur.</a:t>
            </a:r>
          </a:p>
          <a:p>
            <a:endParaRPr lang="is-IS" altLang="is-I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E84D628-1802-4753-84BB-02D3BB53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s-IS" sz="3600" noProof="1">
                <a:latin typeface="Verdana" panose="020B0604030504040204" pitchFamily="34" charset="0"/>
              </a:rPr>
              <a:t>2) </a:t>
            </a:r>
            <a:r>
              <a:rPr lang="en-US" altLang="is-IS" sz="3600" i="1" noProof="1">
                <a:latin typeface="Verdana" panose="020B0604030504040204" pitchFamily="34" charset="0"/>
              </a:rPr>
              <a:t>nokkur</a:t>
            </a:r>
            <a:r>
              <a:rPr lang="en-US" altLang="is-IS" sz="3600" noProof="1">
                <a:latin typeface="Verdana" panose="020B0604030504040204" pitchFamily="34" charset="0"/>
              </a:rPr>
              <a:t> í fullyrðingarsetningum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B0BB282-70B9-4963-91CF-10BC234BE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is-IS" altLang="is-IS" sz="2800" noProof="1">
                <a:latin typeface="Verdana" panose="020B0604030504040204" pitchFamily="34" charset="0"/>
                <a:cs typeface="Times New Roman" panose="02020603050405020304" pitchFamily="18" charset="0"/>
              </a:rPr>
              <a:t>Bara notað í ft.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is-IS" altLang="is-IS" sz="2800" noProof="1">
                <a:latin typeface="Verdana" panose="020B0604030504040204" pitchFamily="34" charset="0"/>
                <a:cs typeface="Times New Roman" panose="02020603050405020304" pitchFamily="18" charset="0"/>
              </a:rPr>
              <a:t>Merkir ótiltekinn lítinn fjölda.</a:t>
            </a:r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       'several'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Þau eru rík og eiga nokkrar íbúðir.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A: Komu margir á sýninguna?</a:t>
            </a:r>
          </a:p>
          <a:p>
            <a:pPr marL="457200" lvl="1" indent="0" algn="just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   B: Nei bara nokkrir.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is-IS" altLang="is-IS" sz="2800" noProof="1">
                <a:latin typeface="Verdana" panose="020B0604030504040204" pitchFamily="34" charset="0"/>
                <a:cs typeface="Times New Roman" panose="02020603050405020304" pitchFamily="18" charset="0"/>
              </a:rPr>
              <a:t>Orðin </a:t>
            </a:r>
            <a:r>
              <a:rPr lang="is-IS" altLang="is-IS" sz="2800" i="1" noProof="1">
                <a:latin typeface="Verdana" panose="020B0604030504040204" pitchFamily="34" charset="0"/>
                <a:cs typeface="Times New Roman" panose="02020603050405020304" pitchFamily="18" charset="0"/>
              </a:rPr>
              <a:t>fáir</a:t>
            </a:r>
            <a:r>
              <a:rPr lang="is-IS" altLang="is-IS" sz="2800" noProof="1">
                <a:latin typeface="Verdana" panose="020B0604030504040204" pitchFamily="34" charset="0"/>
                <a:cs typeface="Times New Roman" panose="02020603050405020304" pitchFamily="18" charset="0"/>
              </a:rPr>
              <a:t> og </a:t>
            </a:r>
            <a:r>
              <a:rPr lang="is-IS" altLang="is-IS" sz="2800" i="1" noProof="1">
                <a:latin typeface="Verdana" panose="020B0604030504040204" pitchFamily="34" charset="0"/>
                <a:cs typeface="Times New Roman" panose="02020603050405020304" pitchFamily="18" charset="0"/>
              </a:rPr>
              <a:t>fáeinir</a:t>
            </a:r>
            <a:r>
              <a:rPr lang="is-IS" altLang="is-IS" sz="2800" noProof="1">
                <a:latin typeface="Verdana" panose="020B0604030504040204" pitchFamily="34" charset="0"/>
                <a:cs typeface="Times New Roman" panose="02020603050405020304" pitchFamily="18" charset="0"/>
              </a:rPr>
              <a:t> er líka hægt að nota í þessari merkingu.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is-IS" altLang="is-IS" sz="2800" i="1" noProof="1">
                <a:latin typeface="Verdana" panose="020B0604030504040204" pitchFamily="34" charset="0"/>
                <a:cs typeface="Times New Roman" panose="02020603050405020304" pitchFamily="18" charset="0"/>
              </a:rPr>
              <a:t>nokkrir</a:t>
            </a:r>
            <a:r>
              <a:rPr lang="is-IS" altLang="is-IS" sz="2800" noProof="1">
                <a:latin typeface="Verdana" panose="020B0604030504040204" pitchFamily="34" charset="0"/>
                <a:cs typeface="Times New Roman" panose="02020603050405020304" pitchFamily="18" charset="0"/>
              </a:rPr>
              <a:t> eru fleiri en </a:t>
            </a:r>
            <a:r>
              <a:rPr lang="is-IS" altLang="is-IS" sz="2800" i="1" noProof="1">
                <a:latin typeface="Verdana" panose="020B0604030504040204" pitchFamily="34" charset="0"/>
                <a:cs typeface="Times New Roman" panose="02020603050405020304" pitchFamily="18" charset="0"/>
              </a:rPr>
              <a:t>fáir/fáeinir.</a:t>
            </a:r>
            <a:r>
              <a:rPr lang="is-IS" altLang="is-IS" sz="2800" noProof="1">
                <a:latin typeface="Verdana" panose="020B060403050404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is-IS" altLang="is-IS" sz="2800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00BDECD-5696-4802-BEDF-81ED58E3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s-IS" noProof="1">
                <a:latin typeface="Verdana" panose="020B0604030504040204" pitchFamily="34" charset="0"/>
              </a:rPr>
              <a:t>3) </a:t>
            </a:r>
            <a:r>
              <a:rPr lang="en-US" altLang="is-IS" i="1" noProof="1">
                <a:latin typeface="Verdana" panose="020B0604030504040204" pitchFamily="34" charset="0"/>
              </a:rPr>
              <a:t>nokkur</a:t>
            </a:r>
            <a:r>
              <a:rPr lang="en-US" altLang="is-IS" noProof="1">
                <a:latin typeface="Verdana" panose="020B0604030504040204" pitchFamily="34" charset="0"/>
              </a:rPr>
              <a:t> í spurningum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6E0A24F-33CB-4FB2-817B-E3B5D534C7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Notað þegar við búumst við neikvæðu svari (expect negative answer). 				</a:t>
            </a:r>
            <a:r>
              <a:rPr lang="is-IS" altLang="is-IS" sz="2800" noProof="1">
                <a:latin typeface="Verdana" panose="020B0604030504040204" pitchFamily="34" charset="0"/>
                <a:cs typeface="Times New Roman" panose="02020603050405020304" pitchFamily="18" charset="0"/>
              </a:rPr>
              <a:t>´anyone´</a:t>
            </a:r>
          </a:p>
          <a:p>
            <a:pPr lvl="1" algn="just" eaLnBrk="1" hangingPunct="1">
              <a:lnSpc>
                <a:spcPct val="80000"/>
              </a:lnSpc>
              <a:defRPr/>
            </a:pPr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A: Kom nokkur á sýninguna?</a:t>
            </a:r>
          </a:p>
          <a:p>
            <a:pPr marL="457200" lvl="1" indent="0" algn="just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      B: Nei, enginn eins og við var að búast</a:t>
            </a:r>
          </a:p>
          <a:p>
            <a:pPr marL="457200" lvl="1" indent="0" algn="just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            /Jú, reyndar. Það komu tveir.</a:t>
            </a:r>
          </a:p>
          <a:p>
            <a:pPr lvl="1" algn="just" eaLnBrk="1" hangingPunct="1">
              <a:lnSpc>
                <a:spcPct val="80000"/>
              </a:lnSpc>
              <a:defRPr/>
            </a:pPr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A: Eiga þau nokkurn bíl?</a:t>
            </a:r>
          </a:p>
          <a:p>
            <a:pPr marL="457200" lvl="1" indent="0" algn="just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       B: Nei, engan/Jú, gamlan Skoda</a:t>
            </a:r>
          </a:p>
          <a:p>
            <a:pPr lvl="1" algn="just" eaLnBrk="1" hangingPunct="1">
              <a:lnSpc>
                <a:spcPct val="80000"/>
              </a:lnSpc>
              <a:defRPr/>
            </a:pPr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A: Er nokkuð að frétta?</a:t>
            </a:r>
          </a:p>
          <a:p>
            <a:pPr marL="457200" lvl="1" indent="0" algn="just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       B: Nei, ekkert/Jú, ég keypti bíl í gær.</a:t>
            </a:r>
          </a:p>
          <a:p>
            <a:pPr lvl="1" algn="just" eaLnBrk="1" hangingPunct="1">
              <a:lnSpc>
                <a:spcPct val="80000"/>
              </a:lnSpc>
              <a:buFontTx/>
              <a:buNone/>
              <a:defRPr/>
            </a:pPr>
            <a:endParaRPr lang="is-IS" altLang="is-IS" sz="2000" noProof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  <a:buFontTx/>
              <a:buNone/>
              <a:defRPr/>
            </a:pPr>
            <a:r>
              <a:rPr lang="is-IS" altLang="is-IS" sz="1800" noProof="1">
                <a:latin typeface="Verdana" panose="020B0604030504040204" pitchFamily="34" charset="0"/>
                <a:cs typeface="Times New Roman" panose="02020603050405020304" pitchFamily="18" charset="0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C5D642B-6DD4-43C7-9513-7DD754FF9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s-IS" i="1" noProof="1">
                <a:latin typeface="Verdana" pitchFamily="34" charset="0"/>
              </a:rPr>
              <a:t>einhver</a:t>
            </a:r>
            <a:r>
              <a:rPr lang="is-IS" noProof="1">
                <a:latin typeface="Verdana" pitchFamily="34" charset="0"/>
              </a:rPr>
              <a:t> eða </a:t>
            </a:r>
            <a:r>
              <a:rPr lang="is-IS" i="1" noProof="1">
                <a:latin typeface="Verdana" pitchFamily="34" charset="0"/>
              </a:rPr>
              <a:t>nokkur</a:t>
            </a:r>
            <a:r>
              <a:rPr lang="is-IS" noProof="1">
                <a:latin typeface="Verdana" pitchFamily="34" charset="0"/>
              </a:rPr>
              <a:t> í spurningum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30C53E9-F6E6-40F1-B9E7-72BF72D3C1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41370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is-IS" altLang="is-IS" sz="2800" noProof="1">
                <a:latin typeface="Verdana" panose="020B0604030504040204" pitchFamily="34" charset="0"/>
                <a:cs typeface="Times New Roman" panose="02020603050405020304" pitchFamily="18" charset="0"/>
              </a:rPr>
              <a:t>Með vali á </a:t>
            </a:r>
            <a:r>
              <a:rPr lang="is-IS" altLang="is-IS" sz="2800" i="1" noProof="1">
                <a:latin typeface="Verdana" panose="020B0604030504040204" pitchFamily="34" charset="0"/>
                <a:cs typeface="Times New Roman" panose="02020603050405020304" pitchFamily="18" charset="0"/>
              </a:rPr>
              <a:t>einhver</a:t>
            </a:r>
            <a:r>
              <a:rPr lang="is-IS" altLang="is-IS" sz="2800" noProof="1">
                <a:latin typeface="Verdana" panose="020B0604030504040204" pitchFamily="34" charset="0"/>
                <a:cs typeface="Times New Roman" panose="02020603050405020304" pitchFamily="18" charset="0"/>
              </a:rPr>
              <a:t> eða </a:t>
            </a:r>
            <a:r>
              <a:rPr lang="is-IS" altLang="is-IS" sz="2800" i="1" noProof="1">
                <a:latin typeface="Verdana" panose="020B0604030504040204" pitchFamily="34" charset="0"/>
                <a:cs typeface="Times New Roman" panose="02020603050405020304" pitchFamily="18" charset="0"/>
              </a:rPr>
              <a:t>nokkur</a:t>
            </a:r>
            <a:r>
              <a:rPr lang="is-IS" altLang="is-IS" sz="2800" noProof="1">
                <a:latin typeface="Verdana" panose="020B0604030504040204" pitchFamily="34" charset="0"/>
                <a:cs typeface="Times New Roman" panose="02020603050405020304" pitchFamily="18" charset="0"/>
              </a:rPr>
              <a:t> gefur talandi í skyn (implies) hvað hann haldi að svarið verði.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Með </a:t>
            </a:r>
            <a:r>
              <a:rPr lang="is-IS" altLang="is-IS" sz="2400" i="1" noProof="1">
                <a:latin typeface="Verdana" panose="020B0604030504040204" pitchFamily="34" charset="0"/>
                <a:cs typeface="Times New Roman" panose="02020603050405020304" pitchFamily="18" charset="0"/>
              </a:rPr>
              <a:t>einhver</a:t>
            </a:r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 hefur mælandi engar ákveðnar væntingar (no expectations), opin spurning.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Með </a:t>
            </a:r>
            <a:r>
              <a:rPr lang="is-IS" altLang="is-IS" sz="2400" i="1" noProof="1">
                <a:latin typeface="Verdana" panose="020B0604030504040204" pitchFamily="34" charset="0"/>
                <a:cs typeface="Times New Roman" panose="02020603050405020304" pitchFamily="18" charset="0"/>
              </a:rPr>
              <a:t>nokkur</a:t>
            </a:r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 býst mæalandi við neikvæðu svari.</a:t>
            </a:r>
          </a:p>
          <a:p>
            <a:pPr marL="457200" lvl="1" indent="0" algn="just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is-IS" altLang="is-IS" sz="2400" noProof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is-IS" altLang="is-IS" sz="2200" noProof="1">
                <a:latin typeface="Verdana" panose="020B0604030504040204" pitchFamily="34" charset="0"/>
                <a:cs typeface="Times New Roman" panose="02020603050405020304" pitchFamily="18" charset="0"/>
              </a:rPr>
              <a:t>A: Er eitthvað að frétta?</a:t>
            </a:r>
          </a:p>
          <a:p>
            <a:pPr marL="457200" lvl="1" indent="0" algn="just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is-IS" altLang="is-IS" sz="2200" noProof="1">
                <a:latin typeface="Verdana" panose="020B0604030504040204" pitchFamily="34" charset="0"/>
                <a:cs typeface="Times New Roman" panose="02020603050405020304" pitchFamily="18" charset="0"/>
              </a:rPr>
              <a:t>	   B: Já, heilmikið. - Nei ekkert.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is-IS" altLang="is-IS" sz="2200" noProof="1">
                <a:latin typeface="Verdana" panose="020B0604030504040204" pitchFamily="34" charset="0"/>
                <a:cs typeface="Times New Roman" panose="02020603050405020304" pitchFamily="18" charset="0"/>
              </a:rPr>
              <a:t>A: Er nokkuð að frétta?</a:t>
            </a:r>
          </a:p>
          <a:p>
            <a:pPr marL="457200" lvl="1" indent="0" algn="just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is-IS" altLang="is-IS" sz="2200" noProof="1">
                <a:latin typeface="Verdana" panose="020B0604030504040204" pitchFamily="34" charset="0"/>
                <a:cs typeface="Times New Roman" panose="02020603050405020304" pitchFamily="18" charset="0"/>
              </a:rPr>
              <a:t>  	   B: Jú, heilmikið. - Nei ekkert.</a:t>
            </a:r>
          </a:p>
          <a:p>
            <a:pPr eaLnBrk="1" hangingPunct="1">
              <a:lnSpc>
                <a:spcPct val="90000"/>
              </a:lnSpc>
              <a:defRPr/>
            </a:pPr>
            <a:endParaRPr lang="is-IS" altLang="is-IS" sz="2800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43830E0-1D38-434E-8267-5A8243BC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s-IS" i="1" noProof="1">
                <a:latin typeface="Verdana" panose="020B0604030504040204" pitchFamily="34" charset="0"/>
              </a:rPr>
              <a:t>nokkuð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1DAA52B-A2D9-4D1A-A296-7FA0E41FD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s-IS" noProof="1">
                <a:latin typeface="Verdana"/>
                <a:ea typeface="Verdana"/>
              </a:rPr>
              <a:t>Hvk. </a:t>
            </a:r>
            <a:r>
              <a:rPr lang="en-US" altLang="is-IS" i="1" noProof="1">
                <a:latin typeface="Verdana"/>
                <a:ea typeface="Verdana"/>
              </a:rPr>
              <a:t>nokkuð</a:t>
            </a:r>
            <a:r>
              <a:rPr lang="en-US" altLang="is-IS" noProof="1">
                <a:latin typeface="Verdana"/>
                <a:ea typeface="Verdana"/>
              </a:rPr>
              <a:t> er hægt að nota sem:</a:t>
            </a:r>
          </a:p>
          <a:p>
            <a:pPr lvl="1" eaLnBrk="1" hangingPunct="1"/>
            <a:r>
              <a:rPr lang="en-US" altLang="is-IS" noProof="1">
                <a:latin typeface="Verdana"/>
                <a:ea typeface="Verdana"/>
              </a:rPr>
              <a:t>1) Veikt áhersluatviksorð (intensifier)</a:t>
            </a:r>
          </a:p>
          <a:p>
            <a:pPr lvl="2" eaLnBrk="1" hangingPunct="1"/>
            <a:r>
              <a:rPr lang="en-US" altLang="is-IS" noProof="1">
                <a:latin typeface="Verdana"/>
                <a:ea typeface="Verdana"/>
              </a:rPr>
              <a:t>Hann er nokkuð góður í íslensku.</a:t>
            </a:r>
          </a:p>
          <a:p>
            <a:pPr lvl="1" eaLnBrk="1" hangingPunct="1"/>
            <a:r>
              <a:rPr lang="en-US" altLang="is-IS" noProof="1">
                <a:latin typeface="Verdana"/>
                <a:ea typeface="Verdana"/>
              </a:rPr>
              <a:t>2) Orðræðuögn (discourse particle) sem skotið er í spurningar í kurteisisskyni (polite questions).</a:t>
            </a:r>
          </a:p>
          <a:p>
            <a:pPr lvl="2" eaLnBrk="1" hangingPunct="1"/>
            <a:r>
              <a:rPr lang="en-US" altLang="is-IS" noProof="1">
                <a:latin typeface="Verdana"/>
                <a:ea typeface="Verdana"/>
              </a:rPr>
              <a:t>Geturðu nokkuð sagt mér hvað klukkan er?</a:t>
            </a:r>
          </a:p>
          <a:p>
            <a:pPr lvl="2" eaLnBrk="1" hangingPunct="1"/>
            <a:r>
              <a:rPr lang="en-US" altLang="is-IS" noProof="1">
                <a:latin typeface="Verdana"/>
                <a:ea typeface="Verdana"/>
              </a:rPr>
              <a:t>Veistu nokkuð hvenær strætó kemur?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8F06B81-A6D9-4E81-8E7C-24E20F8E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is-IS">
                <a:latin typeface="Verdana" panose="020B0604030504040204" pitchFamily="34" charset="0"/>
              </a:rPr>
              <a:t>13. tími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6B9A6E22-A2B6-4057-AC04-927A65386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s-IS" sz="2800" noProof="1">
                <a:latin typeface="Verdana" panose="020B0604030504040204" pitchFamily="34" charset="0"/>
              </a:rPr>
              <a:t>Síðasti tími:</a:t>
            </a:r>
            <a:endParaRPr lang="en-US" altLang="is-IS" sz="2400" noProof="1">
              <a:latin typeface="Verdan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is-IS" sz="2400" noProof="1">
                <a:latin typeface="Verdana" panose="020B0604030504040204" pitchFamily="34" charset="0"/>
              </a:rPr>
              <a:t>Óákveðin fornöfn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is-IS" sz="2000" i="1" noProof="1">
                <a:latin typeface="Verdana" panose="020B0604030504040204" pitchFamily="34" charset="0"/>
              </a:rPr>
              <a:t>allur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is-IS" sz="2000" i="1" noProof="1">
                <a:latin typeface="Verdana" panose="020B0604030504040204" pitchFamily="34" charset="0"/>
              </a:rPr>
              <a:t>sumur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is-IS" sz="2000" i="1" noProof="1">
                <a:latin typeface="Verdana" panose="020B0604030504040204" pitchFamily="34" charset="0"/>
              </a:rPr>
              <a:t>einhver</a:t>
            </a:r>
            <a:endParaRPr lang="en-US" altLang="is-IS" sz="2800" noProof="1">
              <a:latin typeface="Verdan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is-IS" sz="2800" noProof="1">
                <a:latin typeface="Verdana" panose="020B0604030504040204" pitchFamily="34" charset="0"/>
              </a:rPr>
              <a:t>Í dag: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s-IS" sz="2400" noProof="1">
                <a:latin typeface="Verdana" panose="020B0604030504040204" pitchFamily="34" charset="0"/>
              </a:rPr>
              <a:t>Óákveðin fornöfn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is-IS" sz="2000" i="1" noProof="1">
                <a:latin typeface="Verdana" panose="020B0604030504040204" pitchFamily="34" charset="0"/>
              </a:rPr>
              <a:t>enginn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is-IS" sz="2000" i="1" noProof="1">
                <a:latin typeface="Verdana" panose="020B0604030504040204" pitchFamily="34" charset="0"/>
              </a:rPr>
              <a:t>neinn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is-IS" sz="2000" i="1" noProof="1">
                <a:latin typeface="Verdana" panose="020B0604030504040204" pitchFamily="34" charset="0"/>
              </a:rPr>
              <a:t>nokkur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s-IS" sz="2800" noProof="1">
                <a:latin typeface="Verdana" panose="020B0604030504040204" pitchFamily="34" charset="0"/>
              </a:rPr>
              <a:t>Æfingabók: 3.5 (1)</a:t>
            </a:r>
            <a:r>
              <a:rPr lang="en-US" altLang="is-IS" sz="2000" noProof="1">
                <a:latin typeface="Verdana" panose="020B0604030504040204" pitchFamily="34" charset="0"/>
                <a:ea typeface="Doulos SIL"/>
                <a:cs typeface="Doulos SIL"/>
              </a:rPr>
              <a:t>				</a:t>
            </a:r>
            <a:endParaRPr lang="en-US" altLang="is-IS" sz="1600" i="1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928E3A7-D8AB-4735-9F84-36301C20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s-IS" i="1" noProof="1">
                <a:latin typeface="Verdana" panose="020B0604030504040204" pitchFamily="34" charset="0"/>
              </a:rPr>
              <a:t>enginn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6442429-174F-47AC-9787-3CEFE649A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s-IS" sz="2800" noProof="1">
                <a:latin typeface="Verdana" panose="020B0604030504040204" pitchFamily="34" charset="0"/>
              </a:rPr>
              <a:t>			kk.		kvk.		hvk.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s-IS" sz="2800" noProof="1">
                <a:latin typeface="Verdana" panose="020B0604030504040204" pitchFamily="34" charset="0"/>
              </a:rPr>
              <a:t>Et.nf. 	</a:t>
            </a:r>
            <a:r>
              <a:rPr lang="en-US" altLang="is-IS" sz="2800" noProof="1">
                <a:solidFill>
                  <a:srgbClr val="FF0000"/>
                </a:solidFill>
                <a:latin typeface="Verdana" panose="020B0604030504040204" pitchFamily="34" charset="0"/>
              </a:rPr>
              <a:t>enginn</a:t>
            </a:r>
            <a:r>
              <a:rPr lang="en-US" altLang="is-IS" sz="2800" noProof="1">
                <a:latin typeface="Verdana" panose="020B0604030504040204" pitchFamily="34" charset="0"/>
              </a:rPr>
              <a:t>	</a:t>
            </a:r>
            <a:r>
              <a:rPr lang="en-US" altLang="is-IS" sz="2800" noProof="1">
                <a:solidFill>
                  <a:srgbClr val="FF0000"/>
                </a:solidFill>
                <a:latin typeface="Verdana" panose="020B0604030504040204" pitchFamily="34" charset="0"/>
              </a:rPr>
              <a:t>engin</a:t>
            </a:r>
            <a:r>
              <a:rPr lang="en-US" altLang="is-IS" sz="2800" noProof="1">
                <a:latin typeface="Verdana" panose="020B0604030504040204" pitchFamily="34" charset="0"/>
              </a:rPr>
              <a:t>	</a:t>
            </a:r>
            <a:r>
              <a:rPr lang="en-US" altLang="is-IS" sz="2800" noProof="1">
                <a:solidFill>
                  <a:srgbClr val="FF0000"/>
                </a:solidFill>
                <a:latin typeface="Verdana" panose="020B0604030504040204" pitchFamily="34" charset="0"/>
              </a:rPr>
              <a:t>ekkert</a:t>
            </a:r>
            <a:r>
              <a:rPr lang="en-US" altLang="is-IS" sz="2800" noProof="1">
                <a:latin typeface="Verdana" panose="020B060403050404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s-IS" sz="2800" noProof="1">
                <a:latin typeface="Verdana" panose="020B0604030504040204" pitchFamily="34" charset="0"/>
              </a:rPr>
              <a:t>     þf. 	engan	enga		</a:t>
            </a:r>
            <a:r>
              <a:rPr lang="en-US" altLang="is-IS" sz="2800" noProof="1">
                <a:solidFill>
                  <a:srgbClr val="FF0000"/>
                </a:solidFill>
                <a:latin typeface="Verdana" panose="020B0604030504040204" pitchFamily="34" charset="0"/>
              </a:rPr>
              <a:t>ekkert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s-IS" sz="2800" noProof="1">
                <a:latin typeface="Verdana" panose="020B0604030504040204" pitchFamily="34" charset="0"/>
              </a:rPr>
              <a:t>     þgf. engum	engri		engu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s-IS" sz="2800" noProof="1">
                <a:latin typeface="Verdana" panose="020B0604030504040204" pitchFamily="34" charset="0"/>
              </a:rPr>
              <a:t>     ef. 	</a:t>
            </a:r>
            <a:r>
              <a:rPr lang="en-US" altLang="is-IS" sz="2800" noProof="1">
                <a:solidFill>
                  <a:srgbClr val="FF0000"/>
                </a:solidFill>
                <a:latin typeface="Verdana" panose="020B0604030504040204" pitchFamily="34" charset="0"/>
              </a:rPr>
              <a:t>einskis</a:t>
            </a:r>
            <a:r>
              <a:rPr lang="en-US" altLang="is-IS" sz="2800" noProof="1">
                <a:latin typeface="Verdana" panose="020B0604030504040204" pitchFamily="34" charset="0"/>
              </a:rPr>
              <a:t>	engrar	</a:t>
            </a:r>
            <a:r>
              <a:rPr lang="en-US" altLang="is-IS" sz="2800" noProof="1">
                <a:solidFill>
                  <a:srgbClr val="FF0000"/>
                </a:solidFill>
                <a:latin typeface="Verdana" panose="020B0604030504040204" pitchFamily="34" charset="0"/>
              </a:rPr>
              <a:t>einskis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s-IS" sz="2800" noProof="1">
                <a:latin typeface="Verdana" panose="020B0604030504040204" pitchFamily="34" charset="0"/>
              </a:rPr>
              <a:t>Ft.nf.    	engir		engar	</a:t>
            </a:r>
            <a:r>
              <a:rPr lang="en-US" altLang="is-IS" sz="2800" noProof="1">
                <a:solidFill>
                  <a:srgbClr val="FF0000"/>
                </a:solidFill>
                <a:latin typeface="Verdana" panose="020B0604030504040204" pitchFamily="34" charset="0"/>
              </a:rPr>
              <a:t>engin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s-IS" sz="2800" noProof="1">
                <a:latin typeface="Verdana" panose="020B0604030504040204" pitchFamily="34" charset="0"/>
              </a:rPr>
              <a:t>    þf. 	enga		engar	</a:t>
            </a:r>
            <a:r>
              <a:rPr lang="en-US" altLang="is-IS" sz="2800" noProof="1">
                <a:solidFill>
                  <a:srgbClr val="FF0000"/>
                </a:solidFill>
                <a:latin typeface="Verdana" panose="020B0604030504040204" pitchFamily="34" charset="0"/>
              </a:rPr>
              <a:t>engin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s-IS" sz="2800" noProof="1">
                <a:latin typeface="Verdana" panose="020B0604030504040204" pitchFamily="34" charset="0"/>
              </a:rPr>
              <a:t>    þgf. 	engum	engum	engum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s-IS" sz="2800" noProof="1">
                <a:latin typeface="Verdana" panose="020B0604030504040204" pitchFamily="34" charset="0"/>
              </a:rPr>
              <a:t>    ef.	engra	engra	engra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F87A55B-84EA-4643-97DF-94954DE5E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8" y="642938"/>
            <a:ext cx="7773987" cy="1019175"/>
          </a:xfrm>
        </p:spPr>
        <p:txBody>
          <a:bodyPr/>
          <a:lstStyle/>
          <a:p>
            <a:pPr eaLnBrk="1" hangingPunct="1"/>
            <a:r>
              <a:rPr lang="en-US" altLang="is-IS" i="1" noProof="1">
                <a:latin typeface="Verdana" panose="020B0604030504040204" pitchFamily="34" charset="0"/>
              </a:rPr>
              <a:t>enginn  </a:t>
            </a:r>
            <a:r>
              <a:rPr lang="en-US" altLang="is-IS" noProof="1">
                <a:latin typeface="Verdana" panose="020B0604030504040204" pitchFamily="34" charset="0"/>
              </a:rPr>
              <a:t>(án no.)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02F9154-1555-4B8F-9F6B-2CF7D5EC3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916113"/>
            <a:ext cx="7773987" cy="41798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s-IS" sz="2800" noProof="1">
                <a:latin typeface="Verdana" panose="020B0604030504040204" pitchFamily="34" charset="0"/>
                <a:cs typeface="Times New Roman" panose="02020603050405020304" pitchFamily="18" charset="0"/>
              </a:rPr>
              <a:t>Neitandi orð               ´no one´ ´nobody´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s-IS" sz="2800" noProof="1">
                <a:latin typeface="Verdana" panose="020B0604030504040204" pitchFamily="34" charset="0"/>
                <a:cs typeface="Times New Roman" panose="02020603050405020304" pitchFamily="18" charset="0"/>
              </a:rPr>
              <a:t>Almenn skírskotun (general reference). Vísar til óskilgreindrar (unspecified) persónu eða hlutar.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s-IS" sz="2800" noProof="1">
                <a:latin typeface="Verdana" panose="020B0604030504040204" pitchFamily="34" charset="0"/>
                <a:cs typeface="Times New Roman" panose="02020603050405020304" pitchFamily="18" charset="0"/>
              </a:rPr>
              <a:t>Notað í kk. og oftast í et. - eða í hvk.ft. Valfrjálst.	     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is-IS" sz="2200" noProof="1">
                <a:latin typeface="Verdana" panose="020B0604030504040204" pitchFamily="34" charset="0"/>
                <a:cs typeface="Times New Roman" panose="02020603050405020304" pitchFamily="18" charset="0"/>
              </a:rPr>
              <a:t>Það kom enginn (kk.et.) í heimsókn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is-IS" sz="2200" noProof="1">
                <a:latin typeface="Verdana" panose="020B0604030504040204" pitchFamily="34" charset="0"/>
                <a:cs typeface="Times New Roman" panose="02020603050405020304" pitchFamily="18" charset="0"/>
              </a:rPr>
              <a:t>Jón hitti engan (kk.et.) í bænum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is-IS" sz="2200" noProof="1">
                <a:latin typeface="Verdana" panose="020B0604030504040204" pitchFamily="34" charset="0"/>
                <a:cs typeface="Times New Roman" panose="02020603050405020304" pitchFamily="18" charset="0"/>
              </a:rPr>
              <a:t>Það komu engir (kk.ft.)/engin (hvk.ft.) í heimsókn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is-IS" sz="2200" noProof="1">
                <a:latin typeface="Verdana" panose="020B0604030504040204" pitchFamily="34" charset="0"/>
                <a:cs typeface="Times New Roman" panose="02020603050405020304" pitchFamily="18" charset="0"/>
              </a:rPr>
              <a:t>Jón hitti enga (kk.ft.)/engin (hvk.ft.) í bænum</a:t>
            </a:r>
            <a:endParaRPr lang="en-US" altLang="is-IS" sz="2200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08AED86-8E19-49FD-9E74-316EB4DC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8" y="642938"/>
            <a:ext cx="7773987" cy="1019175"/>
          </a:xfrm>
        </p:spPr>
        <p:txBody>
          <a:bodyPr/>
          <a:lstStyle/>
          <a:p>
            <a:pPr eaLnBrk="1" hangingPunct="1"/>
            <a:r>
              <a:rPr lang="en-US" altLang="is-IS" i="1" noProof="1">
                <a:latin typeface="Verdana" panose="020B0604030504040204" pitchFamily="34" charset="0"/>
              </a:rPr>
              <a:t>enginn  </a:t>
            </a:r>
            <a:r>
              <a:rPr lang="en-US" altLang="is-IS" noProof="1">
                <a:latin typeface="Verdana" panose="020B0604030504040204" pitchFamily="34" charset="0"/>
              </a:rPr>
              <a:t>(án no.)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737E36E-050C-4A04-B394-B8D49FE1F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916113"/>
            <a:ext cx="7773987" cy="4179887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is-IS" sz="2800" noProof="1">
                <a:latin typeface="Verdana" panose="020B0604030504040204" pitchFamily="34" charset="0"/>
                <a:cs typeface="Times New Roman" panose="02020603050405020304" pitchFamily="18" charset="0"/>
              </a:rPr>
              <a:t>Bara notað í kvk. ef við vitum að þessi óskilgreinda persóna er kona.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Það kom engin í heimsókn.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is-IS" sz="2800" noProof="1">
                <a:latin typeface="Verdana" panose="020B0604030504040204" pitchFamily="34" charset="0"/>
                <a:cs typeface="Times New Roman" panose="02020603050405020304" pitchFamily="18" charset="0"/>
              </a:rPr>
              <a:t>Notað í hvk.et. um það sem ekki er hægt að telja.  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Þau keyptu ekkert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Hann veit ekkert</a:t>
            </a:r>
            <a:endParaRPr lang="en-US" altLang="is-IS" sz="2400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0B0D9BA-069C-40AC-AA46-28D6BD59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s-IS" i="1" noProof="1">
                <a:latin typeface="Verdana" panose="020B0604030504040204" pitchFamily="34" charset="0"/>
              </a:rPr>
              <a:t>enginn </a:t>
            </a:r>
            <a:r>
              <a:rPr lang="en-US" altLang="is-IS" noProof="1">
                <a:latin typeface="Verdana" panose="020B0604030504040204" pitchFamily="34" charset="0"/>
              </a:rPr>
              <a:t>+ no. </a:t>
            </a:r>
            <a:endParaRPr lang="en-US" altLang="is-IS" noProof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A926850-80D6-48B1-987B-9E54818E1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s-IS" sz="2600" noProof="1">
                <a:latin typeface="Verdana" panose="020B0604030504040204" pitchFamily="34" charset="0"/>
              </a:rPr>
              <a:t>Almenn skírskotun til þess sem no. vísar til.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s-IS" sz="2600" noProof="1">
                <a:latin typeface="Verdana" panose="020B0604030504040204" pitchFamily="34" charset="0"/>
              </a:rPr>
              <a:t>Oftast notað í et. en ft. er líka möguleg.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Engin kona vill giftast honum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Það er enginn strákur/eru engir strákar í bekknum, bara stelpur.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Jói á enga systur/engar systur, bara bræður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Það er ekkert borð/eru engin borð í stofunni.</a:t>
            </a:r>
          </a:p>
          <a:p>
            <a:pPr eaLnBrk="1" hangingPunct="1">
              <a:lnSpc>
                <a:spcPct val="90000"/>
              </a:lnSpc>
            </a:pPr>
            <a:endParaRPr lang="en-US" altLang="is-IS" sz="2800" noProof="1">
              <a:latin typeface="Verdan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is-IS" sz="2600" noProof="1">
                <a:latin typeface="Verdana" panose="020B0604030504040204" pitchFamily="34" charset="0"/>
              </a:rPr>
              <a:t>Hér (með hliðstæðu fn.) er aldrei greinir á  á no.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*Engin konan vill giftast honum </a:t>
            </a:r>
          </a:p>
          <a:p>
            <a:pPr eaLnBrk="1" hangingPunct="1">
              <a:lnSpc>
                <a:spcPct val="90000"/>
              </a:lnSpc>
            </a:pPr>
            <a:endParaRPr lang="en-US" altLang="is-IS" sz="2800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3DFEA59-07FC-489F-A004-9E3ADF36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s-IS" i="1" noProof="1">
                <a:latin typeface="Verdana" panose="020B0604030504040204" pitchFamily="34" charset="0"/>
              </a:rPr>
              <a:t>enginn</a:t>
            </a:r>
            <a:r>
              <a:rPr lang="en-US" altLang="is-IS" noProof="1">
                <a:latin typeface="Verdana" panose="020B0604030504040204" pitchFamily="34" charset="0"/>
              </a:rPr>
              <a:t> + no. </a:t>
            </a:r>
            <a:endParaRPr lang="en-US" altLang="is-IS" sz="2400" noProof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F3420B4-7495-4E62-82E5-B03CADA084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is-IS" altLang="is-IS" sz="2800" noProof="1">
                <a:latin typeface="Verdana" panose="020B0604030504040204" pitchFamily="34" charset="0"/>
                <a:cs typeface="Times New Roman" panose="02020603050405020304" pitchFamily="18" charset="0"/>
              </a:rPr>
              <a:t>Líka hægt að nota með no. í </a:t>
            </a:r>
            <a:r>
              <a:rPr lang="is-IS" altLang="is-IS" sz="2800" b="1" noProof="1">
                <a:latin typeface="Verdana" panose="020B0604030504040204" pitchFamily="34" charset="0"/>
                <a:cs typeface="Times New Roman" panose="02020603050405020304" pitchFamily="18" charset="0"/>
              </a:rPr>
              <a:t>ef. ft. </a:t>
            </a:r>
            <a:r>
              <a:rPr lang="is-IS" altLang="is-IS" sz="2800" noProof="1">
                <a:latin typeface="Verdana" panose="020B0604030504040204" pitchFamily="34" charset="0"/>
                <a:cs typeface="Times New Roman" panose="02020603050405020304" pitchFamily="18" charset="0"/>
              </a:rPr>
              <a:t>eða með </a:t>
            </a:r>
            <a:r>
              <a:rPr lang="is-IS" altLang="is-IS" sz="2800" i="1" noProof="1">
                <a:latin typeface="Verdana" panose="020B0604030504040204" pitchFamily="34" charset="0"/>
                <a:cs typeface="Times New Roman" panose="02020603050405020304" pitchFamily="18" charset="0"/>
              </a:rPr>
              <a:t>af</a:t>
            </a:r>
            <a:r>
              <a:rPr lang="is-IS" altLang="is-IS" sz="2800" noProof="1">
                <a:latin typeface="Verdana" panose="020B0604030504040204" pitchFamily="34" charset="0"/>
                <a:cs typeface="Times New Roman" panose="02020603050405020304" pitchFamily="18" charset="0"/>
              </a:rPr>
              <a:t> + þgf.ft.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s-IS" altLang="is-IS" sz="2800" noProof="1">
                <a:latin typeface="Verdana" panose="020B0604030504040204" pitchFamily="34" charset="0"/>
                <a:cs typeface="Times New Roman" panose="02020603050405020304" pitchFamily="18" charset="0"/>
              </a:rPr>
              <a:t>Þá er alltaf greinir á nafnorðinu.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Engin kvennanna vill giftast honum</a:t>
            </a:r>
          </a:p>
          <a:p>
            <a:pPr marL="457200" lvl="1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   = Engin af konunum vill giftast honum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Enginn krakkanna borðar matinn</a:t>
            </a:r>
          </a:p>
          <a:p>
            <a:pPr marL="457200" lvl="1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   = Enginn af krökkunum borðar matinn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s-IS" altLang="is-IS" sz="2800" noProof="1">
                <a:latin typeface="Verdana" panose="020B0604030504040204" pitchFamily="34" charset="0"/>
                <a:cs typeface="Times New Roman" panose="02020603050405020304" pitchFamily="18" charset="0"/>
              </a:rPr>
              <a:t>Merkingin er þá þrengri en hér: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Engin kona vill giftast honum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Enginn krakki borðar matinn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7F8DAAAF-CFE1-4D0A-A2D6-F0B1C816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enginn</a:t>
            </a:r>
            <a:r>
              <a:rPr lang="is-IS" altLang="is-I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með pfn.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99C94-12CF-46ED-8B3F-C6FB10282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s-IS" altLang="is-IS" noProof="1">
                <a:latin typeface="Verdana" panose="020B0604030504040204" pitchFamily="34" charset="0"/>
              </a:rPr>
              <a:t>Ef </a:t>
            </a:r>
            <a:r>
              <a:rPr lang="is-IS" altLang="is-IS" i="1" noProof="1">
                <a:latin typeface="Verdana" panose="020B0604030504040204" pitchFamily="34" charset="0"/>
              </a:rPr>
              <a:t>enginn</a:t>
            </a:r>
            <a:r>
              <a:rPr lang="is-IS" altLang="is-IS" noProof="1">
                <a:latin typeface="Verdana" panose="020B0604030504040204" pitchFamily="34" charset="0"/>
              </a:rPr>
              <a:t> stendur með pfn. er pfn. í ef.ft. eða </a:t>
            </a:r>
            <a:r>
              <a:rPr lang="is-IS" altLang="is-IS" i="1" noProof="1">
                <a:latin typeface="Verdana" panose="020B0604030504040204" pitchFamily="34" charset="0"/>
                <a:cs typeface="Times New Roman" panose="02020603050405020304" pitchFamily="18" charset="0"/>
              </a:rPr>
              <a:t>af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 + þgf.ft.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Engin okkar vill giftast honum</a:t>
            </a:r>
          </a:p>
          <a:p>
            <a:pPr marL="457200" lvl="1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   = Engin af okkur vill giftast honum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Enginn þeirra borðar matinn</a:t>
            </a:r>
          </a:p>
          <a:p>
            <a:pPr marL="457200" lvl="1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   = Enginn af þeim borðar matinn</a:t>
            </a:r>
          </a:p>
          <a:p>
            <a:pPr>
              <a:defRPr/>
            </a:pPr>
            <a:endParaRPr lang="is-I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440255B-F61B-4EE4-8A23-35ECFE91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neinn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0A75D968-0C12-4E47-AAAB-35DF304D1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is-IS" altLang="is-I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Beygist eins og to. </a:t>
            </a:r>
            <a:r>
              <a:rPr lang="is-IS" altLang="is-IS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einn</a:t>
            </a:r>
            <a:r>
              <a:rPr lang="is-IS" altLang="is-I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is-IS" altLang="is-I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Getur aldrei staðið sjálfstætt.</a:t>
            </a:r>
          </a:p>
          <a:p>
            <a:pPr lvl="1"/>
            <a:r>
              <a:rPr lang="is-IS" altLang="is-I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*neinn</a:t>
            </a:r>
          </a:p>
          <a:p>
            <a:r>
              <a:rPr lang="is-IS" altLang="is-I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 alltaf notað á eftir </a:t>
            </a:r>
            <a:r>
              <a:rPr lang="is-IS" altLang="is-IS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neitandi</a:t>
            </a:r>
            <a:r>
              <a:rPr lang="is-IS" altLang="is-I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orði.</a:t>
            </a:r>
          </a:p>
          <a:p>
            <a:pPr lvl="1"/>
            <a:r>
              <a:rPr lang="is-IS" altLang="is-IS" i="1" noProof="1">
                <a:latin typeface="Verdana" panose="020B0604030504040204" pitchFamily="34" charset="0"/>
                <a:cs typeface="Times New Roman" panose="02020603050405020304" pitchFamily="18" charset="0"/>
              </a:rPr>
              <a:t>ekki, aldrei, varla, hvergi, hvorki…né</a:t>
            </a:r>
          </a:p>
          <a:p>
            <a:pPr lvl="2" algn="just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Páll á </a:t>
            </a:r>
            <a:r>
              <a:rPr lang="is-IS" altLang="is-IS" noProof="1">
                <a:solidFill>
                  <a:srgbClr val="FF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ekki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 neinn bíl                </a:t>
            </a:r>
          </a:p>
          <a:p>
            <a:pPr lvl="2" algn="just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Árni fer </a:t>
            </a:r>
            <a:r>
              <a:rPr lang="is-IS" altLang="is-IS" noProof="1">
                <a:solidFill>
                  <a:srgbClr val="FF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aldrei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 neitt</a:t>
            </a:r>
          </a:p>
          <a:p>
            <a:pPr lvl="2" algn="just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Pétur á </a:t>
            </a:r>
            <a:r>
              <a:rPr lang="is-IS" altLang="is-IS" noProof="1">
                <a:solidFill>
                  <a:srgbClr val="FF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varla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 neina peninga</a:t>
            </a:r>
          </a:p>
          <a:p>
            <a:pPr lvl="2" algn="just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Það voru </a:t>
            </a:r>
            <a:r>
              <a:rPr lang="is-IS" altLang="is-IS" noProof="1">
                <a:solidFill>
                  <a:srgbClr val="FF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hvergi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 nein ljós í húsinu.</a:t>
            </a:r>
          </a:p>
          <a:p>
            <a:pPr lvl="2" algn="just"/>
            <a:r>
              <a:rPr lang="is-IS" altLang="is-IS" noProof="1">
                <a:solidFill>
                  <a:srgbClr val="FF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Hvorki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 Jón </a:t>
            </a:r>
            <a:r>
              <a:rPr lang="is-IS" altLang="is-IS" noProof="1">
                <a:solidFill>
                  <a:srgbClr val="FF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né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 Björn vissi neitt um þetta</a:t>
            </a:r>
          </a:p>
          <a:p>
            <a:pPr lvl="1"/>
            <a:endParaRPr lang="is-IS" altLang="is-IS" i="1" noProof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/>
            <a:endParaRPr lang="is-IS" altLang="is-I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1220</Words>
  <Application>Microsoft Office PowerPoint</Application>
  <PresentationFormat>On-screen Show (4:3)</PresentationFormat>
  <Paragraphs>164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Verdana</vt:lpstr>
      <vt:lpstr>Times New Roman</vt:lpstr>
      <vt:lpstr>Arial</vt:lpstr>
      <vt:lpstr>Calibri</vt:lpstr>
      <vt:lpstr>Office Theme</vt:lpstr>
      <vt:lpstr>  ÍSE201 Málfræði II  </vt:lpstr>
      <vt:lpstr>13. tími</vt:lpstr>
      <vt:lpstr>enginn</vt:lpstr>
      <vt:lpstr>enginn  (án no.)</vt:lpstr>
      <vt:lpstr>enginn  (án no.)</vt:lpstr>
      <vt:lpstr>enginn + no. </vt:lpstr>
      <vt:lpstr>enginn + no. </vt:lpstr>
      <vt:lpstr>enginn með pfn.</vt:lpstr>
      <vt:lpstr>neinn</vt:lpstr>
      <vt:lpstr>neitun + neinn</vt:lpstr>
      <vt:lpstr>Staða í setningu</vt:lpstr>
      <vt:lpstr>Agnarsagnir</vt:lpstr>
      <vt:lpstr>nokkur</vt:lpstr>
      <vt:lpstr>nokkur</vt:lpstr>
      <vt:lpstr>1) nokkur með neitandi orði</vt:lpstr>
      <vt:lpstr>2) nokkur í fullyrðingarsetningum</vt:lpstr>
      <vt:lpstr>3) nokkur í spurningum</vt:lpstr>
      <vt:lpstr>einhver eða nokkur í spurningum</vt:lpstr>
      <vt:lpstr>nokkuð</vt:lpstr>
    </vt:vector>
  </TitlesOfParts>
  <Company>University of Iceland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12. tími</dc:title>
  <dc:creator>thorab</dc:creator>
  <cp:lastModifiedBy>x</cp:lastModifiedBy>
  <cp:revision>96</cp:revision>
  <dcterms:created xsi:type="dcterms:W3CDTF">2010-02-09T11:43:13Z</dcterms:created>
  <dcterms:modified xsi:type="dcterms:W3CDTF">2022-02-28T09:49:18Z</dcterms:modified>
</cp:coreProperties>
</file>