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27.xml" ContentType="application/vnd.openxmlformats-officedocument.presentationml.notesSlide+xml"/>
  <Override PartName="/ppt/notesSlides/notesSlide28.xml" ContentType="application/vnd.openxmlformats-officedocument.presentationml.notesSlide+xml"/>
  <Override PartName="/ppt/activeX/activeX2.xml" ContentType="application/vnd.ms-office.activeX+xml"/>
  <Override PartName="/ppt/activeX/activeX2.bin" ContentType="application/vnd.ms-office.activeX"/>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2"/>
  </p:notesMasterIdLst>
  <p:sldIdLst>
    <p:sldId id="256" r:id="rId2"/>
    <p:sldId id="462" r:id="rId3"/>
    <p:sldId id="459" r:id="rId4"/>
    <p:sldId id="460" r:id="rId5"/>
    <p:sldId id="461" r:id="rId6"/>
    <p:sldId id="463" r:id="rId7"/>
    <p:sldId id="464" r:id="rId8"/>
    <p:sldId id="465" r:id="rId9"/>
    <p:sldId id="466" r:id="rId10"/>
    <p:sldId id="467" r:id="rId11"/>
    <p:sldId id="468" r:id="rId12"/>
    <p:sldId id="469" r:id="rId13"/>
    <p:sldId id="406" r:id="rId14"/>
    <p:sldId id="407" r:id="rId15"/>
    <p:sldId id="408" r:id="rId16"/>
    <p:sldId id="409" r:id="rId17"/>
    <p:sldId id="410" r:id="rId18"/>
    <p:sldId id="411" r:id="rId19"/>
    <p:sldId id="412" r:id="rId20"/>
    <p:sldId id="413" r:id="rId21"/>
    <p:sldId id="481" r:id="rId22"/>
    <p:sldId id="482" r:id="rId23"/>
    <p:sldId id="483" r:id="rId24"/>
    <p:sldId id="484" r:id="rId25"/>
    <p:sldId id="485" r:id="rId26"/>
    <p:sldId id="486" r:id="rId27"/>
    <p:sldId id="487" r:id="rId28"/>
    <p:sldId id="414" r:id="rId29"/>
    <p:sldId id="415" r:id="rId30"/>
    <p:sldId id="416" r:id="rId31"/>
    <p:sldId id="455" r:id="rId32"/>
    <p:sldId id="470" r:id="rId33"/>
    <p:sldId id="471" r:id="rId34"/>
    <p:sldId id="472" r:id="rId35"/>
    <p:sldId id="473" r:id="rId36"/>
    <p:sldId id="474" r:id="rId37"/>
    <p:sldId id="475" r:id="rId38"/>
    <p:sldId id="476" r:id="rId39"/>
    <p:sldId id="477" r:id="rId40"/>
    <p:sldId id="421" r:id="rId41"/>
    <p:sldId id="450" r:id="rId42"/>
    <p:sldId id="451" r:id="rId43"/>
    <p:sldId id="453" r:id="rId44"/>
    <p:sldId id="454" r:id="rId45"/>
    <p:sldId id="452" r:id="rId46"/>
    <p:sldId id="456" r:id="rId47"/>
    <p:sldId id="457" r:id="rId48"/>
    <p:sldId id="458" r:id="rId49"/>
    <p:sldId id="422" r:id="rId50"/>
    <p:sldId id="423" r:id="rId51"/>
    <p:sldId id="424" r:id="rId52"/>
    <p:sldId id="425" r:id="rId53"/>
    <p:sldId id="426" r:id="rId54"/>
    <p:sldId id="427" r:id="rId55"/>
    <p:sldId id="428" r:id="rId56"/>
    <p:sldId id="429" r:id="rId57"/>
    <p:sldId id="430" r:id="rId58"/>
    <p:sldId id="431" r:id="rId59"/>
    <p:sldId id="478" r:id="rId60"/>
    <p:sldId id="432" r:id="rId61"/>
    <p:sldId id="433" r:id="rId62"/>
    <p:sldId id="434" r:id="rId63"/>
    <p:sldId id="435" r:id="rId64"/>
    <p:sldId id="436" r:id="rId65"/>
    <p:sldId id="437" r:id="rId66"/>
    <p:sldId id="438" r:id="rId67"/>
    <p:sldId id="439" r:id="rId68"/>
    <p:sldId id="440" r:id="rId69"/>
    <p:sldId id="266" r:id="rId70"/>
    <p:sldId id="488" r:id="rId71"/>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1pPr>
    <a:lvl2pPr marL="457200"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2pPr>
    <a:lvl3pPr marL="914400"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3pPr>
    <a:lvl4pPr marL="1371600"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4pPr>
    <a:lvl5pPr marL="1828800" algn="l" rtl="0" eaLnBrk="0" fontAlgn="base" hangingPunct="0">
      <a:spcBef>
        <a:spcPct val="0"/>
      </a:spcBef>
      <a:spcAft>
        <a:spcPct val="0"/>
      </a:spcAft>
      <a:defRPr kumimoji="1" kern="1200">
        <a:solidFill>
          <a:schemeClr val="tx1"/>
        </a:solidFill>
        <a:latin typeface="Tahoma" pitchFamily="34" charset="0"/>
        <a:ea typeface="新細明體" pitchFamily="18" charset="-120"/>
        <a:cs typeface="+mn-cs"/>
      </a:defRPr>
    </a:lvl5pPr>
    <a:lvl6pPr marL="2286000" algn="l" defTabSz="914400" rtl="0" eaLnBrk="1" latinLnBrk="0" hangingPunct="1">
      <a:defRPr kumimoji="1" kern="1200">
        <a:solidFill>
          <a:schemeClr val="tx1"/>
        </a:solidFill>
        <a:latin typeface="Tahoma" pitchFamily="34" charset="0"/>
        <a:ea typeface="新細明體" pitchFamily="18" charset="-120"/>
        <a:cs typeface="+mn-cs"/>
      </a:defRPr>
    </a:lvl6pPr>
    <a:lvl7pPr marL="2743200" algn="l" defTabSz="914400" rtl="0" eaLnBrk="1" latinLnBrk="0" hangingPunct="1">
      <a:defRPr kumimoji="1" kern="1200">
        <a:solidFill>
          <a:schemeClr val="tx1"/>
        </a:solidFill>
        <a:latin typeface="Tahoma" pitchFamily="34" charset="0"/>
        <a:ea typeface="新細明體" pitchFamily="18" charset="-120"/>
        <a:cs typeface="+mn-cs"/>
      </a:defRPr>
    </a:lvl7pPr>
    <a:lvl8pPr marL="3200400" algn="l" defTabSz="914400" rtl="0" eaLnBrk="1" latinLnBrk="0" hangingPunct="1">
      <a:defRPr kumimoji="1" kern="1200">
        <a:solidFill>
          <a:schemeClr val="tx1"/>
        </a:solidFill>
        <a:latin typeface="Tahoma" pitchFamily="34" charset="0"/>
        <a:ea typeface="新細明體" pitchFamily="18" charset="-120"/>
        <a:cs typeface="+mn-cs"/>
      </a:defRPr>
    </a:lvl8pPr>
    <a:lvl9pPr marL="3657600" algn="l" defTabSz="914400" rtl="0" eaLnBrk="1" latinLnBrk="0" hangingPunct="1">
      <a:defRPr kumimoji="1" kern="1200">
        <a:solidFill>
          <a:schemeClr val="tx1"/>
        </a:solidFill>
        <a:latin typeface="Tahom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2" autoAdjust="0"/>
    <p:restoredTop sz="89130" autoAdjust="0"/>
  </p:normalViewPr>
  <p:slideViewPr>
    <p:cSldViewPr>
      <p:cViewPr varScale="1">
        <p:scale>
          <a:sx n="50" d="100"/>
          <a:sy n="50" d="100"/>
        </p:scale>
        <p:origin x="978" y="4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1151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25.xml"/><Relationship Id="rId1" Type="http://schemas.openxmlformats.org/officeDocument/2006/relationships/slide" Target="slides/slide2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736.828" units="1/cm"/>
          <inkml:channelProperty channel="Y" name="resolution" value="3067.78369" units="1/cm"/>
          <inkml:channelProperty channel="F" name="resolution" value="5.68611E-5" units="1/cm"/>
        </inkml:channelProperties>
      </inkml:inkSource>
      <inkml:timestamp xml:id="ts0" timeString="2014-09-10T03:23:52.509"/>
    </inkml:context>
    <inkml:brush xml:id="br0">
      <inkml:brushProperty name="width" value="0.05292" units="cm"/>
      <inkml:brushProperty name="height" value="0.05292" units="cm"/>
      <inkml:brushProperty name="color" value="#00B050"/>
    </inkml:brush>
  </inkml:definitions>
  <inkml:trace contextRef="#ctx0" brushRef="#br0">4429 13748 102,'-8'-2'29,"1"-4"-93,-2-1-3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新細明體" pitchFamily="18" charset="-120"/>
              </a:defRPr>
            </a:lvl1pPr>
          </a:lstStyle>
          <a:p>
            <a:pPr>
              <a:defRPr/>
            </a:pPr>
            <a:fld id="{C53695A4-D18D-48FE-B642-9C25F36F3327}" type="datetimeFigureOut">
              <a:rPr lang="zh-TW" altLang="en-US"/>
              <a:pPr>
                <a:defRPr/>
              </a:pPr>
              <a:t>2017/9/19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新細明體" charset="-120"/>
              </a:defRPr>
            </a:lvl1pPr>
          </a:lstStyle>
          <a:p>
            <a:pPr>
              <a:defRPr/>
            </a:pPr>
            <a:fld id="{582C559C-28FE-40B5-A426-FB3B2A3FFBEC}" type="slidenum">
              <a:rPr lang="zh-TW" altLang="en-US"/>
              <a:pPr>
                <a:defRPr/>
              </a:pPr>
              <a:t>‹#›</a:t>
            </a:fld>
            <a:endParaRPr lang="zh-TW" altLang="en-US"/>
          </a:p>
        </p:txBody>
      </p:sp>
    </p:spTree>
    <p:extLst>
      <p:ext uri="{BB962C8B-B14F-4D97-AF65-F5344CB8AC3E}">
        <p14:creationId xmlns:p14="http://schemas.microsoft.com/office/powerpoint/2010/main" val="1697357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167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F0A0A531-8F30-475B-84D5-5AFD2932E74A}" type="slidenum">
              <a:rPr lang="zh-TW" altLang="en-US" smtClean="0"/>
              <a:pPr/>
              <a:t>1</a:t>
            </a:fld>
            <a:endParaRPr lang="zh-TW" altLang="en-US" smtClean="0"/>
          </a:p>
        </p:txBody>
      </p:sp>
    </p:spTree>
    <p:extLst>
      <p:ext uri="{BB962C8B-B14F-4D97-AF65-F5344CB8AC3E}">
        <p14:creationId xmlns:p14="http://schemas.microsoft.com/office/powerpoint/2010/main" val="416661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7715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C8E669A7-7B3D-4D4E-94EA-FC34EF86771B}" type="slidenum">
              <a:rPr lang="zh-TW" altLang="en-US" smtClean="0"/>
              <a:pPr/>
              <a:t>10</a:t>
            </a:fld>
            <a:endParaRPr lang="zh-TW" altLang="en-US" smtClean="0"/>
          </a:p>
        </p:txBody>
      </p:sp>
    </p:spTree>
    <p:extLst>
      <p:ext uri="{BB962C8B-B14F-4D97-AF65-F5344CB8AC3E}">
        <p14:creationId xmlns:p14="http://schemas.microsoft.com/office/powerpoint/2010/main" val="381063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781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9757EAC3-5BF7-47CF-BA82-1B896F7318C0}" type="slidenum">
              <a:rPr lang="zh-TW" altLang="en-US" smtClean="0"/>
              <a:pPr/>
              <a:t>11</a:t>
            </a:fld>
            <a:endParaRPr lang="zh-TW" altLang="en-US" smtClean="0"/>
          </a:p>
        </p:txBody>
      </p:sp>
    </p:spTree>
    <p:extLst>
      <p:ext uri="{BB962C8B-B14F-4D97-AF65-F5344CB8AC3E}">
        <p14:creationId xmlns:p14="http://schemas.microsoft.com/office/powerpoint/2010/main" val="1384934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7920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58DCE56-71FB-47E4-B32E-DBCC035A1C05}" type="slidenum">
              <a:rPr lang="zh-TW" altLang="en-US" smtClean="0"/>
              <a:pPr/>
              <a:t>12</a:t>
            </a:fld>
            <a:endParaRPr lang="zh-TW" altLang="en-US" smtClean="0"/>
          </a:p>
        </p:txBody>
      </p:sp>
    </p:spTree>
    <p:extLst>
      <p:ext uri="{BB962C8B-B14F-4D97-AF65-F5344CB8AC3E}">
        <p14:creationId xmlns:p14="http://schemas.microsoft.com/office/powerpoint/2010/main" val="1976339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02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2FFDF721-BE7D-472C-B26F-655C5A4FCD91}" type="slidenum">
              <a:rPr lang="zh-TW" altLang="en-US" smtClean="0"/>
              <a:pPr/>
              <a:t>13</a:t>
            </a:fld>
            <a:endParaRPr lang="zh-TW" altLang="en-US" smtClean="0"/>
          </a:p>
        </p:txBody>
      </p:sp>
    </p:spTree>
    <p:extLst>
      <p:ext uri="{BB962C8B-B14F-4D97-AF65-F5344CB8AC3E}">
        <p14:creationId xmlns:p14="http://schemas.microsoft.com/office/powerpoint/2010/main" val="334309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125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25CDF50-6E70-49B6-A119-05956BED327F}" type="slidenum">
              <a:rPr lang="zh-TW" altLang="en-US" smtClean="0"/>
              <a:pPr/>
              <a:t>14</a:t>
            </a:fld>
            <a:endParaRPr lang="zh-TW" altLang="en-US" smtClean="0"/>
          </a:p>
        </p:txBody>
      </p:sp>
    </p:spTree>
    <p:extLst>
      <p:ext uri="{BB962C8B-B14F-4D97-AF65-F5344CB8AC3E}">
        <p14:creationId xmlns:p14="http://schemas.microsoft.com/office/powerpoint/2010/main" val="3848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22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CC867A6F-241B-4225-A33A-57C4A2D1FBE5}" type="slidenum">
              <a:rPr lang="zh-TW" altLang="en-US" smtClean="0"/>
              <a:pPr/>
              <a:t>15</a:t>
            </a:fld>
            <a:endParaRPr lang="zh-TW" altLang="en-US" smtClean="0"/>
          </a:p>
        </p:txBody>
      </p:sp>
    </p:spTree>
    <p:extLst>
      <p:ext uri="{BB962C8B-B14F-4D97-AF65-F5344CB8AC3E}">
        <p14:creationId xmlns:p14="http://schemas.microsoft.com/office/powerpoint/2010/main" val="86176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330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BD7A2384-2F9B-43CC-A9A7-21E7AB70FEB4}" type="slidenum">
              <a:rPr lang="zh-TW" altLang="en-US" smtClean="0"/>
              <a:pPr/>
              <a:t>16</a:t>
            </a:fld>
            <a:endParaRPr lang="zh-TW" altLang="en-US" smtClean="0"/>
          </a:p>
        </p:txBody>
      </p:sp>
    </p:spTree>
    <p:extLst>
      <p:ext uri="{BB962C8B-B14F-4D97-AF65-F5344CB8AC3E}">
        <p14:creationId xmlns:p14="http://schemas.microsoft.com/office/powerpoint/2010/main" val="3096044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43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73B5CEC5-67AB-4457-9319-4076AFC0063F}" type="slidenum">
              <a:rPr lang="zh-TW" altLang="en-US" smtClean="0"/>
              <a:pPr/>
              <a:t>17</a:t>
            </a:fld>
            <a:endParaRPr lang="zh-TW" altLang="en-US" smtClean="0"/>
          </a:p>
        </p:txBody>
      </p:sp>
    </p:spTree>
    <p:extLst>
      <p:ext uri="{BB962C8B-B14F-4D97-AF65-F5344CB8AC3E}">
        <p14:creationId xmlns:p14="http://schemas.microsoft.com/office/powerpoint/2010/main" val="362446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53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FEA5856C-AB84-404E-9C0A-931646FF2CD6}" type="slidenum">
              <a:rPr lang="zh-TW" altLang="en-US" smtClean="0"/>
              <a:pPr/>
              <a:t>18</a:t>
            </a:fld>
            <a:endParaRPr lang="zh-TW" altLang="en-US" smtClean="0"/>
          </a:p>
        </p:txBody>
      </p:sp>
    </p:spTree>
    <p:extLst>
      <p:ext uri="{BB962C8B-B14F-4D97-AF65-F5344CB8AC3E}">
        <p14:creationId xmlns:p14="http://schemas.microsoft.com/office/powerpoint/2010/main" val="3883160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63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F5E4362-B1C8-43DB-9128-F47C086FED27}" type="slidenum">
              <a:rPr lang="zh-TW" altLang="en-US" smtClean="0"/>
              <a:pPr/>
              <a:t>19</a:t>
            </a:fld>
            <a:endParaRPr lang="zh-TW" altLang="en-US" smtClean="0"/>
          </a:p>
        </p:txBody>
      </p:sp>
    </p:spTree>
    <p:extLst>
      <p:ext uri="{BB962C8B-B14F-4D97-AF65-F5344CB8AC3E}">
        <p14:creationId xmlns:p14="http://schemas.microsoft.com/office/powerpoint/2010/main" val="307327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720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AF6A7C5-ECD7-485A-8F93-9C2EAAB7C436}" type="slidenum">
              <a:rPr lang="zh-TW" altLang="en-US" smtClean="0"/>
              <a:pPr/>
              <a:t>2</a:t>
            </a:fld>
            <a:endParaRPr lang="zh-TW" altLang="en-US" smtClean="0"/>
          </a:p>
        </p:txBody>
      </p:sp>
    </p:spTree>
    <p:extLst>
      <p:ext uri="{BB962C8B-B14F-4D97-AF65-F5344CB8AC3E}">
        <p14:creationId xmlns:p14="http://schemas.microsoft.com/office/powerpoint/2010/main" val="3428120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73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643FBFA-6CF5-48BD-9424-B3D6E6F86BF8}" type="slidenum">
              <a:rPr lang="zh-TW" altLang="en-US" smtClean="0"/>
              <a:pPr/>
              <a:t>20</a:t>
            </a:fld>
            <a:endParaRPr lang="zh-TW" altLang="en-US" smtClean="0"/>
          </a:p>
        </p:txBody>
      </p:sp>
    </p:spTree>
    <p:extLst>
      <p:ext uri="{BB962C8B-B14F-4D97-AF65-F5344CB8AC3E}">
        <p14:creationId xmlns:p14="http://schemas.microsoft.com/office/powerpoint/2010/main" val="1260738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84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257AC97B-C8CA-4B0D-912B-1F34710031C1}" type="slidenum">
              <a:rPr lang="zh-TW" altLang="en-US" smtClean="0"/>
              <a:pPr/>
              <a:t>28</a:t>
            </a:fld>
            <a:endParaRPr lang="zh-TW" altLang="en-US" smtClean="0"/>
          </a:p>
        </p:txBody>
      </p:sp>
    </p:spTree>
    <p:extLst>
      <p:ext uri="{BB962C8B-B14F-4D97-AF65-F5344CB8AC3E}">
        <p14:creationId xmlns:p14="http://schemas.microsoft.com/office/powerpoint/2010/main" val="1811023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894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BCCD7168-0042-4B23-B5B6-AE4EC168529A}" type="slidenum">
              <a:rPr lang="zh-TW" altLang="en-US" smtClean="0"/>
              <a:pPr/>
              <a:t>29</a:t>
            </a:fld>
            <a:endParaRPr lang="zh-TW" altLang="en-US" smtClean="0"/>
          </a:p>
        </p:txBody>
      </p:sp>
    </p:spTree>
    <p:extLst>
      <p:ext uri="{BB962C8B-B14F-4D97-AF65-F5344CB8AC3E}">
        <p14:creationId xmlns:p14="http://schemas.microsoft.com/office/powerpoint/2010/main" val="757780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046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026251CB-8833-4205-B44B-D86CFBB07DAE}" type="slidenum">
              <a:rPr lang="zh-TW" altLang="en-US" smtClean="0"/>
              <a:pPr/>
              <a:t>30</a:t>
            </a:fld>
            <a:endParaRPr lang="zh-TW" altLang="en-US" smtClean="0"/>
          </a:p>
        </p:txBody>
      </p:sp>
    </p:spTree>
    <p:extLst>
      <p:ext uri="{BB962C8B-B14F-4D97-AF65-F5344CB8AC3E}">
        <p14:creationId xmlns:p14="http://schemas.microsoft.com/office/powerpoint/2010/main" val="2840822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149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37890AD-2F59-4927-9C93-BEB4FBE19032}" type="slidenum">
              <a:rPr lang="zh-TW" altLang="en-US" smtClean="0"/>
              <a:pPr/>
              <a:t>32</a:t>
            </a:fld>
            <a:endParaRPr lang="zh-TW" altLang="en-US" smtClean="0"/>
          </a:p>
        </p:txBody>
      </p:sp>
    </p:spTree>
    <p:extLst>
      <p:ext uri="{BB962C8B-B14F-4D97-AF65-F5344CB8AC3E}">
        <p14:creationId xmlns:p14="http://schemas.microsoft.com/office/powerpoint/2010/main" val="1107805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25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2EF320B-C7DB-4A3A-8BCF-1B5E304D6C70}" type="slidenum">
              <a:rPr lang="zh-TW" altLang="en-US" smtClean="0"/>
              <a:pPr/>
              <a:t>33</a:t>
            </a:fld>
            <a:endParaRPr lang="zh-TW" altLang="en-US" smtClean="0"/>
          </a:p>
        </p:txBody>
      </p:sp>
    </p:spTree>
    <p:extLst>
      <p:ext uri="{BB962C8B-B14F-4D97-AF65-F5344CB8AC3E}">
        <p14:creationId xmlns:p14="http://schemas.microsoft.com/office/powerpoint/2010/main" val="716409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35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0D609707-B339-45CD-8B18-88AFFD501C91}" type="slidenum">
              <a:rPr lang="zh-TW" altLang="en-US" smtClean="0"/>
              <a:pPr/>
              <a:t>34</a:t>
            </a:fld>
            <a:endParaRPr lang="zh-TW" altLang="en-US" smtClean="0"/>
          </a:p>
        </p:txBody>
      </p:sp>
    </p:spTree>
    <p:extLst>
      <p:ext uri="{BB962C8B-B14F-4D97-AF65-F5344CB8AC3E}">
        <p14:creationId xmlns:p14="http://schemas.microsoft.com/office/powerpoint/2010/main" val="2840071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55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F5669C9-8FCE-4A6A-BDED-21E39BEC042C}" type="slidenum">
              <a:rPr lang="zh-TW" altLang="en-US" smtClean="0"/>
              <a:pPr/>
              <a:t>35</a:t>
            </a:fld>
            <a:endParaRPr lang="zh-TW" altLang="en-US" smtClean="0"/>
          </a:p>
        </p:txBody>
      </p:sp>
    </p:spTree>
    <p:extLst>
      <p:ext uri="{BB962C8B-B14F-4D97-AF65-F5344CB8AC3E}">
        <p14:creationId xmlns:p14="http://schemas.microsoft.com/office/powerpoint/2010/main" val="1341987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661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75A0010B-D9B8-46FD-82FF-E33B9E966A0D}" type="slidenum">
              <a:rPr lang="zh-TW" altLang="en-US" smtClean="0"/>
              <a:pPr/>
              <a:t>36</a:t>
            </a:fld>
            <a:endParaRPr lang="zh-TW" altLang="en-US" smtClean="0"/>
          </a:p>
        </p:txBody>
      </p:sp>
    </p:spTree>
    <p:extLst>
      <p:ext uri="{BB962C8B-B14F-4D97-AF65-F5344CB8AC3E}">
        <p14:creationId xmlns:p14="http://schemas.microsoft.com/office/powerpoint/2010/main" val="1576332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76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29956813-8269-4DA6-9BBB-A9519AE7C2CF}" type="slidenum">
              <a:rPr lang="zh-TW" altLang="en-US" smtClean="0"/>
              <a:pPr/>
              <a:t>37</a:t>
            </a:fld>
            <a:endParaRPr lang="zh-TW" altLang="en-US" smtClean="0"/>
          </a:p>
        </p:txBody>
      </p:sp>
    </p:spTree>
    <p:extLst>
      <p:ext uri="{BB962C8B-B14F-4D97-AF65-F5344CB8AC3E}">
        <p14:creationId xmlns:p14="http://schemas.microsoft.com/office/powerpoint/2010/main" val="121785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689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C561B79E-2F3E-4CC5-ACF4-68CDA528AA6B}" type="slidenum">
              <a:rPr lang="zh-TW" altLang="en-US" smtClean="0"/>
              <a:pPr/>
              <a:t>3</a:t>
            </a:fld>
            <a:endParaRPr lang="zh-TW" altLang="en-US" smtClean="0"/>
          </a:p>
        </p:txBody>
      </p:sp>
    </p:spTree>
    <p:extLst>
      <p:ext uri="{BB962C8B-B14F-4D97-AF65-F5344CB8AC3E}">
        <p14:creationId xmlns:p14="http://schemas.microsoft.com/office/powerpoint/2010/main" val="3008457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8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5F689FF4-675A-4700-9960-247F304887E7}" type="slidenum">
              <a:rPr lang="zh-TW" altLang="en-US" smtClean="0"/>
              <a:pPr/>
              <a:t>38</a:t>
            </a:fld>
            <a:endParaRPr lang="zh-TW" altLang="en-US" smtClean="0"/>
          </a:p>
        </p:txBody>
      </p:sp>
    </p:spTree>
    <p:extLst>
      <p:ext uri="{BB962C8B-B14F-4D97-AF65-F5344CB8AC3E}">
        <p14:creationId xmlns:p14="http://schemas.microsoft.com/office/powerpoint/2010/main" val="2917341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45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4B6010E5-A5EA-4293-B8F0-0F91D40DA30F}" type="slidenum">
              <a:rPr lang="zh-TW" altLang="en-US" smtClean="0"/>
              <a:pPr/>
              <a:t>39</a:t>
            </a:fld>
            <a:endParaRPr lang="zh-TW" altLang="en-US" smtClean="0"/>
          </a:p>
        </p:txBody>
      </p:sp>
    </p:spTree>
    <p:extLst>
      <p:ext uri="{BB962C8B-B14F-4D97-AF65-F5344CB8AC3E}">
        <p14:creationId xmlns:p14="http://schemas.microsoft.com/office/powerpoint/2010/main" val="3782530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45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4B6010E5-A5EA-4293-B8F0-0F91D40DA30F}" type="slidenum">
              <a:rPr lang="zh-TW" altLang="en-US" smtClean="0"/>
              <a:pPr/>
              <a:t>40</a:t>
            </a:fld>
            <a:endParaRPr lang="zh-TW" altLang="en-US" smtClean="0"/>
          </a:p>
        </p:txBody>
      </p:sp>
    </p:spTree>
    <p:extLst>
      <p:ext uri="{BB962C8B-B14F-4D97-AF65-F5344CB8AC3E}">
        <p14:creationId xmlns:p14="http://schemas.microsoft.com/office/powerpoint/2010/main" val="3782530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96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C36BBCB8-CAE4-42EA-9848-7C3FD3EECC85}" type="slidenum">
              <a:rPr lang="zh-TW" altLang="en-US" smtClean="0">
                <a:solidFill>
                  <a:srgbClr val="000000"/>
                </a:solidFill>
              </a:rPr>
              <a:pPr/>
              <a:t>41</a:t>
            </a:fld>
            <a:endParaRPr lang="zh-TW" altLang="en-US" smtClean="0">
              <a:solidFill>
                <a:srgbClr val="000000"/>
              </a:solidFill>
            </a:endParaRPr>
          </a:p>
        </p:txBody>
      </p:sp>
    </p:spTree>
    <p:extLst>
      <p:ext uri="{BB962C8B-B14F-4D97-AF65-F5344CB8AC3E}">
        <p14:creationId xmlns:p14="http://schemas.microsoft.com/office/powerpoint/2010/main" val="3490052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96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C36BBCB8-CAE4-42EA-9848-7C3FD3EECC85}" type="slidenum">
              <a:rPr lang="zh-TW" altLang="en-US" smtClean="0">
                <a:solidFill>
                  <a:srgbClr val="000000"/>
                </a:solidFill>
              </a:rPr>
              <a:pPr/>
              <a:t>49</a:t>
            </a:fld>
            <a:endParaRPr lang="zh-TW" altLang="en-US" smtClean="0">
              <a:solidFill>
                <a:srgbClr val="000000"/>
              </a:solidFill>
            </a:endParaRPr>
          </a:p>
        </p:txBody>
      </p:sp>
    </p:spTree>
    <p:extLst>
      <p:ext uri="{BB962C8B-B14F-4D97-AF65-F5344CB8AC3E}">
        <p14:creationId xmlns:p14="http://schemas.microsoft.com/office/powerpoint/2010/main" val="2384539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070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3A397F67-2FB7-402F-9DD3-A7036F9DFB1C}" type="slidenum">
              <a:rPr lang="zh-TW" altLang="en-US" smtClean="0">
                <a:solidFill>
                  <a:srgbClr val="000000"/>
                </a:solidFill>
              </a:rPr>
              <a:pPr/>
              <a:t>50</a:t>
            </a:fld>
            <a:endParaRPr lang="zh-TW" altLang="en-US" smtClean="0">
              <a:solidFill>
                <a:srgbClr val="000000"/>
              </a:solidFill>
            </a:endParaRPr>
          </a:p>
        </p:txBody>
      </p:sp>
    </p:spTree>
    <p:extLst>
      <p:ext uri="{BB962C8B-B14F-4D97-AF65-F5344CB8AC3E}">
        <p14:creationId xmlns:p14="http://schemas.microsoft.com/office/powerpoint/2010/main" val="12034245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17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68047202-4595-4624-A43E-4E8FFFFC773A}" type="slidenum">
              <a:rPr lang="zh-TW" altLang="en-US" smtClean="0">
                <a:solidFill>
                  <a:srgbClr val="000000"/>
                </a:solidFill>
              </a:rPr>
              <a:pPr/>
              <a:t>51</a:t>
            </a:fld>
            <a:endParaRPr lang="zh-TW" altLang="en-US" smtClean="0">
              <a:solidFill>
                <a:srgbClr val="000000"/>
              </a:solidFill>
            </a:endParaRPr>
          </a:p>
        </p:txBody>
      </p:sp>
    </p:spTree>
    <p:extLst>
      <p:ext uri="{BB962C8B-B14F-4D97-AF65-F5344CB8AC3E}">
        <p14:creationId xmlns:p14="http://schemas.microsoft.com/office/powerpoint/2010/main" val="2514821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275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8CBEC934-D022-448D-8A99-8F0499046ACD}" type="slidenum">
              <a:rPr lang="zh-TW" altLang="en-US" smtClean="0">
                <a:solidFill>
                  <a:srgbClr val="000000"/>
                </a:solidFill>
              </a:rPr>
              <a:pPr/>
              <a:t>52</a:t>
            </a:fld>
            <a:endParaRPr lang="zh-TW" altLang="en-US" smtClean="0">
              <a:solidFill>
                <a:srgbClr val="000000"/>
              </a:solidFill>
            </a:endParaRPr>
          </a:p>
        </p:txBody>
      </p:sp>
    </p:spTree>
    <p:extLst>
      <p:ext uri="{BB962C8B-B14F-4D97-AF65-F5344CB8AC3E}">
        <p14:creationId xmlns:p14="http://schemas.microsoft.com/office/powerpoint/2010/main" val="4238304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37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46E09BAE-2B48-4BD7-A9AC-2098812DAF82}" type="slidenum">
              <a:rPr lang="zh-TW" altLang="en-US" smtClean="0">
                <a:solidFill>
                  <a:srgbClr val="000000"/>
                </a:solidFill>
              </a:rPr>
              <a:pPr/>
              <a:t>53</a:t>
            </a:fld>
            <a:endParaRPr lang="zh-TW" altLang="en-US" smtClean="0">
              <a:solidFill>
                <a:srgbClr val="000000"/>
              </a:solidFill>
            </a:endParaRPr>
          </a:p>
        </p:txBody>
      </p:sp>
    </p:spTree>
    <p:extLst>
      <p:ext uri="{BB962C8B-B14F-4D97-AF65-F5344CB8AC3E}">
        <p14:creationId xmlns:p14="http://schemas.microsoft.com/office/powerpoint/2010/main" val="3246898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480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739B4D58-4086-4BD8-B754-A83756872432}" type="slidenum">
              <a:rPr lang="zh-TW" altLang="en-US" smtClean="0">
                <a:solidFill>
                  <a:srgbClr val="000000"/>
                </a:solidFill>
              </a:rPr>
              <a:pPr/>
              <a:t>54</a:t>
            </a:fld>
            <a:endParaRPr lang="zh-TW" altLang="en-US" smtClean="0">
              <a:solidFill>
                <a:srgbClr val="000000"/>
              </a:solidFill>
            </a:endParaRPr>
          </a:p>
        </p:txBody>
      </p:sp>
    </p:spTree>
    <p:extLst>
      <p:ext uri="{BB962C8B-B14F-4D97-AF65-F5344CB8AC3E}">
        <p14:creationId xmlns:p14="http://schemas.microsoft.com/office/powerpoint/2010/main" val="456539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699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D803B03F-F8C3-48A0-B44B-AB171FB7CA7F}" type="slidenum">
              <a:rPr lang="zh-TW" altLang="en-US" smtClean="0"/>
              <a:pPr/>
              <a:t>4</a:t>
            </a:fld>
            <a:endParaRPr lang="zh-TW" altLang="en-US" smtClean="0"/>
          </a:p>
        </p:txBody>
      </p:sp>
    </p:spTree>
    <p:extLst>
      <p:ext uri="{BB962C8B-B14F-4D97-AF65-F5344CB8AC3E}">
        <p14:creationId xmlns:p14="http://schemas.microsoft.com/office/powerpoint/2010/main" val="27298967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58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53C2AB3B-0972-4F61-A6AE-34F19E94A519}" type="slidenum">
              <a:rPr lang="zh-TW" altLang="en-US" smtClean="0">
                <a:solidFill>
                  <a:srgbClr val="000000"/>
                </a:solidFill>
              </a:rPr>
              <a:pPr/>
              <a:t>55</a:t>
            </a:fld>
            <a:endParaRPr lang="zh-TW" altLang="en-US" smtClean="0">
              <a:solidFill>
                <a:srgbClr val="000000"/>
              </a:solidFill>
            </a:endParaRPr>
          </a:p>
        </p:txBody>
      </p:sp>
    </p:spTree>
    <p:extLst>
      <p:ext uri="{BB962C8B-B14F-4D97-AF65-F5344CB8AC3E}">
        <p14:creationId xmlns:p14="http://schemas.microsoft.com/office/powerpoint/2010/main" val="1447526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685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F66C3132-4EF7-4109-885C-F47DA32C2728}" type="slidenum">
              <a:rPr lang="zh-TW" altLang="en-US" smtClean="0">
                <a:solidFill>
                  <a:srgbClr val="000000"/>
                </a:solidFill>
              </a:rPr>
              <a:pPr/>
              <a:t>56</a:t>
            </a:fld>
            <a:endParaRPr lang="zh-TW" altLang="en-US" smtClean="0">
              <a:solidFill>
                <a:srgbClr val="000000"/>
              </a:solidFill>
            </a:endParaRPr>
          </a:p>
        </p:txBody>
      </p:sp>
    </p:spTree>
    <p:extLst>
      <p:ext uri="{BB962C8B-B14F-4D97-AF65-F5344CB8AC3E}">
        <p14:creationId xmlns:p14="http://schemas.microsoft.com/office/powerpoint/2010/main" val="29216133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78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B6FF8E6E-CB3C-4704-8FE4-5A0AE23945C9}" type="slidenum">
              <a:rPr lang="zh-TW" altLang="en-US" smtClean="0">
                <a:solidFill>
                  <a:srgbClr val="000000"/>
                </a:solidFill>
              </a:rPr>
              <a:pPr/>
              <a:t>57</a:t>
            </a:fld>
            <a:endParaRPr lang="zh-TW" altLang="en-US" smtClean="0">
              <a:solidFill>
                <a:srgbClr val="000000"/>
              </a:solidFill>
            </a:endParaRPr>
          </a:p>
        </p:txBody>
      </p:sp>
    </p:spTree>
    <p:extLst>
      <p:ext uri="{BB962C8B-B14F-4D97-AF65-F5344CB8AC3E}">
        <p14:creationId xmlns:p14="http://schemas.microsoft.com/office/powerpoint/2010/main" val="3453768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890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6A32E4EA-F32E-44D7-ADC5-02E2AEB25D45}" type="slidenum">
              <a:rPr lang="zh-TW" altLang="en-US" smtClean="0">
                <a:solidFill>
                  <a:srgbClr val="000000"/>
                </a:solidFill>
              </a:rPr>
              <a:pPr/>
              <a:t>58</a:t>
            </a:fld>
            <a:endParaRPr lang="zh-TW" altLang="en-US" smtClean="0">
              <a:solidFill>
                <a:srgbClr val="000000"/>
              </a:solidFill>
            </a:endParaRPr>
          </a:p>
        </p:txBody>
      </p:sp>
    </p:spTree>
    <p:extLst>
      <p:ext uri="{BB962C8B-B14F-4D97-AF65-F5344CB8AC3E}">
        <p14:creationId xmlns:p14="http://schemas.microsoft.com/office/powerpoint/2010/main" val="19940636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996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C36BBCB8-CAE4-42EA-9848-7C3FD3EECC85}" type="slidenum">
              <a:rPr lang="zh-TW" altLang="en-US" smtClean="0">
                <a:solidFill>
                  <a:srgbClr val="000000"/>
                </a:solidFill>
              </a:rPr>
              <a:pPr/>
              <a:t>59</a:t>
            </a:fld>
            <a:endParaRPr lang="zh-TW" altLang="en-US" smtClean="0">
              <a:solidFill>
                <a:srgbClr val="000000"/>
              </a:solidFill>
            </a:endParaRPr>
          </a:p>
        </p:txBody>
      </p:sp>
    </p:spTree>
    <p:extLst>
      <p:ext uri="{BB962C8B-B14F-4D97-AF65-F5344CB8AC3E}">
        <p14:creationId xmlns:p14="http://schemas.microsoft.com/office/powerpoint/2010/main" val="23845398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099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81CA67BD-33F3-4560-8DA2-FDB69A65B852}" type="slidenum">
              <a:rPr lang="zh-TW" altLang="en-US" smtClean="0">
                <a:solidFill>
                  <a:srgbClr val="000000"/>
                </a:solidFill>
              </a:rPr>
              <a:pPr/>
              <a:t>60</a:t>
            </a:fld>
            <a:endParaRPr lang="zh-TW" altLang="en-US" smtClean="0">
              <a:solidFill>
                <a:srgbClr val="000000"/>
              </a:solidFill>
            </a:endParaRPr>
          </a:p>
        </p:txBody>
      </p:sp>
    </p:spTree>
    <p:extLst>
      <p:ext uri="{BB962C8B-B14F-4D97-AF65-F5344CB8AC3E}">
        <p14:creationId xmlns:p14="http://schemas.microsoft.com/office/powerpoint/2010/main" val="16969565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09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6BB326F3-A771-499B-B8A0-7FEEB65AF87D}" type="slidenum">
              <a:rPr lang="zh-TW" altLang="en-US" smtClean="0">
                <a:solidFill>
                  <a:srgbClr val="000000"/>
                </a:solidFill>
              </a:rPr>
              <a:pPr/>
              <a:t>61</a:t>
            </a:fld>
            <a:endParaRPr lang="zh-TW" altLang="en-US" smtClean="0">
              <a:solidFill>
                <a:srgbClr val="000000"/>
              </a:solidFill>
            </a:endParaRPr>
          </a:p>
        </p:txBody>
      </p:sp>
    </p:spTree>
    <p:extLst>
      <p:ext uri="{BB962C8B-B14F-4D97-AF65-F5344CB8AC3E}">
        <p14:creationId xmlns:p14="http://schemas.microsoft.com/office/powerpoint/2010/main" val="24193909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197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13D4CAEC-FFFC-488B-9253-1E81F2F6A8DE}" type="slidenum">
              <a:rPr lang="zh-TW" altLang="en-US" smtClean="0">
                <a:solidFill>
                  <a:srgbClr val="000000"/>
                </a:solidFill>
              </a:rPr>
              <a:pPr/>
              <a:t>62</a:t>
            </a:fld>
            <a:endParaRPr lang="zh-TW" altLang="en-US" smtClean="0">
              <a:solidFill>
                <a:srgbClr val="000000"/>
              </a:solidFill>
            </a:endParaRPr>
          </a:p>
        </p:txBody>
      </p:sp>
    </p:spTree>
    <p:extLst>
      <p:ext uri="{BB962C8B-B14F-4D97-AF65-F5344CB8AC3E}">
        <p14:creationId xmlns:p14="http://schemas.microsoft.com/office/powerpoint/2010/main" val="42862584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29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77691BA1-F7DA-4DEA-83AE-7EFA3D576EE4}" type="slidenum">
              <a:rPr lang="zh-TW" altLang="en-US" smtClean="0">
                <a:solidFill>
                  <a:srgbClr val="000000"/>
                </a:solidFill>
              </a:rPr>
              <a:pPr/>
              <a:t>63</a:t>
            </a:fld>
            <a:endParaRPr lang="zh-TW" altLang="en-US" smtClean="0">
              <a:solidFill>
                <a:srgbClr val="000000"/>
              </a:solidFill>
            </a:endParaRPr>
          </a:p>
        </p:txBody>
      </p:sp>
    </p:spTree>
    <p:extLst>
      <p:ext uri="{BB962C8B-B14F-4D97-AF65-F5344CB8AC3E}">
        <p14:creationId xmlns:p14="http://schemas.microsoft.com/office/powerpoint/2010/main" val="2084759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402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A2040E60-F7A1-4927-87B9-CCFAE60386E4}" type="slidenum">
              <a:rPr lang="zh-TW" altLang="en-US" smtClean="0">
                <a:solidFill>
                  <a:srgbClr val="000000"/>
                </a:solidFill>
              </a:rPr>
              <a:pPr/>
              <a:t>64</a:t>
            </a:fld>
            <a:endParaRPr lang="zh-TW" altLang="en-US" smtClean="0">
              <a:solidFill>
                <a:srgbClr val="000000"/>
              </a:solidFill>
            </a:endParaRPr>
          </a:p>
        </p:txBody>
      </p:sp>
    </p:spTree>
    <p:extLst>
      <p:ext uri="{BB962C8B-B14F-4D97-AF65-F5344CB8AC3E}">
        <p14:creationId xmlns:p14="http://schemas.microsoft.com/office/powerpoint/2010/main" val="218892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7101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146F94A0-245D-4467-B32F-2E09861ADCB0}" type="slidenum">
              <a:rPr lang="zh-TW" altLang="en-US" smtClean="0"/>
              <a:pPr/>
              <a:t>5</a:t>
            </a:fld>
            <a:endParaRPr lang="zh-TW" altLang="en-US" smtClean="0"/>
          </a:p>
        </p:txBody>
      </p:sp>
    </p:spTree>
    <p:extLst>
      <p:ext uri="{BB962C8B-B14F-4D97-AF65-F5344CB8AC3E}">
        <p14:creationId xmlns:p14="http://schemas.microsoft.com/office/powerpoint/2010/main" val="3047426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50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1F74F0AD-90FF-4DB5-8B3A-23917BDEADCB}" type="slidenum">
              <a:rPr lang="zh-TW" altLang="en-US" smtClean="0">
                <a:solidFill>
                  <a:srgbClr val="000000"/>
                </a:solidFill>
              </a:rPr>
              <a:pPr/>
              <a:t>65</a:t>
            </a:fld>
            <a:endParaRPr lang="zh-TW" altLang="en-US" smtClean="0">
              <a:solidFill>
                <a:srgbClr val="000000"/>
              </a:solidFill>
            </a:endParaRPr>
          </a:p>
        </p:txBody>
      </p:sp>
    </p:spTree>
    <p:extLst>
      <p:ext uri="{BB962C8B-B14F-4D97-AF65-F5344CB8AC3E}">
        <p14:creationId xmlns:p14="http://schemas.microsoft.com/office/powerpoint/2010/main" val="26750694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606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FEFEB2E9-FA48-4C49-B96E-AE4BBC14C417}" type="slidenum">
              <a:rPr lang="zh-TW" altLang="en-US" smtClean="0">
                <a:solidFill>
                  <a:srgbClr val="000000"/>
                </a:solidFill>
              </a:rPr>
              <a:pPr/>
              <a:t>66</a:t>
            </a:fld>
            <a:endParaRPr lang="zh-TW" altLang="en-US" smtClean="0">
              <a:solidFill>
                <a:srgbClr val="000000"/>
              </a:solidFill>
            </a:endParaRPr>
          </a:p>
        </p:txBody>
      </p:sp>
    </p:spTree>
    <p:extLst>
      <p:ext uri="{BB962C8B-B14F-4D97-AF65-F5344CB8AC3E}">
        <p14:creationId xmlns:p14="http://schemas.microsoft.com/office/powerpoint/2010/main" val="5882544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709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22D6EECE-8326-41A7-B08E-4B6551D317AF}" type="slidenum">
              <a:rPr lang="zh-TW" altLang="en-US" smtClean="0">
                <a:solidFill>
                  <a:srgbClr val="000000"/>
                </a:solidFill>
              </a:rPr>
              <a:pPr/>
              <a:t>67</a:t>
            </a:fld>
            <a:endParaRPr lang="zh-TW" altLang="en-US" smtClean="0">
              <a:solidFill>
                <a:srgbClr val="000000"/>
              </a:solidFill>
            </a:endParaRPr>
          </a:p>
        </p:txBody>
      </p:sp>
    </p:spTree>
    <p:extLst>
      <p:ext uri="{BB962C8B-B14F-4D97-AF65-F5344CB8AC3E}">
        <p14:creationId xmlns:p14="http://schemas.microsoft.com/office/powerpoint/2010/main" val="30308900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81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1F259C2D-55C8-47E8-B343-14A2C2077B04}" type="slidenum">
              <a:rPr lang="zh-TW" altLang="en-US" smtClean="0">
                <a:solidFill>
                  <a:srgbClr val="000000"/>
                </a:solidFill>
              </a:rPr>
              <a:pPr/>
              <a:t>68</a:t>
            </a:fld>
            <a:endParaRPr lang="zh-TW" altLang="en-US" smtClean="0">
              <a:solidFill>
                <a:srgbClr val="000000"/>
              </a:solidFill>
            </a:endParaRPr>
          </a:p>
        </p:txBody>
      </p:sp>
    </p:spTree>
    <p:extLst>
      <p:ext uri="{BB962C8B-B14F-4D97-AF65-F5344CB8AC3E}">
        <p14:creationId xmlns:p14="http://schemas.microsoft.com/office/powerpoint/2010/main" val="26624788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2191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A53825A9-30FC-411F-89BF-83FA2D4DEA4B}" type="slidenum">
              <a:rPr lang="zh-TW" altLang="en-US" smtClean="0"/>
              <a:pPr/>
              <a:t>69</a:t>
            </a:fld>
            <a:endParaRPr lang="zh-TW" altLang="en-US" smtClean="0"/>
          </a:p>
        </p:txBody>
      </p:sp>
    </p:spTree>
    <p:extLst>
      <p:ext uri="{BB962C8B-B14F-4D97-AF65-F5344CB8AC3E}">
        <p14:creationId xmlns:p14="http://schemas.microsoft.com/office/powerpoint/2010/main" val="2028960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730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F6044AFD-7CAD-4660-9D9F-FAD2C86399FB}" type="slidenum">
              <a:rPr lang="zh-TW" altLang="en-US" smtClean="0"/>
              <a:pPr/>
              <a:t>6</a:t>
            </a:fld>
            <a:endParaRPr lang="zh-TW" altLang="en-US" smtClean="0"/>
          </a:p>
        </p:txBody>
      </p:sp>
    </p:spTree>
    <p:extLst>
      <p:ext uri="{BB962C8B-B14F-4D97-AF65-F5344CB8AC3E}">
        <p14:creationId xmlns:p14="http://schemas.microsoft.com/office/powerpoint/2010/main" val="16271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740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16B36B18-2483-46CF-B5C2-3F441792869F}" type="slidenum">
              <a:rPr lang="zh-TW" altLang="en-US" smtClean="0"/>
              <a:pPr/>
              <a:t>7</a:t>
            </a:fld>
            <a:endParaRPr lang="zh-TW" altLang="en-US" smtClean="0"/>
          </a:p>
        </p:txBody>
      </p:sp>
    </p:spTree>
    <p:extLst>
      <p:ext uri="{BB962C8B-B14F-4D97-AF65-F5344CB8AC3E}">
        <p14:creationId xmlns:p14="http://schemas.microsoft.com/office/powerpoint/2010/main" val="875960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7510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A17270E7-9AFA-4CB1-97B4-2615C2305AC0}" type="slidenum">
              <a:rPr lang="zh-TW" altLang="en-US" smtClean="0"/>
              <a:pPr/>
              <a:t>8</a:t>
            </a:fld>
            <a:endParaRPr lang="zh-TW" altLang="en-US" smtClean="0"/>
          </a:p>
        </p:txBody>
      </p:sp>
    </p:spTree>
    <p:extLst>
      <p:ext uri="{BB962C8B-B14F-4D97-AF65-F5344CB8AC3E}">
        <p14:creationId xmlns:p14="http://schemas.microsoft.com/office/powerpoint/2010/main" val="1214348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761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ahoma" pitchFamily="34" charset="0"/>
                <a:ea typeface="新細明體" pitchFamily="18" charset="-120"/>
              </a:defRPr>
            </a:lvl1pPr>
            <a:lvl2pPr marL="742950" indent="-285750">
              <a:defRPr kumimoji="1">
                <a:solidFill>
                  <a:schemeClr val="tx1"/>
                </a:solidFill>
                <a:latin typeface="Tahoma" pitchFamily="34" charset="0"/>
                <a:ea typeface="新細明體" pitchFamily="18" charset="-120"/>
              </a:defRPr>
            </a:lvl2pPr>
            <a:lvl3pPr marL="1143000" indent="-228600">
              <a:defRPr kumimoji="1">
                <a:solidFill>
                  <a:schemeClr val="tx1"/>
                </a:solidFill>
                <a:latin typeface="Tahoma" pitchFamily="34" charset="0"/>
                <a:ea typeface="新細明體" pitchFamily="18" charset="-120"/>
              </a:defRPr>
            </a:lvl3pPr>
            <a:lvl4pPr marL="1600200" indent="-228600">
              <a:defRPr kumimoji="1">
                <a:solidFill>
                  <a:schemeClr val="tx1"/>
                </a:solidFill>
                <a:latin typeface="Tahoma" pitchFamily="34" charset="0"/>
                <a:ea typeface="新細明體" pitchFamily="18" charset="-120"/>
              </a:defRPr>
            </a:lvl4pPr>
            <a:lvl5pPr marL="2057400" indent="-228600">
              <a:defRPr kumimoji="1">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itchFamily="34" charset="0"/>
                <a:ea typeface="新細明體" pitchFamily="18" charset="-120"/>
              </a:defRPr>
            </a:lvl9pPr>
          </a:lstStyle>
          <a:p>
            <a:fld id="{7A4E8D46-F2EB-41E2-82DD-84A158711588}" type="slidenum">
              <a:rPr lang="zh-TW" altLang="en-US" smtClean="0"/>
              <a:pPr/>
              <a:t>9</a:t>
            </a:fld>
            <a:endParaRPr lang="zh-TW" altLang="en-US" smtClean="0"/>
          </a:p>
        </p:txBody>
      </p:sp>
    </p:spTree>
    <p:extLst>
      <p:ext uri="{BB962C8B-B14F-4D97-AF65-F5344CB8AC3E}">
        <p14:creationId xmlns:p14="http://schemas.microsoft.com/office/powerpoint/2010/main" val="401741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TW" altLang="en-US"/>
              <a:t>按一下以編輯母片標題樣式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887F150-A674-402E-8892-955D0CBE442F}" type="slidenum">
              <a:rPr lang="en-US" altLang="zh-TW"/>
              <a:pPr>
                <a:defRPr/>
              </a:pPr>
              <a:t>‹#›</a:t>
            </a:fld>
            <a:endParaRPr lang="en-US" altLang="zh-TW"/>
          </a:p>
        </p:txBody>
      </p:sp>
    </p:spTree>
    <p:extLst>
      <p:ext uri="{BB962C8B-B14F-4D97-AF65-F5344CB8AC3E}">
        <p14:creationId xmlns:p14="http://schemas.microsoft.com/office/powerpoint/2010/main" val="327759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55E3E37-7050-486D-83DB-5ABDB12702A3}" type="slidenum">
              <a:rPr lang="en-US" altLang="zh-TW"/>
              <a:pPr>
                <a:defRPr/>
              </a:pPr>
              <a:t>‹#›</a:t>
            </a:fld>
            <a:endParaRPr lang="en-US" altLang="zh-TW"/>
          </a:p>
        </p:txBody>
      </p:sp>
    </p:spTree>
    <p:extLst>
      <p:ext uri="{BB962C8B-B14F-4D97-AF65-F5344CB8AC3E}">
        <p14:creationId xmlns:p14="http://schemas.microsoft.com/office/powerpoint/2010/main" val="35427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45F02436-C4AC-4CB2-B443-8B959A128BBB}" type="slidenum">
              <a:rPr lang="en-US" altLang="zh-TW"/>
              <a:pPr>
                <a:defRPr/>
              </a:pPr>
              <a:t>‹#›</a:t>
            </a:fld>
            <a:endParaRPr lang="en-US" altLang="zh-TW"/>
          </a:p>
        </p:txBody>
      </p:sp>
    </p:spTree>
    <p:extLst>
      <p:ext uri="{BB962C8B-B14F-4D97-AF65-F5344CB8AC3E}">
        <p14:creationId xmlns:p14="http://schemas.microsoft.com/office/powerpoint/2010/main" val="17233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50938" y="214313"/>
            <a:ext cx="7793037" cy="1462087"/>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185B57BC-B155-4EF5-A92A-45800138ADDD}" type="slidenum">
              <a:rPr lang="en-US" altLang="zh-TW"/>
              <a:pPr>
                <a:defRPr/>
              </a:pPr>
              <a:t>‹#›</a:t>
            </a:fld>
            <a:endParaRPr lang="en-US" altLang="zh-TW"/>
          </a:p>
        </p:txBody>
      </p:sp>
    </p:spTree>
    <p:extLst>
      <p:ext uri="{BB962C8B-B14F-4D97-AF65-F5344CB8AC3E}">
        <p14:creationId xmlns:p14="http://schemas.microsoft.com/office/powerpoint/2010/main" val="298764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C18154C3-CA2C-435B-BAD9-6537B1DA7494}" type="slidenum">
              <a:rPr lang="en-US" altLang="zh-TW"/>
              <a:pPr>
                <a:defRPr/>
              </a:pPr>
              <a:t>‹#›</a:t>
            </a:fld>
            <a:endParaRPr lang="en-US" altLang="zh-TW"/>
          </a:p>
        </p:txBody>
      </p:sp>
    </p:spTree>
    <p:extLst>
      <p:ext uri="{BB962C8B-B14F-4D97-AF65-F5344CB8AC3E}">
        <p14:creationId xmlns:p14="http://schemas.microsoft.com/office/powerpoint/2010/main" val="1742515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EB3CE561-106C-488F-B3C7-7E644A8EA843}" type="slidenum">
              <a:rPr lang="en-US" altLang="zh-TW"/>
              <a:pPr>
                <a:defRPr/>
              </a:pPr>
              <a:t>‹#›</a:t>
            </a:fld>
            <a:endParaRPr lang="en-US" altLang="zh-TW"/>
          </a:p>
        </p:txBody>
      </p:sp>
    </p:spTree>
    <p:extLst>
      <p:ext uri="{BB962C8B-B14F-4D97-AF65-F5344CB8AC3E}">
        <p14:creationId xmlns:p14="http://schemas.microsoft.com/office/powerpoint/2010/main" val="144380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B2AB245-BBF8-489B-B8C4-33262A6C839F}" type="slidenum">
              <a:rPr lang="en-US" altLang="zh-TW"/>
              <a:pPr>
                <a:defRPr/>
              </a:pPr>
              <a:t>‹#›</a:t>
            </a:fld>
            <a:endParaRPr lang="en-US" altLang="zh-TW"/>
          </a:p>
        </p:txBody>
      </p:sp>
    </p:spTree>
    <p:extLst>
      <p:ext uri="{BB962C8B-B14F-4D97-AF65-F5344CB8AC3E}">
        <p14:creationId xmlns:p14="http://schemas.microsoft.com/office/powerpoint/2010/main" val="412648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7A04BEA5-165B-40C2-B718-9D4335AEA536}" type="slidenum">
              <a:rPr lang="en-US" altLang="zh-TW"/>
              <a:pPr>
                <a:defRPr/>
              </a:pPr>
              <a:t>‹#›</a:t>
            </a:fld>
            <a:endParaRPr lang="en-US" altLang="zh-TW"/>
          </a:p>
        </p:txBody>
      </p:sp>
    </p:spTree>
    <p:extLst>
      <p:ext uri="{BB962C8B-B14F-4D97-AF65-F5344CB8AC3E}">
        <p14:creationId xmlns:p14="http://schemas.microsoft.com/office/powerpoint/2010/main" val="168915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DABDBD5F-8771-4122-8697-6F9F7198BFC0}" type="slidenum">
              <a:rPr lang="en-US" altLang="zh-TW"/>
              <a:pPr>
                <a:defRPr/>
              </a:pPr>
              <a:t>‹#›</a:t>
            </a:fld>
            <a:endParaRPr lang="en-US" altLang="zh-TW"/>
          </a:p>
        </p:txBody>
      </p:sp>
    </p:spTree>
    <p:extLst>
      <p:ext uri="{BB962C8B-B14F-4D97-AF65-F5344CB8AC3E}">
        <p14:creationId xmlns:p14="http://schemas.microsoft.com/office/powerpoint/2010/main" val="304618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97112FD0-9FD0-407E-AA70-2F59D9AA3E91}" type="slidenum">
              <a:rPr lang="en-US" altLang="zh-TW"/>
              <a:pPr>
                <a:defRPr/>
              </a:pPr>
              <a:t>‹#›</a:t>
            </a:fld>
            <a:endParaRPr lang="en-US" altLang="zh-TW"/>
          </a:p>
        </p:txBody>
      </p:sp>
    </p:spTree>
    <p:extLst>
      <p:ext uri="{BB962C8B-B14F-4D97-AF65-F5344CB8AC3E}">
        <p14:creationId xmlns:p14="http://schemas.microsoft.com/office/powerpoint/2010/main" val="103450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D5DE53B1-D181-4C5C-BFB6-C6512E5E43BD}" type="slidenum">
              <a:rPr lang="en-US" altLang="zh-TW"/>
              <a:pPr>
                <a:defRPr/>
              </a:pPr>
              <a:t>‹#›</a:t>
            </a:fld>
            <a:endParaRPr lang="en-US" altLang="zh-TW"/>
          </a:p>
        </p:txBody>
      </p:sp>
    </p:spTree>
    <p:extLst>
      <p:ext uri="{BB962C8B-B14F-4D97-AF65-F5344CB8AC3E}">
        <p14:creationId xmlns:p14="http://schemas.microsoft.com/office/powerpoint/2010/main" val="142869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0CB29A6A-76A8-49A2-AD0D-18FB0D839C95}" type="slidenum">
              <a:rPr lang="en-US" altLang="zh-TW"/>
              <a:pPr>
                <a:defRPr/>
              </a:pPr>
              <a:t>‹#›</a:t>
            </a:fld>
            <a:endParaRPr lang="en-US" altLang="zh-TW"/>
          </a:p>
        </p:txBody>
      </p:sp>
    </p:spTree>
    <p:extLst>
      <p:ext uri="{BB962C8B-B14F-4D97-AF65-F5344CB8AC3E}">
        <p14:creationId xmlns:p14="http://schemas.microsoft.com/office/powerpoint/2010/main" val="290949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8201"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8202"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ea typeface="新細明體" pitchFamily="18" charset="-120"/>
              </a:defRPr>
            </a:lvl1pPr>
          </a:lstStyle>
          <a:p>
            <a:pPr>
              <a:defRPr/>
            </a:pPr>
            <a:endParaRPr lang="en-US" altLang="zh-TW"/>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ea typeface="新細明體" pitchFamily="18" charset="-120"/>
              </a:defRPr>
            </a:lvl1pPr>
          </a:lstStyle>
          <a:p>
            <a:pPr>
              <a:defRPr/>
            </a:pPr>
            <a:endParaRPr lang="en-US" altLang="zh-TW"/>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ea typeface="新細明體" charset="-120"/>
              </a:defRPr>
            </a:lvl1pPr>
          </a:lstStyle>
          <a:p>
            <a:pPr>
              <a:defRPr/>
            </a:pPr>
            <a:fld id="{AFA09887-A44A-4E74-BD30-2A39E9C5C993}"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051"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6.vml"/><Relationship Id="rId5" Type="http://schemas.openxmlformats.org/officeDocument/2006/relationships/image" Target="../media/image18.wmf"/><Relationship Id="rId4"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customXml" Target="../ink/ink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1042988" y="1557338"/>
            <a:ext cx="8709025" cy="1462087"/>
          </a:xfrm>
        </p:spPr>
        <p:txBody>
          <a:bodyPr/>
          <a:lstStyle/>
          <a:p>
            <a:pPr eaLnBrk="1" hangingPunct="1"/>
            <a:r>
              <a:rPr lang="zh-TW" altLang="en-US" sz="7200" dirty="0" smtClean="0"/>
              <a:t>演算法複雜度分析</a:t>
            </a:r>
            <a:endParaRPr lang="en-US" altLang="zh-TW" sz="9600" dirty="0" smtClean="0"/>
          </a:p>
        </p:txBody>
      </p:sp>
      <p:sp>
        <p:nvSpPr>
          <p:cNvPr id="10243" name="副標題 1"/>
          <p:cNvSpPr>
            <a:spLocks noGrp="1"/>
          </p:cNvSpPr>
          <p:nvPr>
            <p:ph type="subTitle" idx="1"/>
          </p:nvPr>
        </p:nvSpPr>
        <p:spPr>
          <a:xfrm>
            <a:off x="1371600" y="3886200"/>
            <a:ext cx="7161213" cy="1752600"/>
          </a:xfrm>
        </p:spPr>
        <p:txBody>
          <a:bodyPr/>
          <a:lstStyle/>
          <a:p>
            <a:r>
              <a:rPr lang="zh-TW" altLang="en-US" sz="5400" b="1" dirty="0" smtClean="0"/>
              <a:t>決勝在</a:t>
            </a:r>
            <a:r>
              <a:rPr lang="zh-TW" altLang="en-US" sz="5400" b="1" dirty="0"/>
              <a:t>數大</a:t>
            </a:r>
            <a:r>
              <a:rPr lang="zh-TW" altLang="en-US" sz="5400" b="1" dirty="0" smtClean="0"/>
              <a:t>時</a:t>
            </a:r>
            <a:endParaRPr lang="en-US" altLang="zh-TW" sz="5400" b="1" dirty="0" smtClean="0"/>
          </a:p>
          <a:p>
            <a:endParaRPr lang="en-US" altLang="zh-TW" sz="5400" b="1" dirty="0" smtClean="0"/>
          </a:p>
          <a:p>
            <a:pPr>
              <a:spcBef>
                <a:spcPts val="0"/>
              </a:spcBef>
            </a:pPr>
            <a:r>
              <a:rPr lang="zh-TW" altLang="en-US" sz="4000" b="1" dirty="0" smtClean="0"/>
              <a:t>中央大學 資工系 江振瑞 教授</a:t>
            </a:r>
            <a:endParaRPr lang="zh-TW" altLang="en-US" sz="4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TW" altLang="en-US" b="1" smtClean="0"/>
              <a:t>演算法的時間複雜度</a:t>
            </a:r>
            <a:r>
              <a:rPr lang="en-US" altLang="zh-TW" b="1" smtClean="0"/>
              <a:t>(</a:t>
            </a:r>
            <a:r>
              <a:rPr lang="zh-TW" altLang="en-US" b="1" smtClean="0"/>
              <a:t>續</a:t>
            </a:r>
            <a:r>
              <a:rPr lang="en-US" altLang="zh-TW" b="1" smtClean="0"/>
              <a:t>)</a:t>
            </a:r>
            <a:endParaRPr lang="en-US" altLang="zh-TW" smtClean="0"/>
          </a:p>
        </p:txBody>
      </p:sp>
      <p:sp>
        <p:nvSpPr>
          <p:cNvPr id="54275" name="Rectangle 3"/>
          <p:cNvSpPr>
            <a:spLocks noGrp="1" noChangeArrowheads="1"/>
          </p:cNvSpPr>
          <p:nvPr>
            <p:ph type="body" idx="1"/>
          </p:nvPr>
        </p:nvSpPr>
        <p:spPr>
          <a:xfrm>
            <a:off x="179388" y="2112963"/>
            <a:ext cx="8424862" cy="4724400"/>
          </a:xfrm>
        </p:spPr>
        <p:txBody>
          <a:bodyPr/>
          <a:lstStyle/>
          <a:p>
            <a:r>
              <a:rPr lang="zh-TW" altLang="en-US" sz="2800" smtClean="0"/>
              <a:t>一般而言，演算法的</a:t>
            </a:r>
            <a:r>
              <a:rPr lang="zh-TW" altLang="en-US" sz="2800" smtClean="0">
                <a:solidFill>
                  <a:srgbClr val="3333FF"/>
                </a:solidFill>
              </a:rPr>
              <a:t>平均狀況時間複雜度</a:t>
            </a:r>
            <a:r>
              <a:rPr lang="zh-TW" altLang="en-US" sz="2800" smtClean="0"/>
              <a:t>最難分析</a:t>
            </a:r>
            <a:r>
              <a:rPr lang="en-US" altLang="zh-TW" sz="2800" smtClean="0"/>
              <a:t>(</a:t>
            </a:r>
            <a:r>
              <a:rPr lang="zh-TW" altLang="en-US" sz="2800" smtClean="0"/>
              <a:t>求出</a:t>
            </a:r>
            <a:r>
              <a:rPr lang="en-US" altLang="zh-TW" sz="2800" smtClean="0"/>
              <a:t>)</a:t>
            </a:r>
            <a:r>
              <a:rPr lang="zh-TW" altLang="en-US" sz="2800" smtClean="0"/>
              <a:t>，</a:t>
            </a:r>
            <a:r>
              <a:rPr lang="zh-TW" altLang="en-US" sz="2800" smtClean="0">
                <a:solidFill>
                  <a:srgbClr val="3333FF"/>
                </a:solidFill>
              </a:rPr>
              <a:t>最壞狀況時間複雜度</a:t>
            </a:r>
            <a:r>
              <a:rPr lang="zh-TW" altLang="en-US" sz="2800" smtClean="0"/>
              <a:t>稍微容易些，而</a:t>
            </a:r>
            <a:r>
              <a:rPr lang="zh-TW" altLang="en-US" sz="2800" smtClean="0">
                <a:solidFill>
                  <a:srgbClr val="3333FF"/>
                </a:solidFill>
              </a:rPr>
              <a:t>最佳狀況時間複雜度</a:t>
            </a:r>
            <a:r>
              <a:rPr lang="zh-TW" altLang="en-US" sz="2800" smtClean="0"/>
              <a:t>最容易分析。</a:t>
            </a:r>
            <a:endParaRPr lang="en-US" altLang="zh-TW" sz="2800" smtClean="0"/>
          </a:p>
          <a:p>
            <a:endParaRPr lang="en-US" altLang="zh-TW" sz="2800" smtClean="0"/>
          </a:p>
          <a:p>
            <a:r>
              <a:rPr lang="zh-TW" altLang="en-US" sz="2800" smtClean="0"/>
              <a:t>我們通常會分析演算法的</a:t>
            </a:r>
            <a:r>
              <a:rPr lang="zh-TW" altLang="en-US" sz="2800" smtClean="0">
                <a:solidFill>
                  <a:srgbClr val="3333FF"/>
                </a:solidFill>
              </a:rPr>
              <a:t>最壞狀況時間複雜度</a:t>
            </a:r>
            <a:r>
              <a:rPr lang="zh-TW" altLang="en-US" sz="2800" smtClean="0"/>
              <a:t>，若有可能，還會分析演算法的</a:t>
            </a:r>
            <a:r>
              <a:rPr lang="zh-TW" altLang="en-US" sz="2800" smtClean="0">
                <a:solidFill>
                  <a:srgbClr val="3333FF"/>
                </a:solidFill>
              </a:rPr>
              <a:t>平均狀況時間複雜度</a:t>
            </a:r>
            <a:r>
              <a:rPr lang="zh-TW" altLang="en-US" sz="2800" smtClean="0"/>
              <a:t>，但是常常不分析</a:t>
            </a:r>
            <a:r>
              <a:rPr lang="zh-TW" altLang="en-US" sz="2800" smtClean="0">
                <a:solidFill>
                  <a:srgbClr val="3333FF"/>
                </a:solidFill>
              </a:rPr>
              <a:t>最佳狀況時間複雜度</a:t>
            </a:r>
            <a:r>
              <a:rPr lang="zh-TW" altLang="en-US" sz="2800" smtClean="0"/>
              <a:t>。</a:t>
            </a:r>
          </a:p>
        </p:txBody>
      </p:sp>
      <p:sp>
        <p:nvSpPr>
          <p:cNvPr id="6554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E09A531-490C-4423-ABBF-2F7373C74173}" type="slidenum">
              <a:rPr kumimoji="0" lang="en-US" altLang="zh-TW" sz="1400" smtClean="0"/>
              <a:pPr>
                <a:spcBef>
                  <a:spcPct val="0"/>
                </a:spcBef>
                <a:buClrTx/>
                <a:buSzTx/>
                <a:buFontTx/>
                <a:buNone/>
              </a:pPr>
              <a:t>10</a:t>
            </a:fld>
            <a:endParaRPr kumimoji="0" lang="en-US" altLang="zh-TW" sz="1400" smtClean="0"/>
          </a:p>
        </p:txBody>
      </p:sp>
    </p:spTree>
    <p:extLst>
      <p:ext uri="{BB962C8B-B14F-4D97-AF65-F5344CB8AC3E}">
        <p14:creationId xmlns:p14="http://schemas.microsoft.com/office/powerpoint/2010/main" val="3728928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TW" altLang="en-US" b="1" smtClean="0"/>
              <a:t>演算法的時間複雜度</a:t>
            </a:r>
            <a:r>
              <a:rPr lang="en-US" altLang="zh-TW" b="1" smtClean="0"/>
              <a:t>(</a:t>
            </a:r>
            <a:r>
              <a:rPr lang="zh-TW" altLang="en-US" b="1" smtClean="0"/>
              <a:t>續</a:t>
            </a:r>
            <a:r>
              <a:rPr lang="en-US" altLang="zh-TW" b="1" smtClean="0"/>
              <a:t>)</a:t>
            </a:r>
            <a:endParaRPr lang="en-US" altLang="zh-TW" smtClean="0"/>
          </a:p>
        </p:txBody>
      </p:sp>
      <p:sp>
        <p:nvSpPr>
          <p:cNvPr id="66563" name="Rectangle 3"/>
          <p:cNvSpPr>
            <a:spLocks noGrp="1" noChangeArrowheads="1"/>
          </p:cNvSpPr>
          <p:nvPr>
            <p:ph type="body" idx="1"/>
          </p:nvPr>
        </p:nvSpPr>
        <p:spPr>
          <a:xfrm>
            <a:off x="179388" y="2112963"/>
            <a:ext cx="8424862" cy="4724400"/>
          </a:xfrm>
        </p:spPr>
        <p:txBody>
          <a:bodyPr/>
          <a:lstStyle/>
          <a:p>
            <a:r>
              <a:rPr lang="zh-TW" altLang="en-US" sz="2800" smtClean="0"/>
              <a:t>一個檢查大於</a:t>
            </a:r>
            <a:r>
              <a:rPr lang="en-US" altLang="zh-TW" sz="2800" smtClean="0"/>
              <a:t>2</a:t>
            </a:r>
            <a:r>
              <a:rPr lang="zh-TW" altLang="en-US" sz="2800" smtClean="0"/>
              <a:t>正整數是否為質數的演算法</a:t>
            </a:r>
            <a:endParaRPr lang="en-US" altLang="zh-TW" sz="2800" smtClean="0"/>
          </a:p>
        </p:txBody>
      </p:sp>
      <p:sp>
        <p:nvSpPr>
          <p:cNvPr id="6656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06283D59-693F-48B2-81BB-D1DBF095AA32}" type="slidenum">
              <a:rPr kumimoji="0" lang="en-US" altLang="zh-TW" sz="1400" smtClean="0"/>
              <a:pPr>
                <a:spcBef>
                  <a:spcPct val="0"/>
                </a:spcBef>
                <a:buClrTx/>
                <a:buSzTx/>
                <a:buFontTx/>
                <a:buNone/>
              </a:pPr>
              <a:t>11</a:t>
            </a:fld>
            <a:endParaRPr kumimoji="0" lang="en-US" altLang="zh-TW" sz="1400" smtClean="0"/>
          </a:p>
        </p:txBody>
      </p:sp>
      <p:pic>
        <p:nvPicPr>
          <p:cNvPr id="2" name="圖片 1"/>
          <p:cNvPicPr>
            <a:picLocks noChangeAspect="1"/>
          </p:cNvPicPr>
          <p:nvPr/>
        </p:nvPicPr>
        <p:blipFill>
          <a:blip r:embed="rId3"/>
          <a:stretch>
            <a:fillRect/>
          </a:stretch>
        </p:blipFill>
        <p:spPr>
          <a:xfrm>
            <a:off x="410368" y="2620938"/>
            <a:ext cx="8193881" cy="4237062"/>
          </a:xfrm>
          <a:prstGeom prst="rect">
            <a:avLst/>
          </a:prstGeom>
        </p:spPr>
      </p:pic>
    </p:spTree>
    <p:extLst>
      <p:ext uri="{BB962C8B-B14F-4D97-AF65-F5344CB8AC3E}">
        <p14:creationId xmlns:p14="http://schemas.microsoft.com/office/powerpoint/2010/main" val="109387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TW" altLang="en-US" b="1" smtClean="0"/>
              <a:t>演算法的時間複雜度</a:t>
            </a:r>
            <a:r>
              <a:rPr lang="en-US" altLang="zh-TW" b="1" smtClean="0"/>
              <a:t>(</a:t>
            </a:r>
            <a:r>
              <a:rPr lang="zh-TW" altLang="en-US" b="1" smtClean="0"/>
              <a:t>續</a:t>
            </a:r>
            <a:r>
              <a:rPr lang="en-US" altLang="zh-TW" b="1" smtClean="0"/>
              <a:t>)</a:t>
            </a:r>
            <a:endParaRPr lang="en-US" altLang="zh-TW" smtClean="0"/>
          </a:p>
        </p:txBody>
      </p:sp>
      <p:sp>
        <p:nvSpPr>
          <p:cNvPr id="54275" name="Rectangle 3"/>
          <p:cNvSpPr>
            <a:spLocks noGrp="1" noChangeArrowheads="1"/>
          </p:cNvSpPr>
          <p:nvPr>
            <p:ph type="body" idx="1"/>
          </p:nvPr>
        </p:nvSpPr>
        <p:spPr>
          <a:xfrm>
            <a:off x="107950" y="1873250"/>
            <a:ext cx="8675688" cy="4724400"/>
          </a:xfrm>
        </p:spPr>
        <p:txBody>
          <a:bodyPr/>
          <a:lstStyle/>
          <a:p>
            <a:pPr algn="just"/>
            <a:r>
              <a:rPr lang="zh-TW" altLang="en-US" sz="2200" smtClean="0"/>
              <a:t>針對</a:t>
            </a:r>
            <a:r>
              <a:rPr lang="en-US" altLang="zh-TW" sz="2200" smtClean="0"/>
              <a:t>PrimeCheck1</a:t>
            </a:r>
            <a:r>
              <a:rPr lang="zh-TW" altLang="en-US" sz="2200" dirty="0" smtClean="0"/>
              <a:t>演算法，我們可以看出</a:t>
            </a:r>
            <a:r>
              <a:rPr lang="en-US" altLang="zh-TW" sz="2200" dirty="0" smtClean="0"/>
              <a:t>:</a:t>
            </a:r>
            <a:r>
              <a:rPr lang="zh-TW" altLang="en-US" sz="2200" dirty="0" smtClean="0"/>
              <a:t> 輸入大於</a:t>
            </a:r>
            <a:r>
              <a:rPr lang="en-US" altLang="zh-TW" sz="2200" dirty="0" smtClean="0"/>
              <a:t>2 </a:t>
            </a:r>
            <a:r>
              <a:rPr lang="zh-TW" altLang="en-US" sz="2200" dirty="0" smtClean="0"/>
              <a:t>的任意正整數</a:t>
            </a:r>
            <a:r>
              <a:rPr lang="en-US" altLang="zh-TW" sz="2200" dirty="0" smtClean="0"/>
              <a:t>n</a:t>
            </a:r>
            <a:r>
              <a:rPr lang="zh-TW" altLang="en-US" sz="2200" dirty="0" smtClean="0"/>
              <a:t>，若</a:t>
            </a:r>
            <a:r>
              <a:rPr lang="en-US" altLang="zh-TW" sz="2200" dirty="0" smtClean="0"/>
              <a:t>n </a:t>
            </a:r>
            <a:r>
              <a:rPr lang="zh-TW" altLang="en-US" sz="2200" dirty="0" smtClean="0"/>
              <a:t>是質數，</a:t>
            </a:r>
            <a:r>
              <a:rPr lang="zh-TW" altLang="en-US" sz="2200" smtClean="0"/>
              <a:t>則演算法</a:t>
            </a:r>
            <a:r>
              <a:rPr lang="en-US" altLang="zh-TW" sz="2200" smtClean="0"/>
              <a:t>PrimeCheck1 </a:t>
            </a:r>
            <a:r>
              <a:rPr lang="zh-TW" altLang="en-US" sz="2200" dirty="0" smtClean="0"/>
              <a:t>需要執行</a:t>
            </a:r>
            <a:r>
              <a:rPr lang="zh-TW" altLang="en-US" sz="2200" dirty="0" smtClean="0">
                <a:solidFill>
                  <a:srgbClr val="3333FF"/>
                </a:solidFill>
              </a:rPr>
              <a:t>整數除法求餘數</a:t>
            </a:r>
            <a:r>
              <a:rPr lang="en-US" altLang="zh-TW" sz="2200" dirty="0" smtClean="0">
                <a:solidFill>
                  <a:srgbClr val="3333FF"/>
                </a:solidFill>
              </a:rPr>
              <a:t>(</a:t>
            </a:r>
            <a:r>
              <a:rPr lang="zh-TW" altLang="en-US" sz="2200" dirty="0" smtClean="0">
                <a:solidFill>
                  <a:srgbClr val="3333FF"/>
                </a:solidFill>
              </a:rPr>
              <a:t>也就是</a:t>
            </a:r>
            <a:r>
              <a:rPr lang="en-US" altLang="zh-TW" sz="2200" dirty="0" err="1" smtClean="0">
                <a:solidFill>
                  <a:srgbClr val="3333FF"/>
                </a:solidFill>
              </a:rPr>
              <a:t>n%i</a:t>
            </a:r>
            <a:r>
              <a:rPr lang="en-US" altLang="zh-TW" sz="2200" dirty="0" smtClean="0">
                <a:solidFill>
                  <a:srgbClr val="3333FF"/>
                </a:solidFill>
              </a:rPr>
              <a:t>) </a:t>
            </a:r>
            <a:r>
              <a:rPr lang="zh-TW" altLang="en-US" sz="2200" dirty="0" smtClean="0"/>
              <a:t>操作與</a:t>
            </a:r>
            <a:r>
              <a:rPr lang="zh-TW" altLang="en-US" sz="2200" dirty="0" smtClean="0">
                <a:solidFill>
                  <a:srgbClr val="3333FF"/>
                </a:solidFill>
              </a:rPr>
              <a:t>整數比較</a:t>
            </a:r>
            <a:r>
              <a:rPr lang="en-US" altLang="zh-TW" sz="2200" dirty="0" smtClean="0">
                <a:solidFill>
                  <a:srgbClr val="3333FF"/>
                </a:solidFill>
              </a:rPr>
              <a:t>(</a:t>
            </a:r>
            <a:r>
              <a:rPr lang="zh-TW" altLang="en-US" sz="2200" dirty="0" smtClean="0">
                <a:solidFill>
                  <a:srgbClr val="3333FF"/>
                </a:solidFill>
              </a:rPr>
              <a:t>也就是</a:t>
            </a:r>
            <a:r>
              <a:rPr lang="en-US" altLang="zh-TW" sz="2200" dirty="0" smtClean="0">
                <a:solidFill>
                  <a:srgbClr val="3333FF"/>
                </a:solidFill>
              </a:rPr>
              <a:t>(</a:t>
            </a:r>
            <a:r>
              <a:rPr lang="en-US" altLang="zh-TW" sz="2200" dirty="0" err="1" smtClean="0">
                <a:solidFill>
                  <a:srgbClr val="3333FF"/>
                </a:solidFill>
              </a:rPr>
              <a:t>n%i</a:t>
            </a:r>
            <a:r>
              <a:rPr lang="en-US" altLang="zh-TW" sz="2200" dirty="0" smtClean="0">
                <a:solidFill>
                  <a:srgbClr val="3333FF"/>
                </a:solidFill>
              </a:rPr>
              <a:t>)=0</a:t>
            </a:r>
            <a:r>
              <a:rPr lang="en-US" altLang="zh-TW" sz="2200" dirty="0" smtClean="0"/>
              <a:t>) </a:t>
            </a:r>
            <a:r>
              <a:rPr lang="zh-TW" altLang="en-US" sz="2200" dirty="0" smtClean="0"/>
              <a:t>操作各</a:t>
            </a:r>
            <a:r>
              <a:rPr lang="en-US" altLang="zh-TW" sz="2200" dirty="0" smtClean="0"/>
              <a:t>n-2 </a:t>
            </a:r>
            <a:r>
              <a:rPr lang="zh-TW" altLang="en-US" sz="2200" dirty="0" smtClean="0"/>
              <a:t>次，才可以知道</a:t>
            </a:r>
            <a:r>
              <a:rPr lang="en-US" altLang="zh-TW" sz="2200" dirty="0" smtClean="0"/>
              <a:t>n </a:t>
            </a:r>
            <a:r>
              <a:rPr lang="zh-TW" altLang="en-US" sz="2200" dirty="0" smtClean="0"/>
              <a:t>是質數。</a:t>
            </a:r>
            <a:endParaRPr lang="en-US" altLang="zh-TW" sz="2200" dirty="0" smtClean="0"/>
          </a:p>
          <a:p>
            <a:pPr algn="just"/>
            <a:r>
              <a:rPr lang="zh-TW" altLang="en-US" sz="2200" dirty="0" smtClean="0"/>
              <a:t>另外，若</a:t>
            </a:r>
            <a:r>
              <a:rPr lang="en-US" altLang="zh-TW" sz="2200" dirty="0" smtClean="0"/>
              <a:t>n </a:t>
            </a:r>
            <a:r>
              <a:rPr lang="zh-TW" altLang="en-US" sz="2200" dirty="0" smtClean="0"/>
              <a:t>不是質值，</a:t>
            </a:r>
            <a:r>
              <a:rPr lang="zh-TW" altLang="en-US" sz="2200" smtClean="0"/>
              <a:t>則演算法</a:t>
            </a:r>
            <a:r>
              <a:rPr lang="en-US" altLang="zh-TW" sz="2200" smtClean="0"/>
              <a:t>PrimeCheck1 </a:t>
            </a:r>
            <a:r>
              <a:rPr lang="zh-TW" altLang="en-US" sz="2200" dirty="0" smtClean="0"/>
              <a:t>只要執行</a:t>
            </a:r>
            <a:r>
              <a:rPr lang="zh-TW" altLang="en-US" sz="2200" dirty="0" smtClean="0">
                <a:solidFill>
                  <a:srgbClr val="3333FF"/>
                </a:solidFill>
              </a:rPr>
              <a:t>整數除法求餘數</a:t>
            </a:r>
            <a:r>
              <a:rPr lang="zh-TW" altLang="en-US" sz="2200" dirty="0" smtClean="0"/>
              <a:t>操作與</a:t>
            </a:r>
            <a:r>
              <a:rPr lang="zh-TW" altLang="en-US" sz="2200" dirty="0" smtClean="0">
                <a:solidFill>
                  <a:srgbClr val="3333FF"/>
                </a:solidFill>
              </a:rPr>
              <a:t>整數比較</a:t>
            </a:r>
            <a:r>
              <a:rPr lang="zh-TW" altLang="en-US" sz="2200" dirty="0" smtClean="0"/>
              <a:t>操作</a:t>
            </a:r>
            <a:r>
              <a:rPr lang="en-US" altLang="zh-TW" sz="2200" dirty="0" smtClean="0"/>
              <a:t>1 </a:t>
            </a:r>
            <a:r>
              <a:rPr lang="zh-TW" altLang="en-US" sz="2200" dirty="0" smtClean="0"/>
              <a:t>次就可以知道</a:t>
            </a:r>
            <a:r>
              <a:rPr lang="en-US" altLang="zh-TW" sz="2200" dirty="0" smtClean="0"/>
              <a:t>n </a:t>
            </a:r>
            <a:r>
              <a:rPr lang="zh-TW" altLang="en-US" sz="2200" dirty="0" smtClean="0"/>
              <a:t>不是質數。</a:t>
            </a:r>
            <a:endParaRPr lang="en-US" altLang="zh-TW" sz="2200" dirty="0" smtClean="0"/>
          </a:p>
          <a:p>
            <a:pPr algn="just"/>
            <a:r>
              <a:rPr lang="zh-TW" altLang="en-US" sz="2200" dirty="0" smtClean="0"/>
              <a:t>因此，我們很容易看出來，在</a:t>
            </a:r>
            <a:r>
              <a:rPr lang="zh-TW" altLang="en-US" sz="2200" dirty="0" smtClean="0">
                <a:solidFill>
                  <a:srgbClr val="3333FF"/>
                </a:solidFill>
              </a:rPr>
              <a:t>最壞狀況下</a:t>
            </a:r>
            <a:r>
              <a:rPr lang="zh-TW" altLang="en-US" sz="2200" smtClean="0">
                <a:solidFill>
                  <a:srgbClr val="3333FF"/>
                </a:solidFill>
              </a:rPr>
              <a:t>，演算法</a:t>
            </a:r>
            <a:r>
              <a:rPr lang="en-US" altLang="zh-TW" sz="2200" smtClean="0">
                <a:solidFill>
                  <a:srgbClr val="3333FF"/>
                </a:solidFill>
              </a:rPr>
              <a:t>PrimeCheck1 </a:t>
            </a:r>
            <a:r>
              <a:rPr lang="zh-TW" altLang="en-US" sz="2200" dirty="0" smtClean="0">
                <a:solidFill>
                  <a:srgbClr val="3333FF"/>
                </a:solidFill>
              </a:rPr>
              <a:t>的執行時間與輸入的正整數</a:t>
            </a:r>
            <a:r>
              <a:rPr lang="en-US" altLang="zh-TW" sz="2200" dirty="0" smtClean="0">
                <a:solidFill>
                  <a:srgbClr val="3333FF"/>
                </a:solidFill>
              </a:rPr>
              <a:t>n </a:t>
            </a:r>
            <a:r>
              <a:rPr lang="zh-TW" altLang="en-US" sz="2200" dirty="0" smtClean="0">
                <a:solidFill>
                  <a:srgbClr val="3333FF"/>
                </a:solidFill>
              </a:rPr>
              <a:t>成正比</a:t>
            </a:r>
            <a:r>
              <a:rPr lang="zh-TW" altLang="en-US" sz="2200" dirty="0" smtClean="0"/>
              <a:t>；而</a:t>
            </a:r>
            <a:r>
              <a:rPr lang="zh-TW" altLang="en-US" sz="2200" dirty="0" smtClean="0">
                <a:solidFill>
                  <a:srgbClr val="3333FF"/>
                </a:solidFill>
              </a:rPr>
              <a:t>在最佳狀況下</a:t>
            </a:r>
            <a:r>
              <a:rPr lang="zh-TW" altLang="en-US" sz="2200" smtClean="0">
                <a:solidFill>
                  <a:srgbClr val="3333FF"/>
                </a:solidFill>
              </a:rPr>
              <a:t>，演算法</a:t>
            </a:r>
            <a:r>
              <a:rPr lang="en-US" altLang="zh-TW" sz="2200" smtClean="0">
                <a:solidFill>
                  <a:srgbClr val="3333FF"/>
                </a:solidFill>
              </a:rPr>
              <a:t>PrimeCheck1 </a:t>
            </a:r>
            <a:r>
              <a:rPr lang="zh-TW" altLang="en-US" sz="2200" dirty="0" smtClean="0">
                <a:solidFill>
                  <a:srgbClr val="3333FF"/>
                </a:solidFill>
              </a:rPr>
              <a:t>的執行時間</a:t>
            </a:r>
            <a:r>
              <a:rPr lang="zh-TW" altLang="en-US" sz="2200" dirty="0" smtClean="0"/>
              <a:t>大約為執行</a:t>
            </a:r>
            <a:r>
              <a:rPr lang="en-US" altLang="zh-TW" sz="2200" dirty="0" smtClean="0"/>
              <a:t>1</a:t>
            </a:r>
            <a:r>
              <a:rPr lang="zh-TW" altLang="en-US" sz="2200" dirty="0" smtClean="0"/>
              <a:t>次整數除法求餘數與整數比較操作，而</a:t>
            </a:r>
            <a:r>
              <a:rPr lang="zh-TW" altLang="en-US" sz="2200" dirty="0" smtClean="0">
                <a:solidFill>
                  <a:srgbClr val="3333FF"/>
                </a:solidFill>
              </a:rPr>
              <a:t>與輸入的正整數</a:t>
            </a:r>
            <a:r>
              <a:rPr lang="en-US" altLang="zh-TW" sz="2200" dirty="0" smtClean="0">
                <a:solidFill>
                  <a:srgbClr val="3333FF"/>
                </a:solidFill>
              </a:rPr>
              <a:t>n </a:t>
            </a:r>
            <a:r>
              <a:rPr lang="zh-TW" altLang="en-US" sz="2200" dirty="0" smtClean="0">
                <a:solidFill>
                  <a:srgbClr val="3333FF"/>
                </a:solidFill>
              </a:rPr>
              <a:t>大小無關</a:t>
            </a:r>
            <a:r>
              <a:rPr lang="zh-TW" altLang="en-US" sz="2200" dirty="0" smtClean="0"/>
              <a:t>。</a:t>
            </a:r>
            <a:endParaRPr lang="en-US" altLang="zh-TW" sz="2200" dirty="0" smtClean="0"/>
          </a:p>
          <a:p>
            <a:pPr algn="just"/>
            <a:r>
              <a:rPr lang="zh-TW" altLang="en-US" sz="2200" dirty="0" smtClean="0"/>
              <a:t>也就是說</a:t>
            </a:r>
            <a:r>
              <a:rPr lang="zh-TW" altLang="en-US" sz="2200" smtClean="0"/>
              <a:t>，演算法</a:t>
            </a:r>
            <a:r>
              <a:rPr lang="en-US" altLang="zh-TW" sz="2200" smtClean="0"/>
              <a:t>PrimeCheck1 </a:t>
            </a:r>
            <a:r>
              <a:rPr lang="zh-TW" altLang="en-US" sz="2200" dirty="0" smtClean="0"/>
              <a:t>的</a:t>
            </a:r>
            <a:r>
              <a:rPr lang="zh-TW" altLang="en-US" sz="2200" dirty="0" smtClean="0">
                <a:solidFill>
                  <a:srgbClr val="3333FF"/>
                </a:solidFill>
              </a:rPr>
              <a:t>最差狀況時間複雜度為</a:t>
            </a:r>
            <a:r>
              <a:rPr lang="en-US" altLang="zh-TW" sz="2200" dirty="0" smtClean="0">
                <a:solidFill>
                  <a:srgbClr val="3333FF"/>
                </a:solidFill>
              </a:rPr>
              <a:t>n </a:t>
            </a:r>
            <a:r>
              <a:rPr lang="zh-TW" altLang="en-US" sz="2200" dirty="0" smtClean="0">
                <a:solidFill>
                  <a:srgbClr val="3333FF"/>
                </a:solidFill>
              </a:rPr>
              <a:t>− </a:t>
            </a:r>
            <a:r>
              <a:rPr lang="en-US" altLang="zh-TW" sz="2200" dirty="0" smtClean="0">
                <a:solidFill>
                  <a:srgbClr val="3333FF"/>
                </a:solidFill>
              </a:rPr>
              <a:t>2</a:t>
            </a:r>
            <a:r>
              <a:rPr lang="zh-TW" altLang="en-US" sz="2200" dirty="0" smtClean="0"/>
              <a:t>，</a:t>
            </a:r>
            <a:r>
              <a:rPr lang="zh-TW" altLang="en-US" sz="2200" smtClean="0"/>
              <a:t>而演算法</a:t>
            </a:r>
            <a:r>
              <a:rPr lang="en-US" altLang="zh-TW" sz="2200" smtClean="0"/>
              <a:t>PrimeCheck1 </a:t>
            </a:r>
            <a:r>
              <a:rPr lang="zh-TW" altLang="en-US" sz="2200" dirty="0" smtClean="0"/>
              <a:t>的</a:t>
            </a:r>
            <a:r>
              <a:rPr lang="zh-TW" altLang="en-US" sz="2200" dirty="0" smtClean="0">
                <a:solidFill>
                  <a:srgbClr val="3333FF"/>
                </a:solidFill>
              </a:rPr>
              <a:t>最佳狀況時間複雜度為</a:t>
            </a:r>
            <a:r>
              <a:rPr lang="en-US" altLang="zh-TW" sz="2200" dirty="0" smtClean="0">
                <a:solidFill>
                  <a:srgbClr val="3333FF"/>
                </a:solidFill>
              </a:rPr>
              <a:t>1</a:t>
            </a:r>
            <a:r>
              <a:rPr lang="zh-TW" altLang="en-US" sz="2200" dirty="0" smtClean="0"/>
              <a:t>。</a:t>
            </a:r>
            <a:endParaRPr lang="en-US" altLang="zh-TW" sz="2200" dirty="0" smtClean="0"/>
          </a:p>
          <a:p>
            <a:pPr algn="just"/>
            <a:r>
              <a:rPr lang="zh-TW" altLang="en-US" sz="2200" smtClean="0"/>
              <a:t>至於演算法</a:t>
            </a:r>
            <a:r>
              <a:rPr lang="en-US" altLang="zh-TW" sz="2200" smtClean="0"/>
              <a:t>PrimeCheck1 </a:t>
            </a:r>
            <a:r>
              <a:rPr lang="zh-TW" altLang="en-US" sz="2200" dirty="0" smtClean="0"/>
              <a:t>的平均狀況時間複雜度分析比較複雜，在此我們省略不提。</a:t>
            </a:r>
          </a:p>
        </p:txBody>
      </p:sp>
      <p:sp>
        <p:nvSpPr>
          <p:cNvPr id="6758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D969D6DE-3900-4768-AD45-3A4EBAB96DD9}" type="slidenum">
              <a:rPr kumimoji="0" lang="en-US" altLang="zh-TW" sz="1400" smtClean="0"/>
              <a:pPr>
                <a:spcBef>
                  <a:spcPct val="0"/>
                </a:spcBef>
                <a:buClrTx/>
                <a:buSzTx/>
                <a:buFontTx/>
                <a:buNone/>
              </a:pPr>
              <a:t>12</a:t>
            </a:fld>
            <a:endParaRPr kumimoji="0" lang="en-US" altLang="zh-TW" sz="1400" smtClean="0"/>
          </a:p>
        </p:txBody>
      </p:sp>
    </p:spTree>
    <p:extLst>
      <p:ext uri="{BB962C8B-B14F-4D97-AF65-F5344CB8AC3E}">
        <p14:creationId xmlns:p14="http://schemas.microsoft.com/office/powerpoint/2010/main" val="4276192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 calcmode="lin" valueType="num">
                                      <p:cBhvr additive="base">
                                        <p:cTn id="31"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p:txBody>
          <a:bodyPr/>
          <a:lstStyle/>
          <a:p>
            <a:endParaRPr lang="zh-TW" altLang="en-US" smtClean="0"/>
          </a:p>
        </p:txBody>
      </p:sp>
      <p:sp>
        <p:nvSpPr>
          <p:cNvPr id="68611" name="內容版面配置區 2"/>
          <p:cNvSpPr>
            <a:spLocks noGrp="1"/>
          </p:cNvSpPr>
          <p:nvPr>
            <p:ph idx="1"/>
          </p:nvPr>
        </p:nvSpPr>
        <p:spPr>
          <a:xfrm>
            <a:off x="468313" y="2017713"/>
            <a:ext cx="8486775" cy="4114800"/>
          </a:xfrm>
        </p:spPr>
        <p:txBody>
          <a:bodyPr/>
          <a:lstStyle/>
          <a:p>
            <a:pPr marL="0" indent="0" algn="ctr">
              <a:buFont typeface="Wingdings" pitchFamily="2" charset="2"/>
              <a:buNone/>
            </a:pPr>
            <a:endParaRPr lang="en-US" altLang="zh-TW" sz="5400" b="1" dirty="0" smtClean="0"/>
          </a:p>
          <a:p>
            <a:pPr marL="0" indent="0">
              <a:buFont typeface="Wingdings" pitchFamily="2" charset="2"/>
              <a:buNone/>
            </a:pPr>
            <a:r>
              <a:rPr lang="zh-TW" altLang="en-US" sz="5400" b="1" dirty="0" smtClean="0"/>
              <a:t> </a:t>
            </a:r>
            <a:r>
              <a:rPr lang="en-US" altLang="zh-TW" sz="5400" b="1" dirty="0" smtClean="0"/>
              <a:t>2.</a:t>
            </a:r>
            <a:r>
              <a:rPr lang="zh-TW" altLang="en-US" sz="5400" b="1" dirty="0" smtClean="0"/>
              <a:t> 大</a:t>
            </a:r>
            <a:r>
              <a:rPr lang="en-US" altLang="zh-TW" sz="5400" b="1" dirty="0" smtClean="0"/>
              <a:t>O</a:t>
            </a:r>
            <a:r>
              <a:rPr lang="zh-TW" altLang="en-US" sz="5400" b="1" dirty="0" smtClean="0"/>
              <a:t>漸近記號</a:t>
            </a:r>
            <a:endParaRPr lang="zh-TW" altLang="en-US" sz="5400" dirty="0" smtClean="0"/>
          </a:p>
        </p:txBody>
      </p:sp>
      <p:sp>
        <p:nvSpPr>
          <p:cNvPr id="6861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B0BC1216-E186-48A2-A3C2-2F4CA09CBF63}" type="slidenum">
              <a:rPr kumimoji="0" lang="en-US" altLang="zh-TW" sz="1400" smtClean="0"/>
              <a:pPr>
                <a:spcBef>
                  <a:spcPct val="0"/>
                </a:spcBef>
                <a:buClrTx/>
                <a:buSzTx/>
                <a:buFontTx/>
                <a:buNone/>
              </a:pPr>
              <a:t>13</a:t>
            </a:fld>
            <a:endParaRPr kumimoji="0" lang="en-US" altLang="zh-TW" sz="1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p:txBody>
          <a:bodyPr/>
          <a:lstStyle/>
          <a:p>
            <a:r>
              <a:rPr lang="zh-TW" altLang="en-US" dirty="0" smtClean="0"/>
              <a:t>漸近記號</a:t>
            </a:r>
          </a:p>
        </p:txBody>
      </p:sp>
      <p:sp>
        <p:nvSpPr>
          <p:cNvPr id="3" name="內容版面配置區 2"/>
          <p:cNvSpPr>
            <a:spLocks noGrp="1"/>
          </p:cNvSpPr>
          <p:nvPr>
            <p:ph idx="1"/>
          </p:nvPr>
        </p:nvSpPr>
        <p:spPr>
          <a:xfrm>
            <a:off x="8348" y="1916832"/>
            <a:ext cx="8955088" cy="4114800"/>
          </a:xfrm>
        </p:spPr>
        <p:txBody>
          <a:bodyPr/>
          <a:lstStyle/>
          <a:p>
            <a:pPr algn="just"/>
            <a:r>
              <a:rPr lang="zh-TW" altLang="en-US" sz="2400" dirty="0" smtClean="0"/>
              <a:t>一般我們使用</a:t>
            </a:r>
            <a:r>
              <a:rPr lang="zh-TW" altLang="en-US" sz="2400" dirty="0" smtClean="0">
                <a:solidFill>
                  <a:srgbClr val="3333FF"/>
                </a:solidFill>
              </a:rPr>
              <a:t>漸近記號</a:t>
            </a:r>
            <a:r>
              <a:rPr lang="en-US" altLang="zh-TW" sz="2400" dirty="0" smtClean="0">
                <a:solidFill>
                  <a:srgbClr val="3333FF"/>
                </a:solidFill>
              </a:rPr>
              <a:t>(asymptotic notation)</a:t>
            </a:r>
            <a:r>
              <a:rPr lang="zh-TW" altLang="en-US" sz="2400" dirty="0" smtClean="0"/>
              <a:t>表示演算法的複雜度</a:t>
            </a:r>
            <a:r>
              <a:rPr lang="en-US" altLang="zh-TW" sz="2400" dirty="0" smtClean="0"/>
              <a:t>(complexity)</a:t>
            </a:r>
            <a:r>
              <a:rPr lang="zh-TW" altLang="en-US" sz="2400" dirty="0" smtClean="0"/>
              <a:t>。</a:t>
            </a:r>
            <a:endParaRPr lang="en-US" altLang="zh-TW" sz="2400" dirty="0" smtClean="0"/>
          </a:p>
          <a:p>
            <a:pPr algn="just"/>
            <a:r>
              <a:rPr lang="zh-TW" altLang="en-US" sz="2400" dirty="0" smtClean="0"/>
              <a:t>漸近記號考慮演算法在處理資料範圍或</a:t>
            </a:r>
            <a:r>
              <a:rPr lang="zh-TW" altLang="en-US" sz="2400" dirty="0" smtClean="0">
                <a:solidFill>
                  <a:srgbClr val="3333FF"/>
                </a:solidFill>
              </a:rPr>
              <a:t>輸入規模</a:t>
            </a:r>
            <a:r>
              <a:rPr lang="en-US" altLang="zh-TW" sz="2400" dirty="0" smtClean="0">
                <a:solidFill>
                  <a:srgbClr val="3333FF"/>
                </a:solidFill>
              </a:rPr>
              <a:t>(input size)</a:t>
            </a:r>
            <a:r>
              <a:rPr lang="zh-TW" altLang="en-US" sz="2400" dirty="0" smtClean="0"/>
              <a:t>或</a:t>
            </a:r>
            <a:r>
              <a:rPr lang="zh-TW" altLang="en-US" sz="2400" dirty="0" smtClean="0">
                <a:solidFill>
                  <a:srgbClr val="3333FF"/>
                </a:solidFill>
              </a:rPr>
              <a:t>問題規模</a:t>
            </a:r>
            <a:r>
              <a:rPr lang="en-US" altLang="zh-TW" sz="2400" dirty="0" smtClean="0">
                <a:solidFill>
                  <a:srgbClr val="3333FF"/>
                </a:solidFill>
              </a:rPr>
              <a:t>(problem size)</a:t>
            </a:r>
            <a:r>
              <a:rPr lang="zh-TW" altLang="en-US" sz="2400" dirty="0" smtClean="0"/>
              <a:t>足夠大時的複雜度。</a:t>
            </a:r>
            <a:endParaRPr lang="en-US" altLang="zh-TW" sz="2400" dirty="0" smtClean="0"/>
          </a:p>
          <a:p>
            <a:pPr algn="just"/>
            <a:r>
              <a:rPr lang="zh-TW" altLang="en-US" sz="2400" dirty="0" smtClean="0"/>
              <a:t>使用漸近記號原因之一為</a:t>
            </a:r>
            <a:r>
              <a:rPr lang="zh-TW" altLang="en-US" sz="2400" dirty="0" smtClean="0">
                <a:solidFill>
                  <a:srgbClr val="3333FF"/>
                </a:solidFill>
              </a:rPr>
              <a:t>聚焦於輸入規模足夠大的狀況</a:t>
            </a:r>
            <a:r>
              <a:rPr lang="en-US" altLang="zh-TW" sz="2400" dirty="0" smtClean="0"/>
              <a:t>:</a:t>
            </a:r>
            <a:r>
              <a:rPr lang="zh-TW" altLang="en-US" sz="2400" dirty="0" smtClean="0"/>
              <a:t> 一般而言，在演算法的輸入規模較小時，不管有效率</a:t>
            </a:r>
            <a:r>
              <a:rPr lang="en-US" altLang="zh-TW" sz="2400" dirty="0" smtClean="0"/>
              <a:t>(</a:t>
            </a:r>
            <a:r>
              <a:rPr lang="zh-TW" altLang="en-US" sz="2400" dirty="0" smtClean="0"/>
              <a:t>例如複雜度較低的</a:t>
            </a:r>
            <a:r>
              <a:rPr lang="en-US" altLang="zh-TW" sz="2400" dirty="0" smtClean="0"/>
              <a:t>PrimeTest1)</a:t>
            </a:r>
            <a:r>
              <a:rPr lang="zh-TW" altLang="en-US" sz="2400" dirty="0" smtClean="0"/>
              <a:t>或沒有效率</a:t>
            </a:r>
            <a:r>
              <a:rPr lang="en-US" altLang="zh-TW" sz="2400" dirty="0" smtClean="0"/>
              <a:t>(</a:t>
            </a:r>
            <a:r>
              <a:rPr lang="zh-TW" altLang="en-US" sz="2400" dirty="0" smtClean="0"/>
              <a:t>例如複雜度較高的</a:t>
            </a:r>
            <a:r>
              <a:rPr lang="en-US" altLang="zh-TW" sz="2400" dirty="0" smtClean="0"/>
              <a:t>PrimeTest2)</a:t>
            </a:r>
            <a:r>
              <a:rPr lang="zh-TW" altLang="en-US" sz="2400" dirty="0" smtClean="0"/>
              <a:t>的演算法通常都可以很快的執行完畢。相對的，在演算法的輸入規模非常大時，有效率的演算法還是可以在一定的時間內執行完畢，而沒有效率的演算法則可能需要相當長的時間，甚至於需要經年累月才能結束。因此，在分析演算法時，我們會</a:t>
            </a:r>
            <a:r>
              <a:rPr lang="zh-TW" altLang="en-US" sz="2400" dirty="0" smtClean="0">
                <a:solidFill>
                  <a:srgbClr val="3333FF"/>
                </a:solidFill>
              </a:rPr>
              <a:t>聚焦於演算法輸入規模足夠大的狀況</a:t>
            </a:r>
            <a:r>
              <a:rPr lang="zh-TW" altLang="en-US" sz="2400" dirty="0" smtClean="0"/>
              <a:t>，這是為什麼分析演算法複雜度需要採取漸近記號的原因之一。</a:t>
            </a:r>
          </a:p>
        </p:txBody>
      </p:sp>
      <p:sp>
        <p:nvSpPr>
          <p:cNvPr id="6963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01B150C5-2434-400F-A83A-A239AAE34F77}" type="slidenum">
              <a:rPr kumimoji="0" lang="en-US" altLang="zh-TW" sz="1400" smtClean="0"/>
              <a:pPr>
                <a:spcBef>
                  <a:spcPct val="0"/>
                </a:spcBef>
                <a:buClrTx/>
                <a:buSzTx/>
                <a:buFontTx/>
                <a:buNone/>
              </a:pPr>
              <a:t>14</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p:cNvSpPr>
            <a:spLocks noGrp="1"/>
          </p:cNvSpPr>
          <p:nvPr>
            <p:ph type="title"/>
          </p:nvPr>
        </p:nvSpPr>
        <p:spPr/>
        <p:txBody>
          <a:bodyPr/>
          <a:lstStyle/>
          <a:p>
            <a:r>
              <a:rPr lang="zh-TW" altLang="en-US" dirty="0" smtClean="0"/>
              <a:t>漸近記號</a:t>
            </a:r>
            <a:r>
              <a:rPr lang="en-US" altLang="zh-TW" dirty="0" smtClean="0"/>
              <a:t>(</a:t>
            </a:r>
            <a:r>
              <a:rPr lang="zh-TW" altLang="en-US" dirty="0" smtClean="0"/>
              <a:t>續</a:t>
            </a:r>
            <a:r>
              <a:rPr lang="en-US" altLang="zh-TW" dirty="0" smtClean="0"/>
              <a:t>)</a:t>
            </a:r>
            <a:endParaRPr lang="zh-TW" altLang="en-US" dirty="0" smtClean="0"/>
          </a:p>
        </p:txBody>
      </p:sp>
      <p:sp>
        <p:nvSpPr>
          <p:cNvPr id="3" name="內容版面配置區 2"/>
          <p:cNvSpPr>
            <a:spLocks noGrp="1"/>
          </p:cNvSpPr>
          <p:nvPr>
            <p:ph idx="1"/>
          </p:nvPr>
        </p:nvSpPr>
        <p:spPr>
          <a:xfrm>
            <a:off x="395288" y="1989138"/>
            <a:ext cx="8243887" cy="4114800"/>
          </a:xfrm>
        </p:spPr>
        <p:txBody>
          <a:bodyPr/>
          <a:lstStyle/>
          <a:p>
            <a:pPr algn="just"/>
            <a:r>
              <a:rPr lang="zh-TW" altLang="en-US" sz="2000" dirty="0" smtClean="0"/>
              <a:t>使用漸近記號原因之二為</a:t>
            </a:r>
            <a:r>
              <a:rPr lang="zh-TW" altLang="en-US" sz="2000" dirty="0" smtClean="0">
                <a:solidFill>
                  <a:srgbClr val="3333FF"/>
                </a:solidFill>
              </a:rPr>
              <a:t>簡化個別步驟認定</a:t>
            </a:r>
            <a:r>
              <a:rPr lang="en-US" altLang="zh-TW" sz="2000" dirty="0" smtClean="0"/>
              <a:t>:</a:t>
            </a:r>
            <a:r>
              <a:rPr lang="zh-TW" altLang="en-US" sz="2000" dirty="0" smtClean="0"/>
              <a:t> 當我們分析演算法時，認定不同的個別步驟經常會產生不同的時間複雜度。</a:t>
            </a:r>
            <a:endParaRPr lang="en-US" altLang="zh-TW" sz="2000" dirty="0" smtClean="0"/>
          </a:p>
          <a:p>
            <a:pPr algn="just"/>
            <a:r>
              <a:rPr lang="zh-TW" altLang="en-US" sz="2000" dirty="0" smtClean="0"/>
              <a:t>例如，當我們將演算法</a:t>
            </a:r>
            <a:r>
              <a:rPr lang="en-US" altLang="zh-TW" sz="2000" dirty="0" smtClean="0"/>
              <a:t>PrimeCheck1</a:t>
            </a:r>
            <a:r>
              <a:rPr lang="zh-TW" altLang="en-US" sz="2000" dirty="0" smtClean="0"/>
              <a:t>中的整數除法求餘數操作與整數比較操作視為一個步驟時，我們說演算法</a:t>
            </a:r>
            <a:r>
              <a:rPr lang="en-US" altLang="zh-TW" sz="2000" dirty="0" smtClean="0"/>
              <a:t>PrimeCheck1</a:t>
            </a:r>
            <a:r>
              <a:rPr lang="zh-TW" altLang="en-US" sz="2000" dirty="0" smtClean="0"/>
              <a:t>的最差狀況時間複雜度為</a:t>
            </a:r>
            <a:r>
              <a:rPr lang="en-US" altLang="zh-TW" sz="2000" dirty="0" smtClean="0">
                <a:solidFill>
                  <a:srgbClr val="3333FF"/>
                </a:solidFill>
              </a:rPr>
              <a:t>n-2</a:t>
            </a:r>
            <a:r>
              <a:rPr lang="zh-TW" altLang="en-US" sz="2000" dirty="0" smtClean="0"/>
              <a:t>。當我們將整數除法求餘數操作與整數比較操作視為二個個別步驟時，我們說演算法</a:t>
            </a:r>
            <a:r>
              <a:rPr lang="en-US" altLang="zh-TW" sz="2000" dirty="0" smtClean="0"/>
              <a:t>PrimeCheck1</a:t>
            </a:r>
            <a:r>
              <a:rPr lang="zh-TW" altLang="en-US" sz="2000" dirty="0" smtClean="0"/>
              <a:t>的最差狀況時間複雜度為</a:t>
            </a:r>
            <a:r>
              <a:rPr lang="en-US" altLang="zh-TW" sz="2000" dirty="0" smtClean="0">
                <a:solidFill>
                  <a:srgbClr val="3333FF"/>
                </a:solidFill>
              </a:rPr>
              <a:t>2n-4</a:t>
            </a:r>
            <a:r>
              <a:rPr lang="zh-TW" altLang="en-US" sz="2000" dirty="0" smtClean="0"/>
              <a:t>。而當我們另外將迴圈控制中的迴圈變數遞增與迴圈變數與迴圈結束值的比較再視為另外二個個別步驟時，則我們可以說演算法</a:t>
            </a:r>
            <a:r>
              <a:rPr lang="en-US" altLang="zh-TW" sz="2000" dirty="0" smtClean="0"/>
              <a:t>PrimeCheck1</a:t>
            </a:r>
            <a:r>
              <a:rPr lang="zh-TW" altLang="en-US" sz="2000" dirty="0" smtClean="0"/>
              <a:t>的最差狀況時間複雜度為</a:t>
            </a:r>
            <a:r>
              <a:rPr lang="en-US" altLang="zh-TW" sz="2000" dirty="0" smtClean="0">
                <a:solidFill>
                  <a:srgbClr val="3333FF"/>
                </a:solidFill>
              </a:rPr>
              <a:t>4n-8</a:t>
            </a:r>
            <a:r>
              <a:rPr lang="zh-TW" altLang="en-US" sz="2000" dirty="0" smtClean="0"/>
              <a:t>。</a:t>
            </a:r>
            <a:endParaRPr lang="en-US" altLang="zh-TW" sz="2000" dirty="0" smtClean="0"/>
          </a:p>
          <a:p>
            <a:pPr algn="just"/>
            <a:r>
              <a:rPr lang="zh-TW" altLang="en-US" sz="2000" dirty="0" smtClean="0"/>
              <a:t>以上這些時間複雜度的說法，似乎都正確。當我們使用漸近記號來表示演算法複雜度的情況下，這些說法是完全相通的；更精確地說，它們使用漸近記號來表示時是完全相同的。這</a:t>
            </a:r>
            <a:r>
              <a:rPr lang="zh-TW" altLang="en-US" sz="2000" dirty="0" smtClean="0">
                <a:solidFill>
                  <a:srgbClr val="3333FF"/>
                </a:solidFill>
              </a:rPr>
              <a:t>簡化個別步驟的認定</a:t>
            </a:r>
            <a:r>
              <a:rPr lang="zh-TW" altLang="en-US" sz="2000" dirty="0" smtClean="0"/>
              <a:t>，是我們使用漸近記號來表示演算法複雜度的原因之二。</a:t>
            </a:r>
          </a:p>
        </p:txBody>
      </p:sp>
      <p:sp>
        <p:nvSpPr>
          <p:cNvPr id="7066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BFF4B9F3-3EBF-4988-A94D-D21B85736D6E}" type="slidenum">
              <a:rPr kumimoji="0" lang="en-US" altLang="zh-TW" sz="1400" smtClean="0"/>
              <a:pPr>
                <a:spcBef>
                  <a:spcPct val="0"/>
                </a:spcBef>
                <a:buClrTx/>
                <a:buSzTx/>
                <a:buFontTx/>
                <a:buNone/>
              </a:pPr>
              <a:t>15</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標題 1"/>
          <p:cNvSpPr>
            <a:spLocks noGrp="1"/>
          </p:cNvSpPr>
          <p:nvPr>
            <p:ph type="title"/>
          </p:nvPr>
        </p:nvSpPr>
        <p:spPr/>
        <p:txBody>
          <a:bodyPr/>
          <a:lstStyle/>
          <a:p>
            <a:r>
              <a:rPr lang="zh-TW" altLang="en-US" dirty="0" smtClean="0"/>
              <a:t>漸近記號</a:t>
            </a:r>
            <a:r>
              <a:rPr lang="en-US" altLang="zh-TW" dirty="0" smtClean="0"/>
              <a:t>(</a:t>
            </a:r>
            <a:r>
              <a:rPr lang="zh-TW" altLang="en-US" dirty="0" smtClean="0"/>
              <a:t>續</a:t>
            </a:r>
            <a:r>
              <a:rPr lang="en-US" altLang="zh-TW" dirty="0" smtClean="0"/>
              <a:t>)</a:t>
            </a:r>
            <a:endParaRPr lang="zh-TW" altLang="en-US" dirty="0" smtClean="0"/>
          </a:p>
        </p:txBody>
      </p:sp>
      <p:sp>
        <p:nvSpPr>
          <p:cNvPr id="3" name="內容版面配置區 2"/>
          <p:cNvSpPr>
            <a:spLocks noGrp="1"/>
          </p:cNvSpPr>
          <p:nvPr>
            <p:ph idx="1"/>
          </p:nvPr>
        </p:nvSpPr>
        <p:spPr>
          <a:xfrm>
            <a:off x="0" y="1978025"/>
            <a:ext cx="8955088" cy="4114800"/>
          </a:xfrm>
        </p:spPr>
        <p:txBody>
          <a:bodyPr/>
          <a:lstStyle/>
          <a:p>
            <a:pPr algn="just"/>
            <a:r>
              <a:rPr lang="zh-TW" altLang="en-US" sz="2400" dirty="0" smtClean="0"/>
              <a:t>在演算法處理資料範圍或輸入規模足夠大時，演算法的執行時間複雜度會漸近於一個</a:t>
            </a:r>
            <a:r>
              <a:rPr lang="zh-TW" altLang="en-US" sz="2400" dirty="0" smtClean="0">
                <a:solidFill>
                  <a:srgbClr val="3333FF"/>
                </a:solidFill>
              </a:rPr>
              <a:t>量級</a:t>
            </a:r>
            <a:r>
              <a:rPr lang="en-US" altLang="zh-TW" sz="2400" dirty="0" smtClean="0">
                <a:solidFill>
                  <a:srgbClr val="3333FF"/>
                </a:solidFill>
              </a:rPr>
              <a:t>(order)</a:t>
            </a:r>
            <a:r>
              <a:rPr lang="zh-TW" altLang="en-US" sz="2400" dirty="0" smtClean="0"/>
              <a:t>。</a:t>
            </a:r>
            <a:endParaRPr lang="en-US" altLang="zh-TW" sz="2400" dirty="0" smtClean="0"/>
          </a:p>
          <a:p>
            <a:pPr algn="just"/>
            <a:endParaRPr lang="en-US" altLang="zh-TW" sz="2400" dirty="0" smtClean="0"/>
          </a:p>
          <a:p>
            <a:pPr algn="just"/>
            <a:r>
              <a:rPr lang="zh-TW" altLang="en-US" sz="2400" dirty="0" smtClean="0"/>
              <a:t>一般而言，演算法的執行時間複雜度是一個輸入規模</a:t>
            </a:r>
            <a:r>
              <a:rPr lang="en-US" altLang="zh-TW" sz="2400" dirty="0" smtClean="0"/>
              <a:t>n</a:t>
            </a:r>
            <a:r>
              <a:rPr lang="zh-TW" altLang="en-US" sz="2400" dirty="0" smtClean="0"/>
              <a:t>的多項式，當演算法輸入規模足夠大時，時間複雜度多項式中除了最高次方的項目外，其他的部分都可以被忽略；而同時，最高次方項目的常數係數也同時可以被忽略。</a:t>
            </a:r>
            <a:endParaRPr lang="en-US" altLang="zh-TW" sz="2400" dirty="0" smtClean="0"/>
          </a:p>
        </p:txBody>
      </p:sp>
      <p:sp>
        <p:nvSpPr>
          <p:cNvPr id="716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56E176F3-FA6C-4C89-9EE7-5740AF9CB0AC}" type="slidenum">
              <a:rPr kumimoji="0" lang="en-US" altLang="zh-TW" sz="1400" smtClean="0"/>
              <a:pPr>
                <a:spcBef>
                  <a:spcPct val="0"/>
                </a:spcBef>
                <a:buClrTx/>
                <a:buSzTx/>
                <a:buFontTx/>
                <a:buNone/>
              </a:pPr>
              <a:t>16</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標題 1"/>
          <p:cNvSpPr>
            <a:spLocks noGrp="1"/>
          </p:cNvSpPr>
          <p:nvPr>
            <p:ph type="title"/>
          </p:nvPr>
        </p:nvSpPr>
        <p:spPr/>
        <p:txBody>
          <a:bodyPr/>
          <a:lstStyle/>
          <a:p>
            <a:r>
              <a:rPr lang="zh-TW" altLang="en-US" dirty="0" smtClean="0"/>
              <a:t>漸近記號</a:t>
            </a:r>
            <a:r>
              <a:rPr lang="en-US" altLang="zh-TW" dirty="0" smtClean="0"/>
              <a:t>(</a:t>
            </a:r>
            <a:r>
              <a:rPr lang="zh-TW" altLang="en-US" dirty="0" smtClean="0"/>
              <a:t>續</a:t>
            </a:r>
            <a:r>
              <a:rPr lang="en-US" altLang="zh-TW" dirty="0" smtClean="0"/>
              <a:t>)</a:t>
            </a:r>
            <a:endParaRPr lang="zh-TW" altLang="en-US" dirty="0" smtClean="0"/>
          </a:p>
        </p:txBody>
      </p:sp>
      <p:sp>
        <p:nvSpPr>
          <p:cNvPr id="3" name="內容版面配置區 2"/>
          <p:cNvSpPr>
            <a:spLocks noGrp="1"/>
          </p:cNvSpPr>
          <p:nvPr>
            <p:ph idx="1"/>
          </p:nvPr>
        </p:nvSpPr>
        <p:spPr>
          <a:xfrm>
            <a:off x="0" y="1978025"/>
            <a:ext cx="8955088" cy="4114800"/>
          </a:xfrm>
        </p:spPr>
        <p:txBody>
          <a:bodyPr/>
          <a:lstStyle/>
          <a:p>
            <a:pPr algn="just"/>
            <a:r>
              <a:rPr lang="zh-TW" altLang="en-US" sz="2400" dirty="0" smtClean="0"/>
              <a:t>例如，若一個演算法的時間複雜度為</a:t>
            </a:r>
            <a:r>
              <a:rPr lang="en-US" altLang="zh-TW" sz="2400" dirty="0" smtClean="0"/>
              <a:t>n-2</a:t>
            </a:r>
            <a:r>
              <a:rPr lang="zh-TW" altLang="en-US" sz="2400" dirty="0" smtClean="0"/>
              <a:t>、</a:t>
            </a:r>
            <a:r>
              <a:rPr lang="en-US" altLang="zh-TW" sz="2400" dirty="0" smtClean="0"/>
              <a:t>2n-4</a:t>
            </a:r>
            <a:r>
              <a:rPr lang="zh-TW" altLang="en-US" sz="2400" dirty="0" smtClean="0"/>
              <a:t>或</a:t>
            </a:r>
            <a:r>
              <a:rPr lang="en-US" altLang="zh-TW" sz="2400" dirty="0" smtClean="0"/>
              <a:t>4n-8</a:t>
            </a:r>
            <a:r>
              <a:rPr lang="zh-TW" altLang="en-US" sz="2400" dirty="0" smtClean="0"/>
              <a:t>，則當</a:t>
            </a:r>
            <a:r>
              <a:rPr lang="en-US" altLang="zh-TW" sz="2400" dirty="0" smtClean="0"/>
              <a:t>n</a:t>
            </a:r>
            <a:r>
              <a:rPr lang="zh-TW" altLang="en-US" sz="2400" dirty="0" smtClean="0"/>
              <a:t>足夠大時，此演算法的時間複雜度漸近於</a:t>
            </a:r>
            <a:r>
              <a:rPr lang="en-US" altLang="zh-TW" sz="2400" dirty="0" smtClean="0"/>
              <a:t>n</a:t>
            </a:r>
            <a:r>
              <a:rPr lang="zh-TW" altLang="en-US" sz="2400" dirty="0" smtClean="0"/>
              <a:t>，屬於</a:t>
            </a:r>
            <a:r>
              <a:rPr lang="zh-TW" altLang="en-US" sz="2400" dirty="0" smtClean="0">
                <a:solidFill>
                  <a:srgbClr val="3333FF"/>
                </a:solidFill>
              </a:rPr>
              <a:t>一次方或線性</a:t>
            </a:r>
            <a:r>
              <a:rPr lang="en-US" altLang="zh-TW" sz="2400" dirty="0" smtClean="0">
                <a:solidFill>
                  <a:srgbClr val="3333FF"/>
                </a:solidFill>
              </a:rPr>
              <a:t>(linear)</a:t>
            </a:r>
            <a:r>
              <a:rPr lang="zh-TW" altLang="en-US" sz="2400" dirty="0" smtClean="0">
                <a:solidFill>
                  <a:srgbClr val="3333FF"/>
                </a:solidFill>
              </a:rPr>
              <a:t>量級</a:t>
            </a:r>
            <a:r>
              <a:rPr lang="zh-TW" altLang="en-US" sz="2400" dirty="0" smtClean="0"/>
              <a:t>。</a:t>
            </a:r>
            <a:endParaRPr lang="en-US" altLang="zh-TW" sz="2400" dirty="0" smtClean="0"/>
          </a:p>
          <a:p>
            <a:pPr algn="just"/>
            <a:r>
              <a:rPr lang="zh-TW" altLang="en-US" sz="2400" dirty="0" smtClean="0"/>
              <a:t>又例如，若一個演算法的時間複雜度為</a:t>
            </a:r>
            <a:r>
              <a:rPr lang="en-US" altLang="zh-TW" sz="2400" dirty="0" smtClean="0"/>
              <a:t>35n</a:t>
            </a:r>
            <a:r>
              <a:rPr lang="en-US" altLang="zh-TW" sz="2400" baseline="30000" dirty="0" smtClean="0"/>
              <a:t>2</a:t>
            </a:r>
            <a:r>
              <a:rPr lang="en-US" altLang="zh-TW" sz="2400" dirty="0" smtClean="0"/>
              <a:t>+12n+11</a:t>
            </a:r>
            <a:r>
              <a:rPr lang="zh-TW" altLang="en-US" sz="2400" dirty="0" smtClean="0"/>
              <a:t>，則當</a:t>
            </a:r>
            <a:r>
              <a:rPr lang="en-US" altLang="zh-TW" sz="2400" dirty="0" smtClean="0"/>
              <a:t>n</a:t>
            </a:r>
            <a:r>
              <a:rPr lang="zh-TW" altLang="en-US" sz="2400" dirty="0" smtClean="0"/>
              <a:t>足夠大時，此演算法的時間複雜度漸近於</a:t>
            </a:r>
            <a:r>
              <a:rPr lang="en-US" altLang="zh-TW" sz="2400" dirty="0" smtClean="0">
                <a:solidFill>
                  <a:srgbClr val="3333FF"/>
                </a:solidFill>
              </a:rPr>
              <a:t>n</a:t>
            </a:r>
            <a:r>
              <a:rPr lang="en-US" altLang="zh-TW" sz="2400" baseline="30000" dirty="0" smtClean="0">
                <a:solidFill>
                  <a:srgbClr val="3333FF"/>
                </a:solidFill>
              </a:rPr>
              <a:t>2</a:t>
            </a:r>
            <a:r>
              <a:rPr lang="zh-TW" altLang="en-US" sz="2400" dirty="0" smtClean="0"/>
              <a:t>，屬於</a:t>
            </a:r>
            <a:r>
              <a:rPr lang="zh-TW" altLang="en-US" sz="2400" dirty="0" smtClean="0">
                <a:solidFill>
                  <a:srgbClr val="3333FF"/>
                </a:solidFill>
              </a:rPr>
              <a:t>平方</a:t>
            </a:r>
            <a:r>
              <a:rPr lang="en-US" altLang="zh-TW" sz="2400" dirty="0" smtClean="0">
                <a:solidFill>
                  <a:srgbClr val="3333FF"/>
                </a:solidFill>
              </a:rPr>
              <a:t>(quadratic)</a:t>
            </a:r>
            <a:r>
              <a:rPr lang="zh-TW" altLang="en-US" sz="2400" dirty="0" smtClean="0">
                <a:solidFill>
                  <a:srgbClr val="3333FF"/>
                </a:solidFill>
              </a:rPr>
              <a:t>量級</a:t>
            </a:r>
            <a:r>
              <a:rPr lang="zh-TW" altLang="en-US" sz="2400" dirty="0" smtClean="0"/>
              <a:t>。</a:t>
            </a:r>
            <a:endParaRPr lang="en-US" altLang="zh-TW" sz="2400" dirty="0" smtClean="0"/>
          </a:p>
          <a:p>
            <a:pPr algn="just"/>
            <a:r>
              <a:rPr lang="zh-TW" altLang="en-US" sz="2400" dirty="0" smtClean="0"/>
              <a:t>而若一個演算法的時間複雜度為</a:t>
            </a:r>
            <a:r>
              <a:rPr lang="en-US" altLang="zh-TW" sz="2400" dirty="0" smtClean="0"/>
              <a:t>28n</a:t>
            </a:r>
            <a:r>
              <a:rPr lang="en-US" altLang="zh-TW" sz="2400" baseline="30000" dirty="0" smtClean="0"/>
              <a:t>3</a:t>
            </a:r>
            <a:r>
              <a:rPr lang="en-US" altLang="zh-TW" sz="2400" dirty="0" smtClean="0"/>
              <a:t>+1245n</a:t>
            </a:r>
            <a:r>
              <a:rPr lang="en-US" altLang="zh-TW" sz="2400" baseline="30000" dirty="0" smtClean="0"/>
              <a:t>2</a:t>
            </a:r>
            <a:r>
              <a:rPr lang="en-US" altLang="zh-TW" sz="2400" dirty="0" smtClean="0"/>
              <a:t>+162n+321</a:t>
            </a:r>
            <a:r>
              <a:rPr lang="zh-TW" altLang="en-US" sz="2400" dirty="0" smtClean="0"/>
              <a:t>，則當</a:t>
            </a:r>
            <a:r>
              <a:rPr lang="en-US" altLang="zh-TW" sz="2400" dirty="0" smtClean="0"/>
              <a:t>n</a:t>
            </a:r>
            <a:r>
              <a:rPr lang="zh-TW" altLang="en-US" sz="2400" dirty="0" smtClean="0"/>
              <a:t>足夠大時，此演算法的時間複雜度漸近於</a:t>
            </a:r>
            <a:r>
              <a:rPr lang="en-US" altLang="zh-TW" sz="2400" dirty="0" smtClean="0">
                <a:solidFill>
                  <a:srgbClr val="3333FF"/>
                </a:solidFill>
              </a:rPr>
              <a:t>n</a:t>
            </a:r>
            <a:r>
              <a:rPr lang="en-US" altLang="zh-TW" sz="2400" baseline="30000" dirty="0" smtClean="0">
                <a:solidFill>
                  <a:srgbClr val="3333FF"/>
                </a:solidFill>
              </a:rPr>
              <a:t>3</a:t>
            </a:r>
            <a:r>
              <a:rPr lang="zh-TW" altLang="en-US" sz="2400" dirty="0" smtClean="0"/>
              <a:t>，屬於</a:t>
            </a:r>
            <a:r>
              <a:rPr lang="zh-TW" altLang="en-US" sz="2400" dirty="0" smtClean="0">
                <a:solidFill>
                  <a:srgbClr val="3333FF"/>
                </a:solidFill>
              </a:rPr>
              <a:t>立方</a:t>
            </a:r>
            <a:r>
              <a:rPr lang="en-US" altLang="zh-TW" sz="2400" dirty="0" smtClean="0">
                <a:solidFill>
                  <a:srgbClr val="3333FF"/>
                </a:solidFill>
              </a:rPr>
              <a:t>(cubic)</a:t>
            </a:r>
            <a:r>
              <a:rPr lang="zh-TW" altLang="en-US" sz="2400" dirty="0" smtClean="0">
                <a:solidFill>
                  <a:srgbClr val="3333FF"/>
                </a:solidFill>
              </a:rPr>
              <a:t>量級</a:t>
            </a:r>
            <a:r>
              <a:rPr lang="zh-TW" altLang="en-US" sz="2400" dirty="0" smtClean="0"/>
              <a:t>。</a:t>
            </a:r>
            <a:endParaRPr lang="en-US" altLang="zh-TW" sz="2400" dirty="0" smtClean="0"/>
          </a:p>
          <a:p>
            <a:pPr algn="just"/>
            <a:r>
              <a:rPr lang="zh-TW" altLang="en-US" sz="2400" dirty="0" smtClean="0"/>
              <a:t>一般而言，若是一個演算法的時間複雜度表示為一個多項式，則我們取這個</a:t>
            </a:r>
            <a:r>
              <a:rPr lang="zh-TW" altLang="en-US" sz="2400" dirty="0" smtClean="0">
                <a:solidFill>
                  <a:srgbClr val="3333FF"/>
                </a:solidFill>
              </a:rPr>
              <a:t>多項式的最高次方為其時間複雜度的量級</a:t>
            </a:r>
            <a:r>
              <a:rPr lang="zh-TW" altLang="en-US" sz="2400" dirty="0" smtClean="0"/>
              <a:t>，並且將此量級以大</a:t>
            </a:r>
            <a:r>
              <a:rPr lang="en-US" altLang="zh-TW" sz="2400" dirty="0" smtClean="0"/>
              <a:t>O</a:t>
            </a:r>
            <a:r>
              <a:rPr lang="zh-TW" altLang="en-US" sz="2400" dirty="0" smtClean="0"/>
              <a:t>記號表示。以下我們詳細介紹大</a:t>
            </a:r>
            <a:r>
              <a:rPr lang="en-US" altLang="zh-TW" sz="2400" dirty="0" smtClean="0"/>
              <a:t>O</a:t>
            </a:r>
            <a:r>
              <a:rPr lang="zh-TW" altLang="en-US" sz="2400" dirty="0" smtClean="0"/>
              <a:t>記號。</a:t>
            </a:r>
          </a:p>
        </p:txBody>
      </p:sp>
      <p:sp>
        <p:nvSpPr>
          <p:cNvPr id="7270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00EFE19D-DF10-487A-8F8E-9E4B4E8B988F}" type="slidenum">
              <a:rPr kumimoji="0" lang="en-US" altLang="zh-TW" sz="1400" smtClean="0"/>
              <a:pPr>
                <a:spcBef>
                  <a:spcPct val="0"/>
                </a:spcBef>
                <a:buClrTx/>
                <a:buSzTx/>
                <a:buFontTx/>
                <a:buNone/>
              </a:pPr>
              <a:t>17</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p:cNvSpPr>
            <a:spLocks noGrp="1"/>
          </p:cNvSpPr>
          <p:nvPr>
            <p:ph type="title"/>
          </p:nvPr>
        </p:nvSpPr>
        <p:spPr/>
        <p:txBody>
          <a:bodyPr/>
          <a:lstStyle/>
          <a:p>
            <a:r>
              <a:rPr lang="zh-TW" altLang="en-US" smtClean="0"/>
              <a:t>大</a:t>
            </a:r>
            <a:r>
              <a:rPr lang="en-US" altLang="zh-TW" smtClean="0"/>
              <a:t>O</a:t>
            </a:r>
            <a:r>
              <a:rPr lang="zh-TW" altLang="en-US" smtClean="0"/>
              <a:t>記號</a:t>
            </a:r>
          </a:p>
        </p:txBody>
      </p:sp>
      <p:sp>
        <p:nvSpPr>
          <p:cNvPr id="3" name="內容版面配置區 2"/>
          <p:cNvSpPr>
            <a:spLocks noGrp="1"/>
          </p:cNvSpPr>
          <p:nvPr>
            <p:ph idx="1"/>
          </p:nvPr>
        </p:nvSpPr>
        <p:spPr>
          <a:xfrm>
            <a:off x="0" y="1978025"/>
            <a:ext cx="8955088" cy="4114800"/>
          </a:xfrm>
        </p:spPr>
        <p:txBody>
          <a:bodyPr/>
          <a:lstStyle/>
          <a:p>
            <a:pPr algn="just"/>
            <a:r>
              <a:rPr lang="zh-TW" altLang="en-US" sz="2400" dirty="0" smtClean="0">
                <a:solidFill>
                  <a:srgbClr val="3333FF"/>
                </a:solidFill>
              </a:rPr>
              <a:t>大</a:t>
            </a:r>
            <a:r>
              <a:rPr lang="en-US" altLang="zh-TW" sz="2400" dirty="0" smtClean="0">
                <a:solidFill>
                  <a:srgbClr val="3333FF"/>
                </a:solidFill>
              </a:rPr>
              <a:t>O</a:t>
            </a:r>
            <a:r>
              <a:rPr lang="zh-TW" altLang="en-US" sz="2400" dirty="0" smtClean="0">
                <a:solidFill>
                  <a:srgbClr val="3333FF"/>
                </a:solidFill>
              </a:rPr>
              <a:t>記號</a:t>
            </a:r>
            <a:r>
              <a:rPr lang="en-US" altLang="zh-TW" sz="2400" dirty="0" smtClean="0">
                <a:solidFill>
                  <a:srgbClr val="3333FF"/>
                </a:solidFill>
              </a:rPr>
              <a:t>(Big-O notation)</a:t>
            </a:r>
            <a:r>
              <a:rPr lang="zh-TW" altLang="en-US" sz="2400" dirty="0" smtClean="0">
                <a:solidFill>
                  <a:srgbClr val="3333FF"/>
                </a:solidFill>
              </a:rPr>
              <a:t>為一種漸近記號</a:t>
            </a:r>
            <a:r>
              <a:rPr lang="zh-TW" altLang="en-US" sz="2400" dirty="0" smtClean="0"/>
              <a:t>，我們通常使用大</a:t>
            </a:r>
            <a:r>
              <a:rPr lang="en-US" altLang="zh-TW" sz="2400" dirty="0" smtClean="0"/>
              <a:t>O</a:t>
            </a:r>
            <a:r>
              <a:rPr lang="zh-TW" altLang="en-US" sz="2400" dirty="0" smtClean="0"/>
              <a:t>記號來表示演算法在輸入規模足夠大時，其複雜度的量級漸近情形， 以下我們正式定義大</a:t>
            </a:r>
            <a:r>
              <a:rPr lang="en-US" altLang="zh-TW" sz="2400" dirty="0" smtClean="0"/>
              <a:t>O</a:t>
            </a:r>
            <a:r>
              <a:rPr lang="zh-TW" altLang="en-US" sz="2400" dirty="0" smtClean="0"/>
              <a:t>記號：</a:t>
            </a:r>
            <a:endParaRPr lang="en-US" altLang="zh-TW" sz="2400" dirty="0" smtClean="0"/>
          </a:p>
          <a:p>
            <a:pPr algn="just"/>
            <a:endParaRPr lang="en-US" altLang="zh-TW" sz="2400" dirty="0" smtClean="0"/>
          </a:p>
          <a:p>
            <a:pPr marL="400050" lvl="1" indent="0">
              <a:buFont typeface="Wingdings" pitchFamily="2" charset="2"/>
              <a:buNone/>
            </a:pPr>
            <a:r>
              <a:rPr lang="en-US" altLang="zh-TW" sz="2400" dirty="0" smtClean="0"/>
              <a:t>[</a:t>
            </a:r>
            <a:r>
              <a:rPr lang="zh-TW" altLang="en-US" sz="2400" dirty="0" smtClean="0"/>
              <a:t>定義</a:t>
            </a:r>
            <a:r>
              <a:rPr lang="en-US" altLang="zh-TW" sz="2400" dirty="0" smtClean="0"/>
              <a:t>]</a:t>
            </a:r>
            <a:r>
              <a:rPr lang="zh-TW" altLang="en-US" sz="2400" dirty="0" smtClean="0"/>
              <a:t> </a:t>
            </a:r>
            <a:r>
              <a:rPr lang="zh-TW" altLang="en-US" sz="2400" dirty="0" smtClean="0">
                <a:solidFill>
                  <a:srgbClr val="3333FF"/>
                </a:solidFill>
              </a:rPr>
              <a:t>大</a:t>
            </a:r>
            <a:r>
              <a:rPr lang="en-US" altLang="zh-TW" sz="2400" dirty="0" smtClean="0">
                <a:solidFill>
                  <a:srgbClr val="3333FF"/>
                </a:solidFill>
              </a:rPr>
              <a:t>O</a:t>
            </a:r>
            <a:r>
              <a:rPr lang="zh-TW" altLang="en-US" sz="2400" dirty="0" smtClean="0">
                <a:solidFill>
                  <a:srgbClr val="3333FF"/>
                </a:solidFill>
              </a:rPr>
              <a:t>記號</a:t>
            </a:r>
            <a:r>
              <a:rPr lang="en-US" altLang="zh-TW" sz="2400" dirty="0" smtClean="0">
                <a:solidFill>
                  <a:srgbClr val="3333FF"/>
                </a:solidFill>
              </a:rPr>
              <a:t>(Big-O notation)</a:t>
            </a:r>
            <a:r>
              <a:rPr lang="en-US" altLang="zh-TW" sz="2400" dirty="0" smtClean="0"/>
              <a:t>: (O </a:t>
            </a:r>
            <a:r>
              <a:rPr lang="zh-TW" altLang="en-US" sz="2400" dirty="0" smtClean="0"/>
              <a:t>代表</a:t>
            </a:r>
            <a:r>
              <a:rPr lang="en-US" altLang="zh-TW" sz="2400" dirty="0" smtClean="0"/>
              <a:t>order </a:t>
            </a:r>
            <a:r>
              <a:rPr lang="zh-TW" altLang="en-US" sz="2400" dirty="0" smtClean="0"/>
              <a:t>之意</a:t>
            </a:r>
            <a:r>
              <a:rPr lang="en-US" altLang="zh-TW" sz="2400" dirty="0" smtClean="0"/>
              <a:t>)</a:t>
            </a:r>
            <a:br>
              <a:rPr lang="en-US" altLang="zh-TW" sz="2400" dirty="0" smtClean="0"/>
            </a:br>
            <a:r>
              <a:rPr lang="zh-TW" altLang="en-US" sz="2400" dirty="0" smtClean="0"/>
              <a:t>令</a:t>
            </a:r>
            <a:r>
              <a:rPr lang="en-US" altLang="zh-TW" sz="2400" dirty="0" smtClean="0"/>
              <a:t>f(n) </a:t>
            </a:r>
            <a:r>
              <a:rPr lang="zh-TW" altLang="en-US" sz="2400" dirty="0" smtClean="0"/>
              <a:t>與</a:t>
            </a:r>
            <a:r>
              <a:rPr lang="en-US" altLang="zh-TW" sz="2400" dirty="0" smtClean="0"/>
              <a:t>g(n) </a:t>
            </a:r>
            <a:r>
              <a:rPr lang="zh-TW" altLang="en-US" sz="2400" dirty="0" smtClean="0"/>
              <a:t>是由非負整數對應至實數的函數，若存在正實數常數</a:t>
            </a:r>
            <a:r>
              <a:rPr lang="en-US" altLang="zh-TW" sz="2400" dirty="0" smtClean="0"/>
              <a:t>c </a:t>
            </a:r>
            <a:r>
              <a:rPr lang="zh-TW" altLang="en-US" sz="2400" dirty="0" smtClean="0"/>
              <a:t>和正整數常數</a:t>
            </a:r>
            <a:r>
              <a:rPr lang="en-US" altLang="zh-TW" sz="2400" dirty="0" smtClean="0"/>
              <a:t>n</a:t>
            </a:r>
            <a:r>
              <a:rPr lang="en-US" altLang="zh-TW" sz="2400" baseline="-25000" dirty="0" smtClean="0"/>
              <a:t>0</a:t>
            </a:r>
            <a:r>
              <a:rPr lang="zh-TW" altLang="en-US" sz="2400" dirty="0" smtClean="0"/>
              <a:t>，使得對所有的</a:t>
            </a:r>
            <a:r>
              <a:rPr lang="en-US" altLang="zh-TW" sz="2400" dirty="0" smtClean="0"/>
              <a:t>n </a:t>
            </a:r>
            <a:r>
              <a:rPr lang="en-US" altLang="zh-TW" sz="2400" dirty="0" smtClean="0">
                <a:sym typeface="Symbol" pitchFamily="18" charset="2"/>
              </a:rPr>
              <a:t></a:t>
            </a:r>
            <a:r>
              <a:rPr lang="en-US" altLang="zh-TW" sz="2400" dirty="0" smtClean="0"/>
              <a:t> n</a:t>
            </a:r>
            <a:r>
              <a:rPr lang="en-US" altLang="zh-TW" sz="2400" baseline="-25000" dirty="0" smtClean="0"/>
              <a:t>0 </a:t>
            </a:r>
            <a:r>
              <a:rPr lang="zh-TW" altLang="en-US" sz="2400" dirty="0" smtClean="0"/>
              <a:t>而言，</a:t>
            </a:r>
            <a:r>
              <a:rPr lang="en-US" altLang="zh-TW" sz="2400" dirty="0" smtClean="0"/>
              <a:t>f(n) ≤ cg(n) </a:t>
            </a:r>
            <a:r>
              <a:rPr lang="zh-TW" altLang="en-US" sz="2400" dirty="0" smtClean="0"/>
              <a:t>成立，則我們說</a:t>
            </a:r>
            <a:r>
              <a:rPr lang="en-US" altLang="zh-TW" sz="2400" dirty="0" smtClean="0"/>
              <a:t>f(n) =O(g(n))</a:t>
            </a:r>
            <a:r>
              <a:rPr lang="zh-TW" altLang="en-US" sz="2400" dirty="0" smtClean="0"/>
              <a:t>。</a:t>
            </a:r>
            <a:endParaRPr lang="en-US" altLang="zh-TW" sz="2400" dirty="0" smtClean="0"/>
          </a:p>
          <a:p>
            <a:endParaRPr lang="en-US" altLang="zh-TW" sz="2400" dirty="0" smtClean="0"/>
          </a:p>
          <a:p>
            <a:r>
              <a:rPr lang="zh-TW" altLang="en-US" sz="2400" dirty="0" smtClean="0"/>
              <a:t>因為</a:t>
            </a:r>
            <a:r>
              <a:rPr lang="en-US" altLang="zh-TW" sz="2400" dirty="0" smtClean="0"/>
              <a:t>O(g(n))</a:t>
            </a:r>
            <a:r>
              <a:rPr lang="zh-TW" altLang="en-US" sz="2400" dirty="0" smtClean="0"/>
              <a:t>帶有集合的涵義，因此</a:t>
            </a:r>
            <a:r>
              <a:rPr lang="en-US" altLang="zh-TW" sz="2400" dirty="0" smtClean="0">
                <a:solidFill>
                  <a:srgbClr val="3333FF"/>
                </a:solidFill>
              </a:rPr>
              <a:t>f(n) =O(g(n))</a:t>
            </a:r>
            <a:r>
              <a:rPr lang="zh-TW" altLang="en-US" sz="2400" dirty="0" smtClean="0"/>
              <a:t>唸作「</a:t>
            </a:r>
            <a:r>
              <a:rPr lang="en-US" altLang="zh-TW" sz="2400" dirty="0" smtClean="0">
                <a:solidFill>
                  <a:srgbClr val="3333FF"/>
                </a:solidFill>
              </a:rPr>
              <a:t>f(n) </a:t>
            </a:r>
            <a:r>
              <a:rPr lang="zh-TW" altLang="en-US" sz="2400" dirty="0" smtClean="0">
                <a:solidFill>
                  <a:srgbClr val="3333FF"/>
                </a:solidFill>
              </a:rPr>
              <a:t>屬於</a:t>
            </a:r>
            <a:r>
              <a:rPr lang="en-US" altLang="zh-TW" sz="2400" dirty="0" smtClean="0">
                <a:solidFill>
                  <a:srgbClr val="3333FF"/>
                </a:solidFill>
              </a:rPr>
              <a:t>Big-O of g(n)</a:t>
            </a:r>
            <a:r>
              <a:rPr lang="zh-TW" altLang="en-US" sz="2400" dirty="0" smtClean="0"/>
              <a:t>」；而比較完整的英文唸法為「</a:t>
            </a:r>
            <a:r>
              <a:rPr lang="en-US" altLang="zh-TW" sz="2400" dirty="0" smtClean="0">
                <a:solidFill>
                  <a:srgbClr val="3333FF"/>
                </a:solidFill>
              </a:rPr>
              <a:t>f </a:t>
            </a:r>
            <a:r>
              <a:rPr lang="zh-TW" altLang="en-US" sz="2400" dirty="0" smtClean="0">
                <a:solidFill>
                  <a:srgbClr val="3333FF"/>
                </a:solidFill>
              </a:rPr>
              <a:t> </a:t>
            </a:r>
            <a:r>
              <a:rPr lang="en-US" altLang="zh-TW" sz="2400" dirty="0" smtClean="0">
                <a:solidFill>
                  <a:srgbClr val="3333FF"/>
                </a:solidFill>
              </a:rPr>
              <a:t>of n is of Big-O of g of n</a:t>
            </a:r>
            <a:r>
              <a:rPr lang="zh-TW" altLang="en-US" sz="2400" dirty="0" smtClean="0"/>
              <a:t>」</a:t>
            </a:r>
            <a:r>
              <a:rPr lang="en-US" altLang="zh-TW" sz="2400" dirty="0" smtClean="0"/>
              <a:t>)</a:t>
            </a:r>
            <a:r>
              <a:rPr lang="zh-TW" altLang="en-US" sz="2400" dirty="0" smtClean="0"/>
              <a:t>。</a:t>
            </a:r>
          </a:p>
        </p:txBody>
      </p:sp>
      <p:sp>
        <p:nvSpPr>
          <p:cNvPr id="7373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7E87C351-A25E-407E-8A7A-22BAC5999E38}" type="slidenum">
              <a:rPr kumimoji="0" lang="en-US" altLang="zh-TW" sz="1400" smtClean="0"/>
              <a:pPr>
                <a:spcBef>
                  <a:spcPct val="0"/>
                </a:spcBef>
                <a:buClrTx/>
                <a:buSzTx/>
                <a:buFontTx/>
                <a:buNone/>
              </a:pPr>
              <a:t>18</a:t>
            </a:fld>
            <a:endParaRPr kumimoji="0" lang="en-US" altLang="zh-TW"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標題 1"/>
          <p:cNvSpPr>
            <a:spLocks noGrp="1"/>
          </p:cNvSpPr>
          <p:nvPr>
            <p:ph type="title"/>
          </p:nvPr>
        </p:nvSpPr>
        <p:spPr/>
        <p:txBody>
          <a:bodyPr/>
          <a:lstStyle/>
          <a:p>
            <a:r>
              <a:rPr lang="zh-TW" altLang="en-US" smtClean="0"/>
              <a:t>大</a:t>
            </a:r>
            <a:r>
              <a:rPr lang="en-US" altLang="zh-TW" smtClean="0"/>
              <a:t>O</a:t>
            </a:r>
            <a:r>
              <a:rPr lang="zh-TW" altLang="en-US" smtClean="0"/>
              <a:t>記號</a:t>
            </a:r>
            <a:r>
              <a:rPr lang="en-US" altLang="zh-TW" smtClean="0"/>
              <a:t>(</a:t>
            </a:r>
            <a:r>
              <a:rPr lang="zh-TW" altLang="en-US" smtClean="0"/>
              <a:t>續</a:t>
            </a:r>
            <a:r>
              <a:rPr lang="en-US" altLang="zh-TW" smtClean="0"/>
              <a:t>)</a:t>
            </a:r>
            <a:endParaRPr lang="zh-TW" altLang="en-US" smtClean="0"/>
          </a:p>
        </p:txBody>
      </p:sp>
      <p:sp>
        <p:nvSpPr>
          <p:cNvPr id="3" name="內容版面配置區 2"/>
          <p:cNvSpPr>
            <a:spLocks noGrp="1"/>
          </p:cNvSpPr>
          <p:nvPr>
            <p:ph idx="1"/>
          </p:nvPr>
        </p:nvSpPr>
        <p:spPr>
          <a:xfrm>
            <a:off x="0" y="1978025"/>
            <a:ext cx="8964613" cy="4114800"/>
          </a:xfrm>
        </p:spPr>
        <p:txBody>
          <a:bodyPr/>
          <a:lstStyle/>
          <a:p>
            <a:r>
              <a:rPr lang="zh-TW" altLang="en-US" sz="2000" dirty="0" smtClean="0"/>
              <a:t>例如，令</a:t>
            </a:r>
            <a:r>
              <a:rPr lang="en-US" altLang="zh-TW" sz="2000" dirty="0" smtClean="0"/>
              <a:t>f(n)=2n</a:t>
            </a:r>
            <a:r>
              <a:rPr lang="en-US" altLang="zh-TW" sz="2000" baseline="30000" dirty="0" smtClean="0"/>
              <a:t>2</a:t>
            </a:r>
            <a:r>
              <a:rPr lang="en-US" altLang="zh-TW" sz="2000" dirty="0" smtClean="0"/>
              <a:t> + n + 3 </a:t>
            </a:r>
            <a:r>
              <a:rPr lang="zh-TW" altLang="en-US" sz="2000" dirty="0" smtClean="0"/>
              <a:t>，</a:t>
            </a:r>
            <a:r>
              <a:rPr lang="en-US" altLang="zh-TW" sz="2000" dirty="0" smtClean="0"/>
              <a:t>g(n)</a:t>
            </a:r>
            <a:r>
              <a:rPr lang="en-US" altLang="zh-TW" sz="2000" baseline="30000" dirty="0" smtClean="0"/>
              <a:t> </a:t>
            </a:r>
            <a:r>
              <a:rPr lang="en-US" altLang="zh-TW" sz="2000" dirty="0" smtClean="0"/>
              <a:t>= n</a:t>
            </a:r>
            <a:r>
              <a:rPr lang="en-US" altLang="zh-TW" sz="2000" baseline="30000" dirty="0" smtClean="0"/>
              <a:t>2</a:t>
            </a:r>
            <a:r>
              <a:rPr lang="zh-TW" altLang="en-US" sz="2000" dirty="0" smtClean="0"/>
              <a:t>。因為存在</a:t>
            </a:r>
            <a:r>
              <a:rPr lang="en-US" altLang="zh-TW" sz="2000" dirty="0" smtClean="0"/>
              <a:t>c = 6 </a:t>
            </a:r>
            <a:r>
              <a:rPr lang="zh-TW" altLang="en-US" sz="2000" dirty="0" smtClean="0"/>
              <a:t>和</a:t>
            </a:r>
            <a:r>
              <a:rPr lang="en-US" altLang="zh-TW" sz="2000" dirty="0" smtClean="0"/>
              <a:t>n</a:t>
            </a:r>
            <a:r>
              <a:rPr lang="en-US" altLang="zh-TW" sz="2000" baseline="-25000" dirty="0" smtClean="0"/>
              <a:t>0</a:t>
            </a:r>
            <a:r>
              <a:rPr lang="en-US" altLang="zh-TW" sz="2000" dirty="0" smtClean="0"/>
              <a:t> = 1</a:t>
            </a:r>
            <a:r>
              <a:rPr lang="zh-TW" altLang="en-US" sz="2000" dirty="0" smtClean="0"/>
              <a:t>，使得當</a:t>
            </a:r>
            <a:r>
              <a:rPr lang="en-US" altLang="zh-TW" sz="2000" dirty="0" smtClean="0"/>
              <a:t>n </a:t>
            </a:r>
            <a:r>
              <a:rPr lang="en-US" altLang="zh-TW" sz="2000" dirty="0" smtClean="0">
                <a:sym typeface="Symbol" pitchFamily="18" charset="2"/>
              </a:rPr>
              <a:t></a:t>
            </a:r>
            <a:r>
              <a:rPr lang="en-US" altLang="zh-TW" sz="2000" dirty="0" smtClean="0"/>
              <a:t> n</a:t>
            </a:r>
            <a:r>
              <a:rPr lang="en-US" altLang="zh-TW" sz="2000" baseline="-25000" dirty="0" smtClean="0"/>
              <a:t>0</a:t>
            </a:r>
            <a:r>
              <a:rPr lang="en-US" altLang="zh-TW" sz="2000" dirty="0" smtClean="0"/>
              <a:t> = 1 </a:t>
            </a:r>
            <a:r>
              <a:rPr lang="zh-TW" altLang="en-US" sz="2000" dirty="0" smtClean="0"/>
              <a:t>時，</a:t>
            </a:r>
            <a:r>
              <a:rPr lang="en-US" altLang="zh-TW" sz="2000" dirty="0" smtClean="0"/>
              <a:t> f(n)= 2n</a:t>
            </a:r>
            <a:r>
              <a:rPr lang="en-US" altLang="zh-TW" sz="2000" baseline="30000" dirty="0" smtClean="0"/>
              <a:t>2</a:t>
            </a:r>
            <a:r>
              <a:rPr lang="en-US" altLang="zh-TW" sz="2000" dirty="0" smtClean="0"/>
              <a:t> + n + 3 ≤ cn</a:t>
            </a:r>
            <a:r>
              <a:rPr lang="en-US" altLang="zh-TW" sz="2000" baseline="30000" dirty="0" smtClean="0"/>
              <a:t>2 </a:t>
            </a:r>
            <a:r>
              <a:rPr lang="en-US" altLang="zh-TW" sz="2000" dirty="0" smtClean="0"/>
              <a:t>= 6n</a:t>
            </a:r>
            <a:r>
              <a:rPr lang="en-US" altLang="zh-TW" sz="2000" baseline="30000" dirty="0" smtClean="0"/>
              <a:t>2</a:t>
            </a:r>
            <a:r>
              <a:rPr lang="en-US" altLang="zh-TW" sz="2000" dirty="0" smtClean="0"/>
              <a:t> =6g(n)</a:t>
            </a:r>
            <a:r>
              <a:rPr lang="zh-TW" altLang="en-US" sz="2000" dirty="0" smtClean="0"/>
              <a:t>成立，所以我們說</a:t>
            </a:r>
            <a:r>
              <a:rPr lang="en-US" altLang="zh-TW" sz="2000" dirty="0" smtClean="0"/>
              <a:t>f(n)=2n</a:t>
            </a:r>
            <a:r>
              <a:rPr lang="en-US" altLang="zh-TW" sz="2000" baseline="30000" dirty="0" smtClean="0"/>
              <a:t>2</a:t>
            </a:r>
            <a:r>
              <a:rPr lang="en-US" altLang="zh-TW" sz="2000" dirty="0" smtClean="0"/>
              <a:t> + n + 3 =O(g(n))=O(n</a:t>
            </a:r>
            <a:r>
              <a:rPr lang="en-US" altLang="zh-TW" sz="2000" baseline="30000" dirty="0" smtClean="0"/>
              <a:t>2</a:t>
            </a:r>
            <a:r>
              <a:rPr lang="en-US" altLang="zh-TW" sz="2000" dirty="0" smtClean="0"/>
              <a:t>)</a:t>
            </a:r>
            <a:r>
              <a:rPr lang="zh-TW" altLang="en-US" sz="2000" dirty="0" smtClean="0"/>
              <a:t>。</a:t>
            </a:r>
            <a:endParaRPr lang="en-US" altLang="zh-TW" sz="2000" dirty="0" smtClean="0"/>
          </a:p>
          <a:p>
            <a:r>
              <a:rPr lang="zh-TW" altLang="en-US" sz="2000" dirty="0" smtClean="0"/>
              <a:t>我們可以由圖看出，當</a:t>
            </a:r>
            <a:r>
              <a:rPr lang="en-US" altLang="zh-TW" sz="2000" dirty="0" smtClean="0"/>
              <a:t>n </a:t>
            </a:r>
            <a:r>
              <a:rPr lang="en-US" altLang="zh-TW" sz="2000" dirty="0" smtClean="0">
                <a:sym typeface="Symbol" pitchFamily="18" charset="2"/>
              </a:rPr>
              <a:t></a:t>
            </a:r>
            <a:r>
              <a:rPr lang="en-US" altLang="zh-TW" sz="2000" dirty="0" smtClean="0"/>
              <a:t> n</a:t>
            </a:r>
            <a:r>
              <a:rPr lang="en-US" altLang="zh-TW" sz="2000" baseline="-25000" dirty="0" smtClean="0"/>
              <a:t>0</a:t>
            </a:r>
            <a:r>
              <a:rPr lang="en-US" altLang="zh-TW" sz="2000" dirty="0" smtClean="0"/>
              <a:t> = 1 </a:t>
            </a:r>
            <a:r>
              <a:rPr lang="zh-TW" altLang="en-US" sz="2000" dirty="0" smtClean="0"/>
              <a:t>時， </a:t>
            </a:r>
            <a:r>
              <a:rPr lang="en-US" altLang="zh-TW" sz="2000" dirty="0" smtClean="0"/>
              <a:t>f(n)</a:t>
            </a:r>
            <a:r>
              <a:rPr lang="zh-TW" altLang="en-US" sz="2000" dirty="0" smtClean="0"/>
              <a:t> </a:t>
            </a:r>
            <a:r>
              <a:rPr lang="en-US" altLang="zh-TW" sz="2000" dirty="0" smtClean="0">
                <a:sym typeface="Symbol" pitchFamily="18" charset="2"/>
              </a:rPr>
              <a:t></a:t>
            </a:r>
            <a:r>
              <a:rPr lang="zh-TW" altLang="en-US" sz="2000" dirty="0" smtClean="0">
                <a:sym typeface="Symbol" pitchFamily="18" charset="2"/>
              </a:rPr>
              <a:t> </a:t>
            </a:r>
            <a:r>
              <a:rPr lang="en-US" altLang="zh-TW" sz="2000" dirty="0" smtClean="0">
                <a:sym typeface="Symbol" pitchFamily="18" charset="2"/>
              </a:rPr>
              <a:t>6</a:t>
            </a:r>
            <a:r>
              <a:rPr lang="en-US" altLang="zh-TW" sz="2000" dirty="0" smtClean="0"/>
              <a:t>g(n)</a:t>
            </a:r>
            <a:r>
              <a:rPr lang="zh-TW" altLang="en-US" sz="2000" dirty="0" smtClean="0"/>
              <a:t>成立，我們稱</a:t>
            </a:r>
            <a:r>
              <a:rPr lang="en-US" altLang="zh-TW" sz="2000" dirty="0" smtClean="0"/>
              <a:t>g(n)</a:t>
            </a:r>
            <a:r>
              <a:rPr lang="zh-TW" altLang="en-US" sz="2000" dirty="0" smtClean="0"/>
              <a:t>是</a:t>
            </a:r>
            <a:r>
              <a:rPr lang="en-US" altLang="zh-TW" sz="2000" dirty="0" smtClean="0"/>
              <a:t>f(n)</a:t>
            </a:r>
            <a:r>
              <a:rPr lang="zh-TW" altLang="en-US" sz="2000" dirty="0" smtClean="0"/>
              <a:t>的</a:t>
            </a:r>
            <a:r>
              <a:rPr lang="zh-TW" altLang="en-US" sz="2000" dirty="0" smtClean="0">
                <a:solidFill>
                  <a:srgbClr val="3333FF"/>
                </a:solidFill>
              </a:rPr>
              <a:t>漸近上界</a:t>
            </a:r>
            <a:r>
              <a:rPr lang="en-US" altLang="zh-TW" sz="2000" dirty="0" smtClean="0">
                <a:solidFill>
                  <a:srgbClr val="3333FF"/>
                </a:solidFill>
              </a:rPr>
              <a:t>(asymptotic upper bound)</a:t>
            </a:r>
            <a:r>
              <a:rPr lang="zh-TW" altLang="en-US" sz="2000" dirty="0" smtClean="0"/>
              <a:t>。這表示</a:t>
            </a:r>
            <a:r>
              <a:rPr lang="en-US" altLang="zh-TW" sz="2000" dirty="0" smtClean="0">
                <a:solidFill>
                  <a:srgbClr val="3333FF"/>
                </a:solidFill>
              </a:rPr>
              <a:t>g(n)</a:t>
            </a:r>
            <a:r>
              <a:rPr lang="zh-TW" altLang="en-US" sz="2000" dirty="0" smtClean="0">
                <a:solidFill>
                  <a:srgbClr val="3333FF"/>
                </a:solidFill>
              </a:rPr>
              <a:t>的成長率比</a:t>
            </a:r>
            <a:r>
              <a:rPr lang="en-US" altLang="zh-TW" sz="2000" dirty="0" smtClean="0">
                <a:solidFill>
                  <a:srgbClr val="3333FF"/>
                </a:solidFill>
              </a:rPr>
              <a:t>f(n)</a:t>
            </a:r>
            <a:r>
              <a:rPr lang="zh-TW" altLang="en-US" sz="2000" dirty="0" smtClean="0">
                <a:solidFill>
                  <a:srgbClr val="3333FF"/>
                </a:solidFill>
              </a:rPr>
              <a:t>還快或一樣快</a:t>
            </a:r>
            <a:r>
              <a:rPr lang="zh-TW" altLang="en-US" sz="2000" dirty="0" smtClean="0"/>
              <a:t>。</a:t>
            </a:r>
            <a:endParaRPr lang="en-US" altLang="zh-TW" sz="2000" dirty="0" smtClean="0"/>
          </a:p>
          <a:p>
            <a:endParaRPr lang="en-US" altLang="zh-TW" sz="2000" dirty="0" smtClean="0"/>
          </a:p>
        </p:txBody>
      </p:sp>
      <p:sp>
        <p:nvSpPr>
          <p:cNvPr id="7475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9EA4006E-5AFF-4E43-9338-5DF9C018DB13}" type="slidenum">
              <a:rPr kumimoji="0" lang="en-US" altLang="zh-TW" sz="1400" smtClean="0"/>
              <a:pPr>
                <a:spcBef>
                  <a:spcPct val="0"/>
                </a:spcBef>
                <a:buClrTx/>
                <a:buSzTx/>
                <a:buFontTx/>
                <a:buNone/>
              </a:pPr>
              <a:t>19</a:t>
            </a:fld>
            <a:endParaRPr kumimoji="0" lang="en-US" altLang="zh-TW" sz="1400" smtClean="0"/>
          </a:p>
        </p:txBody>
      </p:sp>
      <p:pic>
        <p:nvPicPr>
          <p:cNvPr id="176130" name="Picture 2" descr="C:\Users\user\Desktop\FigBi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716338"/>
            <a:ext cx="69596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6130"/>
                                        </p:tgtEl>
                                        <p:attrNameLst>
                                          <p:attrName>style.visibility</p:attrName>
                                        </p:attrNameLst>
                                      </p:cBhvr>
                                      <p:to>
                                        <p:strVal val="visible"/>
                                      </p:to>
                                    </p:set>
                                    <p:anim calcmode="lin" valueType="num">
                                      <p:cBhvr additive="base">
                                        <p:cTn id="19" dur="500" fill="hold"/>
                                        <p:tgtEl>
                                          <p:spTgt spid="176130"/>
                                        </p:tgtEl>
                                        <p:attrNameLst>
                                          <p:attrName>ppt_x</p:attrName>
                                        </p:attrNameLst>
                                      </p:cBhvr>
                                      <p:tavLst>
                                        <p:tav tm="0">
                                          <p:val>
                                            <p:strVal val="#ppt_x"/>
                                          </p:val>
                                        </p:tav>
                                        <p:tav tm="100000">
                                          <p:val>
                                            <p:strVal val="#ppt_x"/>
                                          </p:val>
                                        </p:tav>
                                      </p:tavLst>
                                    </p:anim>
                                    <p:anim calcmode="lin" valueType="num">
                                      <p:cBhvr additive="base">
                                        <p:cTn id="20" dur="500" fill="hold"/>
                                        <p:tgtEl>
                                          <p:spTgt spid="176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標題 1"/>
          <p:cNvSpPr>
            <a:spLocks noGrp="1"/>
          </p:cNvSpPr>
          <p:nvPr>
            <p:ph type="title"/>
          </p:nvPr>
        </p:nvSpPr>
        <p:spPr/>
        <p:txBody>
          <a:bodyPr/>
          <a:lstStyle/>
          <a:p>
            <a:endParaRPr lang="zh-TW" altLang="en-US" smtClean="0"/>
          </a:p>
        </p:txBody>
      </p:sp>
      <p:sp>
        <p:nvSpPr>
          <p:cNvPr id="60419" name="內容版面配置區 2"/>
          <p:cNvSpPr>
            <a:spLocks noGrp="1"/>
          </p:cNvSpPr>
          <p:nvPr>
            <p:ph idx="1"/>
          </p:nvPr>
        </p:nvSpPr>
        <p:spPr>
          <a:xfrm>
            <a:off x="468313" y="2017713"/>
            <a:ext cx="8486775" cy="4114800"/>
          </a:xfrm>
        </p:spPr>
        <p:txBody>
          <a:bodyPr/>
          <a:lstStyle/>
          <a:p>
            <a:pPr marL="0" indent="0" algn="ctr">
              <a:buFont typeface="Wingdings" pitchFamily="2" charset="2"/>
              <a:buNone/>
            </a:pPr>
            <a:endParaRPr lang="en-US" altLang="zh-TW" sz="5400" b="1" dirty="0" smtClean="0"/>
          </a:p>
          <a:p>
            <a:pPr marL="0" indent="0" algn="ctr">
              <a:buFont typeface="Wingdings" pitchFamily="2" charset="2"/>
              <a:buNone/>
            </a:pPr>
            <a:r>
              <a:rPr lang="en-US" altLang="zh-TW" sz="5400" b="1" dirty="0" smtClean="0"/>
              <a:t>1. </a:t>
            </a:r>
            <a:r>
              <a:rPr lang="zh-TW" altLang="en-US" sz="5400" b="1" dirty="0" smtClean="0"/>
              <a:t>演算法的效能</a:t>
            </a:r>
            <a:r>
              <a:rPr lang="zh-TW" altLang="en-US" sz="5400" dirty="0" smtClean="0"/>
              <a:t> </a:t>
            </a:r>
          </a:p>
        </p:txBody>
      </p:sp>
      <p:sp>
        <p:nvSpPr>
          <p:cNvPr id="6042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9A845D2-5E33-45A2-8498-A37F86C3BF32}" type="slidenum">
              <a:rPr kumimoji="0" lang="en-US" altLang="zh-TW" sz="1400" smtClean="0"/>
              <a:pPr>
                <a:spcBef>
                  <a:spcPct val="0"/>
                </a:spcBef>
                <a:buClrTx/>
                <a:buSzTx/>
                <a:buFontTx/>
                <a:buNone/>
              </a:pPr>
              <a:t>2</a:t>
            </a:fld>
            <a:endParaRPr kumimoji="0" lang="en-US" altLang="zh-TW" sz="1400" smtClean="0"/>
          </a:p>
        </p:txBody>
      </p:sp>
    </p:spTree>
    <p:extLst>
      <p:ext uri="{BB962C8B-B14F-4D97-AF65-F5344CB8AC3E}">
        <p14:creationId xmlns:p14="http://schemas.microsoft.com/office/powerpoint/2010/main" val="727784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zh-TW" altLang="en-US" sz="3600" smtClean="0"/>
              <a:t>一些複雜度的大 </a:t>
            </a:r>
            <a:r>
              <a:rPr lang="en-US" altLang="zh-TW" sz="3600" smtClean="0"/>
              <a:t>O </a:t>
            </a:r>
            <a:r>
              <a:rPr lang="zh-TW" altLang="en-US" sz="3600" smtClean="0"/>
              <a:t>記號表示及其量級</a:t>
            </a:r>
          </a:p>
        </p:txBody>
      </p:sp>
      <p:sp>
        <p:nvSpPr>
          <p:cNvPr id="3" name="內容版面配置區 2"/>
          <p:cNvSpPr>
            <a:spLocks noGrp="1"/>
          </p:cNvSpPr>
          <p:nvPr>
            <p:ph idx="1"/>
          </p:nvPr>
        </p:nvSpPr>
        <p:spPr>
          <a:xfrm>
            <a:off x="0" y="1978025"/>
            <a:ext cx="8964613" cy="4114800"/>
          </a:xfrm>
        </p:spPr>
        <p:txBody>
          <a:bodyPr/>
          <a:lstStyle/>
          <a:p>
            <a:endParaRPr lang="en-US" altLang="zh-TW" sz="2400" smtClean="0"/>
          </a:p>
        </p:txBody>
      </p:sp>
      <p:sp>
        <p:nvSpPr>
          <p:cNvPr id="7578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7D3114D8-D8D8-422C-9F87-EEC298C5A99F}" type="slidenum">
              <a:rPr kumimoji="0" lang="en-US" altLang="zh-TW" sz="1400" smtClean="0"/>
              <a:pPr>
                <a:spcBef>
                  <a:spcPct val="0"/>
                </a:spcBef>
                <a:buClrTx/>
                <a:buSzTx/>
                <a:buFontTx/>
                <a:buNone/>
              </a:pPr>
              <a:t>20</a:t>
            </a:fld>
            <a:endParaRPr kumimoji="0" lang="en-US" altLang="zh-TW" sz="1400" smtClean="0"/>
          </a:p>
        </p:txBody>
      </p:sp>
      <p:pic>
        <p:nvPicPr>
          <p:cNvPr id="757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3600"/>
            <a:ext cx="8534400" cy="446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TW" altLang="en-US" smtClean="0"/>
              <a:t>漸近上界</a:t>
            </a:r>
            <a:r>
              <a:rPr lang="en-US" altLang="zh-TW" smtClean="0"/>
              <a:t/>
            </a:r>
            <a:br>
              <a:rPr lang="en-US" altLang="zh-TW" smtClean="0"/>
            </a:br>
            <a:r>
              <a:rPr lang="en-US" altLang="zh-TW" smtClean="0"/>
              <a:t>(Asymptotic Upper Bound)</a:t>
            </a:r>
          </a:p>
        </p:txBody>
      </p:sp>
      <p:sp>
        <p:nvSpPr>
          <p:cNvPr id="108547" name="Rectangle 3"/>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eaLnBrk="1" hangingPunct="1">
              <a:spcBef>
                <a:spcPct val="0"/>
              </a:spcBef>
              <a:buClrTx/>
              <a:buSzTx/>
              <a:buFontTx/>
              <a:buNone/>
            </a:pPr>
            <a:endParaRPr lang="zh-TW" altLang="en-US" sz="1800"/>
          </a:p>
        </p:txBody>
      </p:sp>
      <p:sp>
        <p:nvSpPr>
          <p:cNvPr id="108548" name="Rectangle 5"/>
          <p:cNvSpPr>
            <a:spLocks noChangeArrowheads="1"/>
          </p:cNvSpPr>
          <p:nvPr/>
        </p:nvSpPr>
        <p:spPr bwMode="auto">
          <a:xfrm>
            <a:off x="0" y="1695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eaLnBrk="1" hangingPunct="1">
              <a:spcBef>
                <a:spcPct val="0"/>
              </a:spcBef>
              <a:buClrTx/>
              <a:buSzTx/>
              <a:buFontTx/>
              <a:buNone/>
            </a:pPr>
            <a:endParaRPr lang="zh-TW" altLang="en-US" sz="1800"/>
          </a:p>
        </p:txBody>
      </p:sp>
      <p:graphicFrame>
        <p:nvGraphicFramePr>
          <p:cNvPr id="108549" name="Object 6"/>
          <p:cNvGraphicFramePr>
            <a:graphicFrameLocks noChangeAspect="1"/>
          </p:cNvGraphicFramePr>
          <p:nvPr/>
        </p:nvGraphicFramePr>
        <p:xfrm>
          <a:off x="1692275" y="3130550"/>
          <a:ext cx="5200650" cy="3467100"/>
        </p:xfrm>
        <a:graphic>
          <a:graphicData uri="http://schemas.openxmlformats.org/presentationml/2006/ole">
            <mc:AlternateContent xmlns:mc="http://schemas.openxmlformats.org/markup-compatibility/2006">
              <mc:Choice xmlns:v="urn:schemas-microsoft-com:vml" Requires="v">
                <p:oleObj spid="_x0000_s119812" name="VISIO" r:id="rId3" imgW="5198364" imgH="3465576" progId="Visio.Drawing.6">
                  <p:embed/>
                </p:oleObj>
              </mc:Choice>
              <mc:Fallback>
                <p:oleObj name="VISIO" r:id="rId3" imgW="5198364" imgH="346557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130550"/>
                        <a:ext cx="5200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30630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TW" altLang="en-US" smtClean="0"/>
              <a:t>漸近下界</a:t>
            </a:r>
            <a:r>
              <a:rPr lang="en-US" altLang="zh-TW" smtClean="0"/>
              <a:t/>
            </a:r>
            <a:br>
              <a:rPr lang="en-US" altLang="zh-TW" smtClean="0"/>
            </a:br>
            <a:r>
              <a:rPr lang="en-US" altLang="zh-TW" smtClean="0"/>
              <a:t>(Asymptotic Lower Bound )</a:t>
            </a:r>
          </a:p>
        </p:txBody>
      </p:sp>
      <p:sp>
        <p:nvSpPr>
          <p:cNvPr id="109571" name="Rectangle 3"/>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eaLnBrk="1" hangingPunct="1">
              <a:spcBef>
                <a:spcPct val="0"/>
              </a:spcBef>
              <a:buClrTx/>
              <a:buSzTx/>
              <a:buFontTx/>
              <a:buNone/>
            </a:pPr>
            <a:endParaRPr lang="zh-TW" altLang="en-US" sz="1800"/>
          </a:p>
        </p:txBody>
      </p:sp>
      <p:sp>
        <p:nvSpPr>
          <p:cNvPr id="109572" name="Rectangle 5"/>
          <p:cNvSpPr>
            <a:spLocks noChangeArrowheads="1"/>
          </p:cNvSpPr>
          <p:nvPr/>
        </p:nvSpPr>
        <p:spPr bwMode="auto">
          <a:xfrm>
            <a:off x="0" y="1695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eaLnBrk="1" hangingPunct="1">
              <a:spcBef>
                <a:spcPct val="0"/>
              </a:spcBef>
              <a:buClrTx/>
              <a:buSzTx/>
              <a:buFontTx/>
              <a:buNone/>
            </a:pPr>
            <a:endParaRPr lang="zh-TW" altLang="en-US" sz="1800"/>
          </a:p>
        </p:txBody>
      </p:sp>
      <p:graphicFrame>
        <p:nvGraphicFramePr>
          <p:cNvPr id="109573" name="Object 6"/>
          <p:cNvGraphicFramePr>
            <a:graphicFrameLocks noChangeAspect="1"/>
          </p:cNvGraphicFramePr>
          <p:nvPr/>
        </p:nvGraphicFramePr>
        <p:xfrm>
          <a:off x="1908175" y="3057525"/>
          <a:ext cx="5200650" cy="3467100"/>
        </p:xfrm>
        <a:graphic>
          <a:graphicData uri="http://schemas.openxmlformats.org/presentationml/2006/ole">
            <mc:AlternateContent xmlns:mc="http://schemas.openxmlformats.org/markup-compatibility/2006">
              <mc:Choice xmlns:v="urn:schemas-microsoft-com:vml" Requires="v">
                <p:oleObj spid="_x0000_s120836" name="VISIO" r:id="rId3" imgW="5198364" imgH="3465576" progId="Visio.Drawing.6">
                  <p:embed/>
                </p:oleObj>
              </mc:Choice>
              <mc:Fallback>
                <p:oleObj name="VISIO" r:id="rId3" imgW="5198364" imgH="346557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057525"/>
                        <a:ext cx="5200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84132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900113" y="2017713"/>
            <a:ext cx="8054975" cy="1050925"/>
          </a:xfrm>
        </p:spPr>
        <p:txBody>
          <a:bodyPr/>
          <a:lstStyle/>
          <a:p>
            <a:pPr marL="609600" indent="-609600" eaLnBrk="1" hangingPunct="1"/>
            <a:r>
              <a:rPr lang="en-US" altLang="zh-TW" sz="3600" i="1" smtClean="0">
                <a:latin typeface="Times New Roman" pitchFamily="18" charset="0"/>
                <a:sym typeface="Symbol" pitchFamily="18" charset="2"/>
              </a:rPr>
              <a:t>f(n) = </a:t>
            </a:r>
            <a:r>
              <a:rPr lang="en-US" altLang="zh-TW" sz="3600" smtClean="0">
                <a:latin typeface="Times New Roman" pitchFamily="18" charset="0"/>
                <a:sym typeface="Symbol" pitchFamily="18" charset="2"/>
              </a:rPr>
              <a:t></a:t>
            </a:r>
            <a:r>
              <a:rPr lang="en-US" altLang="zh-TW" sz="3600" i="1" smtClean="0">
                <a:latin typeface="Times New Roman" pitchFamily="18" charset="0"/>
              </a:rPr>
              <a:t>(g(n))</a:t>
            </a:r>
            <a:endParaRPr lang="en-US" altLang="zh-TW" sz="3600" i="1" smtClean="0">
              <a:latin typeface="Times New Roman" pitchFamily="18" charset="0"/>
              <a:sym typeface="Symbol" pitchFamily="18" charset="2"/>
            </a:endParaRPr>
          </a:p>
          <a:p>
            <a:pPr marL="609600" indent="-609600" eaLnBrk="1" hangingPunct="1"/>
            <a:endParaRPr lang="en-US" altLang="zh-TW" sz="4000" i="1" smtClean="0"/>
          </a:p>
        </p:txBody>
      </p:sp>
      <p:sp>
        <p:nvSpPr>
          <p:cNvPr id="110595" name="Rectangle 3"/>
          <p:cNvSpPr>
            <a:spLocks noChangeArrowheads="1"/>
          </p:cNvSpPr>
          <p:nvPr/>
        </p:nvSpPr>
        <p:spPr bwMode="auto">
          <a:xfrm>
            <a:off x="0" y="1695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eaLnBrk="1" hangingPunct="1">
              <a:spcBef>
                <a:spcPct val="0"/>
              </a:spcBef>
              <a:buClrTx/>
              <a:buSzTx/>
              <a:buFontTx/>
              <a:buNone/>
            </a:pPr>
            <a:endParaRPr lang="zh-TW" altLang="en-US" sz="1800"/>
          </a:p>
        </p:txBody>
      </p:sp>
      <p:graphicFrame>
        <p:nvGraphicFramePr>
          <p:cNvPr id="110596" name="Object 4"/>
          <p:cNvGraphicFramePr>
            <a:graphicFrameLocks noChangeAspect="1"/>
          </p:cNvGraphicFramePr>
          <p:nvPr/>
        </p:nvGraphicFramePr>
        <p:xfrm>
          <a:off x="2179638" y="3130550"/>
          <a:ext cx="5200650" cy="3467100"/>
        </p:xfrm>
        <a:graphic>
          <a:graphicData uri="http://schemas.openxmlformats.org/presentationml/2006/ole">
            <mc:AlternateContent xmlns:mc="http://schemas.openxmlformats.org/markup-compatibility/2006">
              <mc:Choice xmlns:v="urn:schemas-microsoft-com:vml" Requires="v">
                <p:oleObj spid="_x0000_s121860" name="VISIO" r:id="rId3" imgW="5198364" imgH="3465576" progId="Visio.Drawing.6">
                  <p:embed/>
                </p:oleObj>
              </mc:Choice>
              <mc:Fallback>
                <p:oleObj name="VISIO" r:id="rId3" imgW="5198364" imgH="346557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638" y="3130550"/>
                        <a:ext cx="5200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7" name="Rectangle 2"/>
          <p:cNvSpPr>
            <a:spLocks noGrp="1" noChangeArrowheads="1"/>
          </p:cNvSpPr>
          <p:nvPr>
            <p:ph type="title"/>
          </p:nvPr>
        </p:nvSpPr>
        <p:spPr/>
        <p:txBody>
          <a:bodyPr/>
          <a:lstStyle/>
          <a:p>
            <a:pPr eaLnBrk="1" hangingPunct="1"/>
            <a:r>
              <a:rPr lang="zh-TW" altLang="en-US" smtClean="0"/>
              <a:t>漸近緊界</a:t>
            </a:r>
            <a:r>
              <a:rPr lang="en-US" altLang="zh-TW" smtClean="0"/>
              <a:t/>
            </a:r>
            <a:br>
              <a:rPr lang="en-US" altLang="zh-TW" smtClean="0"/>
            </a:br>
            <a:r>
              <a:rPr lang="en-US" altLang="zh-TW" smtClean="0"/>
              <a:t>(Asymptotic Tight Bound )</a:t>
            </a:r>
          </a:p>
        </p:txBody>
      </p:sp>
    </p:spTree>
    <p:extLst>
      <p:ext uri="{BB962C8B-B14F-4D97-AF65-F5344CB8AC3E}">
        <p14:creationId xmlns:p14="http://schemas.microsoft.com/office/powerpoint/2010/main" val="2356451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762000" y="1752600"/>
            <a:ext cx="7772400" cy="4114800"/>
          </a:xfrm>
        </p:spPr>
        <p:txBody>
          <a:bodyPr/>
          <a:lstStyle/>
          <a:p>
            <a:pPr eaLnBrk="1" hangingPunct="1">
              <a:lnSpc>
                <a:spcPct val="90000"/>
              </a:lnSpc>
            </a:pPr>
            <a:r>
              <a:rPr lang="en-US" altLang="zh-TW" sz="2800" u="sng" dirty="0" smtClean="0"/>
              <a:t>Def</a:t>
            </a:r>
            <a:r>
              <a:rPr lang="en-US" altLang="zh-TW" sz="2800" dirty="0" smtClean="0"/>
              <a:t>: f(n) = O(g(n))	</a:t>
            </a:r>
            <a:r>
              <a:rPr lang="en-US" altLang="zh-TW" sz="2800" dirty="0" smtClean="0">
                <a:latin typeface="Arial" charset="0"/>
              </a:rPr>
              <a:t>“</a:t>
            </a:r>
            <a:r>
              <a:rPr lang="zh-TW" altLang="en-US" sz="2800" dirty="0" smtClean="0">
                <a:solidFill>
                  <a:schemeClr val="hlink"/>
                </a:solidFill>
              </a:rPr>
              <a:t>上限</a:t>
            </a:r>
            <a:r>
              <a:rPr lang="en-US" altLang="zh-TW" sz="2800" dirty="0" smtClean="0">
                <a:solidFill>
                  <a:schemeClr val="hlink"/>
                </a:solidFill>
              </a:rPr>
              <a:t>(upper bound)</a:t>
            </a:r>
            <a:r>
              <a:rPr lang="en-US" altLang="zh-TW" sz="2800" dirty="0" smtClean="0"/>
              <a:t>"</a:t>
            </a:r>
          </a:p>
          <a:p>
            <a:pPr eaLnBrk="1" hangingPunct="1">
              <a:lnSpc>
                <a:spcPct val="90000"/>
              </a:lnSpc>
              <a:buFont typeface="Wingdings" pitchFamily="2" charset="2"/>
              <a:buNone/>
            </a:pPr>
            <a:r>
              <a:rPr lang="en-US" altLang="zh-TW" sz="2800" dirty="0" smtClean="0"/>
              <a:t>	</a:t>
            </a:r>
            <a:r>
              <a:rPr lang="en-US" altLang="zh-TW" sz="2800" dirty="0" err="1" smtClean="0"/>
              <a:t>iff</a:t>
            </a:r>
            <a:r>
              <a:rPr lang="en-US" altLang="zh-TW" sz="2800" dirty="0" smtClean="0"/>
              <a:t> </a:t>
            </a:r>
            <a:r>
              <a:rPr lang="en-US" altLang="zh-TW" sz="2800" dirty="0" smtClean="0">
                <a:sym typeface="Symbol" pitchFamily="18" charset="2"/>
              </a:rPr>
              <a:t> </a:t>
            </a:r>
            <a:r>
              <a:rPr lang="en-US" altLang="zh-TW" sz="2800" dirty="0" smtClean="0"/>
              <a:t>c, n</a:t>
            </a:r>
            <a:r>
              <a:rPr lang="en-US" altLang="zh-TW" sz="2800" baseline="-30000" dirty="0" smtClean="0"/>
              <a:t>0 </a:t>
            </a:r>
            <a:r>
              <a:rPr lang="en-US" altLang="zh-TW" sz="2800" dirty="0" smtClean="0">
                <a:sym typeface="Symbol" pitchFamily="18" charset="2"/>
              </a:rPr>
              <a:t></a:t>
            </a:r>
            <a:r>
              <a:rPr lang="en-US" altLang="zh-TW" sz="2800" dirty="0" smtClean="0"/>
              <a:t> |f(n)| </a:t>
            </a:r>
            <a:r>
              <a:rPr lang="en-US" altLang="zh-TW" sz="2800" dirty="0" smtClean="0">
                <a:sym typeface="Symbol" pitchFamily="18" charset="2"/>
              </a:rPr>
              <a:t></a:t>
            </a:r>
            <a:r>
              <a:rPr lang="en-US" altLang="zh-TW" sz="2800" dirty="0" smtClean="0"/>
              <a:t> </a:t>
            </a:r>
            <a:r>
              <a:rPr lang="en-US" altLang="zh-TW" sz="2800" dirty="0" err="1" smtClean="0"/>
              <a:t>c|g</a:t>
            </a:r>
            <a:r>
              <a:rPr lang="en-US" altLang="zh-TW" sz="2800" dirty="0" smtClean="0"/>
              <a:t>(n)|  </a:t>
            </a:r>
            <a:r>
              <a:rPr lang="en-US" altLang="zh-TW" sz="2800" dirty="0" smtClean="0">
                <a:sym typeface="Symbol" pitchFamily="18" charset="2"/>
              </a:rPr>
              <a:t></a:t>
            </a:r>
            <a:r>
              <a:rPr lang="en-US" altLang="zh-TW" sz="2800" dirty="0" smtClean="0"/>
              <a:t> n </a:t>
            </a:r>
            <a:r>
              <a:rPr lang="en-US" altLang="zh-TW" sz="2800" dirty="0" smtClean="0">
                <a:sym typeface="Symbol" pitchFamily="18" charset="2"/>
              </a:rPr>
              <a:t></a:t>
            </a:r>
            <a:r>
              <a:rPr lang="en-US" altLang="zh-TW" sz="2800" dirty="0" smtClean="0"/>
              <a:t> n</a:t>
            </a:r>
            <a:r>
              <a:rPr lang="en-US" altLang="zh-TW" sz="2800" baseline="-30000" dirty="0" smtClean="0"/>
              <a:t>0</a:t>
            </a:r>
            <a:endParaRPr lang="en-US" altLang="zh-TW" sz="2800" dirty="0" smtClean="0"/>
          </a:p>
          <a:p>
            <a:pPr eaLnBrk="1" hangingPunct="1">
              <a:lnSpc>
                <a:spcPct val="90000"/>
              </a:lnSpc>
            </a:pPr>
            <a:r>
              <a:rPr lang="en-US" altLang="zh-TW" sz="2800" dirty="0" smtClean="0"/>
              <a:t>e.g. f(n) = 3n</a:t>
            </a:r>
            <a:r>
              <a:rPr lang="en-US" altLang="zh-TW" sz="2800" baseline="30000" dirty="0" smtClean="0"/>
              <a:t>2</a:t>
            </a:r>
            <a:r>
              <a:rPr lang="en-US" altLang="zh-TW" sz="2800" dirty="0" smtClean="0"/>
              <a:t> + 2</a:t>
            </a:r>
          </a:p>
          <a:p>
            <a:pPr eaLnBrk="1" hangingPunct="1">
              <a:lnSpc>
                <a:spcPct val="90000"/>
              </a:lnSpc>
              <a:buFont typeface="Wingdings" pitchFamily="2" charset="2"/>
              <a:buNone/>
            </a:pPr>
            <a:r>
              <a:rPr lang="en-US" altLang="zh-TW" sz="2800" dirty="0" smtClean="0"/>
              <a:t>		 g(n) = n</a:t>
            </a:r>
            <a:r>
              <a:rPr lang="en-US" altLang="zh-TW" sz="2800" baseline="30000" dirty="0" smtClean="0"/>
              <a:t>2</a:t>
            </a:r>
            <a:r>
              <a:rPr lang="en-US" altLang="zh-TW" sz="2800" dirty="0" smtClean="0"/>
              <a:t>     </a:t>
            </a:r>
          </a:p>
          <a:p>
            <a:pPr eaLnBrk="1" hangingPunct="1">
              <a:lnSpc>
                <a:spcPct val="90000"/>
              </a:lnSpc>
              <a:buFont typeface="Wingdings" pitchFamily="2" charset="2"/>
              <a:buNone/>
            </a:pPr>
            <a:r>
              <a:rPr lang="en-US" altLang="zh-TW" sz="2800" dirty="0" smtClean="0"/>
              <a:t>	 </a:t>
            </a:r>
            <a:r>
              <a:rPr lang="en-US" altLang="zh-TW" sz="2800" dirty="0" smtClean="0">
                <a:sym typeface="Symbol" pitchFamily="18" charset="2"/>
              </a:rPr>
              <a:t></a:t>
            </a:r>
            <a:r>
              <a:rPr lang="en-US" altLang="zh-TW" sz="2800" dirty="0" smtClean="0"/>
              <a:t>	n</a:t>
            </a:r>
            <a:r>
              <a:rPr lang="en-US" altLang="zh-TW" sz="2800" baseline="-30000" dirty="0" smtClean="0"/>
              <a:t>0</a:t>
            </a:r>
            <a:r>
              <a:rPr lang="en-US" altLang="zh-TW" sz="2800" dirty="0" smtClean="0"/>
              <a:t>=2, c=4</a:t>
            </a:r>
          </a:p>
          <a:p>
            <a:pPr eaLnBrk="1" hangingPunct="1">
              <a:lnSpc>
                <a:spcPct val="90000"/>
              </a:lnSpc>
              <a:buFont typeface="Wingdings" pitchFamily="2" charset="2"/>
              <a:buNone/>
            </a:pPr>
            <a:r>
              <a:rPr lang="en-US" altLang="zh-TW" sz="2800" dirty="0" smtClean="0">
                <a:sym typeface="Symbol" pitchFamily="18" charset="2"/>
              </a:rPr>
              <a:t>	 </a:t>
            </a:r>
            <a:r>
              <a:rPr lang="en-US" altLang="zh-TW" sz="2800" dirty="0" smtClean="0">
                <a:solidFill>
                  <a:schemeClr val="hlink"/>
                </a:solidFill>
              </a:rPr>
              <a:t>f(n) = O(n</a:t>
            </a:r>
            <a:r>
              <a:rPr lang="en-US" altLang="zh-TW" sz="2800" baseline="30000" dirty="0" smtClean="0">
                <a:solidFill>
                  <a:schemeClr val="hlink"/>
                </a:solidFill>
              </a:rPr>
              <a:t>2</a:t>
            </a:r>
            <a:r>
              <a:rPr lang="en-US" altLang="zh-TW" sz="2800" dirty="0" smtClean="0">
                <a:solidFill>
                  <a:schemeClr val="hlink"/>
                </a:solidFill>
              </a:rPr>
              <a:t>)</a:t>
            </a:r>
          </a:p>
          <a:p>
            <a:pPr eaLnBrk="1" hangingPunct="1">
              <a:lnSpc>
                <a:spcPct val="90000"/>
              </a:lnSpc>
            </a:pPr>
            <a:endParaRPr lang="en-US" altLang="zh-TW" sz="2800" dirty="0" smtClean="0"/>
          </a:p>
          <a:p>
            <a:pPr eaLnBrk="1" hangingPunct="1">
              <a:lnSpc>
                <a:spcPct val="90000"/>
              </a:lnSpc>
            </a:pPr>
            <a:r>
              <a:rPr lang="en-US" altLang="zh-TW" sz="2800" dirty="0" smtClean="0"/>
              <a:t>e.g. f(n) = n</a:t>
            </a:r>
            <a:r>
              <a:rPr lang="en-US" altLang="zh-TW" sz="2800" baseline="30000" dirty="0" smtClean="0"/>
              <a:t>3</a:t>
            </a:r>
            <a:r>
              <a:rPr lang="en-US" altLang="zh-TW" sz="2800" dirty="0" smtClean="0"/>
              <a:t> + n = O(n</a:t>
            </a:r>
            <a:r>
              <a:rPr lang="en-US" altLang="zh-TW" sz="2800" baseline="30000" dirty="0" smtClean="0"/>
              <a:t>3</a:t>
            </a:r>
            <a:r>
              <a:rPr lang="en-US" altLang="zh-TW" sz="2800" dirty="0" smtClean="0"/>
              <a:t>)</a:t>
            </a:r>
          </a:p>
          <a:p>
            <a:pPr eaLnBrk="1" hangingPunct="1">
              <a:lnSpc>
                <a:spcPct val="90000"/>
              </a:lnSpc>
            </a:pPr>
            <a:r>
              <a:rPr lang="en-US" altLang="zh-TW" sz="2800" dirty="0" smtClean="0"/>
              <a:t>e.g. f(n) = 3n</a:t>
            </a:r>
            <a:r>
              <a:rPr lang="en-US" altLang="zh-TW" sz="2800" baseline="30000" dirty="0" smtClean="0"/>
              <a:t>2</a:t>
            </a:r>
            <a:r>
              <a:rPr lang="en-US" altLang="zh-TW" sz="2800" dirty="0" smtClean="0"/>
              <a:t> + 2 = O(n</a:t>
            </a:r>
            <a:r>
              <a:rPr lang="en-US" altLang="zh-TW" sz="2800" baseline="30000" dirty="0" smtClean="0"/>
              <a:t>3</a:t>
            </a:r>
            <a:r>
              <a:rPr lang="en-US" altLang="zh-TW" sz="2800" dirty="0" smtClean="0"/>
              <a:t>) or O(n</a:t>
            </a:r>
            <a:r>
              <a:rPr lang="en-US" altLang="zh-TW" sz="2800" baseline="30000" dirty="0" smtClean="0"/>
              <a:t>100 </a:t>
            </a:r>
            <a:r>
              <a:rPr lang="en-US" altLang="zh-TW" sz="2800" dirty="0" smtClean="0"/>
              <a:t>)</a:t>
            </a:r>
          </a:p>
          <a:p>
            <a:pPr eaLnBrk="1" hangingPunct="1">
              <a:lnSpc>
                <a:spcPct val="90000"/>
              </a:lnSpc>
              <a:buFont typeface="Wingdings" pitchFamily="2" charset="2"/>
              <a:buNone/>
            </a:pPr>
            <a:endParaRPr lang="en-US" altLang="zh-TW" sz="2800" dirty="0" smtClean="0"/>
          </a:p>
        </p:txBody>
      </p:sp>
      <p:sp>
        <p:nvSpPr>
          <p:cNvPr id="111619" name="標題 1"/>
          <p:cNvSpPr>
            <a:spLocks noGrp="1"/>
          </p:cNvSpPr>
          <p:nvPr>
            <p:ph type="title"/>
          </p:nvPr>
        </p:nvSpPr>
        <p:spPr/>
        <p:txBody>
          <a:bodyPr/>
          <a:lstStyle/>
          <a:p>
            <a:endParaRPr lang="zh-TW" altLang="en-US" smtClean="0"/>
          </a:p>
        </p:txBody>
      </p:sp>
      <p:sp>
        <p:nvSpPr>
          <p:cNvPr id="111620" name="Rectangle 2"/>
          <p:cNvSpPr txBox="1">
            <a:spLocks noChangeArrowheads="1"/>
          </p:cNvSpPr>
          <p:nvPr/>
        </p:nvSpPr>
        <p:spPr bwMode="auto">
          <a:xfrm>
            <a:off x="1303338" y="3667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eaLnBrk="1" hangingPunct="1">
              <a:spcBef>
                <a:spcPct val="0"/>
              </a:spcBef>
              <a:buClrTx/>
              <a:buSzTx/>
              <a:buFontTx/>
              <a:buNone/>
            </a:pPr>
            <a:r>
              <a:rPr lang="zh-TW" altLang="en-US" sz="4400">
                <a:solidFill>
                  <a:srgbClr val="3333FF"/>
                </a:solidFill>
              </a:rPr>
              <a:t>漸近上界記號</a:t>
            </a:r>
            <a:r>
              <a:rPr lang="en-US" altLang="zh-TW" sz="4400">
                <a:solidFill>
                  <a:srgbClr val="3333FF"/>
                </a:solidFill>
              </a:rPr>
              <a:t>:</a:t>
            </a:r>
            <a:r>
              <a:rPr lang="zh-TW" altLang="en-US" sz="4400">
                <a:solidFill>
                  <a:srgbClr val="3333FF"/>
                </a:solidFill>
              </a:rPr>
              <a:t> </a:t>
            </a:r>
            <a:r>
              <a:rPr lang="en-US" altLang="zh-TW" sz="4400">
                <a:solidFill>
                  <a:srgbClr val="3333FF"/>
                </a:solidFill>
              </a:rPr>
              <a:t>Big O</a:t>
            </a:r>
          </a:p>
        </p:txBody>
      </p:sp>
    </p:spTree>
    <p:extLst>
      <p:ext uri="{BB962C8B-B14F-4D97-AF65-F5344CB8AC3E}">
        <p14:creationId xmlns:p14="http://schemas.microsoft.com/office/powerpoint/2010/main" val="3607241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322263" y="2133600"/>
            <a:ext cx="8497887" cy="4114800"/>
          </a:xfrm>
        </p:spPr>
        <p:txBody>
          <a:bodyPr/>
          <a:lstStyle/>
          <a:p>
            <a:pPr eaLnBrk="1" hangingPunct="1">
              <a:lnSpc>
                <a:spcPct val="90000"/>
              </a:lnSpc>
            </a:pPr>
            <a:r>
              <a:rPr lang="en-US" altLang="zh-TW" sz="2800" u="sng" dirty="0" smtClean="0"/>
              <a:t>Def</a:t>
            </a:r>
            <a:r>
              <a:rPr lang="en-US" altLang="zh-TW" sz="2800" dirty="0" smtClean="0"/>
              <a:t> : </a:t>
            </a:r>
            <a:r>
              <a:rPr lang="en-US" altLang="zh-TW" sz="2800" dirty="0" smtClean="0">
                <a:latin typeface="Times New Roman" pitchFamily="18" charset="0"/>
              </a:rPr>
              <a:t>f(n) = </a:t>
            </a:r>
            <a:r>
              <a:rPr lang="en-US" altLang="zh-TW" sz="2800" dirty="0" smtClean="0">
                <a:latin typeface="Times New Roman" pitchFamily="18" charset="0"/>
                <a:sym typeface="Symbol" pitchFamily="18" charset="2"/>
              </a:rPr>
              <a:t></a:t>
            </a:r>
            <a:r>
              <a:rPr lang="en-US" altLang="zh-TW" sz="2800" dirty="0" smtClean="0">
                <a:latin typeface="Times New Roman" pitchFamily="18" charset="0"/>
              </a:rPr>
              <a:t>(g(n))</a:t>
            </a:r>
            <a:r>
              <a:rPr lang="en-US" altLang="zh-TW" sz="2800" dirty="0" smtClean="0">
                <a:latin typeface="Times New Roman" pitchFamily="18" charset="0"/>
                <a:sym typeface="Symbol" pitchFamily="18" charset="2"/>
              </a:rPr>
              <a:t>      </a:t>
            </a:r>
            <a:r>
              <a:rPr lang="en-US" altLang="zh-TW" sz="2800" dirty="0" smtClean="0">
                <a:latin typeface="Arial" charset="0"/>
                <a:sym typeface="Symbol" pitchFamily="18" charset="2"/>
              </a:rPr>
              <a:t>“</a:t>
            </a:r>
            <a:r>
              <a:rPr lang="zh-TW" altLang="en-US" sz="2800" u="sng" dirty="0" smtClean="0">
                <a:solidFill>
                  <a:schemeClr val="hlink"/>
                </a:solidFill>
                <a:latin typeface="Times New Roman" pitchFamily="18" charset="0"/>
                <a:sym typeface="Symbol" pitchFamily="18" charset="2"/>
              </a:rPr>
              <a:t>下限</a:t>
            </a:r>
            <a:r>
              <a:rPr lang="en-US" altLang="zh-TW" sz="2800" u="sng" dirty="0" smtClean="0">
                <a:solidFill>
                  <a:schemeClr val="hlink"/>
                </a:solidFill>
                <a:latin typeface="Times New Roman" pitchFamily="18" charset="0"/>
                <a:sym typeface="Symbol" pitchFamily="18" charset="2"/>
              </a:rPr>
              <a:t>(lower bound)</a:t>
            </a:r>
            <a:r>
              <a:rPr lang="en-US" altLang="zh-TW" sz="2800" dirty="0" smtClean="0">
                <a:latin typeface="Arial" charset="0"/>
                <a:sym typeface="Symbol" pitchFamily="18" charset="2"/>
              </a:rPr>
              <a:t>”</a:t>
            </a:r>
            <a:endParaRPr lang="en-US" altLang="zh-TW" sz="2800" dirty="0" smtClean="0">
              <a:latin typeface="Times New Roman" pitchFamily="18" charset="0"/>
              <a:sym typeface="Symbol" pitchFamily="18" charset="2"/>
            </a:endParaRPr>
          </a:p>
          <a:p>
            <a:pPr>
              <a:lnSpc>
                <a:spcPct val="90000"/>
              </a:lnSpc>
              <a:spcBef>
                <a:spcPct val="0"/>
              </a:spcBef>
              <a:buClrTx/>
              <a:buSzTx/>
              <a:buFontTx/>
              <a:buNone/>
            </a:pPr>
            <a:r>
              <a:rPr lang="en-US" altLang="zh-TW" sz="2800" dirty="0" smtClean="0">
                <a:latin typeface="Times New Roman" pitchFamily="18" charset="0"/>
                <a:sym typeface="Symbol" pitchFamily="18" charset="2"/>
              </a:rPr>
              <a:t>       </a:t>
            </a:r>
            <a:r>
              <a:rPr lang="en-US" altLang="zh-TW" sz="2800" dirty="0" err="1" smtClean="0">
                <a:latin typeface="Times New Roman" pitchFamily="18" charset="0"/>
                <a:sym typeface="Symbol" pitchFamily="18" charset="2"/>
              </a:rPr>
              <a:t>iff</a:t>
            </a:r>
            <a:r>
              <a:rPr lang="en-US" altLang="zh-TW" sz="2800" dirty="0" smtClean="0">
                <a:latin typeface="Times New Roman" pitchFamily="18" charset="0"/>
                <a:sym typeface="Symbol" pitchFamily="18" charset="2"/>
              </a:rPr>
              <a:t> </a:t>
            </a:r>
            <a:r>
              <a:rPr lang="en-US" altLang="zh-TW" sz="2800" dirty="0" smtClean="0">
                <a:latin typeface="Times New Roman" pitchFamily="18" charset="0"/>
              </a:rPr>
              <a:t> c, and n</a:t>
            </a:r>
            <a:r>
              <a:rPr lang="en-US" altLang="zh-TW" sz="2800" baseline="-30000" dirty="0" smtClean="0">
                <a:latin typeface="Times New Roman" pitchFamily="18" charset="0"/>
                <a:sym typeface="Symbol" pitchFamily="18" charset="2"/>
              </a:rPr>
              <a:t>0</a:t>
            </a:r>
            <a:r>
              <a:rPr lang="en-US" altLang="zh-TW" sz="2800" dirty="0" smtClean="0">
                <a:latin typeface="Times New Roman" pitchFamily="18" charset="0"/>
                <a:sym typeface="Symbol" pitchFamily="18" charset="2"/>
              </a:rPr>
              <a:t>, </a:t>
            </a:r>
            <a:r>
              <a:rPr lang="en-US" altLang="zh-TW" sz="2800" dirty="0" smtClean="0">
                <a:latin typeface="Times New Roman" pitchFamily="18" charset="0"/>
              </a:rPr>
              <a:t> |f(n)| </a:t>
            </a:r>
            <a:r>
              <a:rPr lang="en-US" altLang="zh-TW" sz="2800" dirty="0" smtClean="0">
                <a:latin typeface="Times New Roman" pitchFamily="18" charset="0"/>
                <a:sym typeface="Symbol" pitchFamily="18" charset="2"/>
              </a:rPr>
              <a:t></a:t>
            </a:r>
            <a:r>
              <a:rPr lang="en-US" altLang="zh-TW" sz="2800" dirty="0" smtClean="0">
                <a:latin typeface="Times New Roman" pitchFamily="18" charset="0"/>
              </a:rPr>
              <a:t> </a:t>
            </a:r>
            <a:r>
              <a:rPr lang="en-US" altLang="zh-TW" sz="2800" dirty="0" err="1" smtClean="0">
                <a:latin typeface="Times New Roman" pitchFamily="18" charset="0"/>
              </a:rPr>
              <a:t>c|g</a:t>
            </a:r>
            <a:r>
              <a:rPr lang="en-US" altLang="zh-TW" sz="2800" dirty="0" smtClean="0">
                <a:latin typeface="Times New Roman" pitchFamily="18" charset="0"/>
              </a:rPr>
              <a:t>(n)| </a:t>
            </a:r>
            <a:r>
              <a:rPr lang="en-US" altLang="zh-TW" sz="2800" dirty="0" smtClean="0">
                <a:latin typeface="Times New Roman" pitchFamily="18" charset="0"/>
                <a:sym typeface="Symbol" pitchFamily="18" charset="2"/>
              </a:rPr>
              <a:t></a:t>
            </a:r>
            <a:r>
              <a:rPr lang="en-US" altLang="zh-TW" sz="2800" dirty="0" smtClean="0">
                <a:latin typeface="Times New Roman" pitchFamily="18" charset="0"/>
              </a:rPr>
              <a:t> n </a:t>
            </a:r>
            <a:r>
              <a:rPr lang="en-US" altLang="zh-TW" sz="2800" dirty="0" smtClean="0">
                <a:latin typeface="Times New Roman" pitchFamily="18" charset="0"/>
                <a:sym typeface="Symbol" pitchFamily="18" charset="2"/>
              </a:rPr>
              <a:t></a:t>
            </a:r>
            <a:r>
              <a:rPr lang="en-US" altLang="zh-TW" sz="2800" dirty="0" smtClean="0">
                <a:latin typeface="Times New Roman" pitchFamily="18" charset="0"/>
              </a:rPr>
              <a:t> n</a:t>
            </a:r>
            <a:r>
              <a:rPr lang="en-US" altLang="zh-TW" sz="2800" baseline="-30000" dirty="0" smtClean="0">
                <a:latin typeface="Times New Roman" pitchFamily="18" charset="0"/>
                <a:sym typeface="Symbol" pitchFamily="18" charset="2"/>
              </a:rPr>
              <a:t>0</a:t>
            </a:r>
          </a:p>
          <a:p>
            <a:pPr>
              <a:lnSpc>
                <a:spcPct val="90000"/>
              </a:lnSpc>
              <a:spcBef>
                <a:spcPct val="0"/>
              </a:spcBef>
              <a:buClrTx/>
              <a:buSzTx/>
              <a:buFontTx/>
              <a:buNone/>
            </a:pPr>
            <a:endParaRPr lang="en-US" altLang="zh-TW" sz="2800" u="sng" dirty="0" smtClean="0"/>
          </a:p>
          <a:p>
            <a:pPr eaLnBrk="1" hangingPunct="1">
              <a:lnSpc>
                <a:spcPct val="90000"/>
              </a:lnSpc>
            </a:pPr>
            <a:r>
              <a:rPr lang="en-US" altLang="zh-TW" sz="2800" dirty="0" smtClean="0"/>
              <a:t>e.g. f(n) = 3n</a:t>
            </a:r>
            <a:r>
              <a:rPr lang="en-US" altLang="zh-TW" sz="2800" baseline="30000" dirty="0" smtClean="0"/>
              <a:t>2</a:t>
            </a:r>
            <a:r>
              <a:rPr lang="en-US" altLang="zh-TW" sz="2800" dirty="0" smtClean="0"/>
              <a:t> + 2 = </a:t>
            </a:r>
            <a:r>
              <a:rPr lang="en-US" altLang="zh-TW" sz="2800" dirty="0" smtClean="0">
                <a:latin typeface="Times New Roman" pitchFamily="18" charset="0"/>
              </a:rPr>
              <a:t> </a:t>
            </a:r>
            <a:r>
              <a:rPr lang="en-US" altLang="zh-TW" sz="2800" dirty="0" smtClean="0">
                <a:latin typeface="Times New Roman" pitchFamily="18" charset="0"/>
                <a:sym typeface="Symbol" pitchFamily="18" charset="2"/>
              </a:rPr>
              <a:t></a:t>
            </a:r>
            <a:r>
              <a:rPr lang="en-US" altLang="zh-TW" sz="2800" dirty="0" smtClean="0"/>
              <a:t>(n</a:t>
            </a:r>
            <a:r>
              <a:rPr lang="en-US" altLang="zh-TW" sz="2800" baseline="30000" dirty="0" smtClean="0"/>
              <a:t>2</a:t>
            </a:r>
            <a:r>
              <a:rPr lang="en-US" altLang="zh-TW" sz="2800" dirty="0" smtClean="0"/>
              <a:t>) or </a:t>
            </a:r>
            <a:r>
              <a:rPr lang="en-US" altLang="zh-TW" sz="2800" dirty="0" smtClean="0">
                <a:latin typeface="Times New Roman" pitchFamily="18" charset="0"/>
                <a:sym typeface="Symbol" pitchFamily="18" charset="2"/>
              </a:rPr>
              <a:t></a:t>
            </a:r>
            <a:r>
              <a:rPr lang="en-US" altLang="zh-TW" sz="2800" dirty="0" smtClean="0"/>
              <a:t> (n)</a:t>
            </a:r>
          </a:p>
          <a:p>
            <a:pPr eaLnBrk="1" hangingPunct="1">
              <a:lnSpc>
                <a:spcPct val="90000"/>
              </a:lnSpc>
            </a:pPr>
            <a:endParaRPr lang="en-US" altLang="zh-TW" sz="2800" u="sng" dirty="0" smtClean="0"/>
          </a:p>
          <a:p>
            <a:pPr eaLnBrk="1" hangingPunct="1">
              <a:lnSpc>
                <a:spcPct val="90000"/>
              </a:lnSpc>
              <a:buFont typeface="Wingdings" pitchFamily="2" charset="2"/>
              <a:buNone/>
            </a:pPr>
            <a:endParaRPr lang="en-US" altLang="zh-TW" sz="2800" u="sng" dirty="0" smtClean="0"/>
          </a:p>
        </p:txBody>
      </p:sp>
      <p:sp>
        <p:nvSpPr>
          <p:cNvPr id="112643" name="Rectangle 2"/>
          <p:cNvSpPr>
            <a:spLocks noGrp="1" noChangeArrowheads="1"/>
          </p:cNvSpPr>
          <p:nvPr>
            <p:ph type="title"/>
          </p:nvPr>
        </p:nvSpPr>
        <p:spPr/>
        <p:txBody>
          <a:bodyPr/>
          <a:lstStyle/>
          <a:p>
            <a:pPr eaLnBrk="1" hangingPunct="1"/>
            <a:r>
              <a:rPr lang="zh-TW" altLang="en-US" smtClean="0"/>
              <a:t>漸近下界記號</a:t>
            </a:r>
            <a:r>
              <a:rPr lang="en-US" altLang="zh-TW" smtClean="0"/>
              <a:t>:</a:t>
            </a:r>
            <a:r>
              <a:rPr lang="zh-TW" altLang="en-US" smtClean="0"/>
              <a:t> </a:t>
            </a:r>
            <a:r>
              <a:rPr lang="en-US" altLang="zh-TW" smtClean="0"/>
              <a:t>Big Omega</a:t>
            </a:r>
          </a:p>
        </p:txBody>
      </p:sp>
    </p:spTree>
    <p:extLst>
      <p:ext uri="{BB962C8B-B14F-4D97-AF65-F5344CB8AC3E}">
        <p14:creationId xmlns:p14="http://schemas.microsoft.com/office/powerpoint/2010/main" val="2167886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xfrm>
            <a:off x="322263" y="2133600"/>
            <a:ext cx="8497887" cy="4114800"/>
          </a:xfrm>
        </p:spPr>
        <p:txBody>
          <a:bodyPr/>
          <a:lstStyle/>
          <a:p>
            <a:pPr eaLnBrk="1" hangingPunct="1">
              <a:lnSpc>
                <a:spcPct val="90000"/>
              </a:lnSpc>
            </a:pPr>
            <a:r>
              <a:rPr lang="en-US" altLang="zh-TW" sz="2800" u="sng" dirty="0" smtClean="0"/>
              <a:t>Def</a:t>
            </a:r>
            <a:r>
              <a:rPr lang="en-US" altLang="zh-TW" sz="2800" dirty="0" smtClean="0"/>
              <a:t> : </a:t>
            </a:r>
            <a:r>
              <a:rPr lang="en-US" altLang="zh-TW" sz="2800" dirty="0" smtClean="0">
                <a:latin typeface="Times New Roman" pitchFamily="18" charset="0"/>
                <a:sym typeface="Symbol" pitchFamily="18" charset="2"/>
              </a:rPr>
              <a:t>f(n) = </a:t>
            </a:r>
            <a:r>
              <a:rPr lang="en-US" altLang="zh-TW" sz="2800" dirty="0" smtClean="0">
                <a:latin typeface="Times New Roman" pitchFamily="18" charset="0"/>
              </a:rPr>
              <a:t>(g(n))</a:t>
            </a:r>
            <a:endParaRPr lang="en-US" altLang="zh-TW" sz="2800" dirty="0" smtClean="0">
              <a:latin typeface="Times New Roman" pitchFamily="18" charset="0"/>
              <a:sym typeface="Symbol" pitchFamily="18" charset="2"/>
            </a:endParaRPr>
          </a:p>
          <a:p>
            <a:pPr lvl="1">
              <a:lnSpc>
                <a:spcPct val="90000"/>
              </a:lnSpc>
              <a:spcBef>
                <a:spcPct val="0"/>
              </a:spcBef>
              <a:buClrTx/>
              <a:buSzTx/>
              <a:buFontTx/>
              <a:buNone/>
            </a:pPr>
            <a:r>
              <a:rPr lang="en-US" altLang="zh-TW" dirty="0" err="1" smtClean="0">
                <a:latin typeface="Times New Roman" pitchFamily="18" charset="0"/>
                <a:sym typeface="Symbol" pitchFamily="18" charset="2"/>
              </a:rPr>
              <a:t>iff</a:t>
            </a:r>
            <a:r>
              <a:rPr lang="en-US" altLang="zh-TW" dirty="0" smtClean="0">
                <a:latin typeface="Times New Roman" pitchFamily="18" charset="0"/>
                <a:sym typeface="Symbol" pitchFamily="18" charset="2"/>
              </a:rPr>
              <a:t> </a:t>
            </a:r>
            <a:r>
              <a:rPr lang="en-US" altLang="zh-TW" dirty="0" smtClean="0">
                <a:latin typeface="Times New Roman" pitchFamily="18" charset="0"/>
              </a:rPr>
              <a:t> c</a:t>
            </a:r>
            <a:r>
              <a:rPr lang="en-US" altLang="zh-TW" baseline="-30000" dirty="0" smtClean="0">
                <a:latin typeface="Times New Roman" pitchFamily="18" charset="0"/>
                <a:sym typeface="Symbol" pitchFamily="18" charset="2"/>
              </a:rPr>
              <a:t>1</a:t>
            </a:r>
            <a:r>
              <a:rPr lang="en-US" altLang="zh-TW" dirty="0" smtClean="0">
                <a:latin typeface="Times New Roman" pitchFamily="18" charset="0"/>
                <a:sym typeface="Symbol" pitchFamily="18" charset="2"/>
              </a:rPr>
              <a:t>, c</a:t>
            </a:r>
            <a:r>
              <a:rPr lang="en-US" altLang="zh-TW" baseline="-30000" dirty="0" smtClean="0">
                <a:latin typeface="Times New Roman" pitchFamily="18" charset="0"/>
                <a:sym typeface="Symbol" pitchFamily="18" charset="2"/>
              </a:rPr>
              <a:t>2</a:t>
            </a:r>
            <a:r>
              <a:rPr lang="en-US" altLang="zh-TW" dirty="0" smtClean="0">
                <a:latin typeface="Times New Roman" pitchFamily="18" charset="0"/>
                <a:sym typeface="Symbol" pitchFamily="18" charset="2"/>
              </a:rPr>
              <a:t>, and n</a:t>
            </a:r>
            <a:r>
              <a:rPr lang="en-US" altLang="zh-TW" baseline="-30000" dirty="0" smtClean="0">
                <a:latin typeface="Times New Roman" pitchFamily="18" charset="0"/>
                <a:sym typeface="Symbol" pitchFamily="18" charset="2"/>
              </a:rPr>
              <a:t>0</a:t>
            </a:r>
            <a:r>
              <a:rPr lang="en-US" altLang="zh-TW" dirty="0" smtClean="0">
                <a:latin typeface="Times New Roman" pitchFamily="18" charset="0"/>
                <a:sym typeface="Symbol" pitchFamily="18" charset="2"/>
              </a:rPr>
              <a:t>, </a:t>
            </a:r>
            <a:r>
              <a:rPr lang="en-US" altLang="zh-TW" dirty="0" smtClean="0">
                <a:latin typeface="Times New Roman" pitchFamily="18" charset="0"/>
              </a:rPr>
              <a:t> c</a:t>
            </a:r>
            <a:r>
              <a:rPr lang="en-US" altLang="zh-TW" baseline="-30000" dirty="0" smtClean="0">
                <a:latin typeface="Times New Roman" pitchFamily="18" charset="0"/>
                <a:sym typeface="Symbol" pitchFamily="18" charset="2"/>
              </a:rPr>
              <a:t>1</a:t>
            </a:r>
            <a:r>
              <a:rPr lang="en-US" altLang="zh-TW" dirty="0" smtClean="0">
                <a:latin typeface="Times New Roman" pitchFamily="18" charset="0"/>
                <a:sym typeface="Symbol" pitchFamily="18" charset="2"/>
              </a:rPr>
              <a:t>|g(n)| </a:t>
            </a:r>
            <a:r>
              <a:rPr lang="en-US" altLang="zh-TW" dirty="0" smtClean="0">
                <a:latin typeface="Times New Roman" pitchFamily="18" charset="0"/>
              </a:rPr>
              <a:t> |f(n)| </a:t>
            </a:r>
            <a:r>
              <a:rPr lang="en-US" altLang="zh-TW" dirty="0" smtClean="0">
                <a:latin typeface="Times New Roman" pitchFamily="18" charset="0"/>
                <a:sym typeface="Symbol" pitchFamily="18" charset="2"/>
              </a:rPr>
              <a:t></a:t>
            </a:r>
            <a:r>
              <a:rPr lang="en-US" altLang="zh-TW" dirty="0" smtClean="0">
                <a:latin typeface="Times New Roman" pitchFamily="18" charset="0"/>
              </a:rPr>
              <a:t> c</a:t>
            </a:r>
            <a:r>
              <a:rPr lang="en-US" altLang="zh-TW" baseline="-30000" dirty="0" smtClean="0">
                <a:latin typeface="Times New Roman" pitchFamily="18" charset="0"/>
                <a:sym typeface="Symbol" pitchFamily="18" charset="2"/>
              </a:rPr>
              <a:t>2</a:t>
            </a:r>
            <a:r>
              <a:rPr lang="en-US" altLang="zh-TW" dirty="0" smtClean="0">
                <a:latin typeface="Times New Roman" pitchFamily="18" charset="0"/>
                <a:sym typeface="Symbol" pitchFamily="18" charset="2"/>
              </a:rPr>
              <a:t>|g(n)| </a:t>
            </a:r>
            <a:r>
              <a:rPr lang="en-US" altLang="zh-TW" dirty="0" smtClean="0">
                <a:latin typeface="Times New Roman" pitchFamily="18" charset="0"/>
              </a:rPr>
              <a:t> n </a:t>
            </a:r>
            <a:r>
              <a:rPr lang="en-US" altLang="zh-TW" dirty="0" smtClean="0">
                <a:latin typeface="Times New Roman" pitchFamily="18" charset="0"/>
                <a:sym typeface="Symbol" pitchFamily="18" charset="2"/>
              </a:rPr>
              <a:t></a:t>
            </a:r>
            <a:r>
              <a:rPr lang="en-US" altLang="zh-TW" dirty="0" smtClean="0">
                <a:latin typeface="Times New Roman" pitchFamily="18" charset="0"/>
              </a:rPr>
              <a:t> n</a:t>
            </a:r>
            <a:r>
              <a:rPr lang="en-US" altLang="zh-TW" baseline="-30000" dirty="0" smtClean="0">
                <a:latin typeface="Times New Roman" pitchFamily="18" charset="0"/>
                <a:sym typeface="Symbol" pitchFamily="18" charset="2"/>
              </a:rPr>
              <a:t>0</a:t>
            </a:r>
          </a:p>
          <a:p>
            <a:pPr lvl="1">
              <a:lnSpc>
                <a:spcPct val="90000"/>
              </a:lnSpc>
              <a:spcBef>
                <a:spcPct val="0"/>
              </a:spcBef>
              <a:buClrTx/>
              <a:buSzTx/>
              <a:buFontTx/>
              <a:buNone/>
            </a:pPr>
            <a:endParaRPr lang="en-US" altLang="zh-TW" baseline="-30000" dirty="0" smtClean="0">
              <a:latin typeface="Times New Roman" pitchFamily="18" charset="0"/>
              <a:sym typeface="Symbol" pitchFamily="18" charset="2"/>
            </a:endParaRPr>
          </a:p>
          <a:p>
            <a:pPr lvl="1">
              <a:lnSpc>
                <a:spcPct val="90000"/>
              </a:lnSpc>
              <a:spcBef>
                <a:spcPct val="0"/>
              </a:spcBef>
              <a:buClrTx/>
              <a:buSzTx/>
              <a:buFontTx/>
              <a:buNone/>
            </a:pPr>
            <a:endParaRPr lang="en-US" altLang="zh-TW" u="sng" dirty="0" smtClean="0"/>
          </a:p>
          <a:p>
            <a:pPr eaLnBrk="1" hangingPunct="1">
              <a:lnSpc>
                <a:spcPct val="90000"/>
              </a:lnSpc>
            </a:pPr>
            <a:r>
              <a:rPr lang="en-US" altLang="zh-TW" sz="2800" dirty="0" smtClean="0"/>
              <a:t>e.g. f(n) = 3n</a:t>
            </a:r>
            <a:r>
              <a:rPr lang="en-US" altLang="zh-TW" sz="2800" baseline="30000" dirty="0" smtClean="0"/>
              <a:t>2</a:t>
            </a:r>
            <a:r>
              <a:rPr lang="en-US" altLang="zh-TW" sz="2800" dirty="0" smtClean="0"/>
              <a:t> + 2 = </a:t>
            </a:r>
            <a:r>
              <a:rPr lang="en-US" altLang="zh-TW" sz="2800" dirty="0" smtClean="0">
                <a:latin typeface="Times New Roman" pitchFamily="18" charset="0"/>
                <a:sym typeface="Symbol" pitchFamily="18" charset="2"/>
              </a:rPr>
              <a:t></a:t>
            </a:r>
            <a:r>
              <a:rPr lang="en-US" altLang="zh-TW" sz="2800" dirty="0" smtClean="0">
                <a:latin typeface="Times New Roman" pitchFamily="18" charset="0"/>
              </a:rPr>
              <a:t> </a:t>
            </a:r>
            <a:r>
              <a:rPr lang="en-US" altLang="zh-TW" sz="2800" dirty="0" smtClean="0"/>
              <a:t>(n</a:t>
            </a:r>
            <a:r>
              <a:rPr lang="en-US" altLang="zh-TW" sz="2800" baseline="30000" dirty="0" smtClean="0"/>
              <a:t>2</a:t>
            </a:r>
            <a:r>
              <a:rPr lang="en-US" altLang="zh-TW" sz="2800" dirty="0" smtClean="0"/>
              <a:t>)</a:t>
            </a:r>
          </a:p>
          <a:p>
            <a:pPr eaLnBrk="1" hangingPunct="1">
              <a:lnSpc>
                <a:spcPct val="90000"/>
              </a:lnSpc>
              <a:buFont typeface="Wingdings" pitchFamily="2" charset="2"/>
              <a:buNone/>
            </a:pPr>
            <a:endParaRPr lang="en-US" altLang="zh-TW" sz="2800" u="sng" dirty="0" smtClean="0"/>
          </a:p>
        </p:txBody>
      </p:sp>
      <p:sp>
        <p:nvSpPr>
          <p:cNvPr id="113667" name="Rectangle 2"/>
          <p:cNvSpPr>
            <a:spLocks noGrp="1" noChangeArrowheads="1"/>
          </p:cNvSpPr>
          <p:nvPr>
            <p:ph type="title"/>
          </p:nvPr>
        </p:nvSpPr>
        <p:spPr/>
        <p:txBody>
          <a:bodyPr/>
          <a:lstStyle/>
          <a:p>
            <a:pPr eaLnBrk="1" hangingPunct="1"/>
            <a:r>
              <a:rPr lang="en-US" altLang="zh-TW" smtClean="0"/>
              <a:t/>
            </a:r>
            <a:br>
              <a:rPr lang="en-US" altLang="zh-TW" smtClean="0"/>
            </a:br>
            <a:r>
              <a:rPr lang="zh-TW" altLang="en-US" smtClean="0"/>
              <a:t>漸近緊界記號</a:t>
            </a:r>
            <a:r>
              <a:rPr lang="en-US" altLang="zh-TW" smtClean="0"/>
              <a:t>:</a:t>
            </a:r>
            <a:r>
              <a:rPr lang="zh-TW" altLang="en-US" smtClean="0"/>
              <a:t> </a:t>
            </a:r>
            <a:r>
              <a:rPr lang="en-US" altLang="zh-TW" smtClean="0"/>
              <a:t>Theta</a:t>
            </a:r>
          </a:p>
        </p:txBody>
      </p:sp>
    </p:spTree>
    <p:extLst>
      <p:ext uri="{BB962C8B-B14F-4D97-AF65-F5344CB8AC3E}">
        <p14:creationId xmlns:p14="http://schemas.microsoft.com/office/powerpoint/2010/main" val="2135301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TW" altLang="en-US" b="1" dirty="0" smtClean="0"/>
              <a:t>漸近緊界定理</a:t>
            </a:r>
            <a:endParaRPr lang="en-US" altLang="zh-TW" b="1" dirty="0" smtClean="0"/>
          </a:p>
        </p:txBody>
      </p:sp>
      <p:sp>
        <p:nvSpPr>
          <p:cNvPr id="31747" name="Rectangle 3"/>
          <p:cNvSpPr>
            <a:spLocks noGrp="1" noChangeArrowheads="1"/>
          </p:cNvSpPr>
          <p:nvPr>
            <p:ph type="body" idx="1"/>
          </p:nvPr>
        </p:nvSpPr>
        <p:spPr/>
        <p:txBody>
          <a:bodyPr/>
          <a:lstStyle/>
          <a:p>
            <a:pPr eaLnBrk="1" hangingPunct="1">
              <a:defRPr/>
            </a:pPr>
            <a:r>
              <a:rPr lang="zh-TW" altLang="en-US" dirty="0" smtClean="0"/>
              <a:t>對任意兩</a:t>
            </a:r>
            <a:r>
              <a:rPr lang="zh-TW" altLang="en-US" dirty="0"/>
              <a:t>函數</a:t>
            </a:r>
            <a:r>
              <a:rPr lang="en-US" altLang="zh-TW" i="1" dirty="0" smtClean="0"/>
              <a:t>f</a:t>
            </a:r>
            <a:r>
              <a:rPr lang="en-US" altLang="zh-TW" dirty="0" smtClean="0"/>
              <a:t>(</a:t>
            </a:r>
            <a:r>
              <a:rPr lang="en-US" altLang="zh-TW" i="1" dirty="0" smtClean="0"/>
              <a:t>n</a:t>
            </a:r>
            <a:r>
              <a:rPr lang="en-US" altLang="zh-TW" dirty="0" smtClean="0"/>
              <a:t>) </a:t>
            </a:r>
            <a:r>
              <a:rPr lang="zh-TW" altLang="en-US" dirty="0" smtClean="0"/>
              <a:t>與</a:t>
            </a:r>
            <a:r>
              <a:rPr lang="en-US" altLang="zh-TW" dirty="0" smtClean="0"/>
              <a:t> </a:t>
            </a:r>
            <a:r>
              <a:rPr lang="en-US" altLang="zh-TW" i="1" dirty="0" smtClean="0"/>
              <a:t>g</a:t>
            </a:r>
            <a:r>
              <a:rPr lang="en-US" altLang="zh-TW" dirty="0" smtClean="0"/>
              <a:t>(</a:t>
            </a:r>
            <a:r>
              <a:rPr lang="en-US" altLang="zh-TW" i="1" dirty="0" smtClean="0"/>
              <a:t>n</a:t>
            </a:r>
            <a:r>
              <a:rPr lang="en-US" altLang="zh-TW" dirty="0" smtClean="0"/>
              <a:t>),        	 </a:t>
            </a:r>
          </a:p>
          <a:p>
            <a:pPr marL="0" indent="0" eaLnBrk="1" hangingPunct="1">
              <a:buFont typeface="Wingdings" pitchFamily="2" charset="2"/>
              <a:buNone/>
              <a:defRPr/>
            </a:pPr>
            <a:r>
              <a:rPr lang="zh-TW" altLang="en-US" dirty="0" smtClean="0"/>
              <a:t> ⇔                    </a:t>
            </a:r>
            <a:r>
              <a:rPr lang="en-US" altLang="zh-TW" dirty="0" smtClean="0"/>
              <a:t>&amp;</a:t>
            </a:r>
          </a:p>
          <a:p>
            <a:pPr marL="0" indent="0" eaLnBrk="1" hangingPunct="1">
              <a:buFont typeface="Wingdings" pitchFamily="2" charset="2"/>
              <a:buNone/>
              <a:defRPr/>
            </a:pPr>
            <a:r>
              <a:rPr lang="zh-TW" altLang="en-US" dirty="0" smtClean="0"/>
              <a:t>                    </a:t>
            </a:r>
            <a:endParaRPr lang="en-US" altLang="zh-TW" dirty="0" smtClean="0"/>
          </a:p>
        </p:txBody>
      </p:sp>
      <p:sp>
        <p:nvSpPr>
          <p:cNvPr id="114692" name="Rectangle 4"/>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eaLnBrk="1" hangingPunct="1">
              <a:spcBef>
                <a:spcPct val="0"/>
              </a:spcBef>
              <a:buClrTx/>
              <a:buSzTx/>
              <a:buFontTx/>
              <a:buNone/>
            </a:pPr>
            <a:endParaRPr lang="zh-TW" altLang="en-US" sz="1800"/>
          </a:p>
        </p:txBody>
      </p:sp>
      <p:graphicFrame>
        <p:nvGraphicFramePr>
          <p:cNvPr id="114693" name="Object 5"/>
          <p:cNvGraphicFramePr>
            <a:graphicFrameLocks noChangeAspect="1"/>
          </p:cNvGraphicFramePr>
          <p:nvPr/>
        </p:nvGraphicFramePr>
        <p:xfrm>
          <a:off x="6372225" y="2108200"/>
          <a:ext cx="2241550" cy="395288"/>
        </p:xfrm>
        <a:graphic>
          <a:graphicData uri="http://schemas.openxmlformats.org/presentationml/2006/ole">
            <mc:AlternateContent xmlns:mc="http://schemas.openxmlformats.org/markup-compatibility/2006">
              <mc:Choice xmlns:v="urn:schemas-microsoft-com:vml" Requires="v">
                <p:oleObj spid="_x0000_s122888" name="方程式" r:id="rId3" imgW="1726451" imgH="304668" progId="Equation.3">
                  <p:embed/>
                </p:oleObj>
              </mc:Choice>
              <mc:Fallback>
                <p:oleObj name="方程式" r:id="rId3" imgW="1726451" imgH="3046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2108200"/>
                        <a:ext cx="22415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eaLnBrk="1" hangingPunct="1">
              <a:spcBef>
                <a:spcPct val="0"/>
              </a:spcBef>
              <a:buClrTx/>
              <a:buSzTx/>
              <a:buFontTx/>
              <a:buNone/>
            </a:pPr>
            <a:endParaRPr lang="zh-TW" altLang="en-US" sz="1800"/>
          </a:p>
        </p:txBody>
      </p:sp>
      <p:graphicFrame>
        <p:nvGraphicFramePr>
          <p:cNvPr id="114695" name="Object 7"/>
          <p:cNvGraphicFramePr>
            <a:graphicFrameLocks noChangeAspect="1"/>
          </p:cNvGraphicFramePr>
          <p:nvPr/>
        </p:nvGraphicFramePr>
        <p:xfrm>
          <a:off x="4859338" y="2692400"/>
          <a:ext cx="2241550" cy="395288"/>
        </p:xfrm>
        <a:graphic>
          <a:graphicData uri="http://schemas.openxmlformats.org/presentationml/2006/ole">
            <mc:AlternateContent xmlns:mc="http://schemas.openxmlformats.org/markup-compatibility/2006">
              <mc:Choice xmlns:v="urn:schemas-microsoft-com:vml" Requires="v">
                <p:oleObj spid="_x0000_s122889" name="方程式" r:id="rId5" imgW="1726451" imgH="304668" progId="Equation.3">
                  <p:embed/>
                </p:oleObj>
              </mc:Choice>
              <mc:Fallback>
                <p:oleObj name="方程式" r:id="rId5" imgW="1726451" imgH="3046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692400"/>
                        <a:ext cx="22415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6" name="Rectangle 8"/>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eaLnBrk="1" hangingPunct="1">
              <a:spcBef>
                <a:spcPct val="0"/>
              </a:spcBef>
              <a:buClrTx/>
              <a:buSzTx/>
              <a:buFontTx/>
              <a:buNone/>
            </a:pPr>
            <a:endParaRPr lang="zh-TW" altLang="en-US" sz="1800"/>
          </a:p>
        </p:txBody>
      </p:sp>
      <p:graphicFrame>
        <p:nvGraphicFramePr>
          <p:cNvPr id="114697" name="Object 9"/>
          <p:cNvGraphicFramePr>
            <a:graphicFrameLocks noChangeAspect="1"/>
          </p:cNvGraphicFramePr>
          <p:nvPr/>
        </p:nvGraphicFramePr>
        <p:xfrm>
          <a:off x="1984375" y="2692400"/>
          <a:ext cx="2246313" cy="396875"/>
        </p:xfrm>
        <a:graphic>
          <a:graphicData uri="http://schemas.openxmlformats.org/presentationml/2006/ole">
            <mc:AlternateContent xmlns:mc="http://schemas.openxmlformats.org/markup-compatibility/2006">
              <mc:Choice xmlns:v="urn:schemas-microsoft-com:vml" Requires="v">
                <p:oleObj spid="_x0000_s122890" name="方程式" r:id="rId7" imgW="1726451" imgH="304668" progId="Equation.3">
                  <p:embed/>
                </p:oleObj>
              </mc:Choice>
              <mc:Fallback>
                <p:oleObj name="方程式" r:id="rId7" imgW="1726451" imgH="3046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4375" y="2692400"/>
                        <a:ext cx="2246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1013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標題 1"/>
          <p:cNvSpPr>
            <a:spLocks noGrp="1"/>
          </p:cNvSpPr>
          <p:nvPr>
            <p:ph type="title"/>
          </p:nvPr>
        </p:nvSpPr>
        <p:spPr/>
        <p:txBody>
          <a:bodyPr/>
          <a:lstStyle/>
          <a:p>
            <a:endParaRPr lang="zh-TW" altLang="en-US" smtClean="0"/>
          </a:p>
        </p:txBody>
      </p:sp>
      <p:sp>
        <p:nvSpPr>
          <p:cNvPr id="76803" name="內容版面配置區 2"/>
          <p:cNvSpPr>
            <a:spLocks noGrp="1"/>
          </p:cNvSpPr>
          <p:nvPr>
            <p:ph idx="1"/>
          </p:nvPr>
        </p:nvSpPr>
        <p:spPr>
          <a:xfrm>
            <a:off x="468313" y="2017713"/>
            <a:ext cx="8486775" cy="4114800"/>
          </a:xfrm>
        </p:spPr>
        <p:txBody>
          <a:bodyPr/>
          <a:lstStyle/>
          <a:p>
            <a:pPr marL="0" indent="0" algn="ctr">
              <a:buFont typeface="Wingdings" pitchFamily="2" charset="2"/>
              <a:buNone/>
            </a:pPr>
            <a:endParaRPr lang="en-US" altLang="zh-TW" sz="5400" b="1" dirty="0" smtClean="0"/>
          </a:p>
          <a:p>
            <a:pPr marL="0" indent="0">
              <a:buFont typeface="Wingdings" pitchFamily="2" charset="2"/>
              <a:buNone/>
            </a:pPr>
            <a:r>
              <a:rPr lang="en-US" altLang="zh-TW" sz="5400" b="1" dirty="0" smtClean="0"/>
              <a:t>3.</a:t>
            </a:r>
            <a:br>
              <a:rPr lang="en-US" altLang="zh-TW" sz="5400" b="1" dirty="0" smtClean="0"/>
            </a:br>
            <a:r>
              <a:rPr lang="zh-TW" altLang="en-US" sz="5400" b="1" dirty="0" smtClean="0"/>
              <a:t>降低演算法時間複雜度量級</a:t>
            </a:r>
            <a:endParaRPr lang="zh-TW" altLang="en-US" sz="5400" dirty="0" smtClean="0"/>
          </a:p>
        </p:txBody>
      </p:sp>
      <p:sp>
        <p:nvSpPr>
          <p:cNvPr id="7680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CF8AE25C-9209-4FEB-B2D9-CD840F663B15}" type="slidenum">
              <a:rPr kumimoji="0" lang="en-US" altLang="zh-TW" sz="1400" smtClean="0"/>
              <a:pPr>
                <a:spcBef>
                  <a:spcPct val="0"/>
                </a:spcBef>
                <a:buClrTx/>
                <a:buSzTx/>
                <a:buFontTx/>
                <a:buNone/>
              </a:pPr>
              <a:t>28</a:t>
            </a:fld>
            <a:endParaRPr kumimoji="0" lang="en-US" altLang="zh-TW" sz="1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1"/>
          <p:cNvSpPr>
            <a:spLocks noGrp="1"/>
          </p:cNvSpPr>
          <p:nvPr>
            <p:ph type="title"/>
          </p:nvPr>
        </p:nvSpPr>
        <p:spPr/>
        <p:txBody>
          <a:bodyPr/>
          <a:lstStyle/>
          <a:p>
            <a:r>
              <a:rPr lang="zh-TW" altLang="en-US" b="1" smtClean="0"/>
              <a:t>演算法時間複雜度量級比較</a:t>
            </a:r>
            <a:endParaRPr lang="zh-TW" altLang="en-US" smtClean="0"/>
          </a:p>
        </p:txBody>
      </p:sp>
      <p:sp>
        <p:nvSpPr>
          <p:cNvPr id="3" name="內容版面配置區 2"/>
          <p:cNvSpPr>
            <a:spLocks noGrp="1"/>
          </p:cNvSpPr>
          <p:nvPr>
            <p:ph idx="1"/>
          </p:nvPr>
        </p:nvSpPr>
        <p:spPr>
          <a:xfrm>
            <a:off x="0" y="2017713"/>
            <a:ext cx="9144000" cy="4114800"/>
          </a:xfrm>
        </p:spPr>
        <p:txBody>
          <a:bodyPr/>
          <a:lstStyle/>
          <a:p>
            <a:r>
              <a:rPr lang="zh-TW" altLang="en-US" sz="2000" dirty="0" smtClean="0"/>
              <a:t>我們首先比較不同演算法時間複雜度在各種不同量級之下的執行步驟數。</a:t>
            </a:r>
            <a:endParaRPr lang="en-US" altLang="zh-TW" sz="2000" dirty="0" smtClean="0"/>
          </a:p>
          <a:p>
            <a:r>
              <a:rPr lang="zh-TW" altLang="en-US" sz="2000" dirty="0" smtClean="0">
                <a:solidFill>
                  <a:srgbClr val="3333FF"/>
                </a:solidFill>
              </a:rPr>
              <a:t>某些量級在演算法的輸入規模還不是很大的情況下，演算法時間複雜度的對照數值</a:t>
            </a:r>
            <a:r>
              <a:rPr lang="en-US" altLang="zh-TW" sz="2000" dirty="0" smtClean="0">
                <a:solidFill>
                  <a:srgbClr val="3333FF"/>
                </a:solidFill>
              </a:rPr>
              <a:t>(</a:t>
            </a:r>
            <a:r>
              <a:rPr lang="zh-TW" altLang="en-US" sz="2000" dirty="0" smtClean="0">
                <a:solidFill>
                  <a:srgbClr val="3333FF"/>
                </a:solidFill>
              </a:rPr>
              <a:t>執行步驟數</a:t>
            </a:r>
            <a:r>
              <a:rPr lang="en-US" altLang="zh-TW" sz="2000" dirty="0" smtClean="0">
                <a:solidFill>
                  <a:srgbClr val="3333FF"/>
                </a:solidFill>
              </a:rPr>
              <a:t>)</a:t>
            </a:r>
            <a:r>
              <a:rPr lang="zh-TW" altLang="en-US" sz="2000" dirty="0" smtClean="0">
                <a:solidFill>
                  <a:srgbClr val="3333FF"/>
                </a:solidFill>
              </a:rPr>
              <a:t>就已經相當大了</a:t>
            </a:r>
            <a:r>
              <a:rPr lang="zh-TW" altLang="en-US" sz="2000" dirty="0" smtClean="0"/>
              <a:t>，這表示演算法需要執行相當久的時間。</a:t>
            </a:r>
            <a:endParaRPr lang="en-US" altLang="zh-TW" sz="2000" dirty="0" smtClean="0"/>
          </a:p>
          <a:p>
            <a:r>
              <a:rPr lang="zh-TW" altLang="en-US" sz="2000" dirty="0" smtClean="0"/>
              <a:t>例如，若演算法的一個步驟</a:t>
            </a:r>
            <a:r>
              <a:rPr lang="en-US" altLang="zh-TW" sz="2000" dirty="0" smtClean="0"/>
              <a:t>(</a:t>
            </a:r>
            <a:r>
              <a:rPr lang="zh-TW" altLang="en-US" sz="2000" dirty="0" smtClean="0"/>
              <a:t>如比較兩個整數的操作</a:t>
            </a:r>
            <a:r>
              <a:rPr lang="en-US" altLang="zh-TW" sz="2000" dirty="0" smtClean="0"/>
              <a:t>)</a:t>
            </a:r>
            <a:r>
              <a:rPr lang="zh-TW" altLang="en-US" sz="2000" dirty="0" smtClean="0"/>
              <a:t>需要一個微秒</a:t>
            </a:r>
            <a:r>
              <a:rPr lang="en-US" altLang="zh-TW" sz="2000" dirty="0" smtClean="0"/>
              <a:t>(</a:t>
            </a:r>
            <a:r>
              <a:rPr lang="en-US" altLang="zh-TW" sz="2000" dirty="0" smtClean="0">
                <a:sym typeface="Symbol" pitchFamily="18" charset="2"/>
              </a:rPr>
              <a:t></a:t>
            </a:r>
            <a:r>
              <a:rPr lang="en-US" altLang="zh-TW" sz="2000" dirty="0" smtClean="0"/>
              <a:t>s, micro second</a:t>
            </a:r>
            <a:r>
              <a:rPr lang="zh-TW" altLang="en-US" sz="2000" dirty="0" smtClean="0"/>
              <a:t>，百萬分之一秒</a:t>
            </a:r>
            <a:r>
              <a:rPr lang="en-US" altLang="zh-TW" sz="2000" dirty="0" smtClean="0"/>
              <a:t>)</a:t>
            </a:r>
            <a:r>
              <a:rPr lang="zh-TW" altLang="en-US" sz="2000" dirty="0" smtClean="0"/>
              <a:t>來完成，則當輸入規模</a:t>
            </a:r>
            <a:r>
              <a:rPr lang="en-US" altLang="zh-TW" sz="2000" dirty="0" smtClean="0"/>
              <a:t>n </a:t>
            </a:r>
            <a:r>
              <a:rPr lang="zh-TW" altLang="en-US" sz="2000" dirty="0" smtClean="0"/>
              <a:t>為</a:t>
            </a:r>
            <a:r>
              <a:rPr lang="en-US" altLang="zh-TW" sz="2000" dirty="0" smtClean="0"/>
              <a:t>32 </a:t>
            </a:r>
            <a:r>
              <a:rPr lang="zh-TW" altLang="en-US" sz="2000" dirty="0" smtClean="0"/>
              <a:t>時，平方量級演算法需要</a:t>
            </a:r>
            <a:r>
              <a:rPr lang="en-US" altLang="zh-TW" sz="2000" dirty="0" smtClean="0"/>
              <a:t>1,024 </a:t>
            </a:r>
            <a:r>
              <a:rPr lang="zh-TW" altLang="en-US" sz="2000" dirty="0" smtClean="0"/>
              <a:t>微秒</a:t>
            </a:r>
            <a:r>
              <a:rPr lang="zh-TW" altLang="en-US" sz="2000" i="1" dirty="0" smtClean="0"/>
              <a:t>≈</a:t>
            </a:r>
            <a:r>
              <a:rPr lang="en-US" altLang="zh-TW" sz="2000" dirty="0" smtClean="0"/>
              <a:t>0.001 </a:t>
            </a:r>
            <a:r>
              <a:rPr lang="zh-TW" altLang="en-US" sz="2000" dirty="0" smtClean="0"/>
              <a:t>秒來完成，而指數量級演算法需要</a:t>
            </a:r>
            <a:r>
              <a:rPr lang="en-US" altLang="zh-TW" sz="2000" dirty="0" smtClean="0"/>
              <a:t>2</a:t>
            </a:r>
            <a:r>
              <a:rPr lang="en-US" altLang="zh-TW" sz="2000" baseline="30000" dirty="0" smtClean="0"/>
              <a:t>n</a:t>
            </a:r>
            <a:r>
              <a:rPr lang="en-US" altLang="zh-TW" sz="2000" dirty="0" smtClean="0"/>
              <a:t>=4,294,967,296 </a:t>
            </a:r>
            <a:r>
              <a:rPr lang="zh-TW" altLang="en-US" sz="2000" dirty="0" smtClean="0"/>
              <a:t>微秒</a:t>
            </a:r>
            <a:r>
              <a:rPr lang="zh-TW" altLang="en-US" sz="2000" i="1" dirty="0" smtClean="0"/>
              <a:t>≈</a:t>
            </a:r>
            <a:r>
              <a:rPr lang="en-US" altLang="zh-TW" sz="2000" dirty="0" smtClean="0"/>
              <a:t>143 </a:t>
            </a:r>
            <a:r>
              <a:rPr lang="zh-TW" altLang="en-US" sz="2000" dirty="0" smtClean="0"/>
              <a:t>分鐘來完成。</a:t>
            </a:r>
          </a:p>
        </p:txBody>
      </p:sp>
      <p:sp>
        <p:nvSpPr>
          <p:cNvPr id="7782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A1D0EE4-578F-43B7-9BC2-BD23FD928E6D}" type="slidenum">
              <a:rPr kumimoji="0" lang="en-US" altLang="zh-TW" sz="1400" smtClean="0"/>
              <a:pPr>
                <a:spcBef>
                  <a:spcPct val="0"/>
                </a:spcBef>
                <a:buClrTx/>
                <a:buSzTx/>
                <a:buFontTx/>
                <a:buNone/>
              </a:pPr>
              <a:t>29</a:t>
            </a:fld>
            <a:endParaRPr kumimoji="0" lang="en-US" altLang="zh-TW" sz="1400" smtClean="0"/>
          </a:p>
        </p:txBody>
      </p:sp>
      <p:pic>
        <p:nvPicPr>
          <p:cNvPr id="178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292600"/>
            <a:ext cx="7777163" cy="256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8178"/>
                                        </p:tgtEl>
                                        <p:attrNameLst>
                                          <p:attrName>style.visibility</p:attrName>
                                        </p:attrNameLst>
                                      </p:cBhvr>
                                      <p:to>
                                        <p:strVal val="visible"/>
                                      </p:to>
                                    </p:set>
                                    <p:anim calcmode="lin" valueType="num">
                                      <p:cBhvr additive="base">
                                        <p:cTn id="13" dur="500" fill="hold"/>
                                        <p:tgtEl>
                                          <p:spTgt spid="178178"/>
                                        </p:tgtEl>
                                        <p:attrNameLst>
                                          <p:attrName>ppt_x</p:attrName>
                                        </p:attrNameLst>
                                      </p:cBhvr>
                                      <p:tavLst>
                                        <p:tav tm="0">
                                          <p:val>
                                            <p:strVal val="#ppt_x"/>
                                          </p:val>
                                        </p:tav>
                                        <p:tav tm="100000">
                                          <p:val>
                                            <p:strVal val="#ppt_x"/>
                                          </p:val>
                                        </p:tav>
                                      </p:tavLst>
                                    </p:anim>
                                    <p:anim calcmode="lin" valueType="num">
                                      <p:cBhvr additive="base">
                                        <p:cTn id="14" dur="500" fill="hold"/>
                                        <p:tgtEl>
                                          <p:spTgt spid="17817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TW" altLang="en-US" dirty="0" smtClean="0"/>
              <a:t>演算法的效能</a:t>
            </a:r>
            <a:endParaRPr lang="en-US" altLang="zh-TW" dirty="0" smtClean="0"/>
          </a:p>
        </p:txBody>
      </p:sp>
      <p:sp>
        <p:nvSpPr>
          <p:cNvPr id="54275" name="Rectangle 3"/>
          <p:cNvSpPr>
            <a:spLocks noGrp="1" noChangeArrowheads="1"/>
          </p:cNvSpPr>
          <p:nvPr>
            <p:ph type="body" idx="1"/>
          </p:nvPr>
        </p:nvSpPr>
        <p:spPr>
          <a:xfrm>
            <a:off x="179388" y="2112963"/>
            <a:ext cx="8424862" cy="4724400"/>
          </a:xfrm>
        </p:spPr>
        <p:txBody>
          <a:bodyPr/>
          <a:lstStyle/>
          <a:p>
            <a:pPr algn="just" eaLnBrk="1"/>
            <a:r>
              <a:rPr lang="zh-TW" altLang="en-US" sz="2400" dirty="0" smtClean="0"/>
              <a:t>除了演算法的正確性之外，我們也關心演算法的</a:t>
            </a:r>
            <a:r>
              <a:rPr lang="zh-TW" altLang="en-US" sz="2400" dirty="0" smtClean="0">
                <a:solidFill>
                  <a:srgbClr val="3333FF"/>
                </a:solidFill>
              </a:rPr>
              <a:t>效能</a:t>
            </a:r>
            <a:r>
              <a:rPr lang="en-US" altLang="zh-TW" sz="2400" dirty="0" smtClean="0">
                <a:solidFill>
                  <a:srgbClr val="3333FF"/>
                </a:solidFill>
              </a:rPr>
              <a:t>(efficiency)</a:t>
            </a:r>
            <a:r>
              <a:rPr lang="zh-TW" altLang="en-US" sz="2400" dirty="0" smtClean="0"/>
              <a:t>，也就是討論演算法是否能夠使用較少資源而有效率地執行。</a:t>
            </a:r>
            <a:endParaRPr lang="en-US" altLang="zh-TW" sz="2400" dirty="0" smtClean="0"/>
          </a:p>
          <a:p>
            <a:pPr algn="just" eaLnBrk="1"/>
            <a:r>
              <a:rPr lang="zh-TW" altLang="en-US" sz="2400" dirty="0" smtClean="0"/>
              <a:t>演算法執行時使用的資源有</a:t>
            </a:r>
            <a:r>
              <a:rPr lang="en-US" altLang="zh-TW" sz="2400" dirty="0" smtClean="0"/>
              <a:t>:</a:t>
            </a:r>
          </a:p>
          <a:p>
            <a:pPr lvl="1" algn="just" eaLnBrk="1"/>
            <a:r>
              <a:rPr lang="zh-TW" altLang="en-US" sz="2000" dirty="0" smtClean="0"/>
              <a:t>時間資源</a:t>
            </a:r>
            <a:endParaRPr lang="en-US" altLang="zh-TW" sz="2000" dirty="0" smtClean="0"/>
          </a:p>
          <a:p>
            <a:pPr lvl="1" algn="just" eaLnBrk="1"/>
            <a:r>
              <a:rPr lang="zh-TW" altLang="en-US" sz="2000" dirty="0" smtClean="0"/>
              <a:t>記憶體資源</a:t>
            </a:r>
            <a:endParaRPr lang="en-US" altLang="zh-TW" sz="2000" dirty="0" smtClean="0"/>
          </a:p>
          <a:p>
            <a:pPr lvl="1" algn="just" eaLnBrk="1"/>
            <a:r>
              <a:rPr lang="zh-TW" altLang="en-US" sz="2000" dirty="0" smtClean="0"/>
              <a:t>網路頻寬資源</a:t>
            </a:r>
            <a:r>
              <a:rPr lang="en-US" altLang="zh-TW" sz="2000" dirty="0" smtClean="0"/>
              <a:t>(</a:t>
            </a:r>
            <a:r>
              <a:rPr lang="zh-TW" altLang="en-US" sz="2000" dirty="0" smtClean="0"/>
              <a:t>當演算法需要透過網路傳輸資料時</a:t>
            </a:r>
            <a:r>
              <a:rPr lang="en-US" altLang="zh-TW" sz="2000" dirty="0" smtClean="0"/>
              <a:t>)</a:t>
            </a:r>
          </a:p>
          <a:p>
            <a:pPr lvl="1" algn="just" eaLnBrk="1"/>
            <a:r>
              <a:rPr lang="zh-TW" altLang="en-US" sz="2000" dirty="0" smtClean="0"/>
              <a:t>邏輯閘資源</a:t>
            </a:r>
            <a:r>
              <a:rPr lang="en-US" altLang="zh-TW" sz="2000" dirty="0" smtClean="0"/>
              <a:t>(</a:t>
            </a:r>
            <a:r>
              <a:rPr lang="zh-TW" altLang="en-US" sz="2000" dirty="0" smtClean="0"/>
              <a:t>當演算法使用邏輯閘實作時</a:t>
            </a:r>
            <a:r>
              <a:rPr lang="en-US" altLang="zh-TW" sz="2000" dirty="0" smtClean="0"/>
              <a:t>)</a:t>
            </a:r>
          </a:p>
          <a:p>
            <a:pPr lvl="1" algn="just" eaLnBrk="1"/>
            <a:r>
              <a:rPr lang="en-US" altLang="zh-TW" sz="2000" dirty="0" smtClean="0"/>
              <a:t>…</a:t>
            </a:r>
          </a:p>
          <a:p>
            <a:pPr algn="just" eaLnBrk="1"/>
            <a:r>
              <a:rPr lang="zh-TW" altLang="en-US" sz="2400" dirty="0" smtClean="0"/>
              <a:t>在本課程我們聚焦於討論演算法執行時使用的</a:t>
            </a:r>
            <a:r>
              <a:rPr lang="zh-TW" altLang="en-US" sz="2400" dirty="0" smtClean="0">
                <a:solidFill>
                  <a:srgbClr val="3333FF"/>
                </a:solidFill>
              </a:rPr>
              <a:t>時間資源</a:t>
            </a:r>
            <a:r>
              <a:rPr lang="zh-TW" altLang="en-US" sz="2400" dirty="0" smtClean="0"/>
              <a:t>與</a:t>
            </a:r>
            <a:r>
              <a:rPr lang="zh-TW" altLang="en-US" sz="2400" dirty="0" smtClean="0">
                <a:solidFill>
                  <a:srgbClr val="3333FF"/>
                </a:solidFill>
              </a:rPr>
              <a:t>記憶體資源</a:t>
            </a:r>
            <a:r>
              <a:rPr lang="zh-TW" altLang="en-US" sz="2400" dirty="0" smtClean="0"/>
              <a:t>。</a:t>
            </a:r>
          </a:p>
        </p:txBody>
      </p:sp>
      <p:sp>
        <p:nvSpPr>
          <p:cNvPr id="5734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16E8D98A-169E-4C4A-BE43-E42BD1FD894F}" type="slidenum">
              <a:rPr kumimoji="0" lang="en-US" altLang="zh-TW" sz="1400" smtClean="0"/>
              <a:pPr>
                <a:spcBef>
                  <a:spcPct val="0"/>
                </a:spcBef>
                <a:buClrTx/>
                <a:buSzTx/>
                <a:buFontTx/>
                <a:buNone/>
              </a:pPr>
              <a:t>3</a:t>
            </a:fld>
            <a:endParaRPr kumimoji="0" lang="en-US" altLang="zh-TW" sz="1400" smtClean="0"/>
          </a:p>
        </p:txBody>
      </p:sp>
    </p:spTree>
    <p:extLst>
      <p:ext uri="{BB962C8B-B14F-4D97-AF65-F5344CB8AC3E}">
        <p14:creationId xmlns:p14="http://schemas.microsoft.com/office/powerpoint/2010/main" val="3548299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 calcmode="lin" valueType="num">
                                      <p:cBhvr additive="base">
                                        <p:cTn id="31"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4275">
                                            <p:txEl>
                                              <p:pRg st="5" end="5"/>
                                            </p:txEl>
                                          </p:spTgt>
                                        </p:tgtEl>
                                        <p:attrNameLst>
                                          <p:attrName>style.visibility</p:attrName>
                                        </p:attrNameLst>
                                      </p:cBhvr>
                                      <p:to>
                                        <p:strVal val="visible"/>
                                      </p:to>
                                    </p:set>
                                    <p:anim calcmode="lin" valueType="num">
                                      <p:cBhvr additive="base">
                                        <p:cTn id="37"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4275">
                                            <p:txEl>
                                              <p:pRg st="6" end="6"/>
                                            </p:txEl>
                                          </p:spTgt>
                                        </p:tgtEl>
                                        <p:attrNameLst>
                                          <p:attrName>style.visibility</p:attrName>
                                        </p:attrNameLst>
                                      </p:cBhvr>
                                      <p:to>
                                        <p:strVal val="visible"/>
                                      </p:to>
                                    </p:set>
                                    <p:anim calcmode="lin" valueType="num">
                                      <p:cBhvr additive="base">
                                        <p:cTn id="43" dur="500" fill="hold"/>
                                        <p:tgtEl>
                                          <p:spTgt spid="542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42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4275">
                                            <p:txEl>
                                              <p:pRg st="7" end="7"/>
                                            </p:txEl>
                                          </p:spTgt>
                                        </p:tgtEl>
                                        <p:attrNameLst>
                                          <p:attrName>style.visibility</p:attrName>
                                        </p:attrNameLst>
                                      </p:cBhvr>
                                      <p:to>
                                        <p:strVal val="visible"/>
                                      </p:to>
                                    </p:set>
                                    <p:anim calcmode="lin" valueType="num">
                                      <p:cBhvr additive="base">
                                        <p:cTn id="49" dur="500" fill="hold"/>
                                        <p:tgtEl>
                                          <p:spTgt spid="542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42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標題 1"/>
          <p:cNvSpPr>
            <a:spLocks noGrp="1"/>
          </p:cNvSpPr>
          <p:nvPr>
            <p:ph type="title"/>
          </p:nvPr>
        </p:nvSpPr>
        <p:spPr>
          <a:xfrm>
            <a:off x="1150938" y="214313"/>
            <a:ext cx="7993062" cy="1462087"/>
          </a:xfrm>
        </p:spPr>
        <p:txBody>
          <a:bodyPr/>
          <a:lstStyle/>
          <a:p>
            <a:r>
              <a:rPr lang="zh-TW" altLang="en-US" b="1" smtClean="0"/>
              <a:t>演算法時間複雜度量級比較</a:t>
            </a:r>
            <a:r>
              <a:rPr lang="en-US" altLang="zh-TW" b="1" smtClean="0"/>
              <a:t>(</a:t>
            </a:r>
            <a:r>
              <a:rPr lang="zh-TW" altLang="en-US" b="1" smtClean="0"/>
              <a:t>續</a:t>
            </a:r>
            <a:r>
              <a:rPr lang="en-US" altLang="zh-TW" b="1" smtClean="0"/>
              <a:t>)</a:t>
            </a:r>
            <a:endParaRPr lang="zh-TW" altLang="en-US" smtClean="0"/>
          </a:p>
        </p:txBody>
      </p:sp>
      <p:sp>
        <p:nvSpPr>
          <p:cNvPr id="3" name="內容版面配置區 2"/>
          <p:cNvSpPr>
            <a:spLocks noGrp="1"/>
          </p:cNvSpPr>
          <p:nvPr>
            <p:ph idx="1"/>
          </p:nvPr>
        </p:nvSpPr>
        <p:spPr>
          <a:xfrm>
            <a:off x="107950" y="2017713"/>
            <a:ext cx="9036050" cy="4114800"/>
          </a:xfrm>
        </p:spPr>
        <p:txBody>
          <a:bodyPr/>
          <a:lstStyle/>
          <a:p>
            <a:r>
              <a:rPr lang="zh-TW" altLang="en-US" sz="2000" smtClean="0"/>
              <a:t>演算法時間複雜度量級高低的次序</a:t>
            </a:r>
            <a:r>
              <a:rPr lang="en-US" altLang="zh-TW" sz="2000" smtClean="0"/>
              <a:t/>
            </a:r>
            <a:br>
              <a:rPr lang="en-US" altLang="zh-TW" sz="2000" smtClean="0"/>
            </a:br>
            <a:r>
              <a:rPr lang="en-US" altLang="zh-TW" sz="2000" smtClean="0"/>
              <a:t>(</a:t>
            </a:r>
            <a:r>
              <a:rPr lang="zh-TW" altLang="en-US" sz="2000" smtClean="0"/>
              <a:t>靠左邊的量級是比較低，成長比較慢的量級</a:t>
            </a:r>
            <a:r>
              <a:rPr lang="en-US" altLang="zh-TW" sz="2000" smtClean="0"/>
              <a:t>)</a:t>
            </a:r>
            <a:r>
              <a:rPr lang="zh-TW" altLang="en-US" sz="2000" smtClean="0"/>
              <a:t>：</a:t>
            </a:r>
          </a:p>
          <a:p>
            <a:r>
              <a:rPr lang="en-US" altLang="zh-TW" sz="2000" smtClean="0"/>
              <a:t>O(1)</a:t>
            </a:r>
            <a:r>
              <a:rPr lang="zh-TW" altLang="en-US" sz="2000" smtClean="0"/>
              <a:t>，</a:t>
            </a:r>
            <a:r>
              <a:rPr lang="en-US" altLang="zh-TW" sz="2000" smtClean="0"/>
              <a:t>O(log n)</a:t>
            </a:r>
            <a:r>
              <a:rPr lang="zh-TW" altLang="en-US" sz="2000" smtClean="0"/>
              <a:t>，</a:t>
            </a:r>
            <a:r>
              <a:rPr lang="en-US" altLang="zh-TW" sz="2000" smtClean="0"/>
              <a:t>O(</a:t>
            </a:r>
            <a:r>
              <a:rPr lang="zh-TW" altLang="en-US" sz="2000" smtClean="0"/>
              <a:t>√</a:t>
            </a:r>
            <a:r>
              <a:rPr lang="pt-BR" altLang="zh-TW" sz="2000" smtClean="0"/>
              <a:t>n)</a:t>
            </a:r>
            <a:r>
              <a:rPr lang="zh-TW" altLang="pt-BR" sz="2000" smtClean="0"/>
              <a:t>，</a:t>
            </a:r>
            <a:r>
              <a:rPr lang="pt-BR" altLang="zh-TW" sz="2000" smtClean="0"/>
              <a:t>O(n)</a:t>
            </a:r>
            <a:r>
              <a:rPr lang="zh-TW" altLang="pt-BR" sz="2000" smtClean="0"/>
              <a:t>，</a:t>
            </a:r>
            <a:r>
              <a:rPr lang="pt-BR" altLang="zh-TW" sz="2000" smtClean="0"/>
              <a:t>O(n log n)</a:t>
            </a:r>
            <a:r>
              <a:rPr lang="zh-TW" altLang="pt-BR" sz="2000" smtClean="0"/>
              <a:t>，</a:t>
            </a:r>
            <a:r>
              <a:rPr lang="pt-BR" altLang="zh-TW" sz="2000" smtClean="0"/>
              <a:t>O(n</a:t>
            </a:r>
            <a:r>
              <a:rPr lang="pt-BR" altLang="zh-TW" sz="2000" baseline="30000" smtClean="0"/>
              <a:t>2</a:t>
            </a:r>
            <a:r>
              <a:rPr lang="pt-BR" altLang="zh-TW" sz="2000" smtClean="0"/>
              <a:t>)</a:t>
            </a:r>
            <a:r>
              <a:rPr lang="zh-TW" altLang="pt-BR" sz="2000" smtClean="0"/>
              <a:t>，</a:t>
            </a:r>
            <a:r>
              <a:rPr lang="pt-BR" altLang="zh-TW" sz="2000" smtClean="0"/>
              <a:t>O(n</a:t>
            </a:r>
            <a:r>
              <a:rPr lang="pt-BR" altLang="zh-TW" sz="2000" baseline="30000" smtClean="0"/>
              <a:t>3</a:t>
            </a:r>
            <a:r>
              <a:rPr lang="pt-BR" altLang="zh-TW" sz="2000" smtClean="0"/>
              <a:t>)</a:t>
            </a:r>
            <a:r>
              <a:rPr lang="zh-TW" altLang="pt-BR" sz="2000" smtClean="0"/>
              <a:t>，</a:t>
            </a:r>
            <a:r>
              <a:rPr lang="pt-BR" altLang="zh-TW" sz="2000" smtClean="0"/>
              <a:t>O(2</a:t>
            </a:r>
            <a:r>
              <a:rPr lang="pt-BR" altLang="zh-TW" sz="2000" baseline="30000" smtClean="0"/>
              <a:t>n</a:t>
            </a:r>
            <a:r>
              <a:rPr lang="pt-BR" altLang="zh-TW" sz="2000" smtClean="0"/>
              <a:t>)</a:t>
            </a:r>
          </a:p>
          <a:p>
            <a:r>
              <a:rPr lang="zh-TW" altLang="en-US" sz="2000" smtClean="0">
                <a:solidFill>
                  <a:srgbClr val="3333FF"/>
                </a:solidFill>
              </a:rPr>
              <a:t>設計一個時間複雜度量級比較低的演算法是我們必須一直擺在心中的目標。</a:t>
            </a:r>
          </a:p>
        </p:txBody>
      </p:sp>
      <p:sp>
        <p:nvSpPr>
          <p:cNvPr id="7885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EA8E80E-F149-4B87-AD1F-AAB3A95DB554}" type="slidenum">
              <a:rPr kumimoji="0" lang="en-US" altLang="zh-TW" sz="1400" smtClean="0"/>
              <a:pPr>
                <a:spcBef>
                  <a:spcPct val="0"/>
                </a:spcBef>
                <a:buClrTx/>
                <a:buSzTx/>
                <a:buFontTx/>
                <a:buNone/>
              </a:pPr>
              <a:t>30</a:t>
            </a:fld>
            <a:endParaRPr kumimoji="0" lang="en-US" altLang="zh-TW" sz="1400" smtClean="0"/>
          </a:p>
        </p:txBody>
      </p:sp>
      <p:pic>
        <p:nvPicPr>
          <p:cNvPr id="179202" name="Picture 2" descr="C:\Users\user\Desktop\時間複雜度量級成長圖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429000"/>
            <a:ext cx="6265862"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9202"/>
                                        </p:tgtEl>
                                        <p:attrNameLst>
                                          <p:attrName>style.visibility</p:attrName>
                                        </p:attrNameLst>
                                      </p:cBhvr>
                                      <p:to>
                                        <p:strVal val="visible"/>
                                      </p:to>
                                    </p:set>
                                    <p:anim calcmode="lin" valueType="num">
                                      <p:cBhvr additive="base">
                                        <p:cTn id="25" dur="500" fill="hold"/>
                                        <p:tgtEl>
                                          <p:spTgt spid="179202"/>
                                        </p:tgtEl>
                                        <p:attrNameLst>
                                          <p:attrName>ppt_x</p:attrName>
                                        </p:attrNameLst>
                                      </p:cBhvr>
                                      <p:tavLst>
                                        <p:tav tm="0">
                                          <p:val>
                                            <p:strVal val="#ppt_x"/>
                                          </p:val>
                                        </p:tav>
                                        <p:tav tm="100000">
                                          <p:val>
                                            <p:strVal val="#ppt_x"/>
                                          </p:val>
                                        </p:tav>
                                      </p:tavLst>
                                    </p:anim>
                                    <p:anim calcmode="lin" valueType="num">
                                      <p:cBhvr additive="base">
                                        <p:cTn id="26" dur="500" fill="hold"/>
                                        <p:tgtEl>
                                          <p:spTgt spid="179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C18154C3-CA2C-435B-BAD9-6537B1DA7494}" type="slidenum">
              <a:rPr lang="en-US" altLang="zh-TW" smtClean="0"/>
              <a:pPr>
                <a:defRPr/>
              </a:pPr>
              <a:t>31</a:t>
            </a:fld>
            <a:endParaRPr lang="en-US" altLang="zh-TW"/>
          </a:p>
        </p:txBody>
      </p:sp>
      <p:pic>
        <p:nvPicPr>
          <p:cNvPr id="2324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763" y="1052736"/>
            <a:ext cx="770572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919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TW" altLang="en-US" smtClean="0"/>
              <a:t>測試質數的一個觀察</a:t>
            </a:r>
            <a:endParaRPr lang="en-US" altLang="zh-TW" smtClean="0"/>
          </a:p>
        </p:txBody>
      </p:sp>
      <p:sp>
        <p:nvSpPr>
          <p:cNvPr id="67587" name="Rectangle 3"/>
          <p:cNvSpPr>
            <a:spLocks noGrp="1" noChangeArrowheads="1"/>
          </p:cNvSpPr>
          <p:nvPr>
            <p:ph type="body" idx="1"/>
          </p:nvPr>
        </p:nvSpPr>
        <p:spPr>
          <a:xfrm>
            <a:off x="0" y="2017713"/>
            <a:ext cx="9144000" cy="2274887"/>
          </a:xfrm>
        </p:spPr>
        <p:txBody>
          <a:bodyPr/>
          <a:lstStyle/>
          <a:p>
            <a:r>
              <a:rPr lang="zh-TW" altLang="en-US" sz="2800" dirty="0" smtClean="0"/>
              <a:t>以下，我們再舉檢查一個正整數是否為質數的演算法為例，來看看是否能夠設計出時間複雜度更低的演算法。</a:t>
            </a:r>
            <a:endParaRPr lang="en-US" altLang="zh-TW" sz="2800" dirty="0" smtClean="0"/>
          </a:p>
          <a:p>
            <a:endParaRPr lang="en-US" altLang="zh-TW" sz="2800" dirty="0" smtClean="0"/>
          </a:p>
          <a:p>
            <a:r>
              <a:rPr lang="zh-TW" altLang="en-US" sz="2800" dirty="0"/>
              <a:t>我們有以下的觀察</a:t>
            </a:r>
            <a:r>
              <a:rPr lang="en-US" altLang="zh-TW" sz="2800" dirty="0"/>
              <a:t>:</a:t>
            </a:r>
            <a:r>
              <a:rPr lang="zh-TW" altLang="en-US" sz="2800" dirty="0" smtClean="0"/>
              <a:t> </a:t>
            </a:r>
            <a:endParaRPr lang="en-US" altLang="zh-TW" sz="2800" dirty="0" smtClean="0"/>
          </a:p>
          <a:p>
            <a:pPr marL="400050" lvl="1" indent="0">
              <a:buNone/>
            </a:pPr>
            <a:r>
              <a:rPr lang="en-US" altLang="zh-TW" dirty="0" smtClean="0">
                <a:solidFill>
                  <a:srgbClr val="3333FF"/>
                </a:solidFill>
              </a:rPr>
              <a:t>[</a:t>
            </a:r>
            <a:r>
              <a:rPr lang="zh-TW" altLang="en-US" dirty="0" smtClean="0">
                <a:solidFill>
                  <a:srgbClr val="3333FF"/>
                </a:solidFill>
              </a:rPr>
              <a:t>觀察</a:t>
            </a:r>
            <a:r>
              <a:rPr lang="en-US" altLang="zh-TW" dirty="0" smtClean="0">
                <a:solidFill>
                  <a:srgbClr val="3333FF"/>
                </a:solidFill>
              </a:rPr>
              <a:t>]</a:t>
            </a:r>
          </a:p>
          <a:p>
            <a:pPr marL="400050" lvl="1" indent="0">
              <a:buFont typeface="Wingdings" pitchFamily="2" charset="2"/>
              <a:buNone/>
            </a:pPr>
            <a:r>
              <a:rPr lang="zh-TW" altLang="en-US" dirty="0" smtClean="0">
                <a:solidFill>
                  <a:srgbClr val="3333FF"/>
                </a:solidFill>
              </a:rPr>
              <a:t>對於任意的大於</a:t>
            </a:r>
            <a:r>
              <a:rPr lang="en-US" altLang="zh-TW" dirty="0" smtClean="0">
                <a:solidFill>
                  <a:srgbClr val="3333FF"/>
                </a:solidFill>
              </a:rPr>
              <a:t>2 </a:t>
            </a:r>
            <a:r>
              <a:rPr lang="zh-TW" altLang="en-US" dirty="0" smtClean="0">
                <a:solidFill>
                  <a:srgbClr val="3333FF"/>
                </a:solidFill>
              </a:rPr>
              <a:t>的整數</a:t>
            </a:r>
            <a:r>
              <a:rPr lang="en-US" altLang="zh-TW" dirty="0" smtClean="0">
                <a:solidFill>
                  <a:srgbClr val="3333FF"/>
                </a:solidFill>
              </a:rPr>
              <a:t>n </a:t>
            </a:r>
            <a:r>
              <a:rPr lang="zh-TW" altLang="en-US" dirty="0" smtClean="0">
                <a:solidFill>
                  <a:srgbClr val="3333FF"/>
                </a:solidFill>
              </a:rPr>
              <a:t>而言，若所有小於或等於</a:t>
            </a:r>
          </a:p>
          <a:p>
            <a:pPr marL="400050" lvl="1" indent="0">
              <a:buFont typeface="Wingdings" pitchFamily="2" charset="2"/>
              <a:buNone/>
            </a:pPr>
            <a:r>
              <a:rPr lang="zh-TW" altLang="en-US" dirty="0" smtClean="0">
                <a:solidFill>
                  <a:srgbClr val="3333FF"/>
                </a:solidFill>
              </a:rPr>
              <a:t>√</a:t>
            </a:r>
            <a:r>
              <a:rPr lang="en-US" altLang="zh-TW" dirty="0" smtClean="0">
                <a:solidFill>
                  <a:srgbClr val="3333FF"/>
                </a:solidFill>
              </a:rPr>
              <a:t>n </a:t>
            </a:r>
            <a:r>
              <a:rPr lang="zh-TW" altLang="en-US" dirty="0" smtClean="0">
                <a:solidFill>
                  <a:srgbClr val="3333FF"/>
                </a:solidFill>
              </a:rPr>
              <a:t>的整數</a:t>
            </a:r>
            <a:r>
              <a:rPr lang="en-US" altLang="zh-TW" dirty="0" smtClean="0">
                <a:solidFill>
                  <a:srgbClr val="3333FF"/>
                </a:solidFill>
              </a:rPr>
              <a:t>(1 </a:t>
            </a:r>
            <a:r>
              <a:rPr lang="zh-TW" altLang="en-US" dirty="0" smtClean="0">
                <a:solidFill>
                  <a:srgbClr val="3333FF"/>
                </a:solidFill>
              </a:rPr>
              <a:t>除外</a:t>
            </a:r>
            <a:r>
              <a:rPr lang="en-US" altLang="zh-TW" dirty="0" smtClean="0">
                <a:solidFill>
                  <a:srgbClr val="3333FF"/>
                </a:solidFill>
              </a:rPr>
              <a:t>)</a:t>
            </a:r>
            <a:r>
              <a:rPr lang="zh-TW" altLang="en-US" dirty="0" smtClean="0">
                <a:solidFill>
                  <a:srgbClr val="3333FF"/>
                </a:solidFill>
              </a:rPr>
              <a:t>都無法整除</a:t>
            </a:r>
            <a:r>
              <a:rPr lang="en-US" altLang="zh-TW" dirty="0" smtClean="0">
                <a:solidFill>
                  <a:srgbClr val="3333FF"/>
                </a:solidFill>
              </a:rPr>
              <a:t>n</a:t>
            </a:r>
            <a:r>
              <a:rPr lang="zh-TW" altLang="en-US" dirty="0" smtClean="0">
                <a:solidFill>
                  <a:srgbClr val="3333FF"/>
                </a:solidFill>
              </a:rPr>
              <a:t>，則</a:t>
            </a:r>
            <a:r>
              <a:rPr lang="en-US" altLang="zh-TW" dirty="0" smtClean="0">
                <a:solidFill>
                  <a:srgbClr val="3333FF"/>
                </a:solidFill>
              </a:rPr>
              <a:t>n </a:t>
            </a:r>
            <a:r>
              <a:rPr lang="zh-TW" altLang="en-US" dirty="0" smtClean="0">
                <a:solidFill>
                  <a:srgbClr val="3333FF"/>
                </a:solidFill>
              </a:rPr>
              <a:t>是一個質數。</a:t>
            </a:r>
          </a:p>
          <a:p>
            <a:endParaRPr lang="zh-TW" altLang="zh-TW" sz="2800" dirty="0" smtClean="0"/>
          </a:p>
        </p:txBody>
      </p:sp>
      <p:sp>
        <p:nvSpPr>
          <p:cNvPr id="7987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8C13E656-2169-4166-B563-CD9C8FBE95AA}" type="slidenum">
              <a:rPr kumimoji="0" lang="en-US" altLang="zh-TW" sz="1400" smtClean="0"/>
              <a:pPr>
                <a:spcBef>
                  <a:spcPct val="0"/>
                </a:spcBef>
                <a:buClrTx/>
                <a:buSzTx/>
                <a:buFontTx/>
                <a:buNone/>
              </a:pPr>
              <a:t>32</a:t>
            </a:fld>
            <a:endParaRPr kumimoji="0" lang="en-US" altLang="zh-TW" sz="1400" smtClean="0"/>
          </a:p>
        </p:txBody>
      </p:sp>
    </p:spTree>
    <p:extLst>
      <p:ext uri="{BB962C8B-B14F-4D97-AF65-F5344CB8AC3E}">
        <p14:creationId xmlns:p14="http://schemas.microsoft.com/office/powerpoint/2010/main" val="4230267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 calcmode="lin" valueType="num">
                                      <p:cBhvr additive="base">
                                        <p:cTn id="13"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anim calcmode="lin" valueType="num">
                                      <p:cBhvr additive="base">
                                        <p:cTn id="17"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758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anim calcmode="lin" valueType="num">
                                      <p:cBhvr additive="base">
                                        <p:cTn id="21"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758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7587">
                                            <p:txEl>
                                              <p:pRg st="5" end="5"/>
                                            </p:txEl>
                                          </p:spTgt>
                                        </p:tgtEl>
                                        <p:attrNameLst>
                                          <p:attrName>style.visibility</p:attrName>
                                        </p:attrNameLst>
                                      </p:cBhvr>
                                      <p:to>
                                        <p:strVal val="visible"/>
                                      </p:to>
                                    </p:set>
                                    <p:anim calcmode="lin" valueType="num">
                                      <p:cBhvr additive="base">
                                        <p:cTn id="25"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TW" smtClean="0"/>
              <a:t/>
            </a:r>
            <a:br>
              <a:rPr lang="en-US" altLang="zh-TW" smtClean="0"/>
            </a:br>
            <a:r>
              <a:rPr lang="zh-TW" altLang="en-US" smtClean="0"/>
              <a:t>觀察實例</a:t>
            </a:r>
            <a:endParaRPr lang="en-US" altLang="zh-TW" smtClean="0"/>
          </a:p>
        </p:txBody>
      </p:sp>
      <p:sp>
        <p:nvSpPr>
          <p:cNvPr id="68611" name="Rectangle 3"/>
          <p:cNvSpPr>
            <a:spLocks noGrp="1" noChangeArrowheads="1"/>
          </p:cNvSpPr>
          <p:nvPr>
            <p:ph type="body" idx="1"/>
          </p:nvPr>
        </p:nvSpPr>
        <p:spPr>
          <a:xfrm>
            <a:off x="0" y="2017713"/>
            <a:ext cx="8955088" cy="4840287"/>
          </a:xfrm>
        </p:spPr>
        <p:txBody>
          <a:bodyPr/>
          <a:lstStyle/>
          <a:p>
            <a:pPr eaLnBrk="1" hangingPunct="1"/>
            <a:r>
              <a:rPr lang="zh-TW" altLang="en-US" sz="2800" smtClean="0">
                <a:latin typeface="SimSun" pitchFamily="2" charset="-122"/>
                <a:ea typeface="SimSun" pitchFamily="2" charset="-122"/>
              </a:rPr>
              <a:t>每個整數</a:t>
            </a:r>
            <a:r>
              <a:rPr lang="en-US" altLang="zh-TW" sz="2800" smtClean="0">
                <a:latin typeface="SimSun" pitchFamily="2" charset="-122"/>
                <a:ea typeface="SimSun" pitchFamily="2" charset="-122"/>
              </a:rPr>
              <a:t>n</a:t>
            </a:r>
            <a:r>
              <a:rPr lang="zh-TW" altLang="en-US" sz="2800" smtClean="0">
                <a:latin typeface="SimSun" pitchFamily="2" charset="-122"/>
                <a:ea typeface="SimSun" pitchFamily="2" charset="-122"/>
              </a:rPr>
              <a:t>的因數都是成對出現的，例如，</a:t>
            </a:r>
            <a:r>
              <a:rPr lang="en-US" altLang="zh-TW" sz="2800" smtClean="0">
                <a:latin typeface="SimSun" pitchFamily="2" charset="-122"/>
                <a:ea typeface="SimSun" pitchFamily="2" charset="-122"/>
              </a:rPr>
              <a:t>16</a:t>
            </a:r>
            <a:r>
              <a:rPr lang="zh-TW" altLang="en-US" sz="2800" smtClean="0">
                <a:latin typeface="SimSun" pitchFamily="2" charset="-122"/>
                <a:ea typeface="SimSun" pitchFamily="2" charset="-122"/>
              </a:rPr>
              <a:t>的因數為</a:t>
            </a:r>
            <a:r>
              <a:rPr lang="en-US" altLang="zh-TW" sz="2800" smtClean="0">
                <a:latin typeface="SimSun" pitchFamily="2" charset="-122"/>
                <a:ea typeface="SimSun" pitchFamily="2" charset="-122"/>
              </a:rPr>
              <a:t>1</a:t>
            </a:r>
            <a:r>
              <a:rPr lang="zh-TW" altLang="en-US" sz="2800" smtClean="0">
                <a:latin typeface="SimSun" pitchFamily="2" charset="-122"/>
                <a:ea typeface="SimSun" pitchFamily="2" charset="-122"/>
              </a:rPr>
              <a:t>與</a:t>
            </a:r>
            <a:r>
              <a:rPr lang="en-US" altLang="zh-TW" sz="2800" smtClean="0">
                <a:latin typeface="SimSun" pitchFamily="2" charset="-122"/>
                <a:ea typeface="SimSun" pitchFamily="2" charset="-122"/>
              </a:rPr>
              <a:t>16(1</a:t>
            </a:r>
            <a:r>
              <a:rPr lang="en-US" altLang="zh-TW" sz="2800" smtClean="0">
                <a:latin typeface="SimSun" pitchFamily="2" charset="-122"/>
                <a:ea typeface="SimSun" pitchFamily="2" charset="-122"/>
                <a:sym typeface="Symbol" pitchFamily="18" charset="2"/>
              </a:rPr>
              <a:t></a:t>
            </a:r>
            <a:r>
              <a:rPr lang="en-US" altLang="zh-TW" sz="2800" smtClean="0">
                <a:latin typeface="SimSun" pitchFamily="2" charset="-122"/>
                <a:ea typeface="SimSun" pitchFamily="2" charset="-122"/>
              </a:rPr>
              <a:t>16=16)</a:t>
            </a:r>
            <a:r>
              <a:rPr lang="zh-TW" altLang="en-US" sz="2800" smtClean="0">
                <a:latin typeface="SimSun" pitchFamily="2" charset="-122"/>
                <a:ea typeface="SimSun" pitchFamily="2" charset="-122"/>
              </a:rPr>
              <a:t>、</a:t>
            </a:r>
            <a:r>
              <a:rPr lang="en-US" altLang="zh-TW" sz="2800" smtClean="0">
                <a:latin typeface="SimSun" pitchFamily="2" charset="-122"/>
                <a:ea typeface="SimSun" pitchFamily="2" charset="-122"/>
              </a:rPr>
              <a:t>2</a:t>
            </a:r>
            <a:r>
              <a:rPr lang="zh-TW" altLang="en-US" sz="2800" smtClean="0">
                <a:latin typeface="SimSun" pitchFamily="2" charset="-122"/>
                <a:ea typeface="SimSun" pitchFamily="2" charset="-122"/>
              </a:rPr>
              <a:t>與</a:t>
            </a:r>
            <a:r>
              <a:rPr lang="en-US" altLang="zh-TW" sz="2800" smtClean="0">
                <a:latin typeface="SimSun" pitchFamily="2" charset="-122"/>
                <a:ea typeface="SimSun" pitchFamily="2" charset="-122"/>
              </a:rPr>
              <a:t>8(2</a:t>
            </a:r>
            <a:r>
              <a:rPr lang="en-US" altLang="zh-TW" sz="2800" smtClean="0">
                <a:latin typeface="SimSun" pitchFamily="2" charset="-122"/>
                <a:ea typeface="SimSun" pitchFamily="2" charset="-122"/>
                <a:sym typeface="Symbol" pitchFamily="18" charset="2"/>
              </a:rPr>
              <a:t></a:t>
            </a:r>
            <a:r>
              <a:rPr lang="en-US" altLang="zh-TW" sz="2800" smtClean="0">
                <a:latin typeface="SimSun" pitchFamily="2" charset="-122"/>
                <a:ea typeface="SimSun" pitchFamily="2" charset="-122"/>
              </a:rPr>
              <a:t>8=16)</a:t>
            </a:r>
            <a:r>
              <a:rPr lang="zh-TW" altLang="en-US" sz="2800" smtClean="0">
                <a:latin typeface="SimSun" pitchFamily="2" charset="-122"/>
                <a:ea typeface="SimSun" pitchFamily="2" charset="-122"/>
              </a:rPr>
              <a:t>、</a:t>
            </a:r>
            <a:r>
              <a:rPr lang="en-US" altLang="zh-TW" sz="2800" smtClean="0">
                <a:latin typeface="SimSun" pitchFamily="2" charset="-122"/>
                <a:ea typeface="SimSun" pitchFamily="2" charset="-122"/>
              </a:rPr>
              <a:t>4</a:t>
            </a:r>
            <a:r>
              <a:rPr lang="zh-TW" altLang="en-US" sz="2800" smtClean="0">
                <a:latin typeface="SimSun" pitchFamily="2" charset="-122"/>
                <a:ea typeface="SimSun" pitchFamily="2" charset="-122"/>
              </a:rPr>
              <a:t>與</a:t>
            </a:r>
            <a:r>
              <a:rPr lang="en-US" altLang="zh-TW" sz="2800" smtClean="0">
                <a:latin typeface="SimSun" pitchFamily="2" charset="-122"/>
                <a:ea typeface="SimSun" pitchFamily="2" charset="-122"/>
              </a:rPr>
              <a:t>4(4</a:t>
            </a:r>
            <a:r>
              <a:rPr lang="en-US" altLang="zh-TW" sz="2800" smtClean="0">
                <a:latin typeface="SimSun" pitchFamily="2" charset="-122"/>
                <a:ea typeface="SimSun" pitchFamily="2" charset="-122"/>
                <a:sym typeface="Symbol" pitchFamily="18" charset="2"/>
              </a:rPr>
              <a:t></a:t>
            </a:r>
            <a:r>
              <a:rPr lang="en-US" altLang="zh-TW" sz="2800" smtClean="0">
                <a:latin typeface="SimSun" pitchFamily="2" charset="-122"/>
                <a:ea typeface="SimSun" pitchFamily="2" charset="-122"/>
              </a:rPr>
              <a:t>4=16)</a:t>
            </a:r>
            <a:r>
              <a:rPr lang="zh-TW" altLang="en-US" sz="2800" smtClean="0">
                <a:latin typeface="SimSun" pitchFamily="2" charset="-122"/>
                <a:ea typeface="SimSun" pitchFamily="2" charset="-122"/>
              </a:rPr>
              <a:t>。成對出現的因數中，一個會小於等於</a:t>
            </a:r>
            <a:r>
              <a:rPr lang="en-US" altLang="zh-TW" sz="2800" smtClean="0">
                <a:latin typeface="SimSun" pitchFamily="2" charset="-122"/>
                <a:ea typeface="SimSun" pitchFamily="2" charset="-122"/>
              </a:rPr>
              <a:t>n</a:t>
            </a:r>
            <a:r>
              <a:rPr lang="zh-TW" altLang="en-US" sz="2800" smtClean="0">
                <a:latin typeface="SimSun" pitchFamily="2" charset="-122"/>
                <a:ea typeface="SimSun" pitchFamily="2" charset="-122"/>
              </a:rPr>
              <a:t>的平方根，而另一個則是大於等於</a:t>
            </a:r>
            <a:r>
              <a:rPr lang="en-US" altLang="zh-TW" sz="2800" smtClean="0">
                <a:latin typeface="SimSun" pitchFamily="2" charset="-122"/>
                <a:ea typeface="SimSun" pitchFamily="2" charset="-122"/>
              </a:rPr>
              <a:t>n</a:t>
            </a:r>
            <a:r>
              <a:rPr lang="zh-TW" altLang="en-US" sz="2800" smtClean="0">
                <a:latin typeface="SimSun" pitchFamily="2" charset="-122"/>
                <a:ea typeface="SimSun" pitchFamily="2" charset="-122"/>
              </a:rPr>
              <a:t>的平方根，因此，我們只要檢查小於等於</a:t>
            </a:r>
            <a:r>
              <a:rPr lang="en-US" altLang="zh-TW" sz="2800" smtClean="0">
                <a:latin typeface="SimSun" pitchFamily="2" charset="-122"/>
                <a:ea typeface="SimSun" pitchFamily="2" charset="-122"/>
              </a:rPr>
              <a:t>n</a:t>
            </a:r>
            <a:r>
              <a:rPr lang="zh-TW" altLang="en-US" sz="2800" smtClean="0">
                <a:latin typeface="SimSun" pitchFamily="2" charset="-122"/>
                <a:ea typeface="SimSun" pitchFamily="2" charset="-122"/>
              </a:rPr>
              <a:t>的平方根的所有不等於</a:t>
            </a:r>
            <a:r>
              <a:rPr lang="en-US" altLang="zh-TW" sz="2800" smtClean="0">
                <a:latin typeface="SimSun" pitchFamily="2" charset="-122"/>
                <a:ea typeface="SimSun" pitchFamily="2" charset="-122"/>
              </a:rPr>
              <a:t>1</a:t>
            </a:r>
            <a:r>
              <a:rPr lang="zh-TW" altLang="en-US" sz="2800" smtClean="0">
                <a:latin typeface="SimSun" pitchFamily="2" charset="-122"/>
                <a:ea typeface="SimSun" pitchFamily="2" charset="-122"/>
              </a:rPr>
              <a:t>的整數中是否有</a:t>
            </a:r>
            <a:r>
              <a:rPr lang="en-US" altLang="zh-TW" sz="2800" smtClean="0">
                <a:latin typeface="SimSun" pitchFamily="2" charset="-122"/>
                <a:ea typeface="SimSun" pitchFamily="2" charset="-122"/>
              </a:rPr>
              <a:t>n</a:t>
            </a:r>
            <a:r>
              <a:rPr lang="zh-TW" altLang="en-US" sz="2800" smtClean="0">
                <a:latin typeface="SimSun" pitchFamily="2" charset="-122"/>
                <a:ea typeface="SimSun" pitchFamily="2" charset="-122"/>
              </a:rPr>
              <a:t>的因數就可以知道</a:t>
            </a:r>
            <a:r>
              <a:rPr lang="en-US" altLang="zh-TW" sz="2800" smtClean="0">
                <a:latin typeface="SimSun" pitchFamily="2" charset="-122"/>
                <a:ea typeface="SimSun" pitchFamily="2" charset="-122"/>
              </a:rPr>
              <a:t>n</a:t>
            </a:r>
            <a:r>
              <a:rPr lang="zh-TW" altLang="en-US" sz="2800" smtClean="0">
                <a:latin typeface="SimSun" pitchFamily="2" charset="-122"/>
                <a:ea typeface="SimSun" pitchFamily="2" charset="-122"/>
              </a:rPr>
              <a:t>是不是質數了。</a:t>
            </a:r>
          </a:p>
          <a:p>
            <a:pPr eaLnBrk="1" hangingPunct="1"/>
            <a:endParaRPr lang="en-US" altLang="zh-TW" smtClean="0"/>
          </a:p>
        </p:txBody>
      </p:sp>
      <p:sp>
        <p:nvSpPr>
          <p:cNvPr id="8090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AAA0D79C-585C-4247-955D-932F4E23C933}" type="slidenum">
              <a:rPr kumimoji="0" lang="en-US" altLang="zh-TW" sz="1400" smtClean="0"/>
              <a:pPr>
                <a:spcBef>
                  <a:spcPct val="0"/>
                </a:spcBef>
                <a:buClrTx/>
                <a:buSzTx/>
                <a:buFontTx/>
                <a:buNone/>
              </a:pPr>
              <a:t>33</a:t>
            </a:fld>
            <a:endParaRPr kumimoji="0" lang="en-US" altLang="zh-TW" sz="1400" smtClean="0"/>
          </a:p>
        </p:txBody>
      </p:sp>
    </p:spTree>
    <p:extLst>
      <p:ext uri="{BB962C8B-B14F-4D97-AF65-F5344CB8AC3E}">
        <p14:creationId xmlns:p14="http://schemas.microsoft.com/office/powerpoint/2010/main" val="2412625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258888" y="214313"/>
            <a:ext cx="7885112" cy="1485900"/>
          </a:xfrm>
        </p:spPr>
        <p:txBody>
          <a:bodyPr/>
          <a:lstStyle/>
          <a:p>
            <a:pPr eaLnBrk="1" hangingPunct="1"/>
            <a:r>
              <a:rPr lang="zh-TW" altLang="en-US" smtClean="0"/>
              <a:t>另一個用以測試質數的演算法</a:t>
            </a:r>
            <a:endParaRPr lang="en-US" altLang="zh-TW" smtClean="0"/>
          </a:p>
        </p:txBody>
      </p:sp>
      <p:sp>
        <p:nvSpPr>
          <p:cNvPr id="69635" name="Rectangle 3"/>
          <p:cNvSpPr>
            <a:spLocks noGrp="1" noChangeArrowheads="1"/>
          </p:cNvSpPr>
          <p:nvPr>
            <p:ph type="body" idx="1"/>
          </p:nvPr>
        </p:nvSpPr>
        <p:spPr>
          <a:xfrm>
            <a:off x="179388" y="2017713"/>
            <a:ext cx="8964612" cy="906462"/>
          </a:xfrm>
        </p:spPr>
        <p:txBody>
          <a:bodyPr/>
          <a:lstStyle/>
          <a:p>
            <a:pPr eaLnBrk="1" hangingPunct="1"/>
            <a:r>
              <a:rPr lang="zh-TW" altLang="en-US" sz="2800" dirty="0" smtClean="0"/>
              <a:t>我們根據上列觀察設計出另一個</a:t>
            </a:r>
            <a:r>
              <a:rPr lang="zh-TW" altLang="en-US" sz="2800" smtClean="0"/>
              <a:t>演算法</a:t>
            </a:r>
            <a:r>
              <a:rPr lang="zh-TW" altLang="en-US" sz="2800" smtClean="0">
                <a:sym typeface="Symbol" pitchFamily="18" charset="2"/>
              </a:rPr>
              <a:t></a:t>
            </a:r>
            <a:r>
              <a:rPr lang="en-US" altLang="zh-TW" sz="2800" smtClean="0">
                <a:sym typeface="Symbol" pitchFamily="18" charset="2"/>
              </a:rPr>
              <a:t>P</a:t>
            </a:r>
            <a:r>
              <a:rPr lang="en-US" altLang="zh-TW" sz="2800" smtClean="0"/>
              <a:t>rimeCheck2</a:t>
            </a:r>
            <a:endParaRPr lang="zh-TW" altLang="en-US" sz="2800" dirty="0" smtClean="0"/>
          </a:p>
        </p:txBody>
      </p:sp>
      <p:sp>
        <p:nvSpPr>
          <p:cNvPr id="819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E6946430-AAF2-4614-8FD5-56775016C870}" type="slidenum">
              <a:rPr kumimoji="0" lang="en-US" altLang="zh-TW" sz="1400" smtClean="0"/>
              <a:pPr>
                <a:spcBef>
                  <a:spcPct val="0"/>
                </a:spcBef>
                <a:buClrTx/>
                <a:buSzTx/>
                <a:buFontTx/>
                <a:buNone/>
              </a:pPr>
              <a:t>34</a:t>
            </a:fld>
            <a:endParaRPr kumimoji="0" lang="en-US" altLang="zh-TW" sz="1400" smtClean="0"/>
          </a:p>
        </p:txBody>
      </p:sp>
      <p:pic>
        <p:nvPicPr>
          <p:cNvPr id="69643"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b="9553"/>
          <a:stretch/>
        </p:blipFill>
        <p:spPr bwMode="auto">
          <a:xfrm>
            <a:off x="379413" y="2608263"/>
            <a:ext cx="7845425" cy="341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圖片 1"/>
          <p:cNvPicPr>
            <a:picLocks noChangeAspect="1"/>
          </p:cNvPicPr>
          <p:nvPr/>
        </p:nvPicPr>
        <p:blipFill>
          <a:blip r:embed="rId4"/>
          <a:stretch>
            <a:fillRect/>
          </a:stretch>
        </p:blipFill>
        <p:spPr>
          <a:xfrm>
            <a:off x="492199" y="5019676"/>
            <a:ext cx="7896225" cy="1162050"/>
          </a:xfrm>
          <a:prstGeom prst="rect">
            <a:avLst/>
          </a:prstGeom>
        </p:spPr>
      </p:pic>
    </p:spTree>
    <p:extLst>
      <p:ext uri="{BB962C8B-B14F-4D97-AF65-F5344CB8AC3E}">
        <p14:creationId xmlns:p14="http://schemas.microsoft.com/office/powerpoint/2010/main" val="4195228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9643"/>
                                        </p:tgtEl>
                                        <p:attrNameLst>
                                          <p:attrName>style.visibility</p:attrName>
                                        </p:attrNameLst>
                                      </p:cBhvr>
                                      <p:to>
                                        <p:strVal val="visible"/>
                                      </p:to>
                                    </p:set>
                                    <p:anim calcmode="lin" valueType="num">
                                      <p:cBhvr additive="base">
                                        <p:cTn id="13" dur="500" fill="hold"/>
                                        <p:tgtEl>
                                          <p:spTgt spid="69643"/>
                                        </p:tgtEl>
                                        <p:attrNameLst>
                                          <p:attrName>ppt_x</p:attrName>
                                        </p:attrNameLst>
                                      </p:cBhvr>
                                      <p:tavLst>
                                        <p:tav tm="0">
                                          <p:val>
                                            <p:strVal val="#ppt_x"/>
                                          </p:val>
                                        </p:tav>
                                        <p:tav tm="100000">
                                          <p:val>
                                            <p:strVal val="#ppt_x"/>
                                          </p:val>
                                        </p:tav>
                                      </p:tavLst>
                                    </p:anim>
                                    <p:anim calcmode="lin" valueType="num">
                                      <p:cBhvr additive="base">
                                        <p:cTn id="14" dur="500" fill="hold"/>
                                        <p:tgtEl>
                                          <p:spTgt spid="6964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TW" altLang="en-US" dirty="0" smtClean="0"/>
              <a:t>以</a:t>
            </a:r>
            <a:r>
              <a:rPr lang="en-US" altLang="zh-TW" dirty="0" smtClean="0"/>
              <a:t>Java</a:t>
            </a:r>
            <a:r>
              <a:rPr lang="zh-TW" altLang="en-US" dirty="0" smtClean="0"/>
              <a:t>程式語言實作</a:t>
            </a:r>
            <a:r>
              <a:rPr lang="en-US" altLang="zh-TW" smtClean="0"/>
              <a:t/>
            </a:r>
            <a:br>
              <a:rPr lang="en-US" altLang="zh-TW" smtClean="0"/>
            </a:br>
            <a:r>
              <a:rPr lang="en-US" altLang="zh-TW" smtClean="0"/>
              <a:t>PrimeCheck1</a:t>
            </a:r>
            <a:r>
              <a:rPr lang="zh-TW" altLang="en-US" dirty="0" smtClean="0"/>
              <a:t>演算法</a:t>
            </a:r>
            <a:endParaRPr lang="en-US" altLang="zh-TW" dirty="0" smtClean="0"/>
          </a:p>
        </p:txBody>
      </p:sp>
      <p:sp>
        <p:nvSpPr>
          <p:cNvPr id="614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72AFDF24-A10B-4A90-ACF3-C245DFDAFCCA}" type="slidenum">
              <a:rPr kumimoji="0" lang="en-US" altLang="zh-TW" sz="1400" smtClean="0"/>
              <a:pPr>
                <a:spcBef>
                  <a:spcPct val="0"/>
                </a:spcBef>
                <a:buClrTx/>
                <a:buSzTx/>
                <a:buFontTx/>
                <a:buNone/>
              </a:pPr>
              <a:t>35</a:t>
            </a:fld>
            <a:endParaRPr kumimoji="0" lang="en-US" altLang="zh-TW" sz="1400" smtClean="0"/>
          </a:p>
        </p:txBody>
      </p:sp>
      <p:sp>
        <p:nvSpPr>
          <p:cNvPr id="6149" name="內容版面配置區 1"/>
          <p:cNvSpPr>
            <a:spLocks noGrp="1"/>
          </p:cNvSpPr>
          <p:nvPr>
            <p:ph idx="1"/>
          </p:nvPr>
        </p:nvSpPr>
        <p:spPr>
          <a:xfrm>
            <a:off x="0" y="1989138"/>
            <a:ext cx="9144000" cy="4143375"/>
          </a:xfrm>
        </p:spPr>
        <p:txBody>
          <a:bodyPr/>
          <a:lstStyle/>
          <a:p>
            <a:r>
              <a:rPr lang="zh-TW" altLang="en-US" sz="2000" dirty="0" smtClean="0"/>
              <a:t>下列的</a:t>
            </a:r>
            <a:r>
              <a:rPr lang="en-US" altLang="zh-TW" sz="2000" dirty="0" smtClean="0"/>
              <a:t>Java</a:t>
            </a:r>
            <a:r>
              <a:rPr lang="zh-TW" altLang="en-US" sz="2000" smtClean="0"/>
              <a:t>語言程式</a:t>
            </a:r>
            <a:r>
              <a:rPr lang="en-US" altLang="zh-TW" sz="2000" smtClean="0"/>
              <a:t>PrimeCheck1.java</a:t>
            </a:r>
            <a:r>
              <a:rPr lang="zh-TW" altLang="en-US" sz="2000" smtClean="0"/>
              <a:t>實作</a:t>
            </a:r>
            <a:r>
              <a:rPr lang="en-US" altLang="zh-TW" sz="2000" smtClean="0"/>
              <a:t>PrimeCheck1</a:t>
            </a:r>
            <a:r>
              <a:rPr lang="zh-TW" altLang="en-US" sz="2000" dirty="0" smtClean="0"/>
              <a:t>演算法，並使用</a:t>
            </a:r>
            <a:r>
              <a:rPr lang="en-US" altLang="zh-TW" sz="2000" dirty="0" err="1" smtClean="0">
                <a:solidFill>
                  <a:srgbClr val="3333FF"/>
                </a:solidFill>
              </a:rPr>
              <a:t>System.currentTimeMillis</a:t>
            </a:r>
            <a:r>
              <a:rPr lang="en-US" altLang="zh-TW" sz="2000" dirty="0" smtClean="0">
                <a:solidFill>
                  <a:srgbClr val="3333FF"/>
                </a:solidFill>
              </a:rPr>
              <a:t>()</a:t>
            </a:r>
            <a:r>
              <a:rPr lang="zh-TW" altLang="en-US" sz="2000" dirty="0" smtClean="0"/>
              <a:t>測量程式執行時間</a:t>
            </a:r>
            <a:r>
              <a:rPr lang="en-US" altLang="zh-TW" sz="2000" dirty="0" smtClean="0"/>
              <a:t>:</a:t>
            </a:r>
            <a:endParaRPr lang="zh-TW" altLang="en-US" sz="2000" dirty="0" smtClean="0"/>
          </a:p>
        </p:txBody>
      </p:sp>
    </p:spTree>
    <p:controls>
      <mc:AlternateContent xmlns:mc="http://schemas.openxmlformats.org/markup-compatibility/2006">
        <mc:Choice xmlns:v="urn:schemas-microsoft-com:vml" Requires="v">
          <p:control spid="117764" name="TextBox1" r:id="rId2" imgW="8353440" imgH="3743280"/>
        </mc:Choice>
        <mc:Fallback>
          <p:control name="TextBox1" r:id="rId2" imgW="8353440" imgH="3743280">
            <p:pic>
              <p:nvPicPr>
                <p:cNvPr id="2" name="TextBox1"/>
                <p:cNvPicPr preferRelativeResize="0">
                  <a:picLocks noChangeArrowheads="1" noChangeShapeType="1"/>
                </p:cNvPicPr>
                <p:nvPr/>
              </p:nvPicPr>
              <p:blipFill>
                <a:blip r:embed="rId5"/>
                <a:srcRect/>
                <a:stretch>
                  <a:fillRect/>
                </a:stretch>
              </p:blipFill>
              <p:spPr bwMode="auto">
                <a:xfrm>
                  <a:off x="323850" y="2708275"/>
                  <a:ext cx="8353425" cy="37385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7845462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標題 1"/>
          <p:cNvSpPr>
            <a:spLocks noGrp="1"/>
          </p:cNvSpPr>
          <p:nvPr>
            <p:ph type="title"/>
          </p:nvPr>
        </p:nvSpPr>
        <p:spPr/>
        <p:txBody>
          <a:bodyPr/>
          <a:lstStyle/>
          <a:p>
            <a:r>
              <a:rPr lang="en-US" altLang="zh-TW" smtClean="0"/>
              <a:t/>
            </a:r>
            <a:br>
              <a:rPr lang="en-US" altLang="zh-TW" smtClean="0"/>
            </a:br>
            <a:r>
              <a:rPr lang="en-US" altLang="zh-TW" smtClean="0"/>
              <a:t>PrimeCheck1.java</a:t>
            </a:r>
            <a:r>
              <a:rPr lang="zh-TW" altLang="en-US" dirty="0" smtClean="0"/>
              <a:t>執行結果</a:t>
            </a:r>
          </a:p>
        </p:txBody>
      </p:sp>
      <p:sp>
        <p:nvSpPr>
          <p:cNvPr id="83971" name="內容版面配置區 2"/>
          <p:cNvSpPr>
            <a:spLocks noGrp="1"/>
          </p:cNvSpPr>
          <p:nvPr>
            <p:ph idx="1"/>
          </p:nvPr>
        </p:nvSpPr>
        <p:spPr/>
        <p:txBody>
          <a:bodyPr/>
          <a:lstStyle/>
          <a:p>
            <a:endParaRPr lang="zh-TW" altLang="en-US" smtClean="0"/>
          </a:p>
        </p:txBody>
      </p:sp>
      <p:sp>
        <p:nvSpPr>
          <p:cNvPr id="8397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81832477-300A-48CF-86DE-F72AB317185E}" type="slidenum">
              <a:rPr kumimoji="0" lang="en-US" altLang="zh-TW" sz="1400" smtClean="0"/>
              <a:pPr>
                <a:spcBef>
                  <a:spcPct val="0"/>
                </a:spcBef>
                <a:buClrTx/>
                <a:buSzTx/>
                <a:buFontTx/>
                <a:buNone/>
              </a:pPr>
              <a:t>36</a:t>
            </a:fld>
            <a:endParaRPr kumimoji="0" lang="en-US" altLang="zh-TW" sz="1400" smtClean="0"/>
          </a:p>
        </p:txBody>
      </p:sp>
      <p:pic>
        <p:nvPicPr>
          <p:cNvPr id="83973" name="Picture 2" descr="C:\Users\user\Desktop\PrimeChec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060575"/>
            <a:ext cx="41814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4" name="Picture 3" descr="C:\Users\user\Desktop\PrimeCheck1Resu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975" y="4221163"/>
            <a:ext cx="5357813"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26340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TW" altLang="en-US" dirty="0" smtClean="0"/>
              <a:t>以</a:t>
            </a:r>
            <a:r>
              <a:rPr lang="en-US" altLang="zh-TW" dirty="0" smtClean="0"/>
              <a:t>Java</a:t>
            </a:r>
            <a:r>
              <a:rPr lang="zh-TW" altLang="en-US" dirty="0" smtClean="0"/>
              <a:t>程式語言實作</a:t>
            </a:r>
            <a:r>
              <a:rPr lang="en-US" altLang="zh-TW" smtClean="0"/>
              <a:t/>
            </a:r>
            <a:br>
              <a:rPr lang="en-US" altLang="zh-TW" smtClean="0"/>
            </a:br>
            <a:r>
              <a:rPr lang="en-US" altLang="zh-TW" smtClean="0"/>
              <a:t>PrimeCheck2</a:t>
            </a:r>
            <a:r>
              <a:rPr lang="zh-TW" altLang="en-US" dirty="0" smtClean="0"/>
              <a:t>演算法</a:t>
            </a:r>
            <a:endParaRPr lang="en-US" altLang="zh-TW" dirty="0" smtClean="0"/>
          </a:p>
        </p:txBody>
      </p:sp>
      <p:sp>
        <p:nvSpPr>
          <p:cNvPr id="717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5A03C069-BBFB-40CE-BEB3-3E4395F47D2F}" type="slidenum">
              <a:rPr kumimoji="0" lang="en-US" altLang="zh-TW" sz="1400" smtClean="0"/>
              <a:pPr>
                <a:spcBef>
                  <a:spcPct val="0"/>
                </a:spcBef>
                <a:buClrTx/>
                <a:buSzTx/>
                <a:buFontTx/>
                <a:buNone/>
              </a:pPr>
              <a:t>37</a:t>
            </a:fld>
            <a:endParaRPr kumimoji="0" lang="en-US" altLang="zh-TW" sz="1400" smtClean="0"/>
          </a:p>
        </p:txBody>
      </p:sp>
      <p:sp>
        <p:nvSpPr>
          <p:cNvPr id="7173" name="內容版面配置區 1"/>
          <p:cNvSpPr>
            <a:spLocks noGrp="1"/>
          </p:cNvSpPr>
          <p:nvPr>
            <p:ph idx="1"/>
          </p:nvPr>
        </p:nvSpPr>
        <p:spPr>
          <a:xfrm>
            <a:off x="0" y="1989138"/>
            <a:ext cx="9144000" cy="4143375"/>
          </a:xfrm>
        </p:spPr>
        <p:txBody>
          <a:bodyPr/>
          <a:lstStyle/>
          <a:p>
            <a:r>
              <a:rPr lang="zh-TW" altLang="en-US" sz="2000" dirty="0" smtClean="0"/>
              <a:t>下列的</a:t>
            </a:r>
            <a:r>
              <a:rPr lang="en-US" altLang="zh-TW" sz="2000" dirty="0" smtClean="0"/>
              <a:t>Java</a:t>
            </a:r>
            <a:r>
              <a:rPr lang="zh-TW" altLang="en-US" sz="2000" smtClean="0"/>
              <a:t>語言程式</a:t>
            </a:r>
            <a:r>
              <a:rPr lang="en-US" altLang="zh-TW" sz="2000" smtClean="0"/>
              <a:t>PrimeCheck2.java</a:t>
            </a:r>
            <a:r>
              <a:rPr lang="zh-TW" altLang="en-US" sz="2000" smtClean="0"/>
              <a:t>實作</a:t>
            </a:r>
            <a:r>
              <a:rPr lang="en-US" altLang="zh-TW" sz="2000" smtClean="0"/>
              <a:t>PrimeCheck2</a:t>
            </a:r>
            <a:r>
              <a:rPr lang="zh-TW" altLang="en-US" sz="2000" dirty="0" smtClean="0"/>
              <a:t>演算法，並使用</a:t>
            </a:r>
            <a:r>
              <a:rPr lang="en-US" altLang="zh-TW" sz="2000" dirty="0" err="1" smtClean="0">
                <a:solidFill>
                  <a:srgbClr val="3333FF"/>
                </a:solidFill>
              </a:rPr>
              <a:t>System.currentTimeMillis</a:t>
            </a:r>
            <a:r>
              <a:rPr lang="en-US" altLang="zh-TW" sz="2000" dirty="0" smtClean="0">
                <a:solidFill>
                  <a:srgbClr val="3333FF"/>
                </a:solidFill>
              </a:rPr>
              <a:t>()</a:t>
            </a:r>
            <a:r>
              <a:rPr lang="zh-TW" altLang="en-US" sz="2000" dirty="0" smtClean="0"/>
              <a:t>測量程式執行時間</a:t>
            </a:r>
            <a:r>
              <a:rPr lang="en-US" altLang="zh-TW" sz="2000" dirty="0" smtClean="0"/>
              <a:t>: :</a:t>
            </a:r>
            <a:endParaRPr lang="zh-TW" altLang="en-US" sz="2000" dirty="0" smtClean="0"/>
          </a:p>
        </p:txBody>
      </p:sp>
    </p:spTree>
    <p:controls>
      <mc:AlternateContent xmlns:mc="http://schemas.openxmlformats.org/markup-compatibility/2006">
        <mc:Choice xmlns:v="urn:schemas-microsoft-com:vml" Requires="v">
          <p:control spid="118788" name="TextBox1" r:id="rId2" imgW="8353440" imgH="3743280"/>
        </mc:Choice>
        <mc:Fallback>
          <p:control name="TextBox1" r:id="rId2" imgW="8353440" imgH="3743280">
            <p:pic>
              <p:nvPicPr>
                <p:cNvPr id="2" name="TextBox1"/>
                <p:cNvPicPr preferRelativeResize="0">
                  <a:picLocks noChangeArrowheads="1" noChangeShapeType="1"/>
                </p:cNvPicPr>
                <p:nvPr/>
              </p:nvPicPr>
              <p:blipFill>
                <a:blip r:embed="rId5"/>
                <a:srcRect/>
                <a:stretch>
                  <a:fillRect/>
                </a:stretch>
              </p:blipFill>
              <p:spPr bwMode="auto">
                <a:xfrm>
                  <a:off x="395288" y="2781300"/>
                  <a:ext cx="8353425" cy="37385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194654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標題 1"/>
          <p:cNvSpPr>
            <a:spLocks noGrp="1"/>
          </p:cNvSpPr>
          <p:nvPr>
            <p:ph type="title"/>
          </p:nvPr>
        </p:nvSpPr>
        <p:spPr/>
        <p:txBody>
          <a:bodyPr/>
          <a:lstStyle/>
          <a:p>
            <a:r>
              <a:rPr lang="en-US" altLang="zh-TW" smtClean="0"/>
              <a:t/>
            </a:r>
            <a:br>
              <a:rPr lang="en-US" altLang="zh-TW" smtClean="0"/>
            </a:br>
            <a:r>
              <a:rPr lang="en-US" altLang="zh-TW" smtClean="0"/>
              <a:t>PrimeCheck2.java</a:t>
            </a:r>
            <a:r>
              <a:rPr lang="zh-TW" altLang="en-US" dirty="0" smtClean="0"/>
              <a:t>執行結果</a:t>
            </a:r>
          </a:p>
        </p:txBody>
      </p:sp>
      <p:sp>
        <p:nvSpPr>
          <p:cNvPr id="84995" name="內容版面配置區 2"/>
          <p:cNvSpPr>
            <a:spLocks noGrp="1"/>
          </p:cNvSpPr>
          <p:nvPr>
            <p:ph idx="1"/>
          </p:nvPr>
        </p:nvSpPr>
        <p:spPr/>
        <p:txBody>
          <a:bodyPr/>
          <a:lstStyle/>
          <a:p>
            <a:endParaRPr lang="zh-TW" altLang="en-US" smtClean="0"/>
          </a:p>
        </p:txBody>
      </p:sp>
      <p:sp>
        <p:nvSpPr>
          <p:cNvPr id="8499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577E817F-4931-4CD8-A237-036593E829F5}" type="slidenum">
              <a:rPr kumimoji="0" lang="en-US" altLang="zh-TW" sz="1400" smtClean="0"/>
              <a:pPr>
                <a:spcBef>
                  <a:spcPct val="0"/>
                </a:spcBef>
                <a:buClrTx/>
                <a:buSzTx/>
                <a:buFontTx/>
                <a:buNone/>
              </a:pPr>
              <a:t>38</a:t>
            </a:fld>
            <a:endParaRPr kumimoji="0" lang="en-US" altLang="zh-TW" sz="1400" smtClean="0"/>
          </a:p>
        </p:txBody>
      </p:sp>
      <p:pic>
        <p:nvPicPr>
          <p:cNvPr id="84997" name="Picture 2" descr="C:\Users\user\Desktop\PrimeChec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060575"/>
            <a:ext cx="41814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8" name="Picture 2" descr="C:\Users\user\Desktop\PrimeCheck2Resu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663" y="4221163"/>
            <a:ext cx="53181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6557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a:xfrm>
            <a:off x="971550" y="214313"/>
            <a:ext cx="8172450" cy="1462087"/>
          </a:xfrm>
        </p:spPr>
        <p:txBody>
          <a:bodyPr/>
          <a:lstStyle/>
          <a:p>
            <a:r>
              <a:rPr lang="zh-TW" altLang="en-US" dirty="0" smtClean="0"/>
              <a:t>質數檢查演算法時間複雜度比較</a:t>
            </a:r>
          </a:p>
        </p:txBody>
      </p:sp>
      <p:sp>
        <p:nvSpPr>
          <p:cNvPr id="82947" name="內容版面配置區 2"/>
          <p:cNvSpPr>
            <a:spLocks noGrp="1"/>
          </p:cNvSpPr>
          <p:nvPr>
            <p:ph idx="1"/>
          </p:nvPr>
        </p:nvSpPr>
        <p:spPr>
          <a:xfrm>
            <a:off x="179388" y="2060575"/>
            <a:ext cx="8856662" cy="4114800"/>
          </a:xfrm>
        </p:spPr>
        <p:txBody>
          <a:bodyPr/>
          <a:lstStyle/>
          <a:p>
            <a:r>
              <a:rPr lang="zh-TW" altLang="en-US" sz="2000" dirty="0" smtClean="0"/>
              <a:t>最差狀況</a:t>
            </a:r>
            <a:r>
              <a:rPr lang="en-US" altLang="zh-TW" sz="2000" dirty="0" smtClean="0"/>
              <a:t>(worst case)</a:t>
            </a:r>
            <a:r>
              <a:rPr lang="zh-TW" altLang="en-US" sz="2000" dirty="0" smtClean="0"/>
              <a:t>時間複雜度</a:t>
            </a:r>
            <a:r>
              <a:rPr lang="en-US" altLang="zh-TW" sz="2000" dirty="0" smtClean="0"/>
              <a:t>:</a:t>
            </a:r>
          </a:p>
          <a:p>
            <a:pPr lvl="1"/>
            <a:r>
              <a:rPr lang="en-US" altLang="zh-TW" sz="1800" smtClean="0"/>
              <a:t>PrimeCheck1</a:t>
            </a:r>
            <a:r>
              <a:rPr lang="en-US" altLang="zh-TW" sz="1800" dirty="0" smtClean="0"/>
              <a:t>: </a:t>
            </a:r>
            <a:r>
              <a:rPr lang="en-US" altLang="zh-TW" sz="1800" dirty="0" smtClean="0">
                <a:solidFill>
                  <a:srgbClr val="3333FF"/>
                </a:solidFill>
              </a:rPr>
              <a:t>n-2</a:t>
            </a:r>
            <a:endParaRPr lang="en-US" altLang="zh-TW" sz="1800" dirty="0" smtClean="0"/>
          </a:p>
          <a:p>
            <a:pPr lvl="1"/>
            <a:r>
              <a:rPr lang="en-US" altLang="zh-TW" sz="1800" smtClean="0"/>
              <a:t>PrimeCheck2</a:t>
            </a:r>
            <a:r>
              <a:rPr lang="en-US" altLang="zh-TW" sz="1800" dirty="0" smtClean="0"/>
              <a:t>: </a:t>
            </a:r>
            <a:r>
              <a:rPr lang="zh-TW" altLang="en-US" sz="1800" dirty="0" smtClean="0">
                <a:solidFill>
                  <a:srgbClr val="3333FF"/>
                </a:solidFill>
              </a:rPr>
              <a:t>√</a:t>
            </a:r>
            <a:r>
              <a:rPr lang="en-US" altLang="zh-TW" sz="1800" dirty="0" smtClean="0">
                <a:solidFill>
                  <a:srgbClr val="3333FF"/>
                </a:solidFill>
              </a:rPr>
              <a:t>n − 1</a:t>
            </a:r>
            <a:endParaRPr lang="en-US" altLang="zh-TW" sz="1800" dirty="0" smtClean="0"/>
          </a:p>
          <a:p>
            <a:r>
              <a:rPr lang="zh-TW" altLang="en-US" sz="2000" dirty="0" smtClean="0"/>
              <a:t>最佳狀況</a:t>
            </a:r>
            <a:r>
              <a:rPr lang="en-US" altLang="zh-TW" sz="2000" dirty="0" smtClean="0"/>
              <a:t>(best case)</a:t>
            </a:r>
            <a:r>
              <a:rPr lang="zh-TW" altLang="en-US" sz="2000" dirty="0" smtClean="0"/>
              <a:t>時間複雜度</a:t>
            </a:r>
            <a:r>
              <a:rPr lang="en-US" altLang="zh-TW" sz="2000" dirty="0" smtClean="0"/>
              <a:t>:</a:t>
            </a:r>
          </a:p>
          <a:p>
            <a:pPr lvl="1"/>
            <a:r>
              <a:rPr lang="en-US" altLang="zh-TW" sz="1800" smtClean="0"/>
              <a:t>PrimeCheck1</a:t>
            </a:r>
            <a:r>
              <a:rPr lang="en-US" altLang="zh-TW" sz="1800" dirty="0" smtClean="0"/>
              <a:t>: 1</a:t>
            </a:r>
          </a:p>
          <a:p>
            <a:pPr lvl="1"/>
            <a:r>
              <a:rPr lang="en-US" altLang="zh-TW" sz="1800" smtClean="0"/>
              <a:t>PrimeCheck2</a:t>
            </a:r>
            <a:r>
              <a:rPr lang="en-US" altLang="zh-TW" sz="1800" dirty="0" smtClean="0"/>
              <a:t>: 1</a:t>
            </a:r>
          </a:p>
          <a:p>
            <a:pPr algn="just"/>
            <a:r>
              <a:rPr lang="zh-TW" altLang="en-US" sz="2000" dirty="0" smtClean="0"/>
              <a:t>當</a:t>
            </a:r>
            <a:r>
              <a:rPr lang="zh-TW" altLang="en-US" sz="2000" dirty="0"/>
              <a:t>演算法</a:t>
            </a:r>
            <a:r>
              <a:rPr lang="zh-TW" altLang="en-US" sz="2000" dirty="0" smtClean="0"/>
              <a:t>的</a:t>
            </a:r>
            <a:r>
              <a:rPr lang="zh-TW" altLang="en-US" sz="2000" dirty="0" smtClean="0">
                <a:solidFill>
                  <a:srgbClr val="3333FF"/>
                </a:solidFill>
              </a:rPr>
              <a:t>輸入規模</a:t>
            </a:r>
            <a:r>
              <a:rPr lang="en-US" altLang="zh-TW" sz="2000" dirty="0" smtClean="0">
                <a:solidFill>
                  <a:srgbClr val="3333FF"/>
                </a:solidFill>
              </a:rPr>
              <a:t>n</a:t>
            </a:r>
            <a:r>
              <a:rPr lang="zh-TW" altLang="en-US" sz="2000" dirty="0">
                <a:solidFill>
                  <a:srgbClr val="3333FF"/>
                </a:solidFill>
              </a:rPr>
              <a:t>越大時</a:t>
            </a:r>
            <a:r>
              <a:rPr lang="zh-TW" altLang="en-US" sz="2000" smtClean="0"/>
              <a:t>，演算法</a:t>
            </a:r>
            <a:r>
              <a:rPr lang="en-US" altLang="zh-TW" sz="2000" smtClean="0"/>
              <a:t>PrimeCheck1</a:t>
            </a:r>
            <a:r>
              <a:rPr lang="zh-TW" altLang="en-US" sz="2000" smtClean="0"/>
              <a:t>與演算法</a:t>
            </a:r>
            <a:r>
              <a:rPr lang="en-US" altLang="zh-TW" sz="2000" smtClean="0"/>
              <a:t>PrimeCheck2</a:t>
            </a:r>
            <a:r>
              <a:rPr lang="zh-TW" altLang="en-US" sz="2000" dirty="0" smtClean="0"/>
              <a:t>在最差狀況下的</a:t>
            </a:r>
            <a:r>
              <a:rPr lang="zh-TW" altLang="en-US" sz="2000" dirty="0" smtClean="0">
                <a:solidFill>
                  <a:srgbClr val="3333FF"/>
                </a:solidFill>
              </a:rPr>
              <a:t>執行步驟數差距越大</a:t>
            </a:r>
            <a:r>
              <a:rPr lang="zh-TW" altLang="en-US" sz="2000" dirty="0" smtClean="0"/>
              <a:t>。例如，當</a:t>
            </a:r>
            <a:r>
              <a:rPr lang="en-US" altLang="zh-TW" sz="2000" dirty="0" smtClean="0"/>
              <a:t>n=65537</a:t>
            </a:r>
            <a:r>
              <a:rPr lang="zh-TW" altLang="en-US" sz="2000" dirty="0" smtClean="0"/>
              <a:t>時</a:t>
            </a:r>
            <a:r>
              <a:rPr lang="zh-TW" altLang="en-US" sz="2000" smtClean="0"/>
              <a:t>，演算法</a:t>
            </a:r>
            <a:r>
              <a:rPr lang="en-US" altLang="zh-TW" sz="2000" smtClean="0"/>
              <a:t>PrimeCheck1</a:t>
            </a:r>
            <a:r>
              <a:rPr lang="zh-TW" altLang="en-US" sz="2000" dirty="0" smtClean="0"/>
              <a:t>需要</a:t>
            </a:r>
            <a:r>
              <a:rPr lang="zh-TW" altLang="en-US" sz="2000" dirty="0"/>
              <a:t>執行</a:t>
            </a:r>
            <a:r>
              <a:rPr lang="en-US" altLang="zh-TW" sz="2000" dirty="0" smtClean="0"/>
              <a:t>n-2=65536</a:t>
            </a:r>
            <a:r>
              <a:rPr lang="zh-TW" altLang="en-US" sz="2000" dirty="0" smtClean="0"/>
              <a:t>次</a:t>
            </a:r>
            <a:r>
              <a:rPr lang="zh-TW" altLang="en-US" sz="2000" dirty="0"/>
              <a:t>整數除法求餘數和整數比較敘述才可以</a:t>
            </a:r>
            <a:r>
              <a:rPr lang="zh-TW" altLang="en-US" sz="2000" dirty="0" smtClean="0"/>
              <a:t>得知</a:t>
            </a:r>
            <a:r>
              <a:rPr lang="en-US" altLang="zh-TW" sz="2000" dirty="0" smtClean="0"/>
              <a:t>65537</a:t>
            </a:r>
            <a:r>
              <a:rPr lang="zh-TW" altLang="en-US" sz="2000" dirty="0" smtClean="0"/>
              <a:t>是</a:t>
            </a:r>
            <a:r>
              <a:rPr lang="zh-TW" altLang="en-US" sz="2000" dirty="0"/>
              <a:t>質數，</a:t>
            </a:r>
            <a:r>
              <a:rPr lang="zh-TW" altLang="en-US" sz="2000"/>
              <a:t>而</a:t>
            </a:r>
            <a:r>
              <a:rPr lang="zh-TW" altLang="en-US" sz="2000" smtClean="0"/>
              <a:t>演算法</a:t>
            </a:r>
            <a:r>
              <a:rPr lang="en-US" altLang="zh-TW" sz="2000" smtClean="0"/>
              <a:t>PrimeCheck2</a:t>
            </a:r>
            <a:r>
              <a:rPr lang="zh-TW" altLang="en-US" sz="2000" dirty="0"/>
              <a:t>只要執行√</a:t>
            </a:r>
            <a:r>
              <a:rPr lang="en-US" altLang="zh-TW" sz="2000" dirty="0"/>
              <a:t>n-1= </a:t>
            </a:r>
            <a:r>
              <a:rPr lang="en-US" altLang="zh-TW" sz="2000" dirty="0" smtClean="0"/>
              <a:t>255</a:t>
            </a:r>
            <a:r>
              <a:rPr lang="zh-TW" altLang="en-US" sz="2000" dirty="0" smtClean="0"/>
              <a:t>次</a:t>
            </a:r>
            <a:r>
              <a:rPr lang="zh-TW" altLang="en-US" sz="2000" dirty="0"/>
              <a:t>，二者的差距約為√</a:t>
            </a:r>
            <a:r>
              <a:rPr lang="en-US" altLang="zh-TW" sz="2000" dirty="0" smtClean="0"/>
              <a:t>n=256 </a:t>
            </a:r>
            <a:r>
              <a:rPr lang="zh-TW" altLang="en-US" sz="2000" dirty="0"/>
              <a:t>倍</a:t>
            </a:r>
            <a:r>
              <a:rPr lang="zh-TW" altLang="en-US" sz="2000" dirty="0" smtClean="0"/>
              <a:t>。而當</a:t>
            </a:r>
            <a:r>
              <a:rPr lang="en-US" altLang="zh-TW" sz="2000" dirty="0" smtClean="0"/>
              <a:t>n=2147483647</a:t>
            </a:r>
            <a:r>
              <a:rPr lang="zh-TW" altLang="en-US" sz="2000" dirty="0" smtClean="0"/>
              <a:t>，</a:t>
            </a:r>
            <a:r>
              <a:rPr lang="zh-TW" altLang="en-US" sz="2000" smtClean="0"/>
              <a:t>則演算法</a:t>
            </a:r>
            <a:r>
              <a:rPr lang="en-US" altLang="zh-TW" sz="2000" smtClean="0"/>
              <a:t>PrimeCheck1 </a:t>
            </a:r>
            <a:r>
              <a:rPr lang="zh-TW" altLang="en-US" sz="2000" dirty="0" smtClean="0"/>
              <a:t>需要執行</a:t>
            </a:r>
            <a:r>
              <a:rPr lang="en-US" altLang="zh-TW" sz="2000" dirty="0" smtClean="0"/>
              <a:t>n-2=2147483645</a:t>
            </a:r>
            <a:r>
              <a:rPr lang="zh-TW" altLang="en-US" sz="2000" dirty="0" smtClean="0"/>
              <a:t>次整數除法求餘數和整數比較敘述才可以得知</a:t>
            </a:r>
            <a:r>
              <a:rPr lang="en-US" altLang="zh-TW" sz="2000" dirty="0" smtClean="0"/>
              <a:t>2147483647</a:t>
            </a:r>
            <a:r>
              <a:rPr lang="zh-TW" altLang="en-US" sz="2000" dirty="0" smtClean="0"/>
              <a:t>是質數，</a:t>
            </a:r>
            <a:r>
              <a:rPr lang="zh-TW" altLang="en-US" sz="2000" smtClean="0"/>
              <a:t>而演算法</a:t>
            </a:r>
            <a:r>
              <a:rPr lang="en-US" altLang="zh-TW" sz="2000" smtClean="0"/>
              <a:t>PrimeCheck2</a:t>
            </a:r>
            <a:r>
              <a:rPr lang="zh-TW" altLang="en-US" sz="2000" dirty="0" smtClean="0"/>
              <a:t>只要執行√</a:t>
            </a:r>
            <a:r>
              <a:rPr lang="en-US" altLang="zh-TW" sz="2000" dirty="0" smtClean="0"/>
              <a:t>n-1= 46339</a:t>
            </a:r>
            <a:r>
              <a:rPr lang="zh-TW" altLang="en-US" sz="2000" dirty="0" smtClean="0"/>
              <a:t>次，二者的差距約為√</a:t>
            </a:r>
            <a:r>
              <a:rPr lang="en-US" altLang="zh-TW" sz="2000" dirty="0" smtClean="0"/>
              <a:t>n=46340 </a:t>
            </a:r>
            <a:r>
              <a:rPr lang="zh-TW" altLang="en-US" sz="2000" dirty="0" smtClean="0"/>
              <a:t>倍。</a:t>
            </a:r>
          </a:p>
        </p:txBody>
      </p:sp>
      <p:sp>
        <p:nvSpPr>
          <p:cNvPr id="8294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20A5D22C-E612-4B2D-9341-885639C27247}" type="slidenum">
              <a:rPr kumimoji="0" lang="en-US" altLang="zh-TW" sz="1400" smtClean="0"/>
              <a:pPr>
                <a:spcBef>
                  <a:spcPct val="0"/>
                </a:spcBef>
                <a:buClrTx/>
                <a:buSzTx/>
                <a:buFontTx/>
                <a:buNone/>
              </a:pPr>
              <a:t>39</a:t>
            </a:fld>
            <a:endParaRPr kumimoji="0" lang="en-US" altLang="zh-TW" sz="1400" smtClean="0"/>
          </a:p>
        </p:txBody>
      </p:sp>
    </p:spTree>
    <p:extLst>
      <p:ext uri="{BB962C8B-B14F-4D97-AF65-F5344CB8AC3E}">
        <p14:creationId xmlns:p14="http://schemas.microsoft.com/office/powerpoint/2010/main" val="503507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TW" altLang="en-US" dirty="0" smtClean="0"/>
              <a:t>演算法的效能</a:t>
            </a:r>
            <a:r>
              <a:rPr lang="en-US" altLang="zh-TW" dirty="0" smtClean="0"/>
              <a:t>(</a:t>
            </a:r>
            <a:r>
              <a:rPr lang="zh-TW" altLang="en-US" dirty="0" smtClean="0"/>
              <a:t>續</a:t>
            </a:r>
            <a:r>
              <a:rPr lang="en-US" altLang="zh-TW" dirty="0" smtClean="0"/>
              <a:t>)</a:t>
            </a:r>
          </a:p>
        </p:txBody>
      </p:sp>
      <p:sp>
        <p:nvSpPr>
          <p:cNvPr id="54275" name="Rectangle 3"/>
          <p:cNvSpPr>
            <a:spLocks noGrp="1" noChangeArrowheads="1"/>
          </p:cNvSpPr>
          <p:nvPr>
            <p:ph type="body" idx="1"/>
          </p:nvPr>
        </p:nvSpPr>
        <p:spPr>
          <a:xfrm>
            <a:off x="179388" y="2112963"/>
            <a:ext cx="8424862" cy="4724400"/>
          </a:xfrm>
        </p:spPr>
        <p:txBody>
          <a:bodyPr/>
          <a:lstStyle/>
          <a:p>
            <a:pPr algn="just" eaLnBrk="1"/>
            <a:r>
              <a:rPr lang="zh-TW" altLang="en-US" sz="2400" dirty="0" smtClean="0"/>
              <a:t>若我們能夠將所有的演算法以相同的高階程式語言實作，並在相同條件下於相同的電腦上執行，則我們似乎可以利用高階程式語言程式的執行時間與執行時所佔用的記憶體空間來衡量被實作演算法的效能。</a:t>
            </a:r>
            <a:endParaRPr lang="en-US" altLang="zh-TW" sz="2400" dirty="0" smtClean="0"/>
          </a:p>
          <a:p>
            <a:pPr algn="just" eaLnBrk="1"/>
            <a:r>
              <a:rPr lang="zh-TW" altLang="en-US" sz="2400" dirty="0" smtClean="0"/>
              <a:t>不過，這太不實際了，而且藉由這個方式我們也難以直接看出演算法效能與演算法輸入規模</a:t>
            </a:r>
            <a:r>
              <a:rPr lang="en-US" altLang="zh-TW" sz="2400" smtClean="0"/>
              <a:t>(input </a:t>
            </a:r>
            <a:r>
              <a:rPr lang="en-US" altLang="zh-TW" sz="2400" dirty="0" smtClean="0"/>
              <a:t>size)</a:t>
            </a:r>
            <a:r>
              <a:rPr lang="zh-TW" altLang="en-US" sz="2400" dirty="0" smtClean="0"/>
              <a:t>的關係。</a:t>
            </a:r>
            <a:endParaRPr lang="en-US" altLang="zh-TW" sz="2400" dirty="0" smtClean="0"/>
          </a:p>
          <a:p>
            <a:pPr algn="just" eaLnBrk="1"/>
            <a:r>
              <a:rPr lang="zh-TW" altLang="en-US" sz="2400" dirty="0" smtClean="0"/>
              <a:t>我們需要其他更具學理基礎，而且更容易分析與比較的方式來衡量演算法的效能</a:t>
            </a:r>
          </a:p>
        </p:txBody>
      </p:sp>
      <p:sp>
        <p:nvSpPr>
          <p:cNvPr id="5837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F82AAB7F-A6D9-444C-A39D-E42977765D70}" type="slidenum">
              <a:rPr kumimoji="0" lang="en-US" altLang="zh-TW" sz="1400" smtClean="0"/>
              <a:pPr>
                <a:spcBef>
                  <a:spcPct val="0"/>
                </a:spcBef>
                <a:buClrTx/>
                <a:buSzTx/>
                <a:buFontTx/>
                <a:buNone/>
              </a:pPr>
              <a:t>4</a:t>
            </a:fld>
            <a:endParaRPr kumimoji="0" lang="en-US" altLang="zh-TW" sz="1400" smtClean="0"/>
          </a:p>
        </p:txBody>
      </p:sp>
    </p:spTree>
    <p:extLst>
      <p:ext uri="{BB962C8B-B14F-4D97-AF65-F5344CB8AC3E}">
        <p14:creationId xmlns:p14="http://schemas.microsoft.com/office/powerpoint/2010/main" val="242436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1"/>
          <p:cNvSpPr>
            <a:spLocks noGrp="1"/>
          </p:cNvSpPr>
          <p:nvPr>
            <p:ph type="title"/>
          </p:nvPr>
        </p:nvSpPr>
        <p:spPr>
          <a:xfrm>
            <a:off x="971550" y="214313"/>
            <a:ext cx="8172450" cy="1462087"/>
          </a:xfrm>
        </p:spPr>
        <p:txBody>
          <a:bodyPr/>
          <a:lstStyle/>
          <a:p>
            <a:r>
              <a:rPr lang="zh-TW" altLang="en-US" smtClean="0"/>
              <a:t>質數檢查演算法複雜度量級比較</a:t>
            </a:r>
          </a:p>
        </p:txBody>
      </p:sp>
      <p:sp>
        <p:nvSpPr>
          <p:cNvPr id="82947" name="內容版面配置區 2"/>
          <p:cNvSpPr>
            <a:spLocks noGrp="1"/>
          </p:cNvSpPr>
          <p:nvPr>
            <p:ph idx="1"/>
          </p:nvPr>
        </p:nvSpPr>
        <p:spPr>
          <a:xfrm>
            <a:off x="179388" y="2060575"/>
            <a:ext cx="8856662" cy="4114800"/>
          </a:xfrm>
        </p:spPr>
        <p:txBody>
          <a:bodyPr/>
          <a:lstStyle/>
          <a:p>
            <a:r>
              <a:rPr lang="zh-TW" altLang="en-US" sz="2000" smtClean="0"/>
              <a:t>最差狀況</a:t>
            </a:r>
            <a:r>
              <a:rPr lang="en-US" altLang="zh-TW" sz="2000" smtClean="0"/>
              <a:t>(worst case)</a:t>
            </a:r>
            <a:r>
              <a:rPr lang="zh-TW" altLang="en-US" sz="2000" smtClean="0"/>
              <a:t>時間複雜度</a:t>
            </a:r>
            <a:r>
              <a:rPr lang="en-US" altLang="zh-TW" sz="2000" smtClean="0"/>
              <a:t>:</a:t>
            </a:r>
          </a:p>
          <a:p>
            <a:pPr lvl="1"/>
            <a:r>
              <a:rPr lang="en-US" altLang="zh-TW" sz="1800" smtClean="0"/>
              <a:t>PrimeCheck1: </a:t>
            </a:r>
            <a:r>
              <a:rPr lang="en-US" altLang="zh-TW" sz="1800" smtClean="0">
                <a:solidFill>
                  <a:srgbClr val="3333FF"/>
                </a:solidFill>
              </a:rPr>
              <a:t>n-2=O(n)</a:t>
            </a:r>
            <a:r>
              <a:rPr lang="zh-TW" altLang="en-US" sz="1800" smtClean="0">
                <a:solidFill>
                  <a:srgbClr val="3333FF"/>
                </a:solidFill>
              </a:rPr>
              <a:t>，屬於線性量級</a:t>
            </a:r>
            <a:r>
              <a:rPr lang="zh-TW" altLang="en-US" sz="1800" smtClean="0"/>
              <a:t>。</a:t>
            </a:r>
            <a:endParaRPr lang="en-US" altLang="zh-TW" sz="1800" smtClean="0"/>
          </a:p>
          <a:p>
            <a:pPr lvl="1"/>
            <a:r>
              <a:rPr lang="en-US" altLang="zh-TW" sz="1800" smtClean="0"/>
              <a:t>PrimeCheck2: </a:t>
            </a:r>
            <a:r>
              <a:rPr lang="zh-TW" altLang="en-US" sz="1800" smtClean="0">
                <a:solidFill>
                  <a:srgbClr val="3333FF"/>
                </a:solidFill>
              </a:rPr>
              <a:t>√</a:t>
            </a:r>
            <a:r>
              <a:rPr lang="en-US" altLang="zh-TW" sz="1800" smtClean="0">
                <a:solidFill>
                  <a:srgbClr val="3333FF"/>
                </a:solidFill>
              </a:rPr>
              <a:t>n − 1 =O(</a:t>
            </a:r>
            <a:r>
              <a:rPr lang="zh-TW" altLang="en-US" sz="1800" smtClean="0">
                <a:solidFill>
                  <a:srgbClr val="3333FF"/>
                </a:solidFill>
              </a:rPr>
              <a:t>√</a:t>
            </a:r>
            <a:r>
              <a:rPr lang="en-US" altLang="zh-TW" sz="1800" smtClean="0">
                <a:solidFill>
                  <a:srgbClr val="3333FF"/>
                </a:solidFill>
              </a:rPr>
              <a:t>n)</a:t>
            </a:r>
            <a:r>
              <a:rPr lang="zh-TW" altLang="en-US" sz="1800" smtClean="0">
                <a:solidFill>
                  <a:srgbClr val="3333FF"/>
                </a:solidFill>
              </a:rPr>
              <a:t>，屬於平方根量級</a:t>
            </a:r>
            <a:r>
              <a:rPr lang="zh-TW" altLang="en-US" sz="1800" smtClean="0"/>
              <a:t>。</a:t>
            </a:r>
            <a:endParaRPr lang="en-US" altLang="zh-TW" sz="1800" smtClean="0"/>
          </a:p>
          <a:p>
            <a:r>
              <a:rPr lang="zh-TW" altLang="en-US" sz="2000" smtClean="0"/>
              <a:t>最佳狀況</a:t>
            </a:r>
            <a:r>
              <a:rPr lang="en-US" altLang="zh-TW" sz="2000" smtClean="0"/>
              <a:t>(best case)</a:t>
            </a:r>
            <a:r>
              <a:rPr lang="zh-TW" altLang="en-US" sz="2000" smtClean="0"/>
              <a:t>時間複雜度</a:t>
            </a:r>
            <a:r>
              <a:rPr lang="en-US" altLang="zh-TW" sz="2000" smtClean="0"/>
              <a:t>:</a:t>
            </a:r>
          </a:p>
          <a:p>
            <a:pPr lvl="1"/>
            <a:r>
              <a:rPr lang="en-US" altLang="zh-TW" sz="1800" smtClean="0"/>
              <a:t>PrimeCheck1: 1=O(1)</a:t>
            </a:r>
            <a:r>
              <a:rPr lang="zh-TW" altLang="en-US" sz="1800" smtClean="0"/>
              <a:t>，屬於常數量級。</a:t>
            </a:r>
            <a:endParaRPr lang="en-US" altLang="zh-TW" sz="1800" smtClean="0"/>
          </a:p>
          <a:p>
            <a:pPr lvl="1"/>
            <a:r>
              <a:rPr lang="en-US" altLang="zh-TW" sz="1800" smtClean="0"/>
              <a:t>PrimeCheck2: 1=O(1)</a:t>
            </a:r>
            <a:r>
              <a:rPr lang="zh-TW" altLang="en-US" sz="1800" smtClean="0"/>
              <a:t>，屬於常數量級。</a:t>
            </a:r>
            <a:endParaRPr lang="en-US" altLang="zh-TW" sz="1800" smtClean="0"/>
          </a:p>
          <a:p>
            <a:r>
              <a:rPr lang="zh-TW" altLang="en-US" sz="2000" smtClean="0"/>
              <a:t>在最差狀況下，平方根量級的演算法</a:t>
            </a:r>
            <a:r>
              <a:rPr lang="en-US" altLang="zh-TW" sz="2000" smtClean="0"/>
              <a:t>PrimeCheck2</a:t>
            </a:r>
            <a:r>
              <a:rPr lang="zh-TW" altLang="en-US" sz="2000" smtClean="0"/>
              <a:t>的執行步驟數將比線性量級的演算法</a:t>
            </a:r>
            <a:r>
              <a:rPr lang="en-US" altLang="zh-TW" sz="2000" smtClean="0"/>
              <a:t>PrimeCheck1</a:t>
            </a:r>
            <a:r>
              <a:rPr lang="zh-TW" altLang="en-US" sz="2000" smtClean="0"/>
              <a:t>的執行步驟數少很多。例如，</a:t>
            </a:r>
            <a:r>
              <a:rPr lang="zh-TW" altLang="en-US" sz="2000" smtClean="0">
                <a:solidFill>
                  <a:srgbClr val="3333FF"/>
                </a:solidFill>
              </a:rPr>
              <a:t>若輸入的</a:t>
            </a:r>
            <a:r>
              <a:rPr lang="en-US" altLang="zh-TW" sz="2000" smtClean="0">
                <a:solidFill>
                  <a:srgbClr val="3333FF"/>
                </a:solidFill>
              </a:rPr>
              <a:t>n </a:t>
            </a:r>
            <a:r>
              <a:rPr lang="zh-TW" altLang="en-US" sz="2000" smtClean="0">
                <a:solidFill>
                  <a:srgbClr val="3333FF"/>
                </a:solidFill>
              </a:rPr>
              <a:t>為</a:t>
            </a:r>
            <a:r>
              <a:rPr lang="en-US" altLang="zh-TW" sz="2000" smtClean="0">
                <a:solidFill>
                  <a:srgbClr val="3333FF"/>
                </a:solidFill>
              </a:rPr>
              <a:t>2147483647</a:t>
            </a:r>
            <a:r>
              <a:rPr lang="zh-TW" altLang="en-US" sz="2000" smtClean="0">
                <a:solidFill>
                  <a:srgbClr val="3333FF"/>
                </a:solidFill>
              </a:rPr>
              <a:t>，則演算法</a:t>
            </a:r>
            <a:r>
              <a:rPr lang="en-US" altLang="zh-TW" sz="2000" smtClean="0">
                <a:solidFill>
                  <a:srgbClr val="3333FF"/>
                </a:solidFill>
              </a:rPr>
              <a:t>PrimeCheck1 </a:t>
            </a:r>
            <a:r>
              <a:rPr lang="zh-TW" altLang="en-US" sz="2000" smtClean="0">
                <a:solidFill>
                  <a:srgbClr val="3333FF"/>
                </a:solidFill>
              </a:rPr>
              <a:t>需要執行</a:t>
            </a:r>
            <a:r>
              <a:rPr lang="en-US" altLang="zh-TW" sz="2000" smtClean="0">
                <a:solidFill>
                  <a:srgbClr val="3333FF"/>
                </a:solidFill>
              </a:rPr>
              <a:t>n-2=2147483645</a:t>
            </a:r>
            <a:r>
              <a:rPr lang="zh-TW" altLang="en-US" sz="2000" smtClean="0">
                <a:solidFill>
                  <a:srgbClr val="3333FF"/>
                </a:solidFill>
              </a:rPr>
              <a:t>次整數除法求餘數和整數比較敘述才可以得知</a:t>
            </a:r>
            <a:r>
              <a:rPr lang="en-US" altLang="zh-TW" sz="2000" smtClean="0">
                <a:solidFill>
                  <a:srgbClr val="3333FF"/>
                </a:solidFill>
              </a:rPr>
              <a:t>2147483647</a:t>
            </a:r>
            <a:r>
              <a:rPr lang="zh-TW" altLang="en-US" sz="2000" smtClean="0">
                <a:solidFill>
                  <a:srgbClr val="3333FF"/>
                </a:solidFill>
              </a:rPr>
              <a:t>是質數，而演算法</a:t>
            </a:r>
            <a:r>
              <a:rPr lang="en-US" altLang="zh-TW" sz="2000" smtClean="0">
                <a:solidFill>
                  <a:srgbClr val="3333FF"/>
                </a:solidFill>
              </a:rPr>
              <a:t>PrimeCheck2</a:t>
            </a:r>
            <a:r>
              <a:rPr lang="zh-TW" altLang="en-US" sz="2000" smtClean="0">
                <a:solidFill>
                  <a:srgbClr val="3333FF"/>
                </a:solidFill>
              </a:rPr>
              <a:t>只要執行√</a:t>
            </a:r>
            <a:r>
              <a:rPr lang="en-US" altLang="zh-TW" sz="2000" smtClean="0">
                <a:solidFill>
                  <a:srgbClr val="3333FF"/>
                </a:solidFill>
              </a:rPr>
              <a:t>n-1= 46339</a:t>
            </a:r>
            <a:r>
              <a:rPr lang="zh-TW" altLang="en-US" sz="2000" smtClean="0">
                <a:solidFill>
                  <a:srgbClr val="3333FF"/>
                </a:solidFill>
              </a:rPr>
              <a:t>次，二者的差距約為√</a:t>
            </a:r>
            <a:r>
              <a:rPr lang="en-US" altLang="zh-TW" sz="2000" smtClean="0">
                <a:solidFill>
                  <a:srgbClr val="3333FF"/>
                </a:solidFill>
              </a:rPr>
              <a:t>n=46340 </a:t>
            </a:r>
            <a:r>
              <a:rPr lang="zh-TW" altLang="en-US" sz="2000" smtClean="0">
                <a:solidFill>
                  <a:srgbClr val="3333FF"/>
                </a:solidFill>
              </a:rPr>
              <a:t>倍</a:t>
            </a:r>
            <a:r>
              <a:rPr lang="zh-TW" altLang="en-US" sz="2000" smtClean="0"/>
              <a:t>。當然，當所輸入的</a:t>
            </a:r>
            <a:r>
              <a:rPr lang="en-US" altLang="zh-TW" sz="2000" smtClean="0"/>
              <a:t>n</a:t>
            </a:r>
            <a:r>
              <a:rPr lang="zh-TW" altLang="en-US" sz="2000" smtClean="0"/>
              <a:t>越大時，這種差距越大。</a:t>
            </a:r>
          </a:p>
        </p:txBody>
      </p:sp>
      <p:sp>
        <p:nvSpPr>
          <p:cNvPr id="8294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20A5D22C-E612-4B2D-9341-885639C27247}" type="slidenum">
              <a:rPr kumimoji="0" lang="en-US" altLang="zh-TW" sz="1400" smtClean="0"/>
              <a:pPr>
                <a:spcBef>
                  <a:spcPct val="0"/>
                </a:spcBef>
                <a:buClrTx/>
                <a:buSzTx/>
                <a:buFontTx/>
                <a:buNone/>
              </a:pPr>
              <a:t>40</a:t>
            </a:fld>
            <a:endParaRPr kumimoji="0" lang="en-US" altLang="zh-TW" sz="1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標題 1"/>
          <p:cNvSpPr>
            <a:spLocks noGrp="1"/>
          </p:cNvSpPr>
          <p:nvPr>
            <p:ph type="title"/>
          </p:nvPr>
        </p:nvSpPr>
        <p:spPr/>
        <p:txBody>
          <a:bodyPr/>
          <a:lstStyle/>
          <a:p>
            <a:endParaRPr lang="zh-TW" altLang="en-US" smtClean="0"/>
          </a:p>
        </p:txBody>
      </p:sp>
      <p:sp>
        <p:nvSpPr>
          <p:cNvPr id="86019" name="內容版面配置區 2"/>
          <p:cNvSpPr>
            <a:spLocks noGrp="1"/>
          </p:cNvSpPr>
          <p:nvPr>
            <p:ph idx="1"/>
          </p:nvPr>
        </p:nvSpPr>
        <p:spPr>
          <a:xfrm>
            <a:off x="468313" y="2017713"/>
            <a:ext cx="8486775" cy="4114800"/>
          </a:xfrm>
        </p:spPr>
        <p:txBody>
          <a:bodyPr/>
          <a:lstStyle/>
          <a:p>
            <a:pPr marL="0" indent="0" algn="ctr">
              <a:buFont typeface="Wingdings" pitchFamily="2" charset="2"/>
              <a:buNone/>
            </a:pPr>
            <a:endParaRPr lang="en-US" altLang="zh-TW" sz="5400" b="1" dirty="0" smtClean="0"/>
          </a:p>
          <a:p>
            <a:pPr marL="0" indent="0">
              <a:buFont typeface="Wingdings" pitchFamily="2" charset="2"/>
              <a:buNone/>
            </a:pPr>
            <a:r>
              <a:rPr lang="en-US" altLang="zh-TW" sz="5400" b="1" dirty="0" smtClean="0"/>
              <a:t>4.</a:t>
            </a:r>
            <a:br>
              <a:rPr lang="en-US" altLang="zh-TW" sz="5400" b="1" dirty="0" smtClean="0"/>
            </a:br>
            <a:r>
              <a:rPr lang="zh-TW" altLang="en-US" sz="5400" b="1" dirty="0" smtClean="0"/>
              <a:t>多項式</a:t>
            </a:r>
            <a:r>
              <a:rPr lang="zh-TW" altLang="en-US" sz="5400" b="1" dirty="0"/>
              <a:t>時間</a:t>
            </a:r>
            <a:r>
              <a:rPr lang="zh-TW" altLang="en-US" sz="5400" b="1" dirty="0" smtClean="0"/>
              <a:t>、指數時間及</a:t>
            </a:r>
            <a:r>
              <a:rPr lang="en-US" altLang="zh-TW" sz="5400" b="1" dirty="0" smtClean="0"/>
              <a:t/>
            </a:r>
            <a:br>
              <a:rPr lang="en-US" altLang="zh-TW" sz="5400" b="1" dirty="0" smtClean="0"/>
            </a:br>
            <a:r>
              <a:rPr lang="zh-TW" altLang="en-US" sz="5400" b="1" dirty="0" smtClean="0"/>
              <a:t>偽多項式時間演算法</a:t>
            </a:r>
            <a:endParaRPr lang="zh-TW" altLang="en-US" sz="5400" dirty="0" smtClean="0"/>
          </a:p>
        </p:txBody>
      </p:sp>
      <p:sp>
        <p:nvSpPr>
          <p:cNvPr id="8602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2F27767-2AE4-4D6C-97B9-303E9FAAD409}" type="slidenum">
              <a:rPr kumimoji="0" lang="en-US" altLang="zh-TW" sz="1400" smtClean="0">
                <a:solidFill>
                  <a:srgbClr val="000000"/>
                </a:solidFill>
              </a:rPr>
              <a:pPr>
                <a:spcBef>
                  <a:spcPct val="0"/>
                </a:spcBef>
                <a:buClrTx/>
                <a:buSzTx/>
                <a:buFontTx/>
                <a:buNone/>
              </a:pPr>
              <a:t>41</a:t>
            </a:fld>
            <a:endParaRPr kumimoji="0" lang="en-US" altLang="zh-TW" sz="1400" smtClean="0">
              <a:solidFill>
                <a:srgbClr val="000000"/>
              </a:solidFill>
            </a:endParaRPr>
          </a:p>
        </p:txBody>
      </p:sp>
    </p:spTree>
    <p:extLst>
      <p:ext uri="{BB962C8B-B14F-4D97-AF65-F5344CB8AC3E}">
        <p14:creationId xmlns:p14="http://schemas.microsoft.com/office/powerpoint/2010/main" val="35232816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多項式時間演算法</a:t>
            </a:r>
            <a:endParaRPr lang="zh-TW" altLang="en-US" dirty="0"/>
          </a:p>
        </p:txBody>
      </p:sp>
      <p:sp>
        <p:nvSpPr>
          <p:cNvPr id="3" name="內容版面配置區 2"/>
          <p:cNvSpPr>
            <a:spLocks noGrp="1"/>
          </p:cNvSpPr>
          <p:nvPr>
            <p:ph idx="1"/>
          </p:nvPr>
        </p:nvSpPr>
        <p:spPr/>
        <p:txBody>
          <a:bodyPr/>
          <a:lstStyle/>
          <a:p>
            <a:r>
              <a:rPr lang="zh-TW" altLang="en-US" dirty="0" smtClean="0"/>
              <a:t>若一個演算法的時間複雜度為多項式函數，則其為</a:t>
            </a:r>
            <a:endParaRPr lang="en-US" altLang="zh-TW" dirty="0" smtClean="0"/>
          </a:p>
          <a:p>
            <a:pPr lvl="1"/>
            <a:r>
              <a:rPr lang="zh-TW" altLang="en-US" dirty="0" smtClean="0"/>
              <a:t>多項式時間複雜度演算法</a:t>
            </a:r>
            <a:r>
              <a:rPr lang="en-US" altLang="zh-TW" dirty="0" smtClean="0"/>
              <a:t>(polynomial time-complexity algorithm)</a:t>
            </a:r>
          </a:p>
          <a:p>
            <a:pPr lvl="1"/>
            <a:r>
              <a:rPr lang="zh-TW" altLang="en-US" dirty="0" smtClean="0">
                <a:solidFill>
                  <a:srgbClr val="3333FF"/>
                </a:solidFill>
              </a:rPr>
              <a:t>多項式時間演算法</a:t>
            </a:r>
            <a:r>
              <a:rPr lang="en-US" altLang="zh-TW" dirty="0" smtClean="0">
                <a:solidFill>
                  <a:srgbClr val="3333FF"/>
                </a:solidFill>
              </a:rPr>
              <a:t>(polynomial time algorithm)</a:t>
            </a:r>
          </a:p>
          <a:p>
            <a:pPr lvl="1"/>
            <a:r>
              <a:rPr lang="zh-TW" altLang="en-US" dirty="0"/>
              <a:t>多項式</a:t>
            </a:r>
            <a:r>
              <a:rPr lang="zh-TW" altLang="en-US" dirty="0" smtClean="0"/>
              <a:t>演算法</a:t>
            </a:r>
            <a:r>
              <a:rPr lang="en-US" altLang="zh-TW" dirty="0" smtClean="0"/>
              <a:t>(polynomial algorithm)</a:t>
            </a:r>
          </a:p>
          <a:p>
            <a:r>
              <a:rPr lang="zh-TW" altLang="en-US" dirty="0"/>
              <a:t>範例</a:t>
            </a:r>
            <a:r>
              <a:rPr lang="en-US" altLang="zh-TW" dirty="0" smtClean="0"/>
              <a:t>:</a:t>
            </a:r>
            <a:r>
              <a:rPr lang="zh-TW" altLang="en-US" dirty="0" smtClean="0"/>
              <a:t> 費伯納西數列演算法</a:t>
            </a:r>
            <a:endParaRPr lang="zh-TW" altLang="en-US" dirty="0"/>
          </a:p>
        </p:txBody>
      </p:sp>
      <p:sp>
        <p:nvSpPr>
          <p:cNvPr id="4" name="投影片編號版面配置區 3"/>
          <p:cNvSpPr>
            <a:spLocks noGrp="1"/>
          </p:cNvSpPr>
          <p:nvPr>
            <p:ph type="sldNum" sz="quarter" idx="12"/>
          </p:nvPr>
        </p:nvSpPr>
        <p:spPr/>
        <p:txBody>
          <a:bodyPr/>
          <a:lstStyle/>
          <a:p>
            <a:pPr>
              <a:defRPr/>
            </a:pPr>
            <a:fld id="{C18154C3-CA2C-435B-BAD9-6537B1DA7494}" type="slidenum">
              <a:rPr lang="en-US" altLang="zh-TW" smtClean="0"/>
              <a:pPr>
                <a:defRPr/>
              </a:pPr>
              <a:t>42</a:t>
            </a:fld>
            <a:endParaRPr lang="en-US" altLang="zh-TW"/>
          </a:p>
        </p:txBody>
      </p:sp>
    </p:spTree>
    <p:extLst>
      <p:ext uri="{BB962C8B-B14F-4D97-AF65-F5344CB8AC3E}">
        <p14:creationId xmlns:p14="http://schemas.microsoft.com/office/powerpoint/2010/main" val="35968004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指數時間演算法</a:t>
            </a:r>
            <a:endParaRPr lang="zh-TW" altLang="en-US" dirty="0"/>
          </a:p>
        </p:txBody>
      </p:sp>
      <p:sp>
        <p:nvSpPr>
          <p:cNvPr id="3" name="內容版面配置區 2"/>
          <p:cNvSpPr>
            <a:spLocks noGrp="1"/>
          </p:cNvSpPr>
          <p:nvPr>
            <p:ph idx="1"/>
          </p:nvPr>
        </p:nvSpPr>
        <p:spPr/>
        <p:txBody>
          <a:bodyPr/>
          <a:lstStyle/>
          <a:p>
            <a:r>
              <a:rPr lang="zh-TW" altLang="en-US" dirty="0" smtClean="0"/>
              <a:t>若一個演算法的時間複雜度為指數函數，則其為</a:t>
            </a:r>
            <a:endParaRPr lang="en-US" altLang="zh-TW" dirty="0" smtClean="0"/>
          </a:p>
          <a:p>
            <a:pPr lvl="1"/>
            <a:r>
              <a:rPr lang="zh-TW" altLang="en-US" dirty="0" smtClean="0"/>
              <a:t>指數時間複雜度演算法</a:t>
            </a:r>
            <a:r>
              <a:rPr lang="en-US" altLang="zh-TW" dirty="0" smtClean="0"/>
              <a:t>(exponential time-complexity algorithm)</a:t>
            </a:r>
          </a:p>
          <a:p>
            <a:pPr lvl="1"/>
            <a:r>
              <a:rPr lang="zh-TW" altLang="en-US" dirty="0" smtClean="0">
                <a:solidFill>
                  <a:srgbClr val="3333FF"/>
                </a:solidFill>
              </a:rPr>
              <a:t>指數時間演算法</a:t>
            </a:r>
            <a:r>
              <a:rPr lang="en-US" altLang="zh-TW" dirty="0" smtClean="0">
                <a:solidFill>
                  <a:srgbClr val="3333FF"/>
                </a:solidFill>
              </a:rPr>
              <a:t>(exponential time algorithm)</a:t>
            </a:r>
          </a:p>
          <a:p>
            <a:pPr lvl="1"/>
            <a:r>
              <a:rPr lang="zh-TW" altLang="en-US" dirty="0" smtClean="0"/>
              <a:t>指數演算法</a:t>
            </a:r>
            <a:r>
              <a:rPr lang="en-US" altLang="zh-TW" dirty="0" smtClean="0"/>
              <a:t>(exponential algorithm)</a:t>
            </a:r>
          </a:p>
          <a:p>
            <a:r>
              <a:rPr lang="zh-TW" altLang="en-US" dirty="0" smtClean="0"/>
              <a:t>範例</a:t>
            </a:r>
            <a:r>
              <a:rPr lang="en-US" altLang="zh-TW" dirty="0" smtClean="0"/>
              <a:t>:</a:t>
            </a:r>
            <a:r>
              <a:rPr lang="zh-TW" altLang="en-US" dirty="0" smtClean="0"/>
              <a:t> 遞迴費伯納西數列演算法</a:t>
            </a:r>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pPr>
              <a:defRPr/>
            </a:pPr>
            <a:fld id="{C18154C3-CA2C-435B-BAD9-6537B1DA7494}" type="slidenum">
              <a:rPr lang="en-US" altLang="zh-TW" smtClean="0"/>
              <a:pPr>
                <a:defRPr/>
              </a:pPr>
              <a:t>43</a:t>
            </a:fld>
            <a:endParaRPr lang="en-US" altLang="zh-TW"/>
          </a:p>
        </p:txBody>
      </p:sp>
    </p:spTree>
    <p:extLst>
      <p:ext uri="{BB962C8B-B14F-4D97-AF65-F5344CB8AC3E}">
        <p14:creationId xmlns:p14="http://schemas.microsoft.com/office/powerpoint/2010/main" val="4321687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偽</a:t>
            </a:r>
            <a:r>
              <a:rPr lang="zh-TW" altLang="en-US" dirty="0" smtClean="0"/>
              <a:t>多項式時間演算法</a:t>
            </a:r>
            <a:endParaRPr lang="zh-TW" altLang="en-US" dirty="0"/>
          </a:p>
        </p:txBody>
      </p:sp>
      <p:sp>
        <p:nvSpPr>
          <p:cNvPr id="3" name="內容版面配置區 2"/>
          <p:cNvSpPr>
            <a:spLocks noGrp="1"/>
          </p:cNvSpPr>
          <p:nvPr>
            <p:ph idx="1"/>
          </p:nvPr>
        </p:nvSpPr>
        <p:spPr/>
        <p:txBody>
          <a:bodyPr/>
          <a:lstStyle/>
          <a:p>
            <a:r>
              <a:rPr lang="zh-TW" altLang="en-US" sz="2800" dirty="0" smtClean="0"/>
              <a:t>若一個演算法的時間複雜度為輸入</a:t>
            </a:r>
            <a:r>
              <a:rPr lang="zh-TW" altLang="en-US" sz="2800" dirty="0" smtClean="0">
                <a:solidFill>
                  <a:srgbClr val="3333FF"/>
                </a:solidFill>
              </a:rPr>
              <a:t>數值</a:t>
            </a:r>
            <a:r>
              <a:rPr lang="en-US" altLang="zh-TW" sz="2800" dirty="0" smtClean="0">
                <a:solidFill>
                  <a:srgbClr val="3333FF"/>
                </a:solidFill>
              </a:rPr>
              <a:t>(numeric value)</a:t>
            </a:r>
            <a:r>
              <a:rPr lang="zh-TW" altLang="en-US" sz="2800" dirty="0" smtClean="0"/>
              <a:t>的多項式函數，但是卻是</a:t>
            </a:r>
            <a:r>
              <a:rPr lang="zh-TW" altLang="en-US" sz="2800" dirty="0" smtClean="0">
                <a:solidFill>
                  <a:srgbClr val="3333FF"/>
                </a:solidFill>
              </a:rPr>
              <a:t>輸入長度</a:t>
            </a:r>
            <a:r>
              <a:rPr lang="en-US" altLang="zh-TW" sz="2800" dirty="0" smtClean="0">
                <a:solidFill>
                  <a:srgbClr val="3333FF"/>
                </a:solidFill>
              </a:rPr>
              <a:t>(</a:t>
            </a:r>
            <a:r>
              <a:rPr lang="zh-TW" altLang="en-US" sz="2800" dirty="0" smtClean="0">
                <a:solidFill>
                  <a:srgbClr val="3333FF"/>
                </a:solidFill>
              </a:rPr>
              <a:t>用以表達輸入的位元數</a:t>
            </a:r>
            <a:r>
              <a:rPr lang="en-US" altLang="zh-TW" sz="2800" dirty="0" smtClean="0">
                <a:solidFill>
                  <a:srgbClr val="3333FF"/>
                </a:solidFill>
              </a:rPr>
              <a:t>)</a:t>
            </a:r>
            <a:r>
              <a:rPr lang="zh-TW" altLang="en-US" sz="2800" dirty="0" smtClean="0"/>
              <a:t>的指數函數，則其為</a:t>
            </a:r>
            <a:endParaRPr lang="en-US" altLang="zh-TW" sz="2800" dirty="0" smtClean="0"/>
          </a:p>
          <a:p>
            <a:pPr lvl="1"/>
            <a:r>
              <a:rPr lang="zh-TW" altLang="en-US" sz="2400" dirty="0" smtClean="0"/>
              <a:t>偽多項式時間複雜度演算法</a:t>
            </a:r>
            <a:r>
              <a:rPr lang="en-US" altLang="zh-TW" sz="2400" dirty="0" smtClean="0"/>
              <a:t>(pseudo-polynomial time-complexity algorithm)</a:t>
            </a:r>
          </a:p>
          <a:p>
            <a:pPr lvl="1"/>
            <a:r>
              <a:rPr lang="zh-TW" altLang="en-US" sz="2400" dirty="0">
                <a:solidFill>
                  <a:srgbClr val="3333FF"/>
                </a:solidFill>
              </a:rPr>
              <a:t>偽</a:t>
            </a:r>
            <a:r>
              <a:rPr lang="zh-TW" altLang="en-US" sz="2400" dirty="0" smtClean="0">
                <a:solidFill>
                  <a:srgbClr val="3333FF"/>
                </a:solidFill>
              </a:rPr>
              <a:t>多項式時間演算法</a:t>
            </a:r>
            <a:r>
              <a:rPr lang="en-US" altLang="zh-TW" sz="2400" dirty="0" smtClean="0">
                <a:solidFill>
                  <a:srgbClr val="3333FF"/>
                </a:solidFill>
              </a:rPr>
              <a:t>(pseudo-polynomial time algorithm)</a:t>
            </a:r>
          </a:p>
          <a:p>
            <a:pPr lvl="1"/>
            <a:r>
              <a:rPr lang="zh-TW" altLang="en-US" sz="2400" dirty="0" smtClean="0"/>
              <a:t>偽多項式演算法</a:t>
            </a:r>
            <a:r>
              <a:rPr lang="en-US" altLang="zh-TW" sz="2400" dirty="0" smtClean="0"/>
              <a:t>(pseudo-polynomial algorithm)</a:t>
            </a:r>
          </a:p>
          <a:p>
            <a:r>
              <a:rPr lang="zh-TW" altLang="en-US" sz="2800" dirty="0" smtClean="0"/>
              <a:t>範例</a:t>
            </a:r>
            <a:r>
              <a:rPr lang="en-US" altLang="zh-TW" sz="2800" dirty="0" smtClean="0"/>
              <a:t>:</a:t>
            </a:r>
            <a:r>
              <a:rPr lang="zh-TW" altLang="en-US" sz="2800" dirty="0" smtClean="0"/>
              <a:t> </a:t>
            </a:r>
            <a:r>
              <a:rPr lang="en-US" altLang="zh-TW" sz="2800" dirty="0" smtClean="0"/>
              <a:t>PrimeCheck1 and PrimeCheck2</a:t>
            </a:r>
            <a:r>
              <a:rPr lang="zh-TW" altLang="en-US" sz="2800" dirty="0" smtClean="0"/>
              <a:t>演算法</a:t>
            </a:r>
          </a:p>
          <a:p>
            <a:pPr lvl="1"/>
            <a:endParaRPr lang="zh-TW" altLang="en-US" sz="2400" dirty="0"/>
          </a:p>
        </p:txBody>
      </p:sp>
      <p:sp>
        <p:nvSpPr>
          <p:cNvPr id="4" name="投影片編號版面配置區 3"/>
          <p:cNvSpPr>
            <a:spLocks noGrp="1"/>
          </p:cNvSpPr>
          <p:nvPr>
            <p:ph type="sldNum" sz="quarter" idx="12"/>
          </p:nvPr>
        </p:nvSpPr>
        <p:spPr/>
        <p:txBody>
          <a:bodyPr/>
          <a:lstStyle/>
          <a:p>
            <a:pPr>
              <a:defRPr/>
            </a:pPr>
            <a:fld id="{C18154C3-CA2C-435B-BAD9-6537B1DA7494}" type="slidenum">
              <a:rPr lang="en-US" altLang="zh-TW" smtClean="0"/>
              <a:pPr>
                <a:defRPr/>
              </a:pPr>
              <a:t>44</a:t>
            </a:fld>
            <a:endParaRPr lang="en-US" altLang="zh-TW"/>
          </a:p>
        </p:txBody>
      </p:sp>
    </p:spTree>
    <p:extLst>
      <p:ext uri="{BB962C8B-B14F-4D97-AF65-F5344CB8AC3E}">
        <p14:creationId xmlns:p14="http://schemas.microsoft.com/office/powerpoint/2010/main" val="11369080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費伯納西</a:t>
            </a:r>
            <a:r>
              <a:rPr lang="zh-TW" altLang="en-US" dirty="0" smtClean="0"/>
              <a:t>數列</a:t>
            </a:r>
            <a:endParaRPr lang="zh-TW" altLang="en-US" dirty="0"/>
          </a:p>
        </p:txBody>
      </p:sp>
      <p:sp>
        <p:nvSpPr>
          <p:cNvPr id="3" name="內容版面配置區 2"/>
          <p:cNvSpPr>
            <a:spLocks noGrp="1"/>
          </p:cNvSpPr>
          <p:nvPr>
            <p:ph idx="1"/>
          </p:nvPr>
        </p:nvSpPr>
        <p:spPr/>
        <p:txBody>
          <a:bodyPr/>
          <a:lstStyle/>
          <a:p>
            <a:r>
              <a:rPr lang="zh-TW" altLang="en-US" dirty="0" smtClean="0"/>
              <a:t>費伯納西數</a:t>
            </a:r>
            <a:r>
              <a:rPr lang="en-US" altLang="zh-TW" dirty="0" smtClean="0"/>
              <a:t>(</a:t>
            </a:r>
            <a:r>
              <a:rPr lang="pt-BR" altLang="zh-TW" dirty="0" smtClean="0"/>
              <a:t>Fibonacci series</a:t>
            </a:r>
            <a:r>
              <a:rPr lang="en-US" altLang="zh-TW" dirty="0" smtClean="0"/>
              <a:t>)</a:t>
            </a:r>
            <a:r>
              <a:rPr lang="zh-TW" altLang="en-US" dirty="0" smtClean="0"/>
              <a:t>定義</a:t>
            </a:r>
            <a:r>
              <a:rPr lang="pt-BR" altLang="zh-TW" dirty="0" smtClean="0"/>
              <a:t>:  </a:t>
            </a:r>
          </a:p>
          <a:p>
            <a:pPr lvl="1"/>
            <a:r>
              <a:rPr lang="pt-BR" altLang="zh-TW" dirty="0" smtClean="0"/>
              <a:t>F</a:t>
            </a:r>
            <a:r>
              <a:rPr lang="pt-BR" altLang="zh-TW" baseline="-25000" dirty="0" smtClean="0"/>
              <a:t>1</a:t>
            </a:r>
            <a:r>
              <a:rPr lang="pt-BR" altLang="zh-TW" dirty="0" smtClean="0"/>
              <a:t> = F</a:t>
            </a:r>
            <a:r>
              <a:rPr lang="pt-BR" altLang="zh-TW" baseline="-25000" dirty="0" smtClean="0"/>
              <a:t>2</a:t>
            </a:r>
            <a:r>
              <a:rPr lang="pt-BR" altLang="zh-TW" dirty="0" smtClean="0"/>
              <a:t> = 1</a:t>
            </a:r>
          </a:p>
          <a:p>
            <a:pPr lvl="1"/>
            <a:r>
              <a:rPr lang="pt-BR" altLang="zh-TW" dirty="0" smtClean="0"/>
              <a:t>F</a:t>
            </a:r>
            <a:r>
              <a:rPr lang="pt-BR" altLang="zh-TW" baseline="-25000" dirty="0" smtClean="0"/>
              <a:t>n</a:t>
            </a:r>
            <a:r>
              <a:rPr lang="pt-BR" altLang="zh-TW" dirty="0" smtClean="0"/>
              <a:t> = F</a:t>
            </a:r>
            <a:r>
              <a:rPr lang="pt-BR" altLang="zh-TW" baseline="-25000" dirty="0" smtClean="0"/>
              <a:t>n-1</a:t>
            </a:r>
            <a:r>
              <a:rPr lang="pt-BR" altLang="zh-TW" dirty="0" smtClean="0"/>
              <a:t> + F</a:t>
            </a:r>
            <a:r>
              <a:rPr lang="pt-BR" altLang="zh-TW" baseline="-25000" dirty="0" smtClean="0"/>
              <a:t>n-2</a:t>
            </a:r>
            <a:r>
              <a:rPr lang="pt-BR" altLang="zh-TW" dirty="0" smtClean="0"/>
              <a:t> </a:t>
            </a:r>
          </a:p>
          <a:p>
            <a:pPr lvl="1"/>
            <a:r>
              <a:rPr lang="pt-BR" altLang="zh-TW" dirty="0" smtClean="0"/>
              <a:t>1, 1, 2, 3, 5, 8, 13, 21, 34, … </a:t>
            </a:r>
            <a:endParaRPr lang="zh-TW" altLang="en-US" dirty="0"/>
          </a:p>
        </p:txBody>
      </p:sp>
      <p:sp>
        <p:nvSpPr>
          <p:cNvPr id="4" name="投影片編號版面配置區 3"/>
          <p:cNvSpPr>
            <a:spLocks noGrp="1"/>
          </p:cNvSpPr>
          <p:nvPr>
            <p:ph type="sldNum" sz="quarter" idx="12"/>
          </p:nvPr>
        </p:nvSpPr>
        <p:spPr/>
        <p:txBody>
          <a:bodyPr/>
          <a:lstStyle/>
          <a:p>
            <a:pPr>
              <a:defRPr/>
            </a:pPr>
            <a:fld id="{C18154C3-CA2C-435B-BAD9-6537B1DA7494}" type="slidenum">
              <a:rPr lang="en-US" altLang="zh-TW" smtClean="0"/>
              <a:pPr>
                <a:defRPr/>
              </a:pPr>
              <a:t>45</a:t>
            </a:fld>
            <a:endParaRPr lang="en-US" altLang="zh-TW"/>
          </a:p>
        </p:txBody>
      </p:sp>
    </p:spTree>
    <p:extLst>
      <p:ext uri="{BB962C8B-B14F-4D97-AF65-F5344CB8AC3E}">
        <p14:creationId xmlns:p14="http://schemas.microsoft.com/office/powerpoint/2010/main" val="3984855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費</a:t>
            </a:r>
            <a:r>
              <a:rPr lang="zh-TW" altLang="en-US" dirty="0"/>
              <a:t>伯納西</a:t>
            </a:r>
            <a:r>
              <a:rPr lang="zh-TW" altLang="en-US" dirty="0" smtClean="0"/>
              <a:t>數列演算法</a:t>
            </a:r>
            <a:endParaRPr lang="zh-TW" altLang="en-US" dirty="0"/>
          </a:p>
        </p:txBody>
      </p:sp>
      <p:sp>
        <p:nvSpPr>
          <p:cNvPr id="4" name="投影片編號版面配置區 3"/>
          <p:cNvSpPr>
            <a:spLocks noGrp="1"/>
          </p:cNvSpPr>
          <p:nvPr>
            <p:ph type="sldNum" sz="quarter" idx="12"/>
          </p:nvPr>
        </p:nvSpPr>
        <p:spPr/>
        <p:txBody>
          <a:bodyPr/>
          <a:lstStyle/>
          <a:p>
            <a:pPr>
              <a:defRPr/>
            </a:pPr>
            <a:fld id="{C18154C3-CA2C-435B-BAD9-6537B1DA7494}" type="slidenum">
              <a:rPr lang="en-US" altLang="zh-TW" smtClean="0"/>
              <a:pPr>
                <a:defRPr/>
              </a:pPr>
              <a:t>46</a:t>
            </a:fld>
            <a:endParaRPr lang="en-US" altLang="zh-TW"/>
          </a:p>
        </p:txBody>
      </p:sp>
      <p:sp>
        <p:nvSpPr>
          <p:cNvPr id="5" name="內容版面配置區 4"/>
          <p:cNvSpPr>
            <a:spLocks noGrp="1"/>
          </p:cNvSpPr>
          <p:nvPr>
            <p:ph idx="1"/>
          </p:nvPr>
        </p:nvSpPr>
        <p:spPr>
          <a:xfrm>
            <a:off x="1182688" y="1844824"/>
            <a:ext cx="7772400" cy="4287689"/>
          </a:xfrm>
        </p:spPr>
        <p:txBody>
          <a:bodyPr/>
          <a:lstStyle/>
          <a:p>
            <a:pPr marL="0" indent="0">
              <a:lnSpc>
                <a:spcPts val="26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rPr>
              <a:t>Algorithm Fibonacci(n)</a:t>
            </a:r>
          </a:p>
          <a:p>
            <a:pPr marL="0" indent="0">
              <a:lnSpc>
                <a:spcPts val="26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rPr>
              <a:t>Input: </a:t>
            </a:r>
            <a:r>
              <a:rPr lang="zh-TW" altLang="en-US" dirty="0" smtClean="0">
                <a:latin typeface="Consolas" panose="020B0609020204030204" pitchFamily="49" charset="0"/>
                <a:ea typeface="SimSun" panose="02010600030101010101" pitchFamily="2" charset="-122"/>
                <a:cs typeface="Consolas" panose="020B0609020204030204" pitchFamily="49" charset="0"/>
              </a:rPr>
              <a:t>正整數</a:t>
            </a:r>
            <a:r>
              <a:rPr lang="en-US" altLang="zh-TW" dirty="0" smtClean="0">
                <a:latin typeface="Consolas" panose="020B0609020204030204" pitchFamily="49" charset="0"/>
                <a:ea typeface="SimSun" panose="02010600030101010101" pitchFamily="2" charset="-122"/>
                <a:cs typeface="Consolas" panose="020B0609020204030204" pitchFamily="49" charset="0"/>
              </a:rPr>
              <a:t>n</a:t>
            </a:r>
          </a:p>
          <a:p>
            <a:pPr marL="0" indent="0">
              <a:lnSpc>
                <a:spcPts val="26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rPr>
              <a:t>Output: </a:t>
            </a:r>
            <a:r>
              <a:rPr lang="zh-TW" altLang="en-US" dirty="0" smtClean="0">
                <a:latin typeface="Consolas" panose="020B0609020204030204" pitchFamily="49" charset="0"/>
                <a:ea typeface="SimSun" panose="02010600030101010101" pitchFamily="2" charset="-122"/>
                <a:cs typeface="Consolas" panose="020B0609020204030204" pitchFamily="49" charset="0"/>
              </a:rPr>
              <a:t>費伯納西數列第</a:t>
            </a:r>
            <a:r>
              <a:rPr lang="en-US" altLang="zh-TW" dirty="0" smtClean="0">
                <a:latin typeface="Consolas" panose="020B0609020204030204" pitchFamily="49" charset="0"/>
                <a:ea typeface="SimSun" panose="02010600030101010101" pitchFamily="2" charset="-122"/>
                <a:cs typeface="Consolas" panose="020B0609020204030204" pitchFamily="49" charset="0"/>
              </a:rPr>
              <a:t>n</a:t>
            </a:r>
            <a:r>
              <a:rPr lang="zh-TW" altLang="en-US" dirty="0" smtClean="0">
                <a:latin typeface="Consolas" panose="020B0609020204030204" pitchFamily="49" charset="0"/>
                <a:ea typeface="SimSun" panose="02010600030101010101" pitchFamily="2" charset="-122"/>
                <a:cs typeface="Consolas" panose="020B0609020204030204" pitchFamily="49" charset="0"/>
              </a:rPr>
              <a:t>項</a:t>
            </a:r>
            <a:endParaRPr lang="en-US" altLang="zh-TW" dirty="0" smtClean="0">
              <a:latin typeface="Consolas" panose="020B0609020204030204" pitchFamily="49" charset="0"/>
              <a:ea typeface="SimSun" panose="02010600030101010101" pitchFamily="2" charset="-122"/>
              <a:cs typeface="Consolas" panose="020B0609020204030204" pitchFamily="49" charset="0"/>
            </a:endParaRPr>
          </a:p>
          <a:p>
            <a:pPr marL="514350" indent="-514350">
              <a:lnSpc>
                <a:spcPts val="26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if (n=1 or n=2) then</a:t>
            </a:r>
          </a:p>
          <a:p>
            <a:pPr marL="514350" indent="-514350">
              <a:lnSpc>
                <a:spcPts val="26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  return 1</a:t>
            </a:r>
          </a:p>
          <a:p>
            <a:pPr marL="514350" indent="-514350">
              <a:lnSpc>
                <a:spcPts val="26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else </a:t>
            </a:r>
          </a:p>
          <a:p>
            <a:pPr marL="514350" indent="-514350">
              <a:lnSpc>
                <a:spcPts val="26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  a</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a:t>
            </a:r>
            <a:r>
              <a:rPr lang="en-US" altLang="zh-TW" dirty="0" smtClean="0">
                <a:latin typeface="Consolas" panose="020B0609020204030204" pitchFamily="49" charset="0"/>
                <a:ea typeface="SimSun" panose="02010600030101010101" pitchFamily="2" charset="-122"/>
                <a:cs typeface="Consolas" panose="020B0609020204030204" pitchFamily="49" charset="0"/>
              </a:rPr>
              <a:t>1;b</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a:t>
            </a:r>
            <a:r>
              <a:rPr lang="en-US" altLang="zh-TW" dirty="0" smtClean="0">
                <a:latin typeface="Consolas" panose="020B0609020204030204" pitchFamily="49" charset="0"/>
                <a:ea typeface="SimSun" panose="02010600030101010101" pitchFamily="2" charset="-122"/>
                <a:cs typeface="Consolas" panose="020B0609020204030204" pitchFamily="49" charset="0"/>
              </a:rPr>
              <a:t>1</a:t>
            </a:r>
          </a:p>
          <a:p>
            <a:pPr marL="514350" indent="-514350">
              <a:lnSpc>
                <a:spcPts val="26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  for i</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3 to n do </a:t>
            </a:r>
          </a:p>
          <a:p>
            <a:pPr marL="514350" indent="-514350">
              <a:lnSpc>
                <a:spcPts val="2600"/>
              </a:lnSpc>
              <a:spcBef>
                <a:spcPts val="0"/>
              </a:spcBef>
              <a:buFont typeface="+mj-lt"/>
              <a:buAutoNum type="arabicPeriod"/>
            </a:pPr>
            <a:r>
              <a:rPr lang="en-US" altLang="zh-TW" dirty="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a:t>
            </a:r>
            <a:r>
              <a:rPr lang="en-US" altLang="zh-TW" dirty="0" err="1"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ca+b</a:t>
            </a:r>
            <a:endPar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endParaRPr>
          </a:p>
          <a:p>
            <a:pPr marL="514350" indent="-514350">
              <a:lnSpc>
                <a:spcPts val="26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a:t>
            </a:r>
            <a:r>
              <a:rPr lang="en-US" altLang="zh-TW" dirty="0" err="1"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ab</a:t>
            </a:r>
            <a:endPar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endParaRPr>
          </a:p>
          <a:p>
            <a:pPr marL="514350" indent="-514350">
              <a:lnSpc>
                <a:spcPts val="2600"/>
              </a:lnSpc>
              <a:spcBef>
                <a:spcPts val="0"/>
              </a:spcBef>
              <a:buFont typeface="+mj-lt"/>
              <a:buAutoNum type="arabicPeriod"/>
            </a:pPr>
            <a:r>
              <a:rPr lang="en-US" altLang="zh-TW" dirty="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a:t>
            </a:r>
            <a:r>
              <a:rPr lang="en-US" altLang="zh-TW" dirty="0" err="1"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bc</a:t>
            </a:r>
            <a:endPar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endParaRPr>
          </a:p>
          <a:p>
            <a:pPr marL="514350" indent="-514350">
              <a:lnSpc>
                <a:spcPts val="2600"/>
              </a:lnSpc>
              <a:spcBef>
                <a:spcPts val="0"/>
              </a:spcBef>
              <a:buFont typeface="+mj-lt"/>
              <a:buAutoNum type="arabicPeriod"/>
            </a:pPr>
            <a:r>
              <a:rPr lang="en-US" altLang="zh-TW" dirty="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end for</a:t>
            </a:r>
          </a:p>
          <a:p>
            <a:pPr marL="514350" indent="-514350">
              <a:lnSpc>
                <a:spcPts val="2600"/>
              </a:lnSpc>
              <a:spcBef>
                <a:spcPts val="0"/>
              </a:spcBef>
              <a:buFont typeface="+mj-lt"/>
              <a:buAutoNum type="arabicPeriod"/>
            </a:pPr>
            <a:r>
              <a:rPr lang="en-US" altLang="zh-TW" dirty="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return c</a:t>
            </a:r>
          </a:p>
          <a:p>
            <a:pPr marL="514350" indent="-514350">
              <a:lnSpc>
                <a:spcPts val="26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end if</a:t>
            </a:r>
          </a:p>
          <a:p>
            <a:pPr>
              <a:lnSpc>
                <a:spcPts val="2600"/>
              </a:lnSpc>
              <a:spcBef>
                <a:spcPts val="0"/>
              </a:spcBef>
            </a:pPr>
            <a:r>
              <a:rPr lang="en-US" altLang="zh-TW" dirty="0" smtClean="0">
                <a:latin typeface="Consolas" panose="020B0609020204030204" pitchFamily="49" charset="0"/>
                <a:ea typeface="SimSun" panose="02010600030101010101" pitchFamily="2" charset="-122"/>
                <a:cs typeface="Consolas" panose="020B0609020204030204" pitchFamily="49" charset="0"/>
              </a:rPr>
              <a:t>Time Complexity: O(n)</a:t>
            </a:r>
          </a:p>
          <a:p>
            <a:endParaRPr lang="zh-TW" altLang="en-US" dirty="0"/>
          </a:p>
        </p:txBody>
      </p:sp>
    </p:spTree>
    <p:extLst>
      <p:ext uri="{BB962C8B-B14F-4D97-AF65-F5344CB8AC3E}">
        <p14:creationId xmlns:p14="http://schemas.microsoft.com/office/powerpoint/2010/main" val="222089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遞迴</a:t>
            </a:r>
            <a:r>
              <a:rPr lang="zh-TW" altLang="en-US" dirty="0" smtClean="0"/>
              <a:t>費</a:t>
            </a:r>
            <a:r>
              <a:rPr lang="zh-TW" altLang="en-US" dirty="0"/>
              <a:t>伯納西</a:t>
            </a:r>
            <a:r>
              <a:rPr lang="zh-TW" altLang="en-US" dirty="0" smtClean="0"/>
              <a:t>數列演算法</a:t>
            </a:r>
            <a:endParaRPr lang="zh-TW" altLang="en-US" dirty="0"/>
          </a:p>
        </p:txBody>
      </p:sp>
      <p:sp>
        <p:nvSpPr>
          <p:cNvPr id="4" name="投影片編號版面配置區 3"/>
          <p:cNvSpPr>
            <a:spLocks noGrp="1"/>
          </p:cNvSpPr>
          <p:nvPr>
            <p:ph type="sldNum" sz="quarter" idx="12"/>
          </p:nvPr>
        </p:nvSpPr>
        <p:spPr/>
        <p:txBody>
          <a:bodyPr/>
          <a:lstStyle/>
          <a:p>
            <a:pPr>
              <a:defRPr/>
            </a:pPr>
            <a:fld id="{C18154C3-CA2C-435B-BAD9-6537B1DA7494}" type="slidenum">
              <a:rPr lang="en-US" altLang="zh-TW" smtClean="0"/>
              <a:pPr>
                <a:defRPr/>
              </a:pPr>
              <a:t>47</a:t>
            </a:fld>
            <a:endParaRPr lang="en-US" altLang="zh-TW"/>
          </a:p>
        </p:txBody>
      </p:sp>
      <p:sp>
        <p:nvSpPr>
          <p:cNvPr id="5" name="內容版面配置區 4"/>
          <p:cNvSpPr>
            <a:spLocks noGrp="1"/>
          </p:cNvSpPr>
          <p:nvPr>
            <p:ph idx="1"/>
          </p:nvPr>
        </p:nvSpPr>
        <p:spPr/>
        <p:txBody>
          <a:bodyPr/>
          <a:lstStyle/>
          <a:p>
            <a:pPr marL="0" indent="0">
              <a:lnSpc>
                <a:spcPts val="32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rPr>
              <a:t>Algorithm </a:t>
            </a:r>
            <a:r>
              <a:rPr lang="en-US" altLang="zh-TW" dirty="0" err="1" smtClean="0">
                <a:latin typeface="Consolas" panose="020B0609020204030204" pitchFamily="49" charset="0"/>
                <a:ea typeface="SimSun" panose="02010600030101010101" pitchFamily="2" charset="-122"/>
                <a:cs typeface="Consolas" panose="020B0609020204030204" pitchFamily="49" charset="0"/>
              </a:rPr>
              <a:t>RecursiveFibonacci</a:t>
            </a:r>
            <a:r>
              <a:rPr lang="en-US" altLang="zh-TW" dirty="0" smtClean="0">
                <a:latin typeface="Consolas" panose="020B0609020204030204" pitchFamily="49" charset="0"/>
                <a:ea typeface="SimSun" panose="02010600030101010101" pitchFamily="2" charset="-122"/>
                <a:cs typeface="Consolas" panose="020B0609020204030204" pitchFamily="49" charset="0"/>
              </a:rPr>
              <a:t>(n)</a:t>
            </a:r>
          </a:p>
          <a:p>
            <a:pPr marL="0" indent="0">
              <a:lnSpc>
                <a:spcPts val="32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rPr>
              <a:t>Input: </a:t>
            </a:r>
            <a:r>
              <a:rPr lang="zh-TW" altLang="en-US" dirty="0" smtClean="0">
                <a:latin typeface="Consolas" panose="020B0609020204030204" pitchFamily="49" charset="0"/>
                <a:ea typeface="SimSun" panose="02010600030101010101" pitchFamily="2" charset="-122"/>
                <a:cs typeface="Consolas" panose="020B0609020204030204" pitchFamily="49" charset="0"/>
              </a:rPr>
              <a:t>正整數</a:t>
            </a:r>
            <a:r>
              <a:rPr lang="en-US" altLang="zh-TW" dirty="0" smtClean="0">
                <a:latin typeface="Consolas" panose="020B0609020204030204" pitchFamily="49" charset="0"/>
                <a:ea typeface="SimSun" panose="02010600030101010101" pitchFamily="2" charset="-122"/>
                <a:cs typeface="Consolas" panose="020B0609020204030204" pitchFamily="49" charset="0"/>
              </a:rPr>
              <a:t>n</a:t>
            </a:r>
          </a:p>
          <a:p>
            <a:pPr marL="0" indent="0">
              <a:lnSpc>
                <a:spcPts val="32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rPr>
              <a:t>Output: </a:t>
            </a:r>
            <a:r>
              <a:rPr lang="zh-TW" altLang="en-US" dirty="0" smtClean="0">
                <a:latin typeface="Consolas" panose="020B0609020204030204" pitchFamily="49" charset="0"/>
                <a:ea typeface="SimSun" panose="02010600030101010101" pitchFamily="2" charset="-122"/>
                <a:cs typeface="Consolas" panose="020B0609020204030204" pitchFamily="49" charset="0"/>
              </a:rPr>
              <a:t>費伯納西數列第</a:t>
            </a:r>
            <a:r>
              <a:rPr lang="en-US" altLang="zh-TW" dirty="0" smtClean="0">
                <a:latin typeface="Consolas" panose="020B0609020204030204" pitchFamily="49" charset="0"/>
                <a:ea typeface="SimSun" panose="02010600030101010101" pitchFamily="2" charset="-122"/>
                <a:cs typeface="Consolas" panose="020B0609020204030204" pitchFamily="49" charset="0"/>
              </a:rPr>
              <a:t>n</a:t>
            </a:r>
            <a:r>
              <a:rPr lang="zh-TW" altLang="en-US" dirty="0" smtClean="0">
                <a:latin typeface="Consolas" panose="020B0609020204030204" pitchFamily="49" charset="0"/>
                <a:ea typeface="SimSun" panose="02010600030101010101" pitchFamily="2" charset="-122"/>
                <a:cs typeface="Consolas" panose="020B0609020204030204" pitchFamily="49" charset="0"/>
              </a:rPr>
              <a:t>項</a:t>
            </a:r>
            <a:endParaRPr lang="en-US" altLang="zh-TW" dirty="0" smtClean="0">
              <a:latin typeface="Consolas" panose="020B0609020204030204" pitchFamily="49" charset="0"/>
              <a:ea typeface="SimSun" panose="02010600030101010101" pitchFamily="2" charset="-122"/>
              <a:cs typeface="Consolas" panose="020B0609020204030204" pitchFamily="49" charset="0"/>
            </a:endParaRPr>
          </a:p>
          <a:p>
            <a:pPr marL="514350" indent="-514350">
              <a:lnSpc>
                <a:spcPts val="32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if (n=1 or n=2) then</a:t>
            </a:r>
          </a:p>
          <a:p>
            <a:pPr marL="514350" indent="-514350">
              <a:lnSpc>
                <a:spcPts val="32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  return 1</a:t>
            </a:r>
          </a:p>
          <a:p>
            <a:pPr marL="514350" indent="-514350">
              <a:lnSpc>
                <a:spcPts val="32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else </a:t>
            </a:r>
          </a:p>
          <a:p>
            <a:pPr marL="514350" indent="-514350">
              <a:lnSpc>
                <a:spcPts val="32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  a </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a:t>
            </a:r>
            <a:r>
              <a:rPr lang="en-US" altLang="zh-TW" dirty="0" err="1" smtClean="0">
                <a:latin typeface="Consolas" panose="020B0609020204030204" pitchFamily="49" charset="0"/>
                <a:ea typeface="SimSun" panose="02010600030101010101" pitchFamily="2" charset="-122"/>
                <a:cs typeface="Consolas" panose="020B0609020204030204" pitchFamily="49" charset="0"/>
              </a:rPr>
              <a:t>Recursive</a:t>
            </a:r>
            <a:r>
              <a:rPr lang="en-US" altLang="zh-TW" dirty="0" err="1"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Fibonacci</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(n-1)</a:t>
            </a:r>
          </a:p>
          <a:p>
            <a:pPr marL="514350" indent="-514350">
              <a:lnSpc>
                <a:spcPts val="32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b  </a:t>
            </a:r>
            <a:r>
              <a:rPr lang="en-US" altLang="zh-TW" dirty="0" err="1" smtClean="0">
                <a:latin typeface="Consolas" panose="020B0609020204030204" pitchFamily="49" charset="0"/>
                <a:ea typeface="SimSun" panose="02010600030101010101" pitchFamily="2" charset="-122"/>
                <a:cs typeface="Consolas" panose="020B0609020204030204" pitchFamily="49" charset="0"/>
              </a:rPr>
              <a:t>Recursive</a:t>
            </a:r>
            <a:r>
              <a:rPr lang="en-US" altLang="zh-TW" dirty="0" err="1"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Fibonacci</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(n-2)</a:t>
            </a:r>
          </a:p>
          <a:p>
            <a:pPr marL="514350" indent="-514350">
              <a:lnSpc>
                <a:spcPts val="32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  return </a:t>
            </a:r>
            <a:r>
              <a:rPr lang="en-US" altLang="zh-TW" dirty="0" err="1"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rPr>
              <a:t>a+b</a:t>
            </a:r>
            <a:endParaRPr lang="en-US" altLang="zh-TW" dirty="0" smtClean="0">
              <a:latin typeface="Consolas" panose="020B0609020204030204" pitchFamily="49" charset="0"/>
              <a:ea typeface="SimSun" panose="02010600030101010101" pitchFamily="2" charset="-122"/>
              <a:cs typeface="Consolas" panose="020B0609020204030204" pitchFamily="49" charset="0"/>
              <a:sym typeface="Wingdings" panose="05000000000000000000" pitchFamily="2" charset="2"/>
            </a:endParaRPr>
          </a:p>
          <a:p>
            <a:pPr marL="514350" indent="-514350">
              <a:lnSpc>
                <a:spcPts val="3200"/>
              </a:lnSpc>
              <a:spcBef>
                <a:spcPts val="0"/>
              </a:spcBef>
              <a:buFont typeface="+mj-lt"/>
              <a:buAutoNum type="arabicPeriod"/>
            </a:pPr>
            <a:r>
              <a:rPr lang="en-US" altLang="zh-TW" dirty="0" smtClean="0">
                <a:latin typeface="Consolas" panose="020B0609020204030204" pitchFamily="49" charset="0"/>
                <a:ea typeface="SimSun" panose="02010600030101010101" pitchFamily="2" charset="-122"/>
                <a:cs typeface="Consolas" panose="020B0609020204030204" pitchFamily="49" charset="0"/>
              </a:rPr>
              <a:t>end if</a:t>
            </a:r>
          </a:p>
          <a:p>
            <a:pPr>
              <a:lnSpc>
                <a:spcPts val="3200"/>
              </a:lnSpc>
              <a:spcBef>
                <a:spcPts val="0"/>
              </a:spcBef>
            </a:pPr>
            <a:r>
              <a:rPr lang="en-US" altLang="zh-TW" dirty="0" smtClean="0">
                <a:latin typeface="Consolas" panose="020B0609020204030204" pitchFamily="49" charset="0"/>
                <a:ea typeface="SimSun" panose="02010600030101010101" pitchFamily="2" charset="-122"/>
                <a:cs typeface="Consolas" panose="020B0609020204030204" pitchFamily="49" charset="0"/>
              </a:rPr>
              <a:t>Time Complexity: O(2</a:t>
            </a:r>
            <a:r>
              <a:rPr lang="en-US" altLang="zh-TW" baseline="30000" dirty="0" smtClean="0">
                <a:latin typeface="Consolas" panose="020B0609020204030204" pitchFamily="49" charset="0"/>
                <a:ea typeface="SimSun" panose="02010600030101010101" pitchFamily="2" charset="-122"/>
                <a:cs typeface="Consolas" panose="020B0609020204030204" pitchFamily="49" charset="0"/>
              </a:rPr>
              <a:t>n</a:t>
            </a:r>
            <a:r>
              <a:rPr lang="en-US" altLang="zh-TW" dirty="0" smtClean="0">
                <a:latin typeface="Consolas" panose="020B0609020204030204" pitchFamily="49" charset="0"/>
                <a:ea typeface="SimSun" panose="02010600030101010101" pitchFamily="2" charset="-122"/>
                <a:cs typeface="Consolas" panose="020B0609020204030204" pitchFamily="49" charset="0"/>
              </a:rPr>
              <a:t>)</a:t>
            </a:r>
          </a:p>
          <a:p>
            <a:endParaRPr lang="zh-TW" altLang="en-US" dirty="0"/>
          </a:p>
        </p:txBody>
      </p:sp>
    </p:spTree>
    <p:extLst>
      <p:ext uri="{BB962C8B-B14F-4D97-AF65-F5344CB8AC3E}">
        <p14:creationId xmlns:p14="http://schemas.microsoft.com/office/powerpoint/2010/main" val="246450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遞迴費</a:t>
            </a:r>
            <a:r>
              <a:rPr lang="zh-TW" altLang="en-US" dirty="0"/>
              <a:t>伯納西</a:t>
            </a:r>
            <a:r>
              <a:rPr lang="zh-TW" altLang="en-US" dirty="0" smtClean="0"/>
              <a:t>數列演算法</a:t>
            </a:r>
            <a:r>
              <a:rPr lang="en-US" altLang="zh-TW" dirty="0" smtClean="0"/>
              <a:t/>
            </a:r>
            <a:br>
              <a:rPr lang="en-US" altLang="zh-TW" dirty="0" smtClean="0"/>
            </a:br>
            <a:r>
              <a:rPr lang="zh-TW" altLang="en-US" dirty="0" smtClean="0"/>
              <a:t>時間複雜度分析</a:t>
            </a:r>
            <a:endParaRPr lang="zh-TW" altLang="en-US" dirty="0"/>
          </a:p>
        </p:txBody>
      </p:sp>
      <p:sp>
        <p:nvSpPr>
          <p:cNvPr id="4" name="投影片編號版面配置區 3"/>
          <p:cNvSpPr>
            <a:spLocks noGrp="1"/>
          </p:cNvSpPr>
          <p:nvPr>
            <p:ph type="sldNum" sz="quarter" idx="12"/>
          </p:nvPr>
        </p:nvSpPr>
        <p:spPr/>
        <p:txBody>
          <a:bodyPr/>
          <a:lstStyle/>
          <a:p>
            <a:pPr>
              <a:defRPr/>
            </a:pPr>
            <a:fld id="{C18154C3-CA2C-435B-BAD9-6537B1DA7494}" type="slidenum">
              <a:rPr lang="en-US" altLang="zh-TW" smtClean="0"/>
              <a:pPr>
                <a:defRPr/>
              </a:pPr>
              <a:t>48</a:t>
            </a:fld>
            <a:endParaRPr lang="en-US" altLang="zh-TW"/>
          </a:p>
        </p:txBody>
      </p:sp>
      <p:sp>
        <p:nvSpPr>
          <p:cNvPr id="5" name="內容版面配置區 4"/>
          <p:cNvSpPr>
            <a:spLocks noGrp="1"/>
          </p:cNvSpPr>
          <p:nvPr>
            <p:ph idx="1"/>
          </p:nvPr>
        </p:nvSpPr>
        <p:spPr>
          <a:xfrm>
            <a:off x="323528" y="2017713"/>
            <a:ext cx="8631560" cy="4114800"/>
          </a:xfrm>
        </p:spPr>
        <p:txBody>
          <a:bodyPr/>
          <a:lstStyle/>
          <a:p>
            <a:pPr marL="0" indent="0">
              <a:lnSpc>
                <a:spcPts val="3200"/>
              </a:lnSpc>
              <a:spcBef>
                <a:spcPts val="0"/>
              </a:spcBef>
              <a:buNone/>
            </a:pPr>
            <a:r>
              <a:rPr lang="zh-TW" altLang="en-US" dirty="0" smtClean="0">
                <a:latin typeface="Consolas" panose="020B0609020204030204" pitchFamily="49" charset="0"/>
                <a:ea typeface="SimSun" panose="02010600030101010101" pitchFamily="2" charset="-122"/>
                <a:cs typeface="Consolas" panose="020B0609020204030204" pitchFamily="49" charset="0"/>
              </a:rPr>
              <a:t>假設遞迴費伯納西數列演算法的時間複雜度為</a:t>
            </a:r>
            <a:r>
              <a:rPr lang="en-US" altLang="zh-TW" dirty="0" smtClean="0">
                <a:latin typeface="Consolas" panose="020B0609020204030204" pitchFamily="49" charset="0"/>
                <a:ea typeface="SimSun" panose="02010600030101010101" pitchFamily="2" charset="-122"/>
                <a:cs typeface="Consolas" panose="020B0609020204030204" pitchFamily="49" charset="0"/>
              </a:rPr>
              <a:t>T(n)</a:t>
            </a:r>
            <a:r>
              <a:rPr lang="zh-TW" altLang="en-US" dirty="0" smtClean="0">
                <a:latin typeface="Consolas" panose="020B0609020204030204" pitchFamily="49" charset="0"/>
                <a:ea typeface="SimSun" panose="02010600030101010101" pitchFamily="2" charset="-122"/>
                <a:cs typeface="Consolas" panose="020B0609020204030204" pitchFamily="49" charset="0"/>
              </a:rPr>
              <a:t>，則我們有</a:t>
            </a:r>
            <a:r>
              <a:rPr lang="en-US" altLang="zh-TW" dirty="0" smtClean="0">
                <a:latin typeface="Consolas" panose="020B0609020204030204" pitchFamily="49" charset="0"/>
                <a:ea typeface="SimSun" panose="02010600030101010101" pitchFamily="2" charset="-122"/>
                <a:cs typeface="Consolas" panose="020B0609020204030204" pitchFamily="49" charset="0"/>
              </a:rPr>
              <a:t>:</a:t>
            </a:r>
          </a:p>
          <a:p>
            <a:pPr marL="0" indent="0">
              <a:lnSpc>
                <a:spcPts val="32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rPr>
              <a:t>T(1)=T(2)=1</a:t>
            </a:r>
          </a:p>
          <a:p>
            <a:pPr marL="0" indent="0">
              <a:lnSpc>
                <a:spcPts val="32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rPr>
              <a:t>T(n)=T(n-1)+T(n-2)+1</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2T(n-1)+1</a:t>
            </a:r>
          </a:p>
          <a:p>
            <a:pPr marL="0" indent="0">
              <a:lnSpc>
                <a:spcPts val="32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=2(2T(n-2)+1)+1</a:t>
            </a:r>
          </a:p>
          <a:p>
            <a:pPr marL="0" indent="0">
              <a:lnSpc>
                <a:spcPts val="32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=4(2T(n-3)+1)+1+2=…</a:t>
            </a:r>
          </a:p>
          <a:p>
            <a:pPr marL="0" indent="0">
              <a:lnSpc>
                <a:spcPts val="32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=2</a:t>
            </a:r>
            <a:r>
              <a:rPr lang="en-US" altLang="zh-TW" baseline="30000" dirty="0" smtClean="0">
                <a:latin typeface="Consolas" panose="020B0609020204030204" pitchFamily="49" charset="0"/>
                <a:ea typeface="SimSun" panose="02010600030101010101" pitchFamily="2" charset="-122"/>
                <a:cs typeface="Consolas" panose="020B0609020204030204" pitchFamily="49" charset="0"/>
                <a:sym typeface="Symbol"/>
              </a:rPr>
              <a:t>k</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T(n-k)+(1+2+…+2</a:t>
            </a:r>
            <a:r>
              <a:rPr lang="en-US" altLang="zh-TW" baseline="30000" dirty="0" smtClean="0">
                <a:latin typeface="Consolas" panose="020B0609020204030204" pitchFamily="49" charset="0"/>
                <a:ea typeface="SimSun" panose="02010600030101010101" pitchFamily="2" charset="-122"/>
                <a:cs typeface="Consolas" panose="020B0609020204030204" pitchFamily="49" charset="0"/>
                <a:sym typeface="Symbol"/>
              </a:rPr>
              <a:t>k-1</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 2</a:t>
            </a:r>
            <a:r>
              <a:rPr lang="en-US" altLang="zh-TW" baseline="30000" dirty="0" smtClean="0">
                <a:latin typeface="Consolas" panose="020B0609020204030204" pitchFamily="49" charset="0"/>
                <a:ea typeface="SimSun" panose="02010600030101010101" pitchFamily="2" charset="-122"/>
                <a:cs typeface="Consolas" panose="020B0609020204030204" pitchFamily="49" charset="0"/>
                <a:sym typeface="Symbol"/>
              </a:rPr>
              <a:t>k</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T(n-k)+(2</a:t>
            </a:r>
            <a:r>
              <a:rPr lang="en-US" altLang="zh-TW" baseline="30000" dirty="0" smtClean="0">
                <a:latin typeface="Consolas" panose="020B0609020204030204" pitchFamily="49" charset="0"/>
                <a:ea typeface="SimSun" panose="02010600030101010101" pitchFamily="2" charset="-122"/>
                <a:cs typeface="Consolas" panose="020B0609020204030204" pitchFamily="49" charset="0"/>
                <a:sym typeface="Symbol"/>
              </a:rPr>
              <a:t>k</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-1)</a:t>
            </a:r>
          </a:p>
          <a:p>
            <a:pPr marL="0" indent="0">
              <a:lnSpc>
                <a:spcPts val="3200"/>
              </a:lnSpc>
              <a:spcBef>
                <a:spcPts val="0"/>
              </a:spcBef>
              <a:buNone/>
            </a:pPr>
            <a:r>
              <a:rPr lang="zh-TW" altLang="en-US" dirty="0" smtClean="0">
                <a:latin typeface="Consolas" panose="020B0609020204030204" pitchFamily="49" charset="0"/>
                <a:ea typeface="SimSun" panose="02010600030101010101" pitchFamily="2" charset="-122"/>
                <a:cs typeface="Consolas" panose="020B0609020204030204" pitchFamily="49" charset="0"/>
                <a:sym typeface="Symbol"/>
              </a:rPr>
              <a:t>令</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n-k=1</a:t>
            </a:r>
            <a:r>
              <a:rPr lang="zh-TW" altLang="en-US" dirty="0" smtClean="0">
                <a:latin typeface="Consolas" panose="020B0609020204030204" pitchFamily="49" charset="0"/>
                <a:ea typeface="SimSun" panose="02010600030101010101" pitchFamily="2" charset="-122"/>
                <a:cs typeface="Consolas" panose="020B0609020204030204" pitchFamily="49" charset="0"/>
                <a:sym typeface="Symbol"/>
              </a:rPr>
              <a:t>，則</a:t>
            </a:r>
            <a:r>
              <a:rPr lang="zh-TW" altLang="en-US" dirty="0">
                <a:latin typeface="Consolas" panose="020B0609020204030204" pitchFamily="49" charset="0"/>
                <a:ea typeface="SimSun" panose="02010600030101010101" pitchFamily="2" charset="-122"/>
                <a:cs typeface="Consolas" panose="020B0609020204030204" pitchFamily="49" charset="0"/>
                <a:sym typeface="Symbol"/>
              </a:rPr>
              <a:t>代入</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k=n-1</a:t>
            </a:r>
            <a:r>
              <a:rPr lang="zh-TW" altLang="en-US" dirty="0" smtClean="0">
                <a:latin typeface="Consolas" panose="020B0609020204030204" pitchFamily="49" charset="0"/>
                <a:ea typeface="SimSun" panose="02010600030101010101" pitchFamily="2" charset="-122"/>
                <a:cs typeface="Consolas" panose="020B0609020204030204" pitchFamily="49" charset="0"/>
                <a:sym typeface="Symbol"/>
              </a:rPr>
              <a:t>，我們可得</a:t>
            </a:r>
            <a:endParaRPr lang="en-US" altLang="zh-TW" dirty="0" smtClean="0">
              <a:latin typeface="Consolas" panose="020B0609020204030204" pitchFamily="49" charset="0"/>
              <a:ea typeface="SimSun" panose="02010600030101010101" pitchFamily="2" charset="-122"/>
              <a:cs typeface="Consolas" panose="020B0609020204030204" pitchFamily="49" charset="0"/>
              <a:sym typeface="Symbol"/>
            </a:endParaRPr>
          </a:p>
          <a:p>
            <a:pPr marL="0" indent="0">
              <a:lnSpc>
                <a:spcPts val="3200"/>
              </a:lnSpc>
              <a:spcBef>
                <a:spcPts val="0"/>
              </a:spcBef>
              <a:buNone/>
            </a:pP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T(n)  2</a:t>
            </a:r>
            <a:r>
              <a:rPr lang="en-US" altLang="zh-TW" baseline="30000" dirty="0" smtClean="0">
                <a:latin typeface="Consolas" panose="020B0609020204030204" pitchFamily="49" charset="0"/>
                <a:ea typeface="SimSun" panose="02010600030101010101" pitchFamily="2" charset="-122"/>
                <a:cs typeface="Consolas" panose="020B0609020204030204" pitchFamily="49" charset="0"/>
                <a:sym typeface="Symbol"/>
              </a:rPr>
              <a:t>n-1</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+(2</a:t>
            </a:r>
            <a:r>
              <a:rPr lang="en-US" altLang="zh-TW" baseline="30000" dirty="0" smtClean="0">
                <a:latin typeface="Consolas" panose="020B0609020204030204" pitchFamily="49" charset="0"/>
                <a:ea typeface="SimSun" panose="02010600030101010101" pitchFamily="2" charset="-122"/>
                <a:cs typeface="Consolas" panose="020B0609020204030204" pitchFamily="49" charset="0"/>
                <a:sym typeface="Symbol"/>
              </a:rPr>
              <a:t>n-1</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-1)  2</a:t>
            </a:r>
            <a:r>
              <a:rPr lang="en-US" altLang="zh-TW" baseline="30000" dirty="0" smtClean="0">
                <a:latin typeface="Consolas" panose="020B0609020204030204" pitchFamily="49" charset="0"/>
                <a:ea typeface="SimSun" panose="02010600030101010101" pitchFamily="2" charset="-122"/>
                <a:cs typeface="Consolas" panose="020B0609020204030204" pitchFamily="49" charset="0"/>
                <a:sym typeface="Symbol"/>
              </a:rPr>
              <a:t>n </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for n</a:t>
            </a:r>
            <a:r>
              <a:rPr lang="en-US" altLang="zh-TW" smtClean="0">
                <a:latin typeface="Consolas" panose="020B0609020204030204" pitchFamily="49" charset="0"/>
                <a:ea typeface="SimSun" panose="02010600030101010101" pitchFamily="2" charset="-122"/>
                <a:cs typeface="Consolas" panose="020B0609020204030204" pitchFamily="49" charset="0"/>
                <a:sym typeface="Symbol"/>
              </a:rPr>
              <a:t>3</a:t>
            </a:r>
          </a:p>
          <a:p>
            <a:pPr marL="0" indent="0">
              <a:lnSpc>
                <a:spcPts val="3200"/>
              </a:lnSpc>
              <a:spcBef>
                <a:spcPts val="0"/>
              </a:spcBef>
              <a:buNone/>
            </a:pPr>
            <a:r>
              <a:rPr lang="zh-TW" altLang="en-US" smtClean="0">
                <a:latin typeface="Consolas" panose="020B0609020204030204" pitchFamily="49" charset="0"/>
                <a:ea typeface="SimSun" panose="02010600030101010101" pitchFamily="2" charset="-122"/>
                <a:cs typeface="Consolas" panose="020B0609020204030204" pitchFamily="49" charset="0"/>
                <a:sym typeface="Symbol"/>
              </a:rPr>
              <a:t>因此</a:t>
            </a:r>
            <a:r>
              <a:rPr lang="zh-TW" altLang="en-US" dirty="0" smtClean="0">
                <a:latin typeface="Consolas" panose="020B0609020204030204" pitchFamily="49" charset="0"/>
                <a:ea typeface="SimSun" panose="02010600030101010101" pitchFamily="2" charset="-122"/>
                <a:cs typeface="Consolas" panose="020B0609020204030204" pitchFamily="49" charset="0"/>
                <a:sym typeface="Symbol"/>
              </a:rPr>
              <a:t>，</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T(n) = O(2</a:t>
            </a:r>
            <a:r>
              <a:rPr lang="en-US" altLang="zh-TW" baseline="30000" dirty="0" smtClean="0">
                <a:latin typeface="Consolas" panose="020B0609020204030204" pitchFamily="49" charset="0"/>
                <a:ea typeface="SimSun" panose="02010600030101010101" pitchFamily="2" charset="-122"/>
                <a:cs typeface="Consolas" panose="020B0609020204030204" pitchFamily="49" charset="0"/>
                <a:sym typeface="Symbol"/>
              </a:rPr>
              <a:t>n</a:t>
            </a:r>
            <a:r>
              <a:rPr lang="en-US" altLang="zh-TW" dirty="0" smtClean="0">
                <a:latin typeface="Consolas" panose="020B0609020204030204" pitchFamily="49" charset="0"/>
                <a:ea typeface="SimSun" panose="02010600030101010101" pitchFamily="2" charset="-122"/>
                <a:cs typeface="Consolas" panose="020B0609020204030204" pitchFamily="49" charset="0"/>
                <a:sym typeface="Symbol"/>
              </a:rPr>
              <a:t>)</a:t>
            </a:r>
          </a:p>
          <a:p>
            <a:pPr marL="0" indent="0">
              <a:lnSpc>
                <a:spcPts val="3200"/>
              </a:lnSpc>
              <a:spcBef>
                <a:spcPts val="0"/>
              </a:spcBef>
              <a:buNone/>
            </a:pPr>
            <a:endParaRPr lang="en-US" altLang="zh-TW" dirty="0" smtClean="0">
              <a:latin typeface="Consolas" panose="020B0609020204030204" pitchFamily="49" charset="0"/>
              <a:ea typeface="SimSun" panose="02010600030101010101" pitchFamily="2" charset="-122"/>
              <a:cs typeface="Consolas" panose="020B0609020204030204" pitchFamily="49" charset="0"/>
              <a:sym typeface="Symbol"/>
            </a:endParaRPr>
          </a:p>
          <a:p>
            <a:pPr marL="0" indent="0">
              <a:lnSpc>
                <a:spcPts val="3200"/>
              </a:lnSpc>
              <a:spcBef>
                <a:spcPts val="0"/>
              </a:spcBef>
              <a:buNone/>
            </a:pPr>
            <a:endParaRPr lang="en-US" altLang="zh-TW" dirty="0">
              <a:latin typeface="Consolas" panose="020B0609020204030204" pitchFamily="49" charset="0"/>
              <a:ea typeface="SimSun" panose="02010600030101010101" pitchFamily="2" charset="-122"/>
              <a:cs typeface="Consolas" panose="020B0609020204030204" pitchFamily="49" charset="0"/>
              <a:sym typeface="Symbol"/>
            </a:endParaRPr>
          </a:p>
          <a:p>
            <a:pPr marL="0" indent="0">
              <a:lnSpc>
                <a:spcPts val="3200"/>
              </a:lnSpc>
              <a:spcBef>
                <a:spcPts val="0"/>
              </a:spcBef>
              <a:buNone/>
            </a:pPr>
            <a:endParaRPr lang="en-US" altLang="zh-TW" dirty="0" smtClean="0">
              <a:latin typeface="Consolas" panose="020B0609020204030204" pitchFamily="49" charset="0"/>
              <a:ea typeface="SimSun" panose="02010600030101010101" pitchFamily="2" charset="-122"/>
              <a:cs typeface="Consolas" panose="020B0609020204030204" pitchFamily="49" charset="0"/>
              <a:sym typeface="Symbol"/>
            </a:endParaRPr>
          </a:p>
        </p:txBody>
      </p:sp>
    </p:spTree>
    <p:extLst>
      <p:ext uri="{BB962C8B-B14F-4D97-AF65-F5344CB8AC3E}">
        <p14:creationId xmlns:p14="http://schemas.microsoft.com/office/powerpoint/2010/main" val="383924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標題 1"/>
          <p:cNvSpPr>
            <a:spLocks noGrp="1"/>
          </p:cNvSpPr>
          <p:nvPr>
            <p:ph type="title"/>
          </p:nvPr>
        </p:nvSpPr>
        <p:spPr/>
        <p:txBody>
          <a:bodyPr/>
          <a:lstStyle/>
          <a:p>
            <a:endParaRPr lang="zh-TW" altLang="en-US" smtClean="0"/>
          </a:p>
        </p:txBody>
      </p:sp>
      <p:sp>
        <p:nvSpPr>
          <p:cNvPr id="86019" name="內容版面配置區 2"/>
          <p:cNvSpPr>
            <a:spLocks noGrp="1"/>
          </p:cNvSpPr>
          <p:nvPr>
            <p:ph idx="1"/>
          </p:nvPr>
        </p:nvSpPr>
        <p:spPr>
          <a:xfrm>
            <a:off x="468313" y="2017713"/>
            <a:ext cx="8486775" cy="4114800"/>
          </a:xfrm>
        </p:spPr>
        <p:txBody>
          <a:bodyPr/>
          <a:lstStyle/>
          <a:p>
            <a:pPr marL="0" indent="0" algn="ctr">
              <a:buFont typeface="Wingdings" pitchFamily="2" charset="2"/>
              <a:buNone/>
            </a:pPr>
            <a:endParaRPr lang="en-US" altLang="zh-TW" sz="5400" b="1" dirty="0" smtClean="0"/>
          </a:p>
          <a:p>
            <a:pPr marL="0" indent="0">
              <a:buFont typeface="Wingdings" pitchFamily="2" charset="2"/>
              <a:buNone/>
            </a:pPr>
            <a:r>
              <a:rPr lang="en-US" altLang="zh-TW" sz="5400" b="1" dirty="0" smtClean="0"/>
              <a:t>5.</a:t>
            </a:r>
            <a:br>
              <a:rPr lang="en-US" altLang="zh-TW" sz="5400" b="1" dirty="0" smtClean="0"/>
            </a:br>
            <a:r>
              <a:rPr lang="zh-TW" altLang="en-US" sz="5400" b="1" dirty="0" smtClean="0"/>
              <a:t>演算法複雜度分析範例一</a:t>
            </a:r>
            <a:endParaRPr lang="zh-TW" altLang="en-US" sz="5400" dirty="0" smtClean="0"/>
          </a:p>
        </p:txBody>
      </p:sp>
      <p:sp>
        <p:nvSpPr>
          <p:cNvPr id="8602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2F27767-2AE4-4D6C-97B9-303E9FAAD409}" type="slidenum">
              <a:rPr kumimoji="0" lang="en-US" altLang="zh-TW" sz="1400" smtClean="0">
                <a:solidFill>
                  <a:srgbClr val="000000"/>
                </a:solidFill>
              </a:rPr>
              <a:pPr>
                <a:spcBef>
                  <a:spcPct val="0"/>
                </a:spcBef>
                <a:buClrTx/>
                <a:buSzTx/>
                <a:buFontTx/>
                <a:buNone/>
              </a:pPr>
              <a:t>49</a:t>
            </a:fld>
            <a:endParaRPr kumimoji="0" lang="en-US" altLang="zh-TW" sz="1400" smtClean="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TW" altLang="en-US" dirty="0" smtClean="0"/>
              <a:t>演算法的效能</a:t>
            </a:r>
            <a:r>
              <a:rPr lang="en-US" altLang="zh-TW" dirty="0" smtClean="0"/>
              <a:t>(</a:t>
            </a:r>
            <a:r>
              <a:rPr lang="zh-TW" altLang="en-US" dirty="0" smtClean="0"/>
              <a:t>續</a:t>
            </a:r>
            <a:r>
              <a:rPr lang="en-US" altLang="zh-TW" dirty="0" smtClean="0"/>
              <a:t>)</a:t>
            </a:r>
          </a:p>
        </p:txBody>
      </p:sp>
      <p:sp>
        <p:nvSpPr>
          <p:cNvPr id="54275" name="Rectangle 3"/>
          <p:cNvSpPr>
            <a:spLocks noGrp="1" noChangeArrowheads="1"/>
          </p:cNvSpPr>
          <p:nvPr>
            <p:ph type="body" idx="1"/>
          </p:nvPr>
        </p:nvSpPr>
        <p:spPr>
          <a:xfrm>
            <a:off x="179388" y="2112963"/>
            <a:ext cx="8424862" cy="4724400"/>
          </a:xfrm>
        </p:spPr>
        <p:txBody>
          <a:bodyPr/>
          <a:lstStyle/>
          <a:p>
            <a:pPr algn="just" eaLnBrk="1"/>
            <a:r>
              <a:rPr lang="zh-TW" altLang="en-US" sz="2800" dirty="0" smtClean="0"/>
              <a:t>在學理上，我們使用</a:t>
            </a:r>
            <a:r>
              <a:rPr lang="en-US" altLang="zh-TW" sz="2800" dirty="0" smtClean="0"/>
              <a:t>:</a:t>
            </a:r>
          </a:p>
          <a:p>
            <a:pPr lvl="1" algn="just" eaLnBrk="1"/>
            <a:r>
              <a:rPr lang="zh-TW" altLang="en-US" sz="2400" dirty="0" smtClean="0">
                <a:solidFill>
                  <a:srgbClr val="3333FF"/>
                </a:solidFill>
              </a:rPr>
              <a:t>時間複雜度</a:t>
            </a:r>
            <a:r>
              <a:rPr lang="en-US" altLang="zh-TW" sz="2400" dirty="0" smtClean="0">
                <a:solidFill>
                  <a:srgbClr val="3333FF"/>
                </a:solidFill>
              </a:rPr>
              <a:t>(</a:t>
            </a:r>
            <a:r>
              <a:rPr lang="en-US" altLang="zh-TW" sz="2400" smtClean="0">
                <a:solidFill>
                  <a:srgbClr val="3333FF"/>
                </a:solidFill>
              </a:rPr>
              <a:t>time complexity</a:t>
            </a:r>
            <a:r>
              <a:rPr lang="en-US" altLang="zh-TW" sz="2400" dirty="0" smtClean="0">
                <a:solidFill>
                  <a:srgbClr val="3333FF"/>
                </a:solidFill>
              </a:rPr>
              <a:t>)</a:t>
            </a:r>
          </a:p>
          <a:p>
            <a:pPr lvl="1" algn="just" eaLnBrk="1"/>
            <a:r>
              <a:rPr lang="zh-TW" altLang="en-US" sz="2400" dirty="0" smtClean="0">
                <a:solidFill>
                  <a:srgbClr val="3333FF"/>
                </a:solidFill>
              </a:rPr>
              <a:t>空間複雜度</a:t>
            </a:r>
            <a:r>
              <a:rPr lang="en-US" altLang="zh-TW" sz="2400" smtClean="0">
                <a:solidFill>
                  <a:srgbClr val="3333FF"/>
                </a:solidFill>
              </a:rPr>
              <a:t>(space complexity</a:t>
            </a:r>
            <a:r>
              <a:rPr lang="en-US" altLang="zh-TW" sz="2400" dirty="0" smtClean="0">
                <a:solidFill>
                  <a:srgbClr val="3333FF"/>
                </a:solidFill>
              </a:rPr>
              <a:t>)</a:t>
            </a:r>
          </a:p>
          <a:p>
            <a:pPr algn="just" eaLnBrk="1"/>
            <a:r>
              <a:rPr lang="zh-TW" altLang="en-US" sz="2800" dirty="0" smtClean="0"/>
              <a:t>來分析演算法的執行時間與佔用的記憶體空間。</a:t>
            </a:r>
            <a:endParaRPr lang="en-US" altLang="zh-TW" sz="2800" dirty="0" smtClean="0"/>
          </a:p>
          <a:p>
            <a:pPr algn="just" eaLnBrk="1"/>
            <a:endParaRPr lang="en-US" altLang="zh-TW" sz="2800" dirty="0" smtClean="0"/>
          </a:p>
          <a:p>
            <a:pPr algn="just" eaLnBrk="1"/>
            <a:r>
              <a:rPr lang="zh-TW" altLang="en-US" sz="2800" dirty="0" smtClean="0"/>
              <a:t>以下我們先說明演算法的</a:t>
            </a:r>
            <a:r>
              <a:rPr lang="zh-TW" altLang="en-US" sz="2800" dirty="0" smtClean="0">
                <a:solidFill>
                  <a:srgbClr val="3333FF"/>
                </a:solidFill>
              </a:rPr>
              <a:t>時間複雜度</a:t>
            </a:r>
            <a:r>
              <a:rPr lang="zh-TW" altLang="en-US" sz="2800" dirty="0" smtClean="0"/>
              <a:t>概念，而演算法空間複雜度則是類似的概念，我們在稍後演算法複雜度分析範例時會一併說明。</a:t>
            </a:r>
          </a:p>
        </p:txBody>
      </p:sp>
      <p:sp>
        <p:nvSpPr>
          <p:cNvPr id="5939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5E6AEDD-42F1-45A0-A75B-768455F032B5}" type="slidenum">
              <a:rPr kumimoji="0" lang="en-US" altLang="zh-TW" sz="1400" smtClean="0"/>
              <a:pPr>
                <a:spcBef>
                  <a:spcPct val="0"/>
                </a:spcBef>
                <a:buClrTx/>
                <a:buSzTx/>
                <a:buFontTx/>
                <a:buNone/>
              </a:pPr>
              <a:t>5</a:t>
            </a:fld>
            <a:endParaRPr kumimoji="0" lang="en-US" altLang="zh-TW" sz="1400" smtClean="0"/>
          </a:p>
        </p:txBody>
      </p:sp>
    </p:spTree>
    <p:extLst>
      <p:ext uri="{BB962C8B-B14F-4D97-AF65-F5344CB8AC3E}">
        <p14:creationId xmlns:p14="http://schemas.microsoft.com/office/powerpoint/2010/main" val="1479870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pRg st="5" end="5"/>
                                            </p:txEl>
                                          </p:spTgt>
                                        </p:tgtEl>
                                        <p:attrNameLst>
                                          <p:attrName>style.visibility</p:attrName>
                                        </p:attrNameLst>
                                      </p:cBhvr>
                                      <p:to>
                                        <p:strVal val="visible"/>
                                      </p:to>
                                    </p:set>
                                    <p:anim calcmode="lin" valueType="num">
                                      <p:cBhvr additive="base">
                                        <p:cTn id="31"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標題 1"/>
          <p:cNvSpPr>
            <a:spLocks noGrp="1"/>
          </p:cNvSpPr>
          <p:nvPr>
            <p:ph type="title"/>
          </p:nvPr>
        </p:nvSpPr>
        <p:spPr/>
        <p:txBody>
          <a:bodyPr/>
          <a:lstStyle/>
          <a:p>
            <a:r>
              <a:rPr lang="zh-TW" altLang="en-US" b="1" smtClean="0"/>
              <a:t>演算法複雜度分析範例</a:t>
            </a:r>
            <a:endParaRPr lang="zh-TW" altLang="en-US" smtClean="0"/>
          </a:p>
        </p:txBody>
      </p:sp>
      <p:sp>
        <p:nvSpPr>
          <p:cNvPr id="3" name="內容版面配置區 2"/>
          <p:cNvSpPr>
            <a:spLocks noGrp="1"/>
          </p:cNvSpPr>
          <p:nvPr>
            <p:ph idx="1"/>
          </p:nvPr>
        </p:nvSpPr>
        <p:spPr>
          <a:xfrm>
            <a:off x="468313" y="2017713"/>
            <a:ext cx="8486775" cy="4114800"/>
          </a:xfrm>
        </p:spPr>
        <p:txBody>
          <a:bodyPr/>
          <a:lstStyle/>
          <a:p>
            <a:r>
              <a:rPr lang="zh-TW" altLang="en-US" sz="2400" smtClean="0"/>
              <a:t>在本單元中，我們以</a:t>
            </a:r>
            <a:r>
              <a:rPr lang="zh-TW" altLang="en-US" sz="2400" smtClean="0">
                <a:solidFill>
                  <a:srgbClr val="3333FF"/>
                </a:solidFill>
              </a:rPr>
              <a:t>氣泡排序</a:t>
            </a:r>
            <a:r>
              <a:rPr lang="en-US" altLang="zh-TW" sz="2400" smtClean="0">
                <a:solidFill>
                  <a:srgbClr val="3333FF"/>
                </a:solidFill>
              </a:rPr>
              <a:t>(bubble sort)</a:t>
            </a:r>
            <a:r>
              <a:rPr lang="zh-TW" altLang="en-US" sz="2400" smtClean="0"/>
              <a:t>與</a:t>
            </a:r>
            <a:r>
              <a:rPr lang="zh-TW" altLang="en-US" sz="2400" smtClean="0">
                <a:solidFill>
                  <a:srgbClr val="3333FF"/>
                </a:solidFill>
              </a:rPr>
              <a:t>插入排序</a:t>
            </a:r>
            <a:r>
              <a:rPr lang="en-US" altLang="zh-TW" sz="2400" smtClean="0">
                <a:solidFill>
                  <a:srgbClr val="3333FF"/>
                </a:solidFill>
              </a:rPr>
              <a:t>(insertion sort)</a:t>
            </a:r>
            <a:r>
              <a:rPr lang="zh-TW" altLang="en-US" sz="2400" smtClean="0">
                <a:solidFill>
                  <a:srgbClr val="3333FF"/>
                </a:solidFill>
              </a:rPr>
              <a:t>演算法</a:t>
            </a:r>
            <a:r>
              <a:rPr lang="zh-TW" altLang="en-US" sz="2400" smtClean="0"/>
              <a:t>為例，再一次演示演算法的複雜度分析。</a:t>
            </a:r>
            <a:endParaRPr lang="en-US" altLang="zh-TW" sz="2400" smtClean="0"/>
          </a:p>
          <a:p>
            <a:r>
              <a:rPr lang="zh-TW" altLang="en-US" sz="2400" smtClean="0"/>
              <a:t>所謂</a:t>
            </a:r>
            <a:r>
              <a:rPr lang="zh-TW" altLang="en-US" sz="2400" smtClean="0">
                <a:solidFill>
                  <a:srgbClr val="3333FF"/>
                </a:solidFill>
              </a:rPr>
              <a:t>排序</a:t>
            </a:r>
            <a:r>
              <a:rPr lang="en-US" altLang="zh-TW" sz="2400" smtClean="0">
                <a:solidFill>
                  <a:srgbClr val="3333FF"/>
                </a:solidFill>
              </a:rPr>
              <a:t>(sorting)</a:t>
            </a:r>
            <a:r>
              <a:rPr lang="zh-TW" altLang="en-US" sz="2400" smtClean="0"/>
              <a:t>是將一系列的元素</a:t>
            </a:r>
            <a:r>
              <a:rPr lang="en-US" altLang="zh-TW" sz="2400" smtClean="0"/>
              <a:t>(</a:t>
            </a:r>
            <a:r>
              <a:rPr lang="zh-TW" altLang="en-US" sz="2400" smtClean="0"/>
              <a:t>資料</a:t>
            </a:r>
            <a:r>
              <a:rPr lang="en-US" altLang="zh-TW" sz="2400" smtClean="0"/>
              <a:t>)</a:t>
            </a:r>
            <a:r>
              <a:rPr lang="zh-TW" altLang="en-US" sz="2400" smtClean="0"/>
              <a:t>依照某種順序排列的程序。例如，若元素為數值，則排序將依元素數值的大小以由小而大或由大而小的</a:t>
            </a:r>
            <a:r>
              <a:rPr lang="zh-TW" altLang="en-US" sz="2400" smtClean="0">
                <a:solidFill>
                  <a:srgbClr val="3333FF"/>
                </a:solidFill>
              </a:rPr>
              <a:t>數值順序</a:t>
            </a:r>
            <a:r>
              <a:rPr lang="en-US" altLang="zh-TW" sz="2400" smtClean="0">
                <a:solidFill>
                  <a:srgbClr val="3333FF"/>
                </a:solidFill>
              </a:rPr>
              <a:t>(numerical order)</a:t>
            </a:r>
            <a:r>
              <a:rPr lang="zh-TW" altLang="en-US" sz="2400" smtClean="0"/>
              <a:t>排列；又例如，若元素為字串，則排序將依字串的</a:t>
            </a:r>
            <a:r>
              <a:rPr lang="zh-TW" altLang="en-US" sz="2400" smtClean="0">
                <a:solidFill>
                  <a:srgbClr val="3333FF"/>
                </a:solidFill>
              </a:rPr>
              <a:t>字典順序</a:t>
            </a:r>
            <a:r>
              <a:rPr lang="en-US" altLang="zh-TW" sz="2400" smtClean="0">
                <a:solidFill>
                  <a:srgbClr val="3333FF"/>
                </a:solidFill>
              </a:rPr>
              <a:t>(lexical order)</a:t>
            </a:r>
            <a:r>
              <a:rPr lang="zh-TW" altLang="en-US" sz="2400" smtClean="0"/>
              <a:t>排列。</a:t>
            </a:r>
            <a:endParaRPr lang="en-US" altLang="zh-TW" sz="2400" smtClean="0"/>
          </a:p>
          <a:p>
            <a:r>
              <a:rPr lang="zh-TW" altLang="en-US" sz="2400" smtClean="0"/>
              <a:t>在本單元中，我們針對一個</a:t>
            </a:r>
            <a:r>
              <a:rPr lang="zh-TW" altLang="en-US" sz="2400" smtClean="0">
                <a:solidFill>
                  <a:srgbClr val="3333FF"/>
                </a:solidFill>
              </a:rPr>
              <a:t>元素為數值的陣列</a:t>
            </a:r>
            <a:r>
              <a:rPr lang="zh-TW" altLang="en-US" sz="2400" smtClean="0"/>
              <a:t>，說明氣泡排序與插入排序演算法如何將陣列元素依由小而大的數值順序排列。然後我們針對這二個演算法的</a:t>
            </a:r>
            <a:r>
              <a:rPr lang="zh-TW" altLang="en-US" sz="2400" smtClean="0">
                <a:solidFill>
                  <a:srgbClr val="3333FF"/>
                </a:solidFill>
              </a:rPr>
              <a:t>時間複雜度</a:t>
            </a:r>
            <a:r>
              <a:rPr lang="zh-TW" altLang="en-US" sz="2400" smtClean="0"/>
              <a:t>、</a:t>
            </a:r>
            <a:r>
              <a:rPr lang="zh-TW" altLang="en-US" sz="2400" smtClean="0">
                <a:solidFill>
                  <a:srgbClr val="3333FF"/>
                </a:solidFill>
              </a:rPr>
              <a:t>空間複雜度</a:t>
            </a:r>
            <a:r>
              <a:rPr lang="zh-TW" altLang="en-US" sz="2400" smtClean="0"/>
              <a:t>進行分析與比較。</a:t>
            </a:r>
          </a:p>
        </p:txBody>
      </p:sp>
      <p:sp>
        <p:nvSpPr>
          <p:cNvPr id="8704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8C837043-97BB-4298-9737-831A5F8B5EF6}" type="slidenum">
              <a:rPr kumimoji="0" lang="en-US" altLang="zh-TW" sz="1400" smtClean="0">
                <a:solidFill>
                  <a:srgbClr val="000000"/>
                </a:solidFill>
              </a:rPr>
              <a:pPr>
                <a:spcBef>
                  <a:spcPct val="0"/>
                </a:spcBef>
                <a:buClrTx/>
                <a:buSzTx/>
                <a:buFontTx/>
                <a:buNone/>
              </a:pPr>
              <a:t>50</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1"/>
          <p:cNvSpPr>
            <a:spLocks noGrp="1"/>
          </p:cNvSpPr>
          <p:nvPr>
            <p:ph type="title"/>
          </p:nvPr>
        </p:nvSpPr>
        <p:spPr/>
        <p:txBody>
          <a:bodyPr/>
          <a:lstStyle/>
          <a:p>
            <a:r>
              <a:rPr lang="zh-TW" altLang="en-US" b="1" smtClean="0"/>
              <a:t>氣泡排序演算法</a:t>
            </a:r>
            <a:endParaRPr lang="zh-TW" altLang="en-US" smtClean="0"/>
          </a:p>
        </p:txBody>
      </p:sp>
      <p:sp>
        <p:nvSpPr>
          <p:cNvPr id="3" name="內容版面配置區 2"/>
          <p:cNvSpPr>
            <a:spLocks noGrp="1"/>
          </p:cNvSpPr>
          <p:nvPr>
            <p:ph idx="1"/>
          </p:nvPr>
        </p:nvSpPr>
        <p:spPr>
          <a:xfrm>
            <a:off x="179388" y="2017713"/>
            <a:ext cx="8856662" cy="4114800"/>
          </a:xfrm>
        </p:spPr>
        <p:txBody>
          <a:bodyPr/>
          <a:lstStyle/>
          <a:p>
            <a:pPr algn="just"/>
            <a:r>
              <a:rPr lang="zh-TW" altLang="en-US" sz="2800" smtClean="0">
                <a:solidFill>
                  <a:srgbClr val="3333FF"/>
                </a:solidFill>
              </a:rPr>
              <a:t>氣泡排序</a:t>
            </a:r>
            <a:r>
              <a:rPr lang="en-US" altLang="zh-TW" sz="2800" smtClean="0">
                <a:solidFill>
                  <a:srgbClr val="3333FF"/>
                </a:solidFill>
              </a:rPr>
              <a:t>(bubble sort)</a:t>
            </a:r>
            <a:r>
              <a:rPr lang="zh-TW" altLang="en-US" sz="2800" smtClean="0">
                <a:solidFill>
                  <a:srgbClr val="3333FF"/>
                </a:solidFill>
              </a:rPr>
              <a:t>演算法</a:t>
            </a:r>
            <a:r>
              <a:rPr lang="zh-TW" altLang="en-US" sz="2800" smtClean="0"/>
              <a:t>又稱為</a:t>
            </a:r>
            <a:r>
              <a:rPr lang="zh-TW" altLang="en-US" sz="2800" smtClean="0">
                <a:solidFill>
                  <a:srgbClr val="3333FF"/>
                </a:solidFill>
              </a:rPr>
              <a:t>下沉</a:t>
            </a:r>
            <a:r>
              <a:rPr lang="en-US" altLang="zh-TW" sz="2800" smtClean="0">
                <a:solidFill>
                  <a:srgbClr val="3333FF"/>
                </a:solidFill>
              </a:rPr>
              <a:t>(sinking)</a:t>
            </a:r>
            <a:r>
              <a:rPr lang="zh-TW" altLang="en-US" sz="2800" smtClean="0"/>
              <a:t>排序演算法或</a:t>
            </a:r>
            <a:r>
              <a:rPr lang="zh-TW" altLang="en-US" sz="2800" smtClean="0">
                <a:solidFill>
                  <a:srgbClr val="3333FF"/>
                </a:solidFill>
              </a:rPr>
              <a:t>交換</a:t>
            </a:r>
            <a:r>
              <a:rPr lang="en-US" altLang="zh-TW" sz="2800" smtClean="0">
                <a:solidFill>
                  <a:srgbClr val="3333FF"/>
                </a:solidFill>
              </a:rPr>
              <a:t>(exchange)</a:t>
            </a:r>
            <a:r>
              <a:rPr lang="zh-TW" altLang="en-US" sz="2800" smtClean="0"/>
              <a:t>排序演算法。</a:t>
            </a:r>
            <a:endParaRPr lang="en-US" altLang="zh-TW" sz="2800" smtClean="0"/>
          </a:p>
          <a:p>
            <a:pPr lvl="1" algn="just"/>
            <a:r>
              <a:rPr lang="zh-TW" altLang="en-US" sz="2400" smtClean="0"/>
              <a:t>因為它的執行步驟中每</a:t>
            </a:r>
            <a:r>
              <a:rPr lang="zh-TW" altLang="en-US" sz="2400" smtClean="0">
                <a:solidFill>
                  <a:srgbClr val="3333FF"/>
                </a:solidFill>
              </a:rPr>
              <a:t>回合</a:t>
            </a:r>
            <a:r>
              <a:rPr lang="en-US" altLang="zh-TW" sz="2400" smtClean="0">
                <a:solidFill>
                  <a:srgbClr val="3333FF"/>
                </a:solidFill>
              </a:rPr>
              <a:t>(pass)</a:t>
            </a:r>
            <a:r>
              <a:rPr lang="zh-TW" altLang="en-US" sz="2400" smtClean="0"/>
              <a:t>會找出目前未處理過資料中最大的一個，就</a:t>
            </a:r>
            <a:r>
              <a:rPr lang="zh-TW" altLang="en-US" sz="2400" smtClean="0">
                <a:solidFill>
                  <a:srgbClr val="3333FF"/>
                </a:solidFill>
              </a:rPr>
              <a:t>如同讓最大的氣泡先由水中冒出</a:t>
            </a:r>
            <a:r>
              <a:rPr lang="zh-TW" altLang="en-US" sz="2400" smtClean="0"/>
              <a:t>，然後再讓第二大的氣泡冒出，</a:t>
            </a:r>
            <a:r>
              <a:rPr lang="en-US" altLang="zh-TW" sz="2400" smtClean="0"/>
              <a:t>...</a:t>
            </a:r>
            <a:r>
              <a:rPr lang="zh-TW" altLang="en-US" sz="2400" smtClean="0"/>
              <a:t>，因此稱為氣泡排序演算法。</a:t>
            </a:r>
            <a:endParaRPr lang="en-US" altLang="zh-TW" sz="2400" smtClean="0"/>
          </a:p>
          <a:p>
            <a:pPr lvl="1" algn="just"/>
            <a:r>
              <a:rPr lang="zh-TW" altLang="en-US" sz="2400" smtClean="0"/>
              <a:t>因為它在執行步驟中，</a:t>
            </a:r>
            <a:r>
              <a:rPr lang="zh-TW" altLang="en-US" sz="2400" smtClean="0">
                <a:solidFill>
                  <a:srgbClr val="3333FF"/>
                </a:solidFill>
              </a:rPr>
              <a:t>如同每回合會讓最重的東西往下沉</a:t>
            </a:r>
            <a:r>
              <a:rPr lang="zh-TW" altLang="en-US" sz="2400" smtClean="0"/>
              <a:t>，然後再讓第二重的東西往下沉，</a:t>
            </a:r>
            <a:r>
              <a:rPr lang="en-US" altLang="zh-TW" sz="2400" smtClean="0"/>
              <a:t>...</a:t>
            </a:r>
            <a:r>
              <a:rPr lang="zh-TW" altLang="en-US" sz="2400" smtClean="0"/>
              <a:t>，因此稱為下沉排序演算法。</a:t>
            </a:r>
            <a:endParaRPr lang="en-US" altLang="zh-TW" sz="2400" smtClean="0"/>
          </a:p>
          <a:p>
            <a:pPr lvl="1" algn="just"/>
            <a:r>
              <a:rPr lang="zh-TW" altLang="en-US" sz="2400" smtClean="0"/>
              <a:t>因為它的執行步驟為</a:t>
            </a:r>
            <a:r>
              <a:rPr lang="zh-TW" altLang="en-US" sz="2400" smtClean="0">
                <a:solidFill>
                  <a:srgbClr val="3333FF"/>
                </a:solidFill>
              </a:rPr>
              <a:t>不斷的比較並交換兩個相鄰的資料</a:t>
            </a:r>
            <a:r>
              <a:rPr lang="zh-TW" altLang="en-US" sz="2400" smtClean="0"/>
              <a:t>，因此又稱為交換排序演算法。</a:t>
            </a:r>
          </a:p>
        </p:txBody>
      </p:sp>
      <p:sp>
        <p:nvSpPr>
          <p:cNvPr id="8806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20620FF9-D39A-4F72-AFF8-7E41C78FC4D2}" type="slidenum">
              <a:rPr kumimoji="0" lang="en-US" altLang="zh-TW" sz="1400" smtClean="0">
                <a:solidFill>
                  <a:srgbClr val="000000"/>
                </a:solidFill>
              </a:rPr>
              <a:pPr>
                <a:spcBef>
                  <a:spcPct val="0"/>
                </a:spcBef>
                <a:buClrTx/>
                <a:buSzTx/>
                <a:buFontTx/>
                <a:buNone/>
              </a:pPr>
              <a:t>51</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標題 1"/>
          <p:cNvSpPr>
            <a:spLocks noGrp="1"/>
          </p:cNvSpPr>
          <p:nvPr>
            <p:ph type="title"/>
          </p:nvPr>
        </p:nvSpPr>
        <p:spPr/>
        <p:txBody>
          <a:bodyPr/>
          <a:lstStyle/>
          <a:p>
            <a:r>
              <a:rPr lang="zh-TW" altLang="en-US" b="1" smtClean="0"/>
              <a:t>氣泡排序演算法</a:t>
            </a:r>
            <a:r>
              <a:rPr lang="en-US" altLang="zh-TW" b="1" smtClean="0"/>
              <a:t>(</a:t>
            </a:r>
            <a:r>
              <a:rPr lang="zh-TW" altLang="en-US" b="1" smtClean="0"/>
              <a:t>續</a:t>
            </a:r>
            <a:r>
              <a:rPr lang="en-US" altLang="zh-TW" b="1" smtClean="0"/>
              <a:t>)</a:t>
            </a:r>
            <a:endParaRPr lang="zh-TW" altLang="en-US" smtClean="0"/>
          </a:p>
        </p:txBody>
      </p:sp>
      <p:sp>
        <p:nvSpPr>
          <p:cNvPr id="3" name="內容版面配置區 2"/>
          <p:cNvSpPr>
            <a:spLocks noGrp="1"/>
          </p:cNvSpPr>
          <p:nvPr>
            <p:ph idx="1"/>
          </p:nvPr>
        </p:nvSpPr>
        <p:spPr>
          <a:xfrm>
            <a:off x="179388" y="2017713"/>
            <a:ext cx="8856662" cy="4114800"/>
          </a:xfrm>
        </p:spPr>
        <p:txBody>
          <a:bodyPr/>
          <a:lstStyle/>
          <a:p>
            <a:r>
              <a:rPr lang="zh-TW" altLang="en-US" sz="2400" smtClean="0"/>
              <a:t>假設我們現在要使用氣泡排序演算法來將</a:t>
            </a:r>
            <a:r>
              <a:rPr lang="zh-TW" altLang="en-US" sz="2400" smtClean="0">
                <a:solidFill>
                  <a:srgbClr val="3333FF"/>
                </a:solidFill>
              </a:rPr>
              <a:t>陣列中的</a:t>
            </a:r>
            <a:r>
              <a:rPr lang="en-US" altLang="zh-TW" sz="2400" smtClean="0">
                <a:solidFill>
                  <a:srgbClr val="3333FF"/>
                </a:solidFill>
              </a:rPr>
              <a:t>n </a:t>
            </a:r>
            <a:r>
              <a:rPr lang="zh-TW" altLang="en-US" sz="2400" smtClean="0">
                <a:solidFill>
                  <a:srgbClr val="3333FF"/>
                </a:solidFill>
              </a:rPr>
              <a:t>個元素</a:t>
            </a:r>
            <a:r>
              <a:rPr lang="zh-TW" altLang="en-US" sz="2400" smtClean="0"/>
              <a:t>或資料</a:t>
            </a:r>
            <a:r>
              <a:rPr lang="en-US" altLang="zh-TW" sz="2400" smtClean="0"/>
              <a:t>(</a:t>
            </a:r>
            <a:r>
              <a:rPr lang="zh-TW" altLang="en-US" sz="2400" smtClean="0">
                <a:solidFill>
                  <a:srgbClr val="3333FF"/>
                </a:solidFill>
              </a:rPr>
              <a:t>索引為</a:t>
            </a:r>
            <a:r>
              <a:rPr lang="en-US" altLang="zh-TW" sz="2400" smtClean="0">
                <a:solidFill>
                  <a:srgbClr val="3333FF"/>
                </a:solidFill>
              </a:rPr>
              <a:t>0,...,n </a:t>
            </a:r>
            <a:r>
              <a:rPr lang="zh-TW" altLang="en-US" sz="2400" smtClean="0">
                <a:solidFill>
                  <a:srgbClr val="3333FF"/>
                </a:solidFill>
              </a:rPr>
              <a:t>− </a:t>
            </a:r>
            <a:r>
              <a:rPr lang="en-US" altLang="zh-TW" sz="2400" smtClean="0">
                <a:solidFill>
                  <a:srgbClr val="3333FF"/>
                </a:solidFill>
              </a:rPr>
              <a:t>1</a:t>
            </a:r>
            <a:r>
              <a:rPr lang="en-US" altLang="zh-TW" sz="2400" smtClean="0"/>
              <a:t>)</a:t>
            </a:r>
            <a:r>
              <a:rPr lang="zh-TW" altLang="en-US" sz="2400" smtClean="0"/>
              <a:t>依照其值以由小而大的次序排列</a:t>
            </a:r>
            <a:endParaRPr lang="en-US" altLang="zh-TW" sz="2400" smtClean="0"/>
          </a:p>
          <a:p>
            <a:r>
              <a:rPr lang="zh-TW" altLang="en-US" sz="2400" smtClean="0"/>
              <a:t>其做法為</a:t>
            </a:r>
            <a:r>
              <a:rPr lang="zh-TW" altLang="en-US" sz="2400" smtClean="0">
                <a:solidFill>
                  <a:srgbClr val="3333FF"/>
                </a:solidFill>
              </a:rPr>
              <a:t>持續兩兩比較相鄰資料</a:t>
            </a:r>
            <a:r>
              <a:rPr lang="zh-TW" altLang="en-US" sz="2400" smtClean="0"/>
              <a:t>，若前一筆</a:t>
            </a:r>
            <a:r>
              <a:rPr lang="en-US" altLang="zh-TW" sz="2400" smtClean="0"/>
              <a:t>(</a:t>
            </a:r>
            <a:r>
              <a:rPr lang="zh-TW" altLang="en-US" sz="2400" smtClean="0"/>
              <a:t>左邊</a:t>
            </a:r>
            <a:r>
              <a:rPr lang="en-US" altLang="zh-TW" sz="2400" smtClean="0"/>
              <a:t>)</a:t>
            </a:r>
            <a:r>
              <a:rPr lang="zh-TW" altLang="en-US" sz="2400" smtClean="0"/>
              <a:t>資料的值大於後一筆</a:t>
            </a:r>
            <a:r>
              <a:rPr lang="en-US" altLang="zh-TW" sz="2400" smtClean="0"/>
              <a:t>(</a:t>
            </a:r>
            <a:r>
              <a:rPr lang="zh-TW" altLang="en-US" sz="2400" smtClean="0"/>
              <a:t>右邊</a:t>
            </a:r>
            <a:r>
              <a:rPr lang="en-US" altLang="zh-TW" sz="2400" smtClean="0"/>
              <a:t>) </a:t>
            </a:r>
            <a:r>
              <a:rPr lang="zh-TW" altLang="en-US" sz="2400" smtClean="0"/>
              <a:t>資料的值，則將此二筆資料互相交換，否則資料的位置即維持不動。上述的比較及交換過程一直持續進行到最後一筆資料被比對到為止，這稱為一個</a:t>
            </a:r>
            <a:r>
              <a:rPr lang="zh-TW" altLang="en-US" sz="2400" smtClean="0">
                <a:solidFill>
                  <a:srgbClr val="3333FF"/>
                </a:solidFill>
              </a:rPr>
              <a:t>回合</a:t>
            </a:r>
            <a:r>
              <a:rPr lang="en-US" altLang="zh-TW" sz="2400" smtClean="0">
                <a:solidFill>
                  <a:srgbClr val="3333FF"/>
                </a:solidFill>
              </a:rPr>
              <a:t>(pass)</a:t>
            </a:r>
            <a:r>
              <a:rPr lang="zh-TW" altLang="en-US" sz="2400" smtClean="0"/>
              <a:t>。</a:t>
            </a:r>
            <a:endParaRPr lang="en-US" altLang="zh-TW" sz="2400" smtClean="0"/>
          </a:p>
          <a:p>
            <a:r>
              <a:rPr lang="zh-TW" altLang="en-US" sz="2400" smtClean="0"/>
              <a:t>第一個回合的比對進行到最後一筆資料為止</a:t>
            </a:r>
            <a:r>
              <a:rPr lang="en-US" altLang="zh-TW" sz="2400" smtClean="0"/>
              <a:t>(n </a:t>
            </a:r>
            <a:r>
              <a:rPr lang="zh-TW" altLang="en-US" sz="2400" smtClean="0"/>
              <a:t>− </a:t>
            </a:r>
            <a:r>
              <a:rPr lang="en-US" altLang="zh-TW" sz="2400" smtClean="0"/>
              <a:t>1 </a:t>
            </a:r>
            <a:r>
              <a:rPr lang="zh-TW" altLang="en-US" sz="2400" smtClean="0"/>
              <a:t>次比對</a:t>
            </a:r>
            <a:r>
              <a:rPr lang="en-US" altLang="zh-TW" sz="2400" smtClean="0"/>
              <a:t>)</a:t>
            </a:r>
            <a:r>
              <a:rPr lang="zh-TW" altLang="en-US" sz="2400" smtClean="0"/>
              <a:t>，此時具最大值的資料已經調換至最後</a:t>
            </a:r>
            <a:r>
              <a:rPr lang="en-US" altLang="zh-TW" sz="2400" smtClean="0"/>
              <a:t>(</a:t>
            </a:r>
            <a:r>
              <a:rPr lang="zh-TW" altLang="en-US" sz="2400" smtClean="0"/>
              <a:t>最右邊</a:t>
            </a:r>
            <a:r>
              <a:rPr lang="en-US" altLang="zh-TW" sz="2400" smtClean="0"/>
              <a:t>) </a:t>
            </a:r>
            <a:r>
              <a:rPr lang="zh-TW" altLang="en-US" sz="2400" smtClean="0"/>
              <a:t>的位置了；</a:t>
            </a:r>
            <a:r>
              <a:rPr lang="zh-TW" altLang="en-US" sz="2400" smtClean="0">
                <a:solidFill>
                  <a:srgbClr val="3333FF"/>
                </a:solidFill>
              </a:rPr>
              <a:t>而第二回合的比對則進行到倒數第二筆資料為止</a:t>
            </a:r>
            <a:r>
              <a:rPr lang="zh-TW" altLang="en-US" sz="2400" smtClean="0"/>
              <a:t>，此時具第二大值的資料已經調換至倒數第二個位置了； </a:t>
            </a:r>
            <a:r>
              <a:rPr lang="en-US" altLang="zh-TW" sz="2400" smtClean="0"/>
              <a:t>… </a:t>
            </a:r>
            <a:r>
              <a:rPr lang="zh-TW" altLang="en-US" sz="2400" smtClean="0"/>
              <a:t>；其餘依此類推。當進行完第</a:t>
            </a:r>
            <a:r>
              <a:rPr lang="en-US" altLang="zh-TW" sz="2400" smtClean="0"/>
              <a:t>n </a:t>
            </a:r>
            <a:r>
              <a:rPr lang="zh-TW" altLang="en-US" sz="2400" smtClean="0"/>
              <a:t>− </a:t>
            </a:r>
            <a:r>
              <a:rPr lang="en-US" altLang="zh-TW" sz="2400" smtClean="0"/>
              <a:t>1 </a:t>
            </a:r>
            <a:r>
              <a:rPr lang="zh-TW" altLang="en-US" sz="2400" smtClean="0"/>
              <a:t>個回合</a:t>
            </a:r>
            <a:r>
              <a:rPr lang="en-US" altLang="zh-TW" sz="2400" smtClean="0"/>
              <a:t>(</a:t>
            </a:r>
            <a:r>
              <a:rPr lang="zh-TW" altLang="en-US" sz="2400" smtClean="0"/>
              <a:t>比較索引為</a:t>
            </a:r>
            <a:r>
              <a:rPr lang="en-US" altLang="zh-TW" sz="2400" smtClean="0"/>
              <a:t>0 </a:t>
            </a:r>
            <a:r>
              <a:rPr lang="zh-TW" altLang="en-US" sz="2400" smtClean="0"/>
              <a:t>與</a:t>
            </a:r>
            <a:r>
              <a:rPr lang="en-US" altLang="zh-TW" sz="2400" smtClean="0"/>
              <a:t>1 </a:t>
            </a:r>
            <a:r>
              <a:rPr lang="zh-TW" altLang="en-US" sz="2400" smtClean="0"/>
              <a:t>的資料</a:t>
            </a:r>
            <a:r>
              <a:rPr lang="en-US" altLang="zh-TW" sz="2400" smtClean="0"/>
              <a:t>) </a:t>
            </a:r>
            <a:r>
              <a:rPr lang="zh-TW" altLang="en-US" sz="2400" smtClean="0"/>
              <a:t>之後，則所有的資料均已依由小到大的次序排列好了。</a:t>
            </a:r>
            <a:endParaRPr lang="zh-TW" altLang="en-US" sz="2000" smtClean="0"/>
          </a:p>
        </p:txBody>
      </p:sp>
      <p:sp>
        <p:nvSpPr>
          <p:cNvPr id="8909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9C71787E-2C4E-487C-ADA7-948768521821}" type="slidenum">
              <a:rPr kumimoji="0" lang="en-US" altLang="zh-TW" sz="1400" smtClean="0">
                <a:solidFill>
                  <a:srgbClr val="000000"/>
                </a:solidFill>
              </a:rPr>
              <a:pPr>
                <a:spcBef>
                  <a:spcPct val="0"/>
                </a:spcBef>
                <a:buClrTx/>
                <a:buSzTx/>
                <a:buFontTx/>
                <a:buNone/>
              </a:pPr>
              <a:t>52</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標題 1"/>
          <p:cNvSpPr>
            <a:spLocks noGrp="1"/>
          </p:cNvSpPr>
          <p:nvPr>
            <p:ph type="title"/>
          </p:nvPr>
        </p:nvSpPr>
        <p:spPr/>
        <p:txBody>
          <a:bodyPr/>
          <a:lstStyle/>
          <a:p>
            <a:r>
              <a:rPr lang="zh-TW" altLang="en-US" b="1" smtClean="0"/>
              <a:t>氣泡排序演算法</a:t>
            </a:r>
            <a:r>
              <a:rPr lang="en-US" altLang="zh-TW" b="1" smtClean="0"/>
              <a:t>(</a:t>
            </a:r>
            <a:r>
              <a:rPr lang="zh-TW" altLang="en-US" b="1" smtClean="0"/>
              <a:t>續</a:t>
            </a:r>
            <a:r>
              <a:rPr lang="en-US" altLang="zh-TW" b="1" smtClean="0"/>
              <a:t>)</a:t>
            </a:r>
            <a:endParaRPr lang="zh-TW" altLang="en-US" smtClean="0"/>
          </a:p>
        </p:txBody>
      </p:sp>
      <p:sp>
        <p:nvSpPr>
          <p:cNvPr id="90115"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FCFC0E48-B7FD-4E19-A96C-0F439F9B1ABF}" type="slidenum">
              <a:rPr kumimoji="0" lang="en-US" altLang="zh-TW" sz="1400" smtClean="0">
                <a:solidFill>
                  <a:srgbClr val="000000"/>
                </a:solidFill>
              </a:rPr>
              <a:pPr>
                <a:spcBef>
                  <a:spcPct val="0"/>
                </a:spcBef>
                <a:buClrTx/>
                <a:buSzTx/>
                <a:buFontTx/>
                <a:buNone/>
              </a:pPr>
              <a:t>53</a:t>
            </a:fld>
            <a:endParaRPr kumimoji="0" lang="en-US" altLang="zh-TW" sz="1400" smtClean="0">
              <a:solidFill>
                <a:srgbClr val="000000"/>
              </a:solidFill>
            </a:endParaRPr>
          </a:p>
        </p:txBody>
      </p:sp>
      <p:sp>
        <p:nvSpPr>
          <p:cNvPr id="90116" name="內容版面配置區 4"/>
          <p:cNvSpPr>
            <a:spLocks noGrp="1"/>
          </p:cNvSpPr>
          <p:nvPr>
            <p:ph idx="1"/>
          </p:nvPr>
        </p:nvSpPr>
        <p:spPr/>
        <p:txBody>
          <a:bodyPr/>
          <a:lstStyle/>
          <a:p>
            <a:endParaRPr lang="zh-TW" altLang="en-US" smtClean="0"/>
          </a:p>
        </p:txBody>
      </p:sp>
      <p:pic>
        <p:nvPicPr>
          <p:cNvPr id="901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060575"/>
            <a:ext cx="8208962" cy="453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6" name="筆跡 5"/>
              <p14:cNvContentPartPr/>
              <p14:nvPr/>
            </p14:nvContentPartPr>
            <p14:xfrm>
              <a:off x="1585800" y="4943880"/>
              <a:ext cx="9000" cy="5760"/>
            </p14:xfrm>
          </p:contentPart>
        </mc:Choice>
        <mc:Fallback xmlns="">
          <p:pic>
            <p:nvPicPr>
              <p:cNvPr id="6" name="筆跡 5"/>
              <p:cNvPicPr/>
              <p:nvPr/>
            </p:nvPicPr>
            <p:blipFill>
              <a:blip r:embed="rId5"/>
              <a:stretch>
                <a:fillRect/>
              </a:stretch>
            </p:blipFill>
            <p:spPr>
              <a:xfrm>
                <a:off x="1583280" y="4941360"/>
                <a:ext cx="14760" cy="11520"/>
              </a:xfrm>
              <a:prstGeom prst="rect">
                <a:avLst/>
              </a:prstGeom>
            </p:spPr>
          </p:pic>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標題 1"/>
          <p:cNvSpPr>
            <a:spLocks noGrp="1"/>
          </p:cNvSpPr>
          <p:nvPr>
            <p:ph type="title"/>
          </p:nvPr>
        </p:nvSpPr>
        <p:spPr/>
        <p:txBody>
          <a:bodyPr/>
          <a:lstStyle/>
          <a:p>
            <a:r>
              <a:rPr lang="zh-TW" altLang="en-US" b="1" smtClean="0"/>
              <a:t>氣泡排序演算法</a:t>
            </a:r>
            <a:r>
              <a:rPr lang="en-US" altLang="zh-TW" b="1" smtClean="0"/>
              <a:t>(</a:t>
            </a:r>
            <a:r>
              <a:rPr lang="zh-TW" altLang="en-US" b="1" smtClean="0"/>
              <a:t>續</a:t>
            </a:r>
            <a:r>
              <a:rPr lang="en-US" altLang="zh-TW" b="1" smtClean="0"/>
              <a:t>)</a:t>
            </a:r>
            <a:endParaRPr lang="zh-TW" altLang="en-US" smtClean="0"/>
          </a:p>
        </p:txBody>
      </p:sp>
      <p:sp>
        <p:nvSpPr>
          <p:cNvPr id="3" name="內容版面配置區 2"/>
          <p:cNvSpPr>
            <a:spLocks noGrp="1"/>
          </p:cNvSpPr>
          <p:nvPr>
            <p:ph idx="1"/>
          </p:nvPr>
        </p:nvSpPr>
        <p:spPr>
          <a:xfrm>
            <a:off x="179388" y="2017713"/>
            <a:ext cx="8856662" cy="4114800"/>
          </a:xfrm>
        </p:spPr>
        <p:txBody>
          <a:bodyPr/>
          <a:lstStyle/>
          <a:p>
            <a:r>
              <a:rPr lang="zh-TW" altLang="en-US" sz="2400" smtClean="0"/>
              <a:t>我們舉以下的實例來看看氣泡排序的運作情形：</a:t>
            </a:r>
            <a:endParaRPr lang="en-US" altLang="zh-TW" sz="2400" smtClean="0"/>
          </a:p>
          <a:p>
            <a:endParaRPr lang="zh-TW" altLang="en-US" sz="2400" smtClean="0"/>
          </a:p>
          <a:p>
            <a:r>
              <a:rPr lang="zh-TW" altLang="en-US" sz="2400" smtClean="0"/>
              <a:t>假設有一個陣列具有 </a:t>
            </a:r>
            <a:r>
              <a:rPr lang="en-US" altLang="zh-TW" sz="2400" smtClean="0"/>
              <a:t>5 </a:t>
            </a:r>
            <a:r>
              <a:rPr lang="zh-TW" altLang="en-US" sz="2400" smtClean="0"/>
              <a:t>個元素 </a:t>
            </a:r>
            <a:r>
              <a:rPr lang="en-US" altLang="zh-TW" sz="2400" smtClean="0"/>
              <a:t>8</a:t>
            </a:r>
            <a:r>
              <a:rPr lang="zh-TW" altLang="en-US" sz="2400" smtClean="0"/>
              <a:t>、</a:t>
            </a:r>
            <a:r>
              <a:rPr lang="en-US" altLang="zh-TW" sz="2400" smtClean="0"/>
              <a:t>5</a:t>
            </a:r>
            <a:r>
              <a:rPr lang="zh-TW" altLang="en-US" sz="2400" smtClean="0"/>
              <a:t>、</a:t>
            </a:r>
            <a:r>
              <a:rPr lang="en-US" altLang="zh-TW" sz="2400" smtClean="0"/>
              <a:t>8’</a:t>
            </a:r>
            <a:r>
              <a:rPr lang="zh-TW" altLang="en-US" sz="2400" smtClean="0"/>
              <a:t>、</a:t>
            </a:r>
            <a:r>
              <a:rPr lang="en-US" altLang="zh-TW" sz="2400" smtClean="0"/>
              <a:t>6</a:t>
            </a:r>
            <a:r>
              <a:rPr lang="zh-TW" altLang="en-US" sz="2400" smtClean="0"/>
              <a:t>、</a:t>
            </a:r>
            <a:r>
              <a:rPr lang="en-US" altLang="zh-TW" sz="2400" smtClean="0"/>
              <a:t>7</a:t>
            </a:r>
            <a:r>
              <a:rPr lang="zh-TW" altLang="en-US" sz="2400" smtClean="0"/>
              <a:t>，索引為 </a:t>
            </a:r>
            <a:r>
              <a:rPr lang="en-US" altLang="zh-TW" sz="2400" smtClean="0"/>
              <a:t>0,...,4</a:t>
            </a:r>
            <a:r>
              <a:rPr lang="zh-TW" altLang="en-US" sz="2400" smtClean="0"/>
              <a:t>，其中 </a:t>
            </a:r>
            <a:r>
              <a:rPr lang="en-US" altLang="zh-TW" sz="2400" smtClean="0"/>
              <a:t>8 </a:t>
            </a:r>
            <a:r>
              <a:rPr lang="zh-TW" altLang="en-US" sz="2400" smtClean="0"/>
              <a:t>與 </a:t>
            </a:r>
            <a:r>
              <a:rPr lang="en-US" altLang="zh-TW" sz="2400" smtClean="0"/>
              <a:t>8’</a:t>
            </a:r>
            <a:r>
              <a:rPr lang="zh-TW" altLang="en-US" sz="2400" smtClean="0"/>
              <a:t>二個元素的值都是 </a:t>
            </a:r>
            <a:r>
              <a:rPr lang="en-US" altLang="zh-TW" sz="2400" smtClean="0"/>
              <a:t>8</a:t>
            </a:r>
            <a:r>
              <a:rPr lang="zh-TW" altLang="en-US" sz="2400" smtClean="0"/>
              <a:t>，但是為了區別起見，我們將之標示為 </a:t>
            </a:r>
            <a:r>
              <a:rPr lang="en-US" altLang="zh-TW" sz="2400" smtClean="0"/>
              <a:t>8 </a:t>
            </a:r>
            <a:r>
              <a:rPr lang="zh-TW" altLang="en-US" sz="2400" smtClean="0"/>
              <a:t>與 </a:t>
            </a:r>
            <a:r>
              <a:rPr lang="en-US" altLang="zh-TW" sz="2400" smtClean="0"/>
              <a:t>8’</a:t>
            </a:r>
            <a:r>
              <a:rPr lang="zh-TW" altLang="en-US" sz="2400" smtClean="0"/>
              <a:t>。</a:t>
            </a:r>
            <a:endParaRPr lang="en-US" altLang="zh-TW" sz="2400" smtClean="0"/>
          </a:p>
          <a:p>
            <a:endParaRPr lang="en-US" altLang="zh-TW" sz="2400" smtClean="0"/>
          </a:p>
          <a:p>
            <a:r>
              <a:rPr lang="zh-TW" altLang="en-US" sz="2400" smtClean="0"/>
              <a:t>此陣列經由氣泡排序法排序的過程如下頁圖所示。其中加垂直線的方格代表索引變數 </a:t>
            </a:r>
            <a:r>
              <a:rPr lang="en-US" altLang="zh-TW" sz="2400" smtClean="0"/>
              <a:t>i </a:t>
            </a:r>
            <a:r>
              <a:rPr lang="zh-TW" altLang="en-US" sz="2400" smtClean="0"/>
              <a:t>所指的元素，而加水平線的方格代表索引變數 </a:t>
            </a:r>
            <a:r>
              <a:rPr lang="en-US" altLang="zh-TW" sz="2400" smtClean="0"/>
              <a:t>j </a:t>
            </a:r>
            <a:r>
              <a:rPr lang="zh-TW" altLang="en-US" sz="2400" smtClean="0"/>
              <a:t>所指的元素。</a:t>
            </a:r>
            <a:endParaRPr lang="zh-TW" altLang="en-US" sz="2000" smtClean="0"/>
          </a:p>
        </p:txBody>
      </p:sp>
      <p:sp>
        <p:nvSpPr>
          <p:cNvPr id="9114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F9A6B39-4B5C-4F49-9A4B-7633A819B8FF}" type="slidenum">
              <a:rPr kumimoji="0" lang="en-US" altLang="zh-TW" sz="1400" smtClean="0">
                <a:solidFill>
                  <a:srgbClr val="000000"/>
                </a:solidFill>
              </a:rPr>
              <a:pPr>
                <a:spcBef>
                  <a:spcPct val="0"/>
                </a:spcBef>
                <a:buClrTx/>
                <a:buSzTx/>
                <a:buFontTx/>
                <a:buNone/>
              </a:pPr>
              <a:t>54</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標題 1"/>
          <p:cNvSpPr>
            <a:spLocks noGrp="1"/>
          </p:cNvSpPr>
          <p:nvPr>
            <p:ph type="title"/>
          </p:nvPr>
        </p:nvSpPr>
        <p:spPr/>
        <p:txBody>
          <a:bodyPr/>
          <a:lstStyle/>
          <a:p>
            <a:r>
              <a:rPr lang="zh-TW" altLang="en-US" b="1" smtClean="0"/>
              <a:t>氣泡排序演算法</a:t>
            </a:r>
            <a:r>
              <a:rPr lang="en-US" altLang="zh-TW" b="1" smtClean="0"/>
              <a:t>(</a:t>
            </a:r>
            <a:r>
              <a:rPr lang="zh-TW" altLang="en-US" b="1" smtClean="0"/>
              <a:t>續</a:t>
            </a:r>
            <a:r>
              <a:rPr lang="en-US" altLang="zh-TW" b="1" smtClean="0"/>
              <a:t>)</a:t>
            </a:r>
            <a:endParaRPr lang="zh-TW" altLang="en-US" smtClean="0"/>
          </a:p>
        </p:txBody>
      </p:sp>
      <p:sp>
        <p:nvSpPr>
          <p:cNvPr id="92163"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99E2796C-92EC-4618-86E7-5C60BC76E59A}" type="slidenum">
              <a:rPr kumimoji="0" lang="en-US" altLang="zh-TW" sz="1400" smtClean="0">
                <a:solidFill>
                  <a:srgbClr val="000000"/>
                </a:solidFill>
              </a:rPr>
              <a:pPr>
                <a:spcBef>
                  <a:spcPct val="0"/>
                </a:spcBef>
                <a:buClrTx/>
                <a:buSzTx/>
                <a:buFontTx/>
                <a:buNone/>
              </a:pPr>
              <a:t>55</a:t>
            </a:fld>
            <a:endParaRPr kumimoji="0" lang="en-US" altLang="zh-TW" sz="1400" smtClean="0">
              <a:solidFill>
                <a:srgbClr val="000000"/>
              </a:solidFill>
            </a:endParaRPr>
          </a:p>
        </p:txBody>
      </p:sp>
      <p:pic>
        <p:nvPicPr>
          <p:cNvPr id="921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628775"/>
            <a:ext cx="6553200"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標題 1"/>
          <p:cNvSpPr>
            <a:spLocks noGrp="1"/>
          </p:cNvSpPr>
          <p:nvPr>
            <p:ph type="title"/>
          </p:nvPr>
        </p:nvSpPr>
        <p:spPr/>
        <p:txBody>
          <a:bodyPr/>
          <a:lstStyle/>
          <a:p>
            <a:r>
              <a:rPr lang="zh-TW" altLang="en-US" b="1" smtClean="0"/>
              <a:t>氣泡排序演算法</a:t>
            </a:r>
            <a:r>
              <a:rPr lang="en-US" altLang="zh-TW" b="1" smtClean="0"/>
              <a:t>(</a:t>
            </a:r>
            <a:r>
              <a:rPr lang="zh-TW" altLang="en-US" b="1" smtClean="0"/>
              <a:t>續</a:t>
            </a:r>
            <a:r>
              <a:rPr lang="en-US" altLang="zh-TW" b="1" smtClean="0"/>
              <a:t>)</a:t>
            </a:r>
            <a:endParaRPr lang="zh-TW" altLang="en-US" smtClean="0"/>
          </a:p>
        </p:txBody>
      </p:sp>
      <p:sp>
        <p:nvSpPr>
          <p:cNvPr id="3" name="內容版面配置區 2"/>
          <p:cNvSpPr>
            <a:spLocks noGrp="1"/>
          </p:cNvSpPr>
          <p:nvPr>
            <p:ph idx="1"/>
          </p:nvPr>
        </p:nvSpPr>
        <p:spPr>
          <a:xfrm>
            <a:off x="179388" y="2017713"/>
            <a:ext cx="8856662" cy="4114800"/>
          </a:xfrm>
        </p:spPr>
        <p:txBody>
          <a:bodyPr/>
          <a:lstStyle/>
          <a:p>
            <a:r>
              <a:rPr lang="zh-TW" altLang="en-US" sz="2400" smtClean="0"/>
              <a:t>在整個氣泡排序演算法的過程中，</a:t>
            </a:r>
            <a:r>
              <a:rPr lang="en-US" altLang="zh-TW" sz="2400" smtClean="0"/>
              <a:t>8</a:t>
            </a:r>
            <a:r>
              <a:rPr lang="zh-TW" altLang="en-US" sz="2400" smtClean="0"/>
              <a:t>與</a:t>
            </a:r>
            <a:r>
              <a:rPr lang="en-US" altLang="zh-TW" sz="2400" smtClean="0"/>
              <a:t>8’</a:t>
            </a:r>
            <a:r>
              <a:rPr lang="zh-TW" altLang="en-US" sz="2400" smtClean="0"/>
              <a:t>的相對位置一直保持不變，也就是</a:t>
            </a:r>
            <a:r>
              <a:rPr lang="en-US" altLang="zh-TW" sz="2400" smtClean="0"/>
              <a:t>8</a:t>
            </a:r>
            <a:r>
              <a:rPr lang="zh-TW" altLang="en-US" sz="2400" smtClean="0"/>
              <a:t>一直排列在</a:t>
            </a:r>
            <a:r>
              <a:rPr lang="en-US" altLang="zh-TW" sz="2400" smtClean="0"/>
              <a:t>8’</a:t>
            </a:r>
            <a:r>
              <a:rPr lang="zh-TW" altLang="en-US" sz="2400" smtClean="0"/>
              <a:t>之前。</a:t>
            </a:r>
            <a:endParaRPr lang="en-US" altLang="zh-TW" sz="2400" smtClean="0"/>
          </a:p>
          <a:p>
            <a:r>
              <a:rPr lang="zh-TW" altLang="en-US" sz="2400" smtClean="0"/>
              <a:t>當一個排序演算法能夠讓具有相同值的元素維持原來的相對位置時，我們稱這種排序演算法為</a:t>
            </a:r>
            <a:r>
              <a:rPr lang="zh-TW" altLang="en-US" sz="2400" smtClean="0">
                <a:solidFill>
                  <a:srgbClr val="3333FF"/>
                </a:solidFill>
              </a:rPr>
              <a:t>穩定</a:t>
            </a:r>
            <a:r>
              <a:rPr lang="en-US" altLang="zh-TW" sz="2400" smtClean="0">
                <a:solidFill>
                  <a:srgbClr val="3333FF"/>
                </a:solidFill>
              </a:rPr>
              <a:t>(stable)</a:t>
            </a:r>
            <a:r>
              <a:rPr lang="zh-TW" altLang="en-US" sz="2400" smtClean="0">
                <a:solidFill>
                  <a:srgbClr val="3333FF"/>
                </a:solidFill>
              </a:rPr>
              <a:t>排序演算法</a:t>
            </a:r>
            <a:r>
              <a:rPr lang="zh-TW" altLang="en-US" sz="2400" smtClean="0"/>
              <a:t>。</a:t>
            </a:r>
            <a:endParaRPr lang="en-US" altLang="zh-TW" sz="2400" smtClean="0"/>
          </a:p>
          <a:p>
            <a:r>
              <a:rPr lang="zh-TW" altLang="en-US" sz="2400" smtClean="0"/>
              <a:t>若我們所排序的元素只是一個資料庫的鍵值</a:t>
            </a:r>
            <a:r>
              <a:rPr lang="en-US" altLang="zh-TW" sz="2400" smtClean="0"/>
              <a:t>(key)</a:t>
            </a:r>
            <a:r>
              <a:rPr lang="zh-TW" altLang="en-US" sz="2400" smtClean="0"/>
              <a:t>，則穩定排序演算法在排序之後可以保持所有紀錄原來的次序，這是非常有用的功能。</a:t>
            </a:r>
          </a:p>
          <a:p>
            <a:r>
              <a:rPr lang="zh-TW" altLang="en-US" sz="2400" smtClean="0"/>
              <a:t>例如，我們可以先針對學生成績資料庫先依國文成績由高到低排序，之後再依總成績由高到低排序。此時資料庫資料的排列次序為總分高的在前，而總分相同的則由國文成績高的排在前面。</a:t>
            </a:r>
            <a:endParaRPr lang="zh-TW" altLang="en-US" sz="2000" smtClean="0"/>
          </a:p>
        </p:txBody>
      </p:sp>
      <p:sp>
        <p:nvSpPr>
          <p:cNvPr id="9318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D70BC895-4E35-42A6-A09B-B15FF12C4BF4}" type="slidenum">
              <a:rPr kumimoji="0" lang="en-US" altLang="zh-TW" sz="1400" smtClean="0">
                <a:solidFill>
                  <a:srgbClr val="000000"/>
                </a:solidFill>
              </a:rPr>
              <a:pPr>
                <a:spcBef>
                  <a:spcPct val="0"/>
                </a:spcBef>
                <a:buClrTx/>
                <a:buSzTx/>
                <a:buFontTx/>
                <a:buNone/>
              </a:pPr>
              <a:t>56</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標題 1"/>
          <p:cNvSpPr>
            <a:spLocks noGrp="1"/>
          </p:cNvSpPr>
          <p:nvPr>
            <p:ph type="title"/>
          </p:nvPr>
        </p:nvSpPr>
        <p:spPr/>
        <p:txBody>
          <a:bodyPr/>
          <a:lstStyle/>
          <a:p>
            <a:r>
              <a:rPr lang="zh-TW" altLang="en-US" b="1" smtClean="0"/>
              <a:t>氣泡排序演算法</a:t>
            </a:r>
            <a:r>
              <a:rPr lang="en-US" altLang="zh-TW" b="1" smtClean="0"/>
              <a:t>(</a:t>
            </a:r>
            <a:r>
              <a:rPr lang="zh-TW" altLang="en-US" b="1" smtClean="0"/>
              <a:t>續</a:t>
            </a:r>
            <a:r>
              <a:rPr lang="en-US" altLang="zh-TW" b="1" smtClean="0"/>
              <a:t>)</a:t>
            </a:r>
            <a:endParaRPr lang="zh-TW" altLang="en-US" smtClean="0"/>
          </a:p>
        </p:txBody>
      </p:sp>
      <p:sp>
        <p:nvSpPr>
          <p:cNvPr id="3" name="內容版面配置區 2"/>
          <p:cNvSpPr>
            <a:spLocks noGrp="1"/>
          </p:cNvSpPr>
          <p:nvPr>
            <p:ph idx="1"/>
          </p:nvPr>
        </p:nvSpPr>
        <p:spPr>
          <a:xfrm>
            <a:off x="179388" y="2017713"/>
            <a:ext cx="8856662" cy="4114800"/>
          </a:xfrm>
        </p:spPr>
        <p:txBody>
          <a:bodyPr/>
          <a:lstStyle/>
          <a:p>
            <a:r>
              <a:rPr lang="zh-TW" altLang="en-US" sz="2400" smtClean="0"/>
              <a:t>除了幾個索引變數之外，氣泡排序演算法不需要額外的記憶體空間來輔助排序的進行。</a:t>
            </a:r>
            <a:endParaRPr lang="en-US" altLang="zh-TW" sz="2400" smtClean="0"/>
          </a:p>
          <a:p>
            <a:endParaRPr lang="en-US" altLang="zh-TW" sz="2400" smtClean="0"/>
          </a:p>
          <a:p>
            <a:r>
              <a:rPr lang="zh-TW" altLang="en-US" sz="2400" smtClean="0"/>
              <a:t>不需要額外記憶體空間的排序演算法稱為</a:t>
            </a:r>
            <a:r>
              <a:rPr lang="zh-TW" altLang="en-US" sz="2400" smtClean="0">
                <a:solidFill>
                  <a:srgbClr val="3333FF"/>
                </a:solidFill>
              </a:rPr>
              <a:t>就地</a:t>
            </a:r>
            <a:r>
              <a:rPr lang="en-US" altLang="zh-TW" sz="2400" smtClean="0">
                <a:solidFill>
                  <a:srgbClr val="3333FF"/>
                </a:solidFill>
              </a:rPr>
              <a:t>(in place)</a:t>
            </a:r>
            <a:r>
              <a:rPr lang="en-US" altLang="zh-TW" sz="2400" smtClean="0"/>
              <a:t> </a:t>
            </a:r>
            <a:r>
              <a:rPr lang="zh-TW" altLang="en-US" sz="2400" smtClean="0"/>
              <a:t>演算法。</a:t>
            </a:r>
            <a:endParaRPr lang="en-US" altLang="zh-TW" sz="2400" smtClean="0"/>
          </a:p>
          <a:p>
            <a:endParaRPr lang="en-US" altLang="zh-TW" sz="2400" smtClean="0"/>
          </a:p>
          <a:p>
            <a:r>
              <a:rPr lang="zh-TW" altLang="en-US" sz="2400" smtClean="0"/>
              <a:t>這也是很好的特定，這表示氣泡排序演算法的空間複雜度可以視為是</a:t>
            </a:r>
            <a:r>
              <a:rPr lang="zh-TW" altLang="en-US" sz="2400" smtClean="0">
                <a:solidFill>
                  <a:srgbClr val="3333FF"/>
                </a:solidFill>
              </a:rPr>
              <a:t>常數的</a:t>
            </a:r>
            <a:r>
              <a:rPr lang="en-US" altLang="zh-TW" sz="2400" smtClean="0">
                <a:solidFill>
                  <a:srgbClr val="3333FF"/>
                </a:solidFill>
              </a:rPr>
              <a:t>(</a:t>
            </a:r>
            <a:r>
              <a:rPr lang="zh-TW" altLang="en-US" sz="2400" smtClean="0">
                <a:solidFill>
                  <a:srgbClr val="3333FF"/>
                </a:solidFill>
              </a:rPr>
              <a:t>也就是</a:t>
            </a:r>
            <a:r>
              <a:rPr lang="en-US" altLang="zh-TW" sz="2400" smtClean="0">
                <a:solidFill>
                  <a:srgbClr val="3333FF"/>
                </a:solidFill>
              </a:rPr>
              <a:t>O(1))</a:t>
            </a:r>
            <a:r>
              <a:rPr lang="zh-TW" altLang="en-US" sz="2400" smtClean="0"/>
              <a:t>，而與所需要排序的陣列的大小無關。</a:t>
            </a:r>
            <a:endParaRPr lang="zh-TW" altLang="en-US" sz="2000" smtClean="0"/>
          </a:p>
        </p:txBody>
      </p:sp>
      <p:sp>
        <p:nvSpPr>
          <p:cNvPr id="9421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6F005C1E-3C59-4F29-A573-97875FFFC62E}" type="slidenum">
              <a:rPr kumimoji="0" lang="en-US" altLang="zh-TW" sz="1400" smtClean="0">
                <a:solidFill>
                  <a:srgbClr val="000000"/>
                </a:solidFill>
              </a:rPr>
              <a:pPr>
                <a:spcBef>
                  <a:spcPct val="0"/>
                </a:spcBef>
                <a:buClrTx/>
                <a:buSzTx/>
                <a:buFontTx/>
                <a:buNone/>
              </a:pPr>
              <a:t>57</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標題 1"/>
          <p:cNvSpPr>
            <a:spLocks noGrp="1"/>
          </p:cNvSpPr>
          <p:nvPr>
            <p:ph type="title"/>
          </p:nvPr>
        </p:nvSpPr>
        <p:spPr/>
        <p:txBody>
          <a:bodyPr/>
          <a:lstStyle/>
          <a:p>
            <a:r>
              <a:rPr lang="zh-TW" altLang="en-US" b="1" smtClean="0"/>
              <a:t>氣泡排序演算法</a:t>
            </a:r>
            <a:r>
              <a:rPr lang="en-US" altLang="zh-TW" b="1" smtClean="0"/>
              <a:t>(</a:t>
            </a:r>
            <a:r>
              <a:rPr lang="zh-TW" altLang="en-US" b="1" smtClean="0"/>
              <a:t>續</a:t>
            </a:r>
            <a:r>
              <a:rPr lang="en-US" altLang="zh-TW" b="1" smtClean="0"/>
              <a:t>)</a:t>
            </a:r>
            <a:endParaRPr lang="zh-TW" altLang="en-US" smtClean="0"/>
          </a:p>
        </p:txBody>
      </p:sp>
      <p:sp>
        <p:nvSpPr>
          <p:cNvPr id="95235"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142FA4D7-1D74-4A92-B5F5-ECB018587632}" type="slidenum">
              <a:rPr kumimoji="0" lang="en-US" altLang="zh-TW" sz="1400" smtClean="0">
                <a:solidFill>
                  <a:srgbClr val="000000"/>
                </a:solidFill>
              </a:rPr>
              <a:pPr>
                <a:spcBef>
                  <a:spcPct val="0"/>
                </a:spcBef>
                <a:buClrTx/>
                <a:buSzTx/>
                <a:buFontTx/>
                <a:buNone/>
              </a:pPr>
              <a:t>58</a:t>
            </a:fld>
            <a:endParaRPr kumimoji="0" lang="en-US" altLang="zh-TW" sz="1400" smtClean="0">
              <a:solidFill>
                <a:srgbClr val="000000"/>
              </a:solidFill>
            </a:endParaRPr>
          </a:p>
        </p:txBody>
      </p:sp>
      <p:sp>
        <p:nvSpPr>
          <p:cNvPr id="2" name="內容版面配置區 1"/>
          <p:cNvSpPr>
            <a:spLocks noGrp="1" noRot="1" noChangeAspect="1" noMove="1" noResize="1" noEditPoints="1" noAdjustHandles="1" noChangeArrowheads="1" noChangeShapeType="1" noTextEdit="1"/>
          </p:cNvSpPr>
          <p:nvPr>
            <p:ph idx="1"/>
          </p:nvPr>
        </p:nvSpPr>
        <p:spPr>
          <a:xfrm>
            <a:off x="467544" y="2017713"/>
            <a:ext cx="8487544" cy="4114800"/>
          </a:xfrm>
          <a:blipFill rotWithShape="1">
            <a:blip r:embed="rId3"/>
            <a:stretch>
              <a:fillRect l="-144" t="-1185" r="-647"/>
            </a:stretch>
          </a:blipFill>
          <a:extLst/>
        </p:spPr>
        <p:txBody>
          <a:bodyPr/>
          <a:lstStyle/>
          <a:p>
            <a:pPr>
              <a:defRPr/>
            </a:pPr>
            <a:r>
              <a:rPr lang="zh-TW" altLang="en-US">
                <a:noFill/>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標題 1"/>
          <p:cNvSpPr>
            <a:spLocks noGrp="1"/>
          </p:cNvSpPr>
          <p:nvPr>
            <p:ph type="title"/>
          </p:nvPr>
        </p:nvSpPr>
        <p:spPr/>
        <p:txBody>
          <a:bodyPr/>
          <a:lstStyle/>
          <a:p>
            <a:endParaRPr lang="zh-TW" altLang="en-US" smtClean="0"/>
          </a:p>
        </p:txBody>
      </p:sp>
      <p:sp>
        <p:nvSpPr>
          <p:cNvPr id="86019" name="內容版面配置區 2"/>
          <p:cNvSpPr>
            <a:spLocks noGrp="1"/>
          </p:cNvSpPr>
          <p:nvPr>
            <p:ph idx="1"/>
          </p:nvPr>
        </p:nvSpPr>
        <p:spPr>
          <a:xfrm>
            <a:off x="468313" y="2017713"/>
            <a:ext cx="8486775" cy="4114800"/>
          </a:xfrm>
        </p:spPr>
        <p:txBody>
          <a:bodyPr/>
          <a:lstStyle/>
          <a:p>
            <a:pPr marL="0" indent="0" algn="ctr">
              <a:buFont typeface="Wingdings" pitchFamily="2" charset="2"/>
              <a:buNone/>
            </a:pPr>
            <a:endParaRPr lang="en-US" altLang="zh-TW" sz="5400" b="1" dirty="0" smtClean="0"/>
          </a:p>
          <a:p>
            <a:pPr marL="0" indent="0">
              <a:buFont typeface="Wingdings" pitchFamily="2" charset="2"/>
              <a:buNone/>
            </a:pPr>
            <a:r>
              <a:rPr lang="en-US" altLang="zh-TW" sz="5400" b="1" dirty="0" smtClean="0"/>
              <a:t>6.</a:t>
            </a:r>
            <a:br>
              <a:rPr lang="en-US" altLang="zh-TW" sz="5400" b="1" dirty="0" smtClean="0"/>
            </a:br>
            <a:r>
              <a:rPr lang="zh-TW" altLang="en-US" sz="5400" b="1" dirty="0" smtClean="0"/>
              <a:t>演算法複雜度分析範例二</a:t>
            </a:r>
            <a:endParaRPr lang="zh-TW" altLang="en-US" sz="5400" dirty="0" smtClean="0"/>
          </a:p>
        </p:txBody>
      </p:sp>
      <p:sp>
        <p:nvSpPr>
          <p:cNvPr id="8602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2F27767-2AE4-4D6C-97B9-303E9FAAD409}" type="slidenum">
              <a:rPr kumimoji="0" lang="en-US" altLang="zh-TW" sz="1400" smtClean="0">
                <a:solidFill>
                  <a:srgbClr val="000000"/>
                </a:solidFill>
              </a:rPr>
              <a:pPr>
                <a:spcBef>
                  <a:spcPct val="0"/>
                </a:spcBef>
                <a:buClrTx/>
                <a:buSzTx/>
                <a:buFontTx/>
                <a:buNone/>
              </a:pPr>
              <a:t>59</a:t>
            </a:fld>
            <a:endParaRPr kumimoji="0" lang="en-US" altLang="zh-TW" sz="1400" smtClean="0">
              <a:solidFill>
                <a:srgbClr val="000000"/>
              </a:solidFill>
            </a:endParaRPr>
          </a:p>
        </p:txBody>
      </p:sp>
    </p:spTree>
    <p:extLst>
      <p:ext uri="{BB962C8B-B14F-4D97-AF65-F5344CB8AC3E}">
        <p14:creationId xmlns:p14="http://schemas.microsoft.com/office/powerpoint/2010/main" val="908418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TW" altLang="en-US" b="1" smtClean="0"/>
              <a:t>演算法的時間複雜度</a:t>
            </a:r>
            <a:endParaRPr lang="en-US" altLang="zh-TW" smtClean="0"/>
          </a:p>
        </p:txBody>
      </p:sp>
      <p:sp>
        <p:nvSpPr>
          <p:cNvPr id="54275" name="Rectangle 3"/>
          <p:cNvSpPr>
            <a:spLocks noGrp="1" noChangeArrowheads="1"/>
          </p:cNvSpPr>
          <p:nvPr>
            <p:ph type="body" idx="1"/>
          </p:nvPr>
        </p:nvSpPr>
        <p:spPr>
          <a:xfrm>
            <a:off x="179388" y="2112963"/>
            <a:ext cx="8713787" cy="4724400"/>
          </a:xfrm>
        </p:spPr>
        <p:txBody>
          <a:bodyPr/>
          <a:lstStyle/>
          <a:p>
            <a:pPr algn="just" eaLnBrk="1"/>
            <a:r>
              <a:rPr lang="zh-TW" altLang="en-US" sz="2400" dirty="0" smtClean="0"/>
              <a:t>演算法的時間複雜度分為以下三種狀況：</a:t>
            </a:r>
            <a:endParaRPr lang="en-US" altLang="zh-TW" sz="2400" dirty="0" smtClean="0"/>
          </a:p>
          <a:p>
            <a:pPr lvl="1" algn="just" eaLnBrk="1"/>
            <a:r>
              <a:rPr lang="zh-TW" altLang="en-US" sz="2400" dirty="0" smtClean="0">
                <a:solidFill>
                  <a:srgbClr val="3333FF"/>
                </a:solidFill>
              </a:rPr>
              <a:t>最佳狀況</a:t>
            </a:r>
            <a:r>
              <a:rPr lang="en-US" altLang="zh-TW" sz="2400" dirty="0" smtClean="0">
                <a:solidFill>
                  <a:srgbClr val="3333FF"/>
                </a:solidFill>
              </a:rPr>
              <a:t>(best case)</a:t>
            </a:r>
            <a:r>
              <a:rPr lang="zh-TW" altLang="en-US" sz="2400" dirty="0" smtClean="0">
                <a:solidFill>
                  <a:srgbClr val="3333FF"/>
                </a:solidFill>
              </a:rPr>
              <a:t>時間複雜度</a:t>
            </a:r>
            <a:r>
              <a:rPr lang="en-US" altLang="zh-TW" sz="2400" dirty="0" smtClean="0"/>
              <a:t>: </a:t>
            </a:r>
            <a:r>
              <a:rPr lang="zh-TW" altLang="en-US" sz="2400" dirty="0" smtClean="0"/>
              <a:t>考慮演算法執行時所需要的最少執行步驟數。</a:t>
            </a:r>
          </a:p>
          <a:p>
            <a:pPr lvl="1" algn="just" eaLnBrk="1"/>
            <a:r>
              <a:rPr lang="zh-TW" altLang="en-US" sz="2400" dirty="0" smtClean="0">
                <a:solidFill>
                  <a:srgbClr val="3333FF"/>
                </a:solidFill>
              </a:rPr>
              <a:t>最差狀況</a:t>
            </a:r>
            <a:r>
              <a:rPr lang="en-US" altLang="zh-TW" sz="2400" dirty="0" smtClean="0">
                <a:solidFill>
                  <a:srgbClr val="3333FF"/>
                </a:solidFill>
              </a:rPr>
              <a:t>(worst case)</a:t>
            </a:r>
            <a:r>
              <a:rPr lang="zh-TW" altLang="en-US" sz="2400" dirty="0" smtClean="0">
                <a:solidFill>
                  <a:srgbClr val="3333FF"/>
                </a:solidFill>
              </a:rPr>
              <a:t>時間複雜度</a:t>
            </a:r>
            <a:r>
              <a:rPr lang="en-US" altLang="zh-TW" sz="2400" dirty="0" smtClean="0"/>
              <a:t>: </a:t>
            </a:r>
            <a:r>
              <a:rPr lang="zh-TW" altLang="en-US" sz="2400" dirty="0" smtClean="0"/>
              <a:t>考慮演算法執行時所需要的最多執行步驟數。</a:t>
            </a:r>
          </a:p>
          <a:p>
            <a:pPr lvl="1" algn="just" eaLnBrk="1"/>
            <a:r>
              <a:rPr lang="zh-TW" altLang="en-US" sz="2400" dirty="0" smtClean="0">
                <a:solidFill>
                  <a:srgbClr val="3333FF"/>
                </a:solidFill>
              </a:rPr>
              <a:t>平均狀況</a:t>
            </a:r>
            <a:r>
              <a:rPr lang="en-US" altLang="zh-TW" sz="2400" dirty="0" smtClean="0">
                <a:solidFill>
                  <a:srgbClr val="3333FF"/>
                </a:solidFill>
              </a:rPr>
              <a:t>(average case</a:t>
            </a:r>
            <a:r>
              <a:rPr lang="en-US" altLang="zh-TW" sz="2400" dirty="0" smtClean="0"/>
              <a:t>)</a:t>
            </a:r>
            <a:r>
              <a:rPr lang="zh-TW" altLang="en-US" sz="2400" dirty="0" smtClean="0">
                <a:solidFill>
                  <a:srgbClr val="3333FF"/>
                </a:solidFill>
              </a:rPr>
              <a:t>時間複雜度</a:t>
            </a:r>
            <a:r>
              <a:rPr lang="en-US" altLang="zh-TW" sz="2400" dirty="0" smtClean="0"/>
              <a:t>: </a:t>
            </a:r>
            <a:r>
              <a:rPr lang="zh-TW" altLang="en-US" sz="2400" dirty="0" smtClean="0"/>
              <a:t>考慮所有可能狀況下演算法執行時所需要的平均步驟數。</a:t>
            </a:r>
            <a:endParaRPr lang="en-US" altLang="zh-TW" sz="2400" dirty="0" smtClean="0"/>
          </a:p>
          <a:p>
            <a:pPr algn="just"/>
            <a:r>
              <a:rPr lang="zh-TW" altLang="en-US" sz="2400" dirty="0" smtClean="0"/>
              <a:t>在上列的定義中，所謂的一個</a:t>
            </a:r>
            <a:r>
              <a:rPr lang="zh-TW" altLang="en-US" sz="2400" dirty="0" smtClean="0">
                <a:solidFill>
                  <a:srgbClr val="3333FF"/>
                </a:solidFill>
              </a:rPr>
              <a:t>步驟</a:t>
            </a:r>
            <a:r>
              <a:rPr lang="en-US" altLang="zh-TW" sz="2400" dirty="0" smtClean="0">
                <a:solidFill>
                  <a:srgbClr val="3333FF"/>
                </a:solidFill>
              </a:rPr>
              <a:t>(step)</a:t>
            </a:r>
            <a:r>
              <a:rPr lang="zh-TW" altLang="en-US" sz="2400" dirty="0" smtClean="0"/>
              <a:t>指的是演算法中的</a:t>
            </a:r>
            <a:r>
              <a:rPr lang="zh-TW" altLang="en-US" sz="2400" dirty="0" smtClean="0">
                <a:solidFill>
                  <a:srgbClr val="3333FF"/>
                </a:solidFill>
              </a:rPr>
              <a:t>基本操作</a:t>
            </a:r>
            <a:r>
              <a:rPr lang="en-US" altLang="zh-TW" sz="2400" dirty="0" smtClean="0">
                <a:solidFill>
                  <a:srgbClr val="3333FF"/>
                </a:solidFill>
              </a:rPr>
              <a:t>(operation)</a:t>
            </a:r>
            <a:r>
              <a:rPr lang="zh-TW" altLang="en-US" sz="2400" dirty="0" smtClean="0"/>
              <a:t>，如算術運算操作</a:t>
            </a:r>
            <a:r>
              <a:rPr lang="en-US" altLang="zh-TW" sz="2400" dirty="0" smtClean="0"/>
              <a:t>(</a:t>
            </a:r>
            <a:r>
              <a:rPr lang="en-US" altLang="zh-TW" sz="2400" dirty="0" smtClean="0"/>
              <a:t>arithmetic </a:t>
            </a:r>
            <a:r>
              <a:rPr lang="en-US" altLang="zh-TW" sz="2400" dirty="0" smtClean="0"/>
              <a:t>operation) </a:t>
            </a:r>
            <a:r>
              <a:rPr lang="zh-TW" altLang="en-US" sz="2400" dirty="0" smtClean="0"/>
              <a:t>及邏輯運算操作</a:t>
            </a:r>
            <a:r>
              <a:rPr lang="en-US" altLang="zh-TW" sz="2400" dirty="0" smtClean="0"/>
              <a:t>(logic operation) </a:t>
            </a:r>
            <a:r>
              <a:rPr lang="zh-TW" altLang="en-US" sz="2400" dirty="0" smtClean="0"/>
              <a:t>等。有時候我們也會將幾個連續執行的操作視為一個步驟，我們稍後會有詳細的說明。</a:t>
            </a:r>
          </a:p>
        </p:txBody>
      </p:sp>
      <p:sp>
        <p:nvSpPr>
          <p:cNvPr id="6144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B4D5F874-5262-4E43-B5BE-12EF1373E191}" type="slidenum">
              <a:rPr kumimoji="0" lang="en-US" altLang="zh-TW" sz="1400" smtClean="0"/>
              <a:pPr>
                <a:spcBef>
                  <a:spcPct val="0"/>
                </a:spcBef>
                <a:buClrTx/>
                <a:buSzTx/>
                <a:buFontTx/>
                <a:buNone/>
              </a:pPr>
              <a:t>6</a:t>
            </a:fld>
            <a:endParaRPr kumimoji="0" lang="en-US" altLang="zh-TW" sz="1400" smtClean="0"/>
          </a:p>
        </p:txBody>
      </p:sp>
    </p:spTree>
    <p:extLst>
      <p:ext uri="{BB962C8B-B14F-4D97-AF65-F5344CB8AC3E}">
        <p14:creationId xmlns:p14="http://schemas.microsoft.com/office/powerpoint/2010/main" val="3581587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 calcmode="lin" valueType="num">
                                      <p:cBhvr additive="base">
                                        <p:cTn id="31"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標題 1"/>
          <p:cNvSpPr>
            <a:spLocks noGrp="1"/>
          </p:cNvSpPr>
          <p:nvPr>
            <p:ph type="title"/>
          </p:nvPr>
        </p:nvSpPr>
        <p:spPr/>
        <p:txBody>
          <a:bodyPr/>
          <a:lstStyle/>
          <a:p>
            <a:r>
              <a:rPr lang="zh-TW" altLang="en-US" b="1" smtClean="0"/>
              <a:t>插入排序演算法</a:t>
            </a:r>
            <a:endParaRPr lang="zh-TW" altLang="en-US" smtClean="0"/>
          </a:p>
        </p:txBody>
      </p:sp>
      <p:sp>
        <p:nvSpPr>
          <p:cNvPr id="3" name="內容版面配置區 2"/>
          <p:cNvSpPr>
            <a:spLocks noGrp="1"/>
          </p:cNvSpPr>
          <p:nvPr>
            <p:ph idx="1"/>
          </p:nvPr>
        </p:nvSpPr>
        <p:spPr>
          <a:xfrm>
            <a:off x="395288" y="2266950"/>
            <a:ext cx="8137525" cy="4114800"/>
          </a:xfrm>
        </p:spPr>
        <p:txBody>
          <a:bodyPr/>
          <a:lstStyle/>
          <a:p>
            <a:pPr marL="0" indent="0" algn="just">
              <a:buFont typeface="Wingdings" pitchFamily="2" charset="2"/>
              <a:buNone/>
              <a:defRPr/>
            </a:pPr>
            <a:r>
              <a:rPr lang="zh-TW" altLang="en-US" sz="2400" dirty="0"/>
              <a:t>以下</a:t>
            </a:r>
            <a:r>
              <a:rPr lang="zh-TW" altLang="en-US" sz="2400" dirty="0" smtClean="0"/>
              <a:t>我們介紹</a:t>
            </a:r>
            <a:r>
              <a:rPr lang="zh-TW" altLang="en-US" sz="2400" dirty="0">
                <a:solidFill>
                  <a:srgbClr val="3333FF"/>
                </a:solidFill>
              </a:rPr>
              <a:t>插入排序</a:t>
            </a:r>
            <a:r>
              <a:rPr lang="en-US" altLang="zh-TW" sz="2400" dirty="0">
                <a:solidFill>
                  <a:srgbClr val="3333FF"/>
                </a:solidFill>
              </a:rPr>
              <a:t>(insertion sort)</a:t>
            </a:r>
            <a:r>
              <a:rPr lang="zh-TW" altLang="en-US" sz="2400" dirty="0">
                <a:solidFill>
                  <a:srgbClr val="3333FF"/>
                </a:solidFill>
              </a:rPr>
              <a:t>演算法</a:t>
            </a:r>
            <a:r>
              <a:rPr lang="zh-TW" altLang="en-US" sz="2400" dirty="0" smtClean="0"/>
              <a:t>。</a:t>
            </a:r>
            <a:endParaRPr lang="en-US" altLang="zh-TW" sz="2400" dirty="0" smtClean="0"/>
          </a:p>
          <a:p>
            <a:pPr algn="just">
              <a:defRPr/>
            </a:pPr>
            <a:r>
              <a:rPr lang="zh-TW" altLang="en-US" sz="2000" dirty="0" smtClean="0"/>
              <a:t>假設</a:t>
            </a:r>
            <a:r>
              <a:rPr lang="zh-TW" altLang="en-US" sz="2000" dirty="0"/>
              <a:t>我們想要使用插入排序演算法將一個陣列中的元素依照其值由小而大排列</a:t>
            </a:r>
            <a:r>
              <a:rPr lang="zh-TW" altLang="en-US" sz="2000" dirty="0" smtClean="0"/>
              <a:t>，</a:t>
            </a:r>
            <a:r>
              <a:rPr lang="zh-TW" altLang="en-US" sz="2000" dirty="0"/>
              <a:t>其做法是</a:t>
            </a:r>
            <a:r>
              <a:rPr lang="zh-TW" altLang="en-US" sz="2000" dirty="0">
                <a:solidFill>
                  <a:srgbClr val="3333FF"/>
                </a:solidFill>
              </a:rPr>
              <a:t>從第二個元素開始，先以其為處理對象，並向前比對每一個元素以找出其適當插入位置</a:t>
            </a:r>
            <a:r>
              <a:rPr lang="zh-TW" altLang="en-US" sz="2000" dirty="0"/>
              <a:t>；然後以第三個元素為處理對象，並向前比對每一個元素以找出其適當插入位置，</a:t>
            </a:r>
            <a:r>
              <a:rPr lang="en-US" altLang="zh-TW" sz="2000" dirty="0"/>
              <a:t>...</a:t>
            </a:r>
            <a:r>
              <a:rPr lang="zh-TW" altLang="en-US" sz="2000" dirty="0" smtClean="0"/>
              <a:t>。</a:t>
            </a:r>
            <a:endParaRPr lang="en-US" altLang="zh-TW" sz="2000" dirty="0" smtClean="0"/>
          </a:p>
          <a:p>
            <a:pPr algn="just">
              <a:defRPr/>
            </a:pPr>
            <a:r>
              <a:rPr lang="zh-TW" altLang="en-US" sz="2000" dirty="0" smtClean="0"/>
              <a:t>這</a:t>
            </a:r>
            <a:r>
              <a:rPr lang="zh-TW" altLang="en-US" sz="2000" dirty="0">
                <a:solidFill>
                  <a:srgbClr val="3333FF"/>
                </a:solidFill>
              </a:rPr>
              <a:t>類似我們在交考卷時的一種排序概念</a:t>
            </a:r>
            <a:r>
              <a:rPr lang="zh-TW" altLang="en-US" sz="2000" dirty="0"/>
              <a:t>：每位學生寫完考卷時就交上自己的考卷；而老師為了方便讓考卷依座號的次序由小到大排序，在每個學生交上考卷時即在已經交上的考卷中從頭到尾</a:t>
            </a:r>
            <a:r>
              <a:rPr lang="en-US" altLang="zh-TW" sz="2000" dirty="0"/>
              <a:t>(</a:t>
            </a:r>
            <a:r>
              <a:rPr lang="zh-TW" altLang="en-US" sz="2000" dirty="0"/>
              <a:t>或從尾到頭</a:t>
            </a:r>
            <a:r>
              <a:rPr lang="en-US" altLang="zh-TW" sz="2000" dirty="0"/>
              <a:t>)</a:t>
            </a:r>
            <a:r>
              <a:rPr lang="zh-TW" altLang="en-US" sz="2000" dirty="0"/>
              <a:t>找出新交考卷的適當位置插入</a:t>
            </a:r>
            <a:r>
              <a:rPr lang="zh-TW" altLang="en-US" sz="2000" dirty="0" smtClean="0"/>
              <a:t>。</a:t>
            </a:r>
            <a:endParaRPr lang="en-US" altLang="zh-TW" sz="2000" dirty="0" smtClean="0"/>
          </a:p>
          <a:p>
            <a:pPr algn="just">
              <a:defRPr/>
            </a:pPr>
            <a:r>
              <a:rPr lang="zh-TW" altLang="en-US" sz="2000" dirty="0" smtClean="0"/>
              <a:t>在</a:t>
            </a:r>
            <a:r>
              <a:rPr lang="zh-TW" altLang="en-US" sz="2000" dirty="0"/>
              <a:t>老師手上的考卷永遠都是依座號的次序由小到大排列，而當所有學生都交出考卷時，所有的考卷就已經依座號的次序由小到大排序完畢了。</a:t>
            </a:r>
            <a:endParaRPr lang="zh-TW" altLang="en-US" sz="1800" dirty="0"/>
          </a:p>
        </p:txBody>
      </p:sp>
      <p:sp>
        <p:nvSpPr>
          <p:cNvPr id="9626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57E6FDE2-CEF4-49B1-8EA9-9277D88402EA}" type="slidenum">
              <a:rPr kumimoji="0" lang="en-US" altLang="zh-TW" sz="1400" smtClean="0">
                <a:solidFill>
                  <a:srgbClr val="000000"/>
                </a:solidFill>
              </a:rPr>
              <a:pPr>
                <a:spcBef>
                  <a:spcPct val="0"/>
                </a:spcBef>
                <a:buClrTx/>
                <a:buSzTx/>
                <a:buFontTx/>
                <a:buNone/>
              </a:pPr>
              <a:t>60</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標題 1"/>
          <p:cNvSpPr>
            <a:spLocks noGrp="1"/>
          </p:cNvSpPr>
          <p:nvPr>
            <p:ph type="title"/>
          </p:nvPr>
        </p:nvSpPr>
        <p:spPr/>
        <p:txBody>
          <a:bodyPr/>
          <a:lstStyle/>
          <a:p>
            <a:r>
              <a:rPr lang="zh-TW" altLang="en-US" b="1" smtClean="0"/>
              <a:t>插入排序演算法</a:t>
            </a:r>
            <a:r>
              <a:rPr lang="en-US" altLang="zh-TW" b="1" smtClean="0"/>
              <a:t>(</a:t>
            </a:r>
            <a:r>
              <a:rPr lang="zh-TW" altLang="en-US" b="1" smtClean="0"/>
              <a:t>續</a:t>
            </a:r>
            <a:r>
              <a:rPr lang="en-US" altLang="zh-TW" b="1" smtClean="0"/>
              <a:t>)</a:t>
            </a:r>
            <a:endParaRPr lang="zh-TW" altLang="en-US" smtClean="0"/>
          </a:p>
        </p:txBody>
      </p:sp>
      <p:sp>
        <p:nvSpPr>
          <p:cNvPr id="3" name="內容版面配置區 2"/>
          <p:cNvSpPr>
            <a:spLocks noGrp="1"/>
          </p:cNvSpPr>
          <p:nvPr>
            <p:ph idx="1"/>
          </p:nvPr>
        </p:nvSpPr>
        <p:spPr>
          <a:xfrm>
            <a:off x="395288" y="2266950"/>
            <a:ext cx="8137525" cy="4114800"/>
          </a:xfrm>
        </p:spPr>
        <p:txBody>
          <a:bodyPr/>
          <a:lstStyle/>
          <a:p>
            <a:pPr marL="0" indent="0" algn="just">
              <a:buFont typeface="Wingdings" pitchFamily="2" charset="2"/>
              <a:buNone/>
            </a:pPr>
            <a:r>
              <a:rPr lang="zh-TW" altLang="en-US" sz="2400" smtClean="0"/>
              <a:t>以下為</a:t>
            </a:r>
            <a:r>
              <a:rPr lang="zh-TW" altLang="en-US" sz="2400" smtClean="0">
                <a:solidFill>
                  <a:srgbClr val="3333FF"/>
                </a:solidFill>
              </a:rPr>
              <a:t>插入排序</a:t>
            </a:r>
            <a:r>
              <a:rPr lang="en-US" altLang="zh-TW" sz="2400" smtClean="0">
                <a:solidFill>
                  <a:srgbClr val="3333FF"/>
                </a:solidFill>
              </a:rPr>
              <a:t>(insertion sort)</a:t>
            </a:r>
            <a:r>
              <a:rPr lang="zh-TW" altLang="en-US" sz="2400" smtClean="0">
                <a:solidFill>
                  <a:srgbClr val="3333FF"/>
                </a:solidFill>
              </a:rPr>
              <a:t>演算法</a:t>
            </a:r>
            <a:r>
              <a:rPr lang="zh-TW" altLang="en-US" sz="2400" smtClean="0"/>
              <a:t>。</a:t>
            </a:r>
            <a:endParaRPr lang="en-US" altLang="zh-TW" sz="2400" smtClean="0"/>
          </a:p>
        </p:txBody>
      </p:sp>
      <p:sp>
        <p:nvSpPr>
          <p:cNvPr id="972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40A7C196-D5DF-4C59-A8EC-5FC00E0144D0}" type="slidenum">
              <a:rPr kumimoji="0" lang="en-US" altLang="zh-TW" sz="1400" smtClean="0">
                <a:solidFill>
                  <a:srgbClr val="000000"/>
                </a:solidFill>
              </a:rPr>
              <a:pPr>
                <a:spcBef>
                  <a:spcPct val="0"/>
                </a:spcBef>
                <a:buClrTx/>
                <a:buSzTx/>
                <a:buFontTx/>
                <a:buNone/>
              </a:pPr>
              <a:t>61</a:t>
            </a:fld>
            <a:endParaRPr kumimoji="0" lang="en-US" altLang="zh-TW" sz="1400" smtClean="0">
              <a:solidFill>
                <a:srgbClr val="000000"/>
              </a:solidFill>
            </a:endParaRPr>
          </a:p>
        </p:txBody>
      </p:sp>
      <p:pic>
        <p:nvPicPr>
          <p:cNvPr id="972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708275"/>
            <a:ext cx="8496300" cy="414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標題 1"/>
          <p:cNvSpPr>
            <a:spLocks noGrp="1"/>
          </p:cNvSpPr>
          <p:nvPr>
            <p:ph type="title"/>
          </p:nvPr>
        </p:nvSpPr>
        <p:spPr/>
        <p:txBody>
          <a:bodyPr/>
          <a:lstStyle/>
          <a:p>
            <a:r>
              <a:rPr lang="zh-TW" altLang="en-US" b="1" smtClean="0"/>
              <a:t>插入排序演算法</a:t>
            </a:r>
            <a:r>
              <a:rPr lang="en-US" altLang="zh-TW" b="1" smtClean="0"/>
              <a:t>(</a:t>
            </a:r>
            <a:r>
              <a:rPr lang="zh-TW" altLang="en-US" b="1" smtClean="0"/>
              <a:t>續</a:t>
            </a:r>
            <a:r>
              <a:rPr lang="en-US" altLang="zh-TW" b="1" smtClean="0"/>
              <a:t>)</a:t>
            </a:r>
            <a:endParaRPr lang="zh-TW" altLang="en-US" smtClean="0"/>
          </a:p>
        </p:txBody>
      </p:sp>
      <p:sp>
        <p:nvSpPr>
          <p:cNvPr id="3" name="內容版面配置區 2"/>
          <p:cNvSpPr>
            <a:spLocks noGrp="1"/>
          </p:cNvSpPr>
          <p:nvPr>
            <p:ph idx="1"/>
          </p:nvPr>
        </p:nvSpPr>
        <p:spPr>
          <a:xfrm>
            <a:off x="34925" y="2266950"/>
            <a:ext cx="8353425" cy="4114800"/>
          </a:xfrm>
        </p:spPr>
        <p:txBody>
          <a:bodyPr/>
          <a:lstStyle/>
          <a:p>
            <a:pPr algn="just"/>
            <a:r>
              <a:rPr lang="zh-TW" altLang="en-US" sz="2400" smtClean="0"/>
              <a:t>我們舉以下的實例來看插入排序演算法的運作過程：</a:t>
            </a:r>
            <a:endParaRPr lang="en-US" altLang="zh-TW" sz="2400" smtClean="0"/>
          </a:p>
          <a:p>
            <a:pPr algn="just"/>
            <a:r>
              <a:rPr lang="zh-TW" altLang="en-US" sz="2400" smtClean="0"/>
              <a:t>假設有一個陣列具有</a:t>
            </a:r>
            <a:r>
              <a:rPr lang="en-US" altLang="zh-TW" sz="2400" smtClean="0"/>
              <a:t>5</a:t>
            </a:r>
            <a:r>
              <a:rPr lang="zh-TW" altLang="en-US" sz="2400" smtClean="0"/>
              <a:t>個元素</a:t>
            </a:r>
            <a:r>
              <a:rPr lang="en-US" altLang="zh-TW" sz="2400" smtClean="0"/>
              <a:t>8</a:t>
            </a:r>
            <a:r>
              <a:rPr lang="zh-TW" altLang="en-US" sz="2400" smtClean="0"/>
              <a:t>、</a:t>
            </a:r>
            <a:r>
              <a:rPr lang="en-US" altLang="zh-TW" sz="2400" smtClean="0"/>
              <a:t>5</a:t>
            </a:r>
            <a:r>
              <a:rPr lang="zh-TW" altLang="en-US" sz="2400" smtClean="0"/>
              <a:t>、</a:t>
            </a:r>
            <a:r>
              <a:rPr lang="en-US" altLang="zh-TW" sz="2400" smtClean="0"/>
              <a:t>8’</a:t>
            </a:r>
            <a:r>
              <a:rPr lang="zh-TW" altLang="en-US" sz="2400" smtClean="0"/>
              <a:t>、</a:t>
            </a:r>
            <a:r>
              <a:rPr lang="en-US" altLang="zh-TW" sz="2400" smtClean="0"/>
              <a:t>6</a:t>
            </a:r>
            <a:r>
              <a:rPr lang="zh-TW" altLang="en-US" sz="2400" smtClean="0"/>
              <a:t>、</a:t>
            </a:r>
            <a:r>
              <a:rPr lang="en-US" altLang="zh-TW" sz="2400" smtClean="0"/>
              <a:t>7</a:t>
            </a:r>
            <a:r>
              <a:rPr lang="zh-TW" altLang="en-US" sz="2400" smtClean="0"/>
              <a:t>，索引</a:t>
            </a:r>
            <a:r>
              <a:rPr lang="en-US" altLang="zh-TW" sz="2400" smtClean="0"/>
              <a:t>(index)</a:t>
            </a:r>
            <a:r>
              <a:rPr lang="zh-TW" altLang="en-US" sz="2400" smtClean="0"/>
              <a:t>為</a:t>
            </a:r>
            <a:r>
              <a:rPr lang="en-US" altLang="zh-TW" sz="2400" smtClean="0"/>
              <a:t>0,...,4</a:t>
            </a:r>
            <a:r>
              <a:rPr lang="zh-TW" altLang="en-US" sz="2400" smtClean="0"/>
              <a:t>，其中</a:t>
            </a:r>
            <a:r>
              <a:rPr lang="en-US" altLang="zh-TW" sz="2400" smtClean="0"/>
              <a:t>8</a:t>
            </a:r>
            <a:r>
              <a:rPr lang="zh-TW" altLang="en-US" sz="2400" smtClean="0"/>
              <a:t>與</a:t>
            </a:r>
            <a:r>
              <a:rPr lang="en-US" altLang="zh-TW" sz="2400" smtClean="0"/>
              <a:t>8’</a:t>
            </a:r>
            <a:r>
              <a:rPr lang="zh-TW" altLang="en-US" sz="2400" smtClean="0"/>
              <a:t>二個元素的值都是</a:t>
            </a:r>
            <a:r>
              <a:rPr lang="en-US" altLang="zh-TW" sz="2400" smtClean="0"/>
              <a:t>8</a:t>
            </a:r>
            <a:r>
              <a:rPr lang="zh-TW" altLang="en-US" sz="2400" smtClean="0"/>
              <a:t>，但是為了區別起見，我們將之標示為</a:t>
            </a:r>
            <a:r>
              <a:rPr lang="en-US" altLang="zh-TW" sz="2400" smtClean="0"/>
              <a:t>8</a:t>
            </a:r>
            <a:r>
              <a:rPr lang="zh-TW" altLang="en-US" sz="2400" smtClean="0"/>
              <a:t>與</a:t>
            </a:r>
            <a:r>
              <a:rPr lang="en-US" altLang="zh-TW" sz="2400" smtClean="0"/>
              <a:t>8’</a:t>
            </a:r>
            <a:r>
              <a:rPr lang="zh-TW" altLang="en-US" sz="2400" smtClean="0"/>
              <a:t>。</a:t>
            </a:r>
            <a:endParaRPr lang="en-US" altLang="zh-TW" sz="2400" smtClean="0"/>
          </a:p>
          <a:p>
            <a:pPr algn="just"/>
            <a:r>
              <a:rPr lang="zh-TW" altLang="en-US" sz="2400" smtClean="0"/>
              <a:t>此陣列經由插入排序演算法排序的過程如下頁之圖所示</a:t>
            </a:r>
            <a:endParaRPr lang="en-US" altLang="zh-TW" sz="2400" smtClean="0"/>
          </a:p>
        </p:txBody>
      </p:sp>
      <p:sp>
        <p:nvSpPr>
          <p:cNvPr id="9830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6B2CE37-6DC4-499F-B2DC-F11C62BECF85}" type="slidenum">
              <a:rPr kumimoji="0" lang="en-US" altLang="zh-TW" sz="1400" smtClean="0">
                <a:solidFill>
                  <a:srgbClr val="000000"/>
                </a:solidFill>
              </a:rPr>
              <a:pPr>
                <a:spcBef>
                  <a:spcPct val="0"/>
                </a:spcBef>
                <a:buClrTx/>
                <a:buSzTx/>
                <a:buFontTx/>
                <a:buNone/>
              </a:pPr>
              <a:t>62</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標題 1"/>
          <p:cNvSpPr>
            <a:spLocks noGrp="1"/>
          </p:cNvSpPr>
          <p:nvPr>
            <p:ph type="title"/>
          </p:nvPr>
        </p:nvSpPr>
        <p:spPr/>
        <p:txBody>
          <a:bodyPr/>
          <a:lstStyle/>
          <a:p>
            <a:r>
              <a:rPr lang="zh-TW" altLang="en-US" b="1" smtClean="0"/>
              <a:t>插入排序演算法</a:t>
            </a:r>
            <a:r>
              <a:rPr lang="en-US" altLang="zh-TW" b="1" smtClean="0"/>
              <a:t>(</a:t>
            </a:r>
            <a:r>
              <a:rPr lang="zh-TW" altLang="en-US" b="1" smtClean="0"/>
              <a:t>續</a:t>
            </a:r>
            <a:r>
              <a:rPr lang="en-US" altLang="zh-TW" b="1" smtClean="0"/>
              <a:t>)</a:t>
            </a:r>
            <a:endParaRPr lang="zh-TW" altLang="en-US" smtClean="0"/>
          </a:p>
        </p:txBody>
      </p:sp>
      <p:sp>
        <p:nvSpPr>
          <p:cNvPr id="99331"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6935E4B7-CC8C-4618-B0C0-EA4E9516CBF6}" type="slidenum">
              <a:rPr kumimoji="0" lang="en-US" altLang="zh-TW" sz="1400" smtClean="0">
                <a:solidFill>
                  <a:srgbClr val="000000"/>
                </a:solidFill>
              </a:rPr>
              <a:pPr>
                <a:spcBef>
                  <a:spcPct val="0"/>
                </a:spcBef>
                <a:buClrTx/>
                <a:buSzTx/>
                <a:buFontTx/>
                <a:buNone/>
              </a:pPr>
              <a:t>63</a:t>
            </a:fld>
            <a:endParaRPr kumimoji="0" lang="en-US" altLang="zh-TW" sz="1400" smtClean="0">
              <a:solidFill>
                <a:srgbClr val="000000"/>
              </a:solidFill>
            </a:endParaRPr>
          </a:p>
        </p:txBody>
      </p:sp>
      <p:sp>
        <p:nvSpPr>
          <p:cNvPr id="99332" name="內容版面配置區 4"/>
          <p:cNvSpPr>
            <a:spLocks noGrp="1"/>
          </p:cNvSpPr>
          <p:nvPr>
            <p:ph idx="1"/>
          </p:nvPr>
        </p:nvSpPr>
        <p:spPr/>
        <p:txBody>
          <a:bodyPr/>
          <a:lstStyle/>
          <a:p>
            <a:endParaRPr lang="zh-TW" altLang="en-US" smtClean="0"/>
          </a:p>
        </p:txBody>
      </p:sp>
      <p:pic>
        <p:nvPicPr>
          <p:cNvPr id="993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38" y="1989138"/>
            <a:ext cx="7108825"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標題 1"/>
          <p:cNvSpPr>
            <a:spLocks noGrp="1"/>
          </p:cNvSpPr>
          <p:nvPr>
            <p:ph type="title"/>
          </p:nvPr>
        </p:nvSpPr>
        <p:spPr/>
        <p:txBody>
          <a:bodyPr/>
          <a:lstStyle/>
          <a:p>
            <a:r>
              <a:rPr lang="zh-TW" altLang="en-US" b="1" smtClean="0"/>
              <a:t>插入排序演算法</a:t>
            </a:r>
            <a:r>
              <a:rPr lang="en-US" altLang="zh-TW" b="1" smtClean="0"/>
              <a:t>(</a:t>
            </a:r>
            <a:r>
              <a:rPr lang="zh-TW" altLang="en-US" b="1" smtClean="0"/>
              <a:t>續</a:t>
            </a:r>
            <a:r>
              <a:rPr lang="en-US" altLang="zh-TW" b="1" smtClean="0"/>
              <a:t>)</a:t>
            </a:r>
            <a:endParaRPr lang="zh-TW" altLang="en-US" smtClean="0"/>
          </a:p>
        </p:txBody>
      </p:sp>
      <p:sp>
        <p:nvSpPr>
          <p:cNvPr id="3" name="內容版面配置區 2"/>
          <p:cNvSpPr>
            <a:spLocks noGrp="1"/>
          </p:cNvSpPr>
          <p:nvPr>
            <p:ph idx="1"/>
          </p:nvPr>
        </p:nvSpPr>
        <p:spPr>
          <a:xfrm>
            <a:off x="34925" y="2266950"/>
            <a:ext cx="8137525" cy="4114800"/>
          </a:xfrm>
        </p:spPr>
        <p:txBody>
          <a:bodyPr/>
          <a:lstStyle/>
          <a:p>
            <a:pPr algn="just"/>
            <a:r>
              <a:rPr lang="zh-TW" altLang="en-US" sz="2800" smtClean="0"/>
              <a:t>在整個插入排序演算法的執行過程中，</a:t>
            </a:r>
            <a:r>
              <a:rPr lang="en-US" altLang="zh-TW" sz="2800" smtClean="0"/>
              <a:t>8 </a:t>
            </a:r>
            <a:r>
              <a:rPr lang="zh-TW" altLang="en-US" sz="2800" smtClean="0"/>
              <a:t>與 </a:t>
            </a:r>
            <a:r>
              <a:rPr lang="en-US" altLang="zh-TW" sz="2800" smtClean="0"/>
              <a:t>8’</a:t>
            </a:r>
            <a:r>
              <a:rPr lang="zh-TW" altLang="en-US" sz="2800" smtClean="0"/>
              <a:t>的相對位置一直保持不變，因此</a:t>
            </a:r>
            <a:r>
              <a:rPr lang="zh-TW" altLang="en-US" sz="2800" smtClean="0">
                <a:solidFill>
                  <a:srgbClr val="3333FF"/>
                </a:solidFill>
              </a:rPr>
              <a:t>插入排序演算法也是一個穩定</a:t>
            </a:r>
            <a:r>
              <a:rPr lang="en-US" altLang="zh-TW" sz="2800" smtClean="0">
                <a:solidFill>
                  <a:srgbClr val="3333FF"/>
                </a:solidFill>
              </a:rPr>
              <a:t>(stable)</a:t>
            </a:r>
            <a:r>
              <a:rPr lang="zh-TW" altLang="en-US" sz="2800" smtClean="0">
                <a:solidFill>
                  <a:srgbClr val="3333FF"/>
                </a:solidFill>
              </a:rPr>
              <a:t>排序演算法</a:t>
            </a:r>
            <a:r>
              <a:rPr lang="zh-TW" altLang="en-US" sz="2800" smtClean="0"/>
              <a:t>。</a:t>
            </a:r>
            <a:endParaRPr lang="en-US" altLang="zh-TW" sz="2800" smtClean="0"/>
          </a:p>
          <a:p>
            <a:pPr algn="just"/>
            <a:endParaRPr lang="zh-TW" altLang="en-US" sz="2800" smtClean="0"/>
          </a:p>
          <a:p>
            <a:pPr algn="just"/>
            <a:r>
              <a:rPr lang="zh-TW" altLang="en-US" sz="2800" smtClean="0"/>
              <a:t>除了幾個索引變數與一個陣列數值臨時儲存變數之外，插入排序演算法不需要額外的記憶體空間來輔助排序的進行，因此</a:t>
            </a:r>
            <a:r>
              <a:rPr lang="zh-TW" altLang="en-US" sz="2800" smtClean="0">
                <a:solidFill>
                  <a:srgbClr val="3333FF"/>
                </a:solidFill>
              </a:rPr>
              <a:t>插入排序演算法也是一個就地 </a:t>
            </a:r>
            <a:r>
              <a:rPr lang="en-US" altLang="zh-TW" sz="2800" smtClean="0">
                <a:solidFill>
                  <a:srgbClr val="3333FF"/>
                </a:solidFill>
              </a:rPr>
              <a:t>(in place) </a:t>
            </a:r>
            <a:r>
              <a:rPr lang="zh-TW" altLang="en-US" sz="2800" smtClean="0">
                <a:solidFill>
                  <a:srgbClr val="3333FF"/>
                </a:solidFill>
              </a:rPr>
              <a:t>演算法，其空間複雜度為 </a:t>
            </a:r>
            <a:r>
              <a:rPr lang="en-US" altLang="zh-TW" sz="2800" smtClean="0">
                <a:solidFill>
                  <a:srgbClr val="3333FF"/>
                </a:solidFill>
              </a:rPr>
              <a:t>O(1)</a:t>
            </a:r>
            <a:r>
              <a:rPr lang="zh-TW" altLang="en-US" sz="2800" smtClean="0"/>
              <a:t>。</a:t>
            </a:r>
            <a:endParaRPr lang="en-US" altLang="zh-TW" sz="2800" smtClean="0"/>
          </a:p>
        </p:txBody>
      </p:sp>
      <p:sp>
        <p:nvSpPr>
          <p:cNvPr id="10035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193B2D5-3A90-479D-A8CA-20D13BD4FD4E}" type="slidenum">
              <a:rPr kumimoji="0" lang="en-US" altLang="zh-TW" sz="1400" smtClean="0">
                <a:solidFill>
                  <a:srgbClr val="000000"/>
                </a:solidFill>
              </a:rPr>
              <a:pPr>
                <a:spcBef>
                  <a:spcPct val="0"/>
                </a:spcBef>
                <a:buClrTx/>
                <a:buSzTx/>
                <a:buFontTx/>
                <a:buNone/>
              </a:pPr>
              <a:t>64</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標題 1"/>
          <p:cNvSpPr>
            <a:spLocks noGrp="1"/>
          </p:cNvSpPr>
          <p:nvPr>
            <p:ph type="title"/>
          </p:nvPr>
        </p:nvSpPr>
        <p:spPr/>
        <p:txBody>
          <a:bodyPr/>
          <a:lstStyle/>
          <a:p>
            <a:r>
              <a:rPr lang="zh-TW" altLang="en-US" b="1" smtClean="0"/>
              <a:t>插入排序演算法</a:t>
            </a:r>
            <a:r>
              <a:rPr lang="en-US" altLang="zh-TW" b="1" smtClean="0"/>
              <a:t>(</a:t>
            </a:r>
            <a:r>
              <a:rPr lang="zh-TW" altLang="en-US" b="1" smtClean="0"/>
              <a:t>續</a:t>
            </a:r>
            <a:r>
              <a:rPr lang="en-US" altLang="zh-TW" b="1" smtClean="0"/>
              <a:t>)</a:t>
            </a:r>
            <a:endParaRPr lang="zh-TW" altLang="en-US" smtClean="0"/>
          </a:p>
        </p:txBody>
      </p:sp>
      <p:sp>
        <p:nvSpPr>
          <p:cNvPr id="101379"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8FE7B205-4D48-419D-B3CE-EA6923E53625}" type="slidenum">
              <a:rPr kumimoji="0" lang="en-US" altLang="zh-TW" sz="1400" smtClean="0">
                <a:solidFill>
                  <a:srgbClr val="000000"/>
                </a:solidFill>
              </a:rPr>
              <a:pPr>
                <a:spcBef>
                  <a:spcPct val="0"/>
                </a:spcBef>
                <a:buClrTx/>
                <a:buSzTx/>
                <a:buFontTx/>
                <a:buNone/>
              </a:pPr>
              <a:t>65</a:t>
            </a:fld>
            <a:endParaRPr kumimoji="0" lang="en-US" altLang="zh-TW" sz="1400" smtClean="0">
              <a:solidFill>
                <a:srgbClr val="000000"/>
              </a:solidFill>
            </a:endParaRPr>
          </a:p>
        </p:txBody>
      </p:sp>
      <p:sp>
        <p:nvSpPr>
          <p:cNvPr id="6" name="內容版面配置區 1"/>
          <p:cNvSpPr txBox="1">
            <a:spLocks noRot="1" noChangeAspect="1" noMove="1" noResize="1" noEditPoints="1" noAdjustHandles="1" noChangeArrowheads="1" noChangeShapeType="1" noTextEdit="1"/>
          </p:cNvSpPr>
          <p:nvPr/>
        </p:nvSpPr>
        <p:spPr bwMode="auto">
          <a:xfrm>
            <a:off x="395536" y="2132856"/>
            <a:ext cx="8487544" cy="4114800"/>
          </a:xfrm>
          <a:prstGeom prst="rect">
            <a:avLst/>
          </a:prstGeom>
          <a:blipFill rotWithShape="1">
            <a:blip r:embed="rId3"/>
            <a:stretch>
              <a:fillRect l="-144" t="-1185" b="-740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TW" altLang="en-US">
                <a:noFill/>
              </a:rPr>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標題 1"/>
          <p:cNvSpPr>
            <a:spLocks noGrp="1"/>
          </p:cNvSpPr>
          <p:nvPr>
            <p:ph type="title"/>
          </p:nvPr>
        </p:nvSpPr>
        <p:spPr/>
        <p:txBody>
          <a:bodyPr/>
          <a:lstStyle/>
          <a:p>
            <a:r>
              <a:rPr lang="zh-TW" altLang="en-US" b="1" smtClean="0"/>
              <a:t>插入排序演算法</a:t>
            </a:r>
            <a:r>
              <a:rPr lang="en-US" altLang="zh-TW" b="1" smtClean="0"/>
              <a:t>(</a:t>
            </a:r>
            <a:r>
              <a:rPr lang="zh-TW" altLang="en-US" b="1" smtClean="0"/>
              <a:t>續</a:t>
            </a:r>
            <a:r>
              <a:rPr lang="en-US" altLang="zh-TW" b="1" smtClean="0"/>
              <a:t>)</a:t>
            </a:r>
            <a:endParaRPr lang="zh-TW" altLang="en-US" smtClean="0"/>
          </a:p>
        </p:txBody>
      </p:sp>
      <p:sp>
        <p:nvSpPr>
          <p:cNvPr id="3" name="內容版面配置區 2"/>
          <p:cNvSpPr>
            <a:spLocks noGrp="1"/>
          </p:cNvSpPr>
          <p:nvPr>
            <p:ph idx="1"/>
          </p:nvPr>
        </p:nvSpPr>
        <p:spPr>
          <a:xfrm>
            <a:off x="395288" y="2266950"/>
            <a:ext cx="8137525" cy="4114800"/>
          </a:xfrm>
        </p:spPr>
        <p:txBody>
          <a:bodyPr/>
          <a:lstStyle/>
          <a:p>
            <a:r>
              <a:rPr lang="zh-TW" altLang="en-US" sz="2800" smtClean="0"/>
              <a:t>資料已經由小到大排好的情況下為最佳狀況，在這種情況下，所有的</a:t>
            </a:r>
            <a:r>
              <a:rPr lang="en-US" altLang="zh-TW" sz="2800" smtClean="0"/>
              <a:t>m</a:t>
            </a:r>
            <a:r>
              <a:rPr lang="en-US" altLang="zh-TW" sz="2800" baseline="-25000" smtClean="0"/>
              <a:t>i</a:t>
            </a:r>
            <a:r>
              <a:rPr lang="en-US" altLang="zh-TW" sz="2800" smtClean="0"/>
              <a:t>=0 (1 </a:t>
            </a:r>
            <a:r>
              <a:rPr lang="zh-TW" altLang="en-US" sz="2800" smtClean="0"/>
              <a:t>≤ </a:t>
            </a:r>
            <a:r>
              <a:rPr lang="en-US" altLang="zh-TW" sz="2800" smtClean="0"/>
              <a:t>i </a:t>
            </a:r>
            <a:r>
              <a:rPr lang="zh-TW" altLang="en-US" sz="2800" smtClean="0"/>
              <a:t>≤ </a:t>
            </a:r>
            <a:r>
              <a:rPr lang="en-US" altLang="zh-TW" sz="2800" smtClean="0"/>
              <a:t>n</a:t>
            </a:r>
            <a:r>
              <a:rPr lang="zh-TW" altLang="en-US" sz="2800" smtClean="0"/>
              <a:t>−</a:t>
            </a:r>
            <a:r>
              <a:rPr lang="en-US" altLang="zh-TW" sz="2800" smtClean="0"/>
              <a:t>1)</a:t>
            </a:r>
            <a:r>
              <a:rPr lang="zh-TW" altLang="en-US" sz="2800" smtClean="0"/>
              <a:t>，因此我們有</a:t>
            </a:r>
            <a:r>
              <a:rPr lang="en-US" altLang="zh-TW" sz="2800" smtClean="0"/>
              <a:t>M = 2(n</a:t>
            </a:r>
            <a:r>
              <a:rPr lang="zh-TW" altLang="en-US" sz="2800" smtClean="0"/>
              <a:t>−</a:t>
            </a:r>
            <a:r>
              <a:rPr lang="en-US" altLang="zh-TW" sz="2800" smtClean="0"/>
              <a:t>1) = 2n</a:t>
            </a:r>
            <a:r>
              <a:rPr lang="zh-TW" altLang="en-US" sz="2800" smtClean="0"/>
              <a:t>−</a:t>
            </a:r>
            <a:r>
              <a:rPr lang="en-US" altLang="zh-TW" sz="2800" smtClean="0"/>
              <a:t>2 =O(n)</a:t>
            </a:r>
            <a:r>
              <a:rPr lang="zh-TW" altLang="en-US" sz="2800" smtClean="0"/>
              <a:t>。</a:t>
            </a:r>
            <a:endParaRPr lang="en-US" altLang="zh-TW" sz="2800" smtClean="0"/>
          </a:p>
          <a:p>
            <a:endParaRPr lang="en-US" altLang="zh-TW" sz="2800" smtClean="0"/>
          </a:p>
          <a:p>
            <a:r>
              <a:rPr lang="zh-TW" altLang="en-US" sz="2800" smtClean="0"/>
              <a:t>當資料為反向的由大到小排列時為最差狀況，在這種情況下，</a:t>
            </a:r>
            <a:r>
              <a:rPr lang="en-US" altLang="zh-TW" sz="2800" smtClean="0"/>
              <a:t>m</a:t>
            </a:r>
            <a:r>
              <a:rPr lang="en-US" altLang="zh-TW" sz="2800" baseline="-25000" smtClean="0"/>
              <a:t>1</a:t>
            </a:r>
            <a:r>
              <a:rPr lang="en-US" altLang="zh-TW" sz="2800" smtClean="0"/>
              <a:t>= 1;m</a:t>
            </a:r>
            <a:r>
              <a:rPr lang="en-US" altLang="zh-TW" sz="2800" baseline="-25000" smtClean="0"/>
              <a:t>2</a:t>
            </a:r>
            <a:r>
              <a:rPr lang="en-US" altLang="zh-TW" sz="2800" smtClean="0"/>
              <a:t>= 2; …;m</a:t>
            </a:r>
            <a:r>
              <a:rPr lang="en-US" altLang="zh-TW" sz="2800" baseline="-25000" smtClean="0"/>
              <a:t>n-1 </a:t>
            </a:r>
            <a:r>
              <a:rPr lang="en-US" altLang="zh-TW" sz="2800" smtClean="0"/>
              <a:t>= n − 1</a:t>
            </a:r>
            <a:r>
              <a:rPr lang="zh-TW" altLang="en-US" sz="2800" smtClean="0"/>
              <a:t>，或者我們寫為</a:t>
            </a:r>
            <a:r>
              <a:rPr lang="en-US" altLang="zh-TW" sz="2800" smtClean="0"/>
              <a:t>m</a:t>
            </a:r>
            <a:r>
              <a:rPr lang="en-US" altLang="zh-TW" sz="2800" baseline="-25000" smtClean="0"/>
              <a:t>i </a:t>
            </a:r>
            <a:r>
              <a:rPr lang="en-US" altLang="zh-TW" sz="2800" smtClean="0"/>
              <a:t>= i (1 ≤ i ≤ n − 1)</a:t>
            </a:r>
            <a:r>
              <a:rPr lang="zh-TW" altLang="en-US" sz="2800" smtClean="0"/>
              <a:t>，因此我們有</a:t>
            </a:r>
            <a:r>
              <a:rPr lang="en-US" altLang="zh-TW" sz="2800" smtClean="0"/>
              <a:t>M = n(n-1)/2+2(n − 1)=O(n</a:t>
            </a:r>
            <a:r>
              <a:rPr lang="en-US" altLang="zh-TW" sz="2800" baseline="30000" smtClean="0"/>
              <a:t>2</a:t>
            </a:r>
            <a:r>
              <a:rPr lang="en-US" altLang="zh-TW" sz="2800" smtClean="0"/>
              <a:t>)</a:t>
            </a:r>
            <a:r>
              <a:rPr lang="zh-TW" altLang="en-US" sz="2800" smtClean="0"/>
              <a:t>。</a:t>
            </a:r>
            <a:endParaRPr lang="en-US" altLang="zh-TW" sz="2800" smtClean="0"/>
          </a:p>
        </p:txBody>
      </p:sp>
      <p:sp>
        <p:nvSpPr>
          <p:cNvPr id="10240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8B891B9-9544-4C68-AC53-38290E995D24}" type="slidenum">
              <a:rPr kumimoji="0" lang="en-US" altLang="zh-TW" sz="1400" smtClean="0">
                <a:solidFill>
                  <a:srgbClr val="000000"/>
                </a:solidFill>
              </a:rPr>
              <a:pPr>
                <a:spcBef>
                  <a:spcPct val="0"/>
                </a:spcBef>
                <a:buClrTx/>
                <a:buSzTx/>
                <a:buFontTx/>
                <a:buNone/>
              </a:pPr>
              <a:t>66</a:t>
            </a:fld>
            <a:endParaRPr kumimoji="0" lang="en-US" altLang="zh-TW" sz="140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標題 1"/>
          <p:cNvSpPr>
            <a:spLocks noGrp="1"/>
          </p:cNvSpPr>
          <p:nvPr>
            <p:ph type="title"/>
          </p:nvPr>
        </p:nvSpPr>
        <p:spPr/>
        <p:txBody>
          <a:bodyPr/>
          <a:lstStyle/>
          <a:p>
            <a:r>
              <a:rPr lang="zh-TW" altLang="en-US" b="1" smtClean="0"/>
              <a:t>插入排序演算法</a:t>
            </a:r>
            <a:r>
              <a:rPr lang="en-US" altLang="zh-TW" b="1" smtClean="0"/>
              <a:t>(</a:t>
            </a:r>
            <a:r>
              <a:rPr lang="zh-TW" altLang="en-US" b="1" smtClean="0"/>
              <a:t>續</a:t>
            </a:r>
            <a:r>
              <a:rPr lang="en-US" altLang="zh-TW" b="1" smtClean="0"/>
              <a:t>)</a:t>
            </a:r>
            <a:endParaRPr lang="zh-TW" altLang="en-US" smtClean="0"/>
          </a:p>
        </p:txBody>
      </p:sp>
      <p:sp>
        <p:nvSpPr>
          <p:cNvPr id="103427"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3E93EDEE-5856-4D6C-8699-36B8EEF08D81}" type="slidenum">
              <a:rPr kumimoji="0" lang="en-US" altLang="zh-TW" sz="1400" smtClean="0">
                <a:solidFill>
                  <a:srgbClr val="000000"/>
                </a:solidFill>
              </a:rPr>
              <a:pPr>
                <a:spcBef>
                  <a:spcPct val="0"/>
                </a:spcBef>
                <a:buClrTx/>
                <a:buSzTx/>
                <a:buFontTx/>
                <a:buNone/>
              </a:pPr>
              <a:t>67</a:t>
            </a:fld>
            <a:endParaRPr kumimoji="0" lang="en-US" altLang="zh-TW" sz="1400" smtClean="0">
              <a:solidFill>
                <a:srgbClr val="000000"/>
              </a:solidFill>
            </a:endParaRPr>
          </a:p>
        </p:txBody>
      </p:sp>
      <p:sp>
        <p:nvSpPr>
          <p:cNvPr id="4" name="內容版面配置區 3"/>
          <p:cNvSpPr>
            <a:spLocks noGrp="1" noRot="1" noChangeAspect="1" noMove="1" noResize="1" noEditPoints="1" noAdjustHandles="1" noChangeArrowheads="1" noChangeShapeType="1" noTextEdit="1"/>
          </p:cNvSpPr>
          <p:nvPr>
            <p:ph idx="1"/>
          </p:nvPr>
        </p:nvSpPr>
        <p:spPr>
          <a:xfrm>
            <a:off x="179512" y="2017713"/>
            <a:ext cx="8964488" cy="4114800"/>
          </a:xfrm>
          <a:blipFill rotWithShape="1">
            <a:blip r:embed="rId3"/>
            <a:stretch>
              <a:fillRect l="-1360" t="-1481" b="-4444"/>
            </a:stretch>
          </a:blipFill>
          <a:extLst/>
        </p:spPr>
        <p:txBody>
          <a:bodyPr/>
          <a:lstStyle/>
          <a:p>
            <a:pPr>
              <a:defRPr/>
            </a:pPr>
            <a:r>
              <a:rPr lang="zh-TW" altLang="en-US">
                <a:noFill/>
              </a:rPr>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標題 1"/>
          <p:cNvSpPr>
            <a:spLocks noGrp="1"/>
          </p:cNvSpPr>
          <p:nvPr>
            <p:ph type="title"/>
          </p:nvPr>
        </p:nvSpPr>
        <p:spPr>
          <a:xfrm>
            <a:off x="1150938" y="214313"/>
            <a:ext cx="8010525" cy="1462087"/>
          </a:xfrm>
        </p:spPr>
        <p:txBody>
          <a:bodyPr/>
          <a:lstStyle/>
          <a:p>
            <a:r>
              <a:rPr lang="zh-TW" altLang="en-US" smtClean="0"/>
              <a:t>氣泡排序與插入排序演算法比較</a:t>
            </a:r>
          </a:p>
        </p:txBody>
      </p:sp>
      <p:sp>
        <p:nvSpPr>
          <p:cNvPr id="104451" name="內容版面配置區 2"/>
          <p:cNvSpPr>
            <a:spLocks noGrp="1"/>
          </p:cNvSpPr>
          <p:nvPr>
            <p:ph idx="1"/>
          </p:nvPr>
        </p:nvSpPr>
        <p:spPr/>
        <p:txBody>
          <a:bodyPr/>
          <a:lstStyle/>
          <a:p>
            <a:endParaRPr lang="zh-TW" altLang="en-US" smtClean="0"/>
          </a:p>
        </p:txBody>
      </p:sp>
      <p:sp>
        <p:nvSpPr>
          <p:cNvPr id="10445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CB239918-7E86-43FC-83A7-23D9ED946545}" type="slidenum">
              <a:rPr kumimoji="0" lang="en-US" altLang="zh-TW" sz="1400" smtClean="0">
                <a:solidFill>
                  <a:srgbClr val="000000"/>
                </a:solidFill>
              </a:rPr>
              <a:pPr>
                <a:spcBef>
                  <a:spcPct val="0"/>
                </a:spcBef>
                <a:buClrTx/>
                <a:buSzTx/>
                <a:buFontTx/>
                <a:buNone/>
              </a:pPr>
              <a:t>68</a:t>
            </a:fld>
            <a:endParaRPr kumimoji="0" lang="en-US" altLang="zh-TW" sz="1400" smtClean="0">
              <a:solidFill>
                <a:srgbClr val="000000"/>
              </a:solidFill>
            </a:endParaRPr>
          </a:p>
        </p:txBody>
      </p:sp>
      <p:pic>
        <p:nvPicPr>
          <p:cNvPr id="1044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2243138"/>
            <a:ext cx="9097963" cy="377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endParaRPr lang="zh-TW" altLang="zh-TW" smtClean="0"/>
          </a:p>
        </p:txBody>
      </p:sp>
      <p:sp>
        <p:nvSpPr>
          <p:cNvPr id="105475" name="Rectangle 3"/>
          <p:cNvSpPr>
            <a:spLocks noGrp="1" noChangeArrowheads="1"/>
          </p:cNvSpPr>
          <p:nvPr>
            <p:ph type="body" idx="1"/>
          </p:nvPr>
        </p:nvSpPr>
        <p:spPr>
          <a:xfrm>
            <a:off x="179388" y="2017713"/>
            <a:ext cx="8775700" cy="4651375"/>
          </a:xfrm>
        </p:spPr>
        <p:txBody>
          <a:bodyPr/>
          <a:lstStyle/>
          <a:p>
            <a:pPr algn="ctr" eaLnBrk="1" hangingPunct="1">
              <a:buFont typeface="Wingdings" pitchFamily="2" charset="2"/>
              <a:buNone/>
            </a:pPr>
            <a:endParaRPr lang="en-US" altLang="zh-TW" sz="6000" smtClean="0">
              <a:latin typeface="新細明體" pitchFamily="18" charset="-120"/>
            </a:endParaRPr>
          </a:p>
          <a:p>
            <a:pPr algn="ctr" eaLnBrk="1" hangingPunct="1">
              <a:buFont typeface="Wingdings" pitchFamily="2" charset="2"/>
              <a:buNone/>
            </a:pPr>
            <a:r>
              <a:rPr lang="en-US" altLang="zh-TW" sz="9600" i="1" smtClean="0">
                <a:latin typeface="新細明體" pitchFamily="18" charset="-120"/>
              </a:rPr>
              <a:t>The End</a:t>
            </a:r>
          </a:p>
        </p:txBody>
      </p:sp>
      <p:sp>
        <p:nvSpPr>
          <p:cNvPr id="10547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0FD04078-F173-4232-A492-F4D593F5A257}" type="slidenum">
              <a:rPr kumimoji="0" lang="en-US" altLang="zh-TW" sz="1400" smtClean="0"/>
              <a:pPr>
                <a:spcBef>
                  <a:spcPct val="0"/>
                </a:spcBef>
                <a:buClrTx/>
                <a:buSzTx/>
                <a:buFontTx/>
                <a:buNone/>
              </a:pPr>
              <a:t>69</a:t>
            </a:fld>
            <a:endParaRPr kumimoji="0" lang="en-US" altLang="zh-TW" sz="1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TW" altLang="en-US" b="1" smtClean="0"/>
              <a:t>演算法的時間複雜度</a:t>
            </a:r>
            <a:r>
              <a:rPr lang="en-US" altLang="zh-TW" b="1" smtClean="0"/>
              <a:t>(</a:t>
            </a:r>
            <a:r>
              <a:rPr lang="zh-TW" altLang="en-US" b="1" smtClean="0"/>
              <a:t>續</a:t>
            </a:r>
            <a:r>
              <a:rPr lang="en-US" altLang="zh-TW" b="1" smtClean="0"/>
              <a:t>)</a:t>
            </a:r>
            <a:endParaRPr lang="en-US" altLang="zh-TW" smtClean="0"/>
          </a:p>
        </p:txBody>
      </p:sp>
      <p:sp>
        <p:nvSpPr>
          <p:cNvPr id="54275" name="Rectangle 3"/>
          <p:cNvSpPr>
            <a:spLocks noGrp="1" noChangeArrowheads="1"/>
          </p:cNvSpPr>
          <p:nvPr>
            <p:ph type="body" idx="1"/>
          </p:nvPr>
        </p:nvSpPr>
        <p:spPr>
          <a:xfrm>
            <a:off x="179388" y="2112963"/>
            <a:ext cx="8713787" cy="4724400"/>
          </a:xfrm>
        </p:spPr>
        <p:txBody>
          <a:bodyPr/>
          <a:lstStyle/>
          <a:p>
            <a:r>
              <a:rPr lang="zh-TW" altLang="en-US" sz="2400" smtClean="0"/>
              <a:t>在所有的時間複雜度之間，</a:t>
            </a:r>
            <a:r>
              <a:rPr lang="zh-TW" altLang="en-US" sz="2400" smtClean="0">
                <a:solidFill>
                  <a:srgbClr val="3333FF"/>
                </a:solidFill>
              </a:rPr>
              <a:t>最差狀況時間複雜度</a:t>
            </a:r>
            <a:r>
              <a:rPr lang="zh-TW" altLang="en-US" sz="2400" smtClean="0"/>
              <a:t>是很重要的一項。</a:t>
            </a:r>
            <a:endParaRPr lang="en-US" altLang="zh-TW" sz="2400" smtClean="0"/>
          </a:p>
          <a:p>
            <a:r>
              <a:rPr lang="zh-TW" altLang="en-US" sz="2400" smtClean="0"/>
              <a:t>一般我們會先分析演算法的最差狀況時間複雜度，因為這項複雜度可以讓我們了解演算法在最壞的情況下的執行時間概況。</a:t>
            </a:r>
            <a:endParaRPr lang="en-US" altLang="zh-TW" sz="2400" smtClean="0"/>
          </a:p>
          <a:p>
            <a:r>
              <a:rPr lang="zh-TW" altLang="en-US" sz="2400" smtClean="0"/>
              <a:t>例如，假設我們需要使用一些天氣預測演算法來預測三天後的天氣慨況，並在一小時之後發佈預測結果。姑且不論演算法預測天氣的準確度，若我們能夠分析出這些演算法的最壞情況時間複雜度，則大約可以推估出哪些演算法即使在最壞情況下也可以在一小時之內執行完畢，讓我們來得及發佈天氣預測結果。</a:t>
            </a:r>
          </a:p>
        </p:txBody>
      </p:sp>
      <p:sp>
        <p:nvSpPr>
          <p:cNvPr id="6246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805FB896-9577-4403-ABB7-953E6BCD0F1A}" type="slidenum">
              <a:rPr kumimoji="0" lang="en-US" altLang="zh-TW" sz="1400" smtClean="0"/>
              <a:pPr>
                <a:spcBef>
                  <a:spcPct val="0"/>
                </a:spcBef>
                <a:buClrTx/>
                <a:buSzTx/>
                <a:buFontTx/>
                <a:buNone/>
              </a:pPr>
              <a:t>7</a:t>
            </a:fld>
            <a:endParaRPr kumimoji="0" lang="en-US" altLang="zh-TW" sz="1400" smtClean="0"/>
          </a:p>
        </p:txBody>
      </p:sp>
    </p:spTree>
    <p:extLst>
      <p:ext uri="{BB962C8B-B14F-4D97-AF65-F5344CB8AC3E}">
        <p14:creationId xmlns:p14="http://schemas.microsoft.com/office/powerpoint/2010/main" val="3921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TW" altLang="en-US" dirty="0" smtClean="0"/>
              <a:t>補充</a:t>
            </a:r>
            <a:r>
              <a:rPr lang="en-US" altLang="zh-TW" dirty="0" smtClean="0"/>
              <a:t>:</a:t>
            </a:r>
            <a:r>
              <a:rPr lang="zh-TW" altLang="en-US" dirty="0" smtClean="0"/>
              <a:t> 有關大</a:t>
            </a:r>
            <a:r>
              <a:rPr lang="en-US" altLang="zh-TW" dirty="0" smtClean="0"/>
              <a:t>O</a:t>
            </a:r>
            <a:r>
              <a:rPr lang="zh-TW" altLang="en-US" dirty="0" smtClean="0"/>
              <a:t>記號</a:t>
            </a:r>
            <a:endParaRPr lang="en-US" altLang="zh-TW" dirty="0" smtClean="0"/>
          </a:p>
        </p:txBody>
      </p:sp>
      <p:sp>
        <p:nvSpPr>
          <p:cNvPr id="107523" name="Rectangle 3"/>
          <p:cNvSpPr>
            <a:spLocks noGrp="1" noChangeArrowheads="1"/>
          </p:cNvSpPr>
          <p:nvPr>
            <p:ph type="body" idx="1"/>
          </p:nvPr>
        </p:nvSpPr>
        <p:spPr>
          <a:xfrm>
            <a:off x="250825" y="2017713"/>
            <a:ext cx="8704263" cy="4651375"/>
          </a:xfrm>
        </p:spPr>
        <p:txBody>
          <a:bodyPr/>
          <a:lstStyle/>
          <a:p>
            <a:pPr eaLnBrk="1" hangingPunct="1">
              <a:buFont typeface="Wingdings" pitchFamily="2" charset="2"/>
              <a:buNone/>
            </a:pPr>
            <a:r>
              <a:rPr lang="zh-TW" altLang="en-US" sz="2800" smtClean="0"/>
              <a:t>以下我們正式定義大</a:t>
            </a:r>
            <a:r>
              <a:rPr lang="en-US" altLang="zh-TW" sz="2800" smtClean="0"/>
              <a:t>O</a:t>
            </a:r>
            <a:r>
              <a:rPr lang="zh-TW" altLang="en-US" sz="2800" smtClean="0"/>
              <a:t>記號：</a:t>
            </a:r>
          </a:p>
          <a:p>
            <a:pPr lvl="1" eaLnBrk="1" hangingPunct="1"/>
            <a:r>
              <a:rPr lang="en-US" altLang="zh-TW" sz="2400" smtClean="0">
                <a:latin typeface="SimSun" pitchFamily="2" charset="-122"/>
                <a:ea typeface="SimSun" pitchFamily="2" charset="-122"/>
              </a:rPr>
              <a:t>[</a:t>
            </a:r>
            <a:r>
              <a:rPr lang="zh-TW" altLang="en-US" sz="2400" smtClean="0">
                <a:latin typeface="SimSun" pitchFamily="2" charset="-122"/>
                <a:ea typeface="SimSun" pitchFamily="2" charset="-122"/>
              </a:rPr>
              <a:t>定義</a:t>
            </a:r>
            <a:r>
              <a:rPr lang="en-US" altLang="zh-TW" sz="2400" smtClean="0">
                <a:latin typeface="SimSun" pitchFamily="2" charset="-122"/>
                <a:ea typeface="SimSun" pitchFamily="2" charset="-122"/>
              </a:rPr>
              <a:t>] </a:t>
            </a:r>
            <a:r>
              <a:rPr lang="zh-TW" altLang="en-US" sz="2400" smtClean="0">
                <a:latin typeface="SimSun" pitchFamily="2" charset="-122"/>
                <a:ea typeface="SimSun" pitchFamily="2" charset="-122"/>
              </a:rPr>
              <a:t>大</a:t>
            </a:r>
            <a:r>
              <a:rPr lang="en-US" altLang="zh-TW" sz="2400" smtClean="0">
                <a:latin typeface="SimSun" pitchFamily="2" charset="-122"/>
                <a:ea typeface="SimSun" pitchFamily="2" charset="-122"/>
              </a:rPr>
              <a:t>O</a:t>
            </a:r>
            <a:r>
              <a:rPr lang="zh-TW" altLang="en-US" sz="2400" smtClean="0">
                <a:latin typeface="SimSun" pitchFamily="2" charset="-122"/>
                <a:ea typeface="SimSun" pitchFamily="2" charset="-122"/>
              </a:rPr>
              <a:t>記號 </a:t>
            </a:r>
            <a:r>
              <a:rPr lang="en-US" altLang="zh-TW" sz="2400" smtClean="0">
                <a:latin typeface="SimSun" pitchFamily="2" charset="-122"/>
                <a:ea typeface="SimSun" pitchFamily="2" charset="-122"/>
              </a:rPr>
              <a:t>(Big-O notation) </a:t>
            </a:r>
          </a:p>
          <a:p>
            <a:pPr lvl="1" eaLnBrk="1" hangingPunct="1">
              <a:buFont typeface="Wingdings" pitchFamily="2" charset="2"/>
              <a:buNone/>
            </a:pPr>
            <a:r>
              <a:rPr lang="en-US" altLang="zh-TW" sz="2400" smtClean="0">
                <a:latin typeface="SimSun" pitchFamily="2" charset="-122"/>
                <a:ea typeface="SimSun" pitchFamily="2" charset="-122"/>
              </a:rPr>
              <a:t>	</a:t>
            </a:r>
            <a:r>
              <a:rPr lang="zh-TW" altLang="en-US" sz="2400" smtClean="0">
                <a:latin typeface="SimSun" pitchFamily="2" charset="-122"/>
                <a:ea typeface="SimSun" pitchFamily="2" charset="-122"/>
              </a:rPr>
              <a:t>令</a:t>
            </a:r>
            <a:r>
              <a:rPr lang="en-US" altLang="zh-TW" sz="2400" i="1" smtClean="0">
                <a:latin typeface="SimSun" pitchFamily="2" charset="-122"/>
                <a:ea typeface="SimSun" pitchFamily="2" charset="-122"/>
              </a:rPr>
              <a:t>f</a:t>
            </a:r>
            <a:r>
              <a:rPr lang="en-US" altLang="zh-TW" sz="2400" smtClean="0">
                <a:latin typeface="SimSun" pitchFamily="2" charset="-122"/>
                <a:ea typeface="SimSun" pitchFamily="2" charset="-122"/>
              </a:rPr>
              <a:t>(</a:t>
            </a:r>
            <a:r>
              <a:rPr lang="en-US" altLang="zh-TW" sz="2400" i="1" smtClean="0">
                <a:latin typeface="SimSun" pitchFamily="2" charset="-122"/>
                <a:ea typeface="SimSun" pitchFamily="2" charset="-122"/>
              </a:rPr>
              <a:t>n</a:t>
            </a:r>
            <a:r>
              <a:rPr lang="en-US" altLang="zh-TW" sz="2400" smtClean="0">
                <a:latin typeface="SimSun" pitchFamily="2" charset="-122"/>
                <a:ea typeface="SimSun" pitchFamily="2" charset="-122"/>
              </a:rPr>
              <a:t>)</a:t>
            </a:r>
            <a:r>
              <a:rPr lang="zh-TW" altLang="en-US" sz="2400" smtClean="0">
                <a:latin typeface="SimSun" pitchFamily="2" charset="-122"/>
                <a:ea typeface="SimSun" pitchFamily="2" charset="-122"/>
              </a:rPr>
              <a:t>與</a:t>
            </a:r>
            <a:r>
              <a:rPr lang="en-US" altLang="zh-TW" sz="2400" i="1" smtClean="0">
                <a:latin typeface="SimSun" pitchFamily="2" charset="-122"/>
                <a:ea typeface="SimSun" pitchFamily="2" charset="-122"/>
              </a:rPr>
              <a:t>g</a:t>
            </a:r>
            <a:r>
              <a:rPr lang="en-US" altLang="zh-TW" sz="2400" smtClean="0">
                <a:latin typeface="SimSun" pitchFamily="2" charset="-122"/>
                <a:ea typeface="SimSun" pitchFamily="2" charset="-122"/>
              </a:rPr>
              <a:t>(</a:t>
            </a:r>
            <a:r>
              <a:rPr lang="en-US" altLang="zh-TW" sz="2400" i="1" smtClean="0">
                <a:latin typeface="SimSun" pitchFamily="2" charset="-122"/>
                <a:ea typeface="SimSun" pitchFamily="2" charset="-122"/>
              </a:rPr>
              <a:t>n</a:t>
            </a:r>
            <a:r>
              <a:rPr lang="en-US" altLang="zh-TW" sz="2400" smtClean="0">
                <a:latin typeface="SimSun" pitchFamily="2" charset="-122"/>
                <a:ea typeface="SimSun" pitchFamily="2" charset="-122"/>
              </a:rPr>
              <a:t>)</a:t>
            </a:r>
            <a:r>
              <a:rPr lang="zh-TW" altLang="en-US" sz="2400" smtClean="0">
                <a:latin typeface="SimSun" pitchFamily="2" charset="-122"/>
                <a:ea typeface="SimSun" pitchFamily="2" charset="-122"/>
              </a:rPr>
              <a:t>是由非負整數對應至非負實數的函數，若存在正實數常數</a:t>
            </a:r>
            <a:r>
              <a:rPr lang="en-US" altLang="zh-TW" sz="2400" i="1" smtClean="0">
                <a:latin typeface="SimSun" pitchFamily="2" charset="-122"/>
                <a:ea typeface="SimSun" pitchFamily="2" charset="-122"/>
              </a:rPr>
              <a:t>c</a:t>
            </a:r>
            <a:r>
              <a:rPr lang="en-US" altLang="zh-TW" sz="2400" smtClean="0">
                <a:latin typeface="SimSun" pitchFamily="2" charset="-122"/>
                <a:ea typeface="SimSun" pitchFamily="2" charset="-122"/>
              </a:rPr>
              <a:t>&gt;0</a:t>
            </a:r>
            <a:r>
              <a:rPr lang="zh-TW" altLang="en-US" sz="2400" smtClean="0">
                <a:latin typeface="SimSun" pitchFamily="2" charset="-122"/>
                <a:ea typeface="SimSun" pitchFamily="2" charset="-122"/>
              </a:rPr>
              <a:t>和正整數常數</a:t>
            </a:r>
            <a:r>
              <a:rPr lang="en-US" altLang="zh-TW" sz="2400" i="1" smtClean="0">
                <a:latin typeface="SimSun" pitchFamily="2" charset="-122"/>
                <a:ea typeface="SimSun" pitchFamily="2" charset="-122"/>
              </a:rPr>
              <a:t>n</a:t>
            </a:r>
            <a:r>
              <a:rPr lang="en-US" altLang="zh-TW" sz="2400" smtClean="0">
                <a:latin typeface="SimSun" pitchFamily="2" charset="-122"/>
                <a:ea typeface="SimSun" pitchFamily="2" charset="-122"/>
              </a:rPr>
              <a:t>0</a:t>
            </a:r>
            <a:r>
              <a:rPr lang="zh-TW" altLang="en-US" sz="2400" smtClean="0">
                <a:latin typeface="SimSun" pitchFamily="2" charset="-122"/>
                <a:ea typeface="SimSun" pitchFamily="2" charset="-122"/>
              </a:rPr>
              <a:t>使得對所有的</a:t>
            </a:r>
            <a:r>
              <a:rPr lang="en-US" altLang="zh-TW" sz="2400" i="1" smtClean="0">
                <a:latin typeface="SimSun" pitchFamily="2" charset="-122"/>
                <a:ea typeface="SimSun" pitchFamily="2" charset="-122"/>
              </a:rPr>
              <a:t>n</a:t>
            </a:r>
            <a:r>
              <a:rPr lang="en-US" altLang="zh-TW" sz="2400" smtClean="0">
                <a:latin typeface="SimSun" pitchFamily="2" charset="-122"/>
                <a:ea typeface="SimSun" pitchFamily="2" charset="-122"/>
                <a:sym typeface="Symbol" pitchFamily="18" charset="2"/>
              </a:rPr>
              <a:t></a:t>
            </a:r>
            <a:r>
              <a:rPr lang="en-US" altLang="zh-TW" sz="2400" i="1" smtClean="0">
                <a:latin typeface="SimSun" pitchFamily="2" charset="-122"/>
                <a:ea typeface="SimSun" pitchFamily="2" charset="-122"/>
              </a:rPr>
              <a:t>n</a:t>
            </a:r>
            <a:r>
              <a:rPr lang="en-US" altLang="zh-TW" sz="2400" smtClean="0">
                <a:latin typeface="SimSun" pitchFamily="2" charset="-122"/>
                <a:ea typeface="SimSun" pitchFamily="2" charset="-122"/>
              </a:rPr>
              <a:t>0</a:t>
            </a:r>
            <a:r>
              <a:rPr lang="zh-TW" altLang="en-US" sz="2400" smtClean="0">
                <a:latin typeface="SimSun" pitchFamily="2" charset="-122"/>
                <a:ea typeface="SimSun" pitchFamily="2" charset="-122"/>
              </a:rPr>
              <a:t>而言，</a:t>
            </a:r>
            <a:r>
              <a:rPr lang="en-US" altLang="zh-TW" sz="2400" i="1" smtClean="0">
                <a:latin typeface="SimSun" pitchFamily="2" charset="-122"/>
                <a:ea typeface="SimSun" pitchFamily="2" charset="-122"/>
              </a:rPr>
              <a:t>f</a:t>
            </a:r>
            <a:r>
              <a:rPr lang="en-US" altLang="zh-TW" sz="2400" smtClean="0">
                <a:latin typeface="SimSun" pitchFamily="2" charset="-122"/>
                <a:ea typeface="SimSun" pitchFamily="2" charset="-122"/>
              </a:rPr>
              <a:t>(</a:t>
            </a:r>
            <a:r>
              <a:rPr lang="en-US" altLang="zh-TW" sz="2400" i="1" smtClean="0">
                <a:latin typeface="SimSun" pitchFamily="2" charset="-122"/>
                <a:ea typeface="SimSun" pitchFamily="2" charset="-122"/>
              </a:rPr>
              <a:t>n</a:t>
            </a:r>
            <a:r>
              <a:rPr lang="en-US" altLang="zh-TW" sz="2400" smtClean="0">
                <a:latin typeface="SimSun" pitchFamily="2" charset="-122"/>
                <a:ea typeface="SimSun" pitchFamily="2" charset="-122"/>
              </a:rPr>
              <a:t>)</a:t>
            </a:r>
            <a:r>
              <a:rPr lang="en-US" altLang="zh-TW" sz="2400" smtClean="0">
                <a:latin typeface="SimSun" pitchFamily="2" charset="-122"/>
                <a:ea typeface="SimSun" pitchFamily="2" charset="-122"/>
                <a:sym typeface="Symbol" pitchFamily="18" charset="2"/>
              </a:rPr>
              <a:t></a:t>
            </a:r>
            <a:r>
              <a:rPr lang="en-US" altLang="zh-TW" sz="2400" i="1" smtClean="0">
                <a:latin typeface="SimSun" pitchFamily="2" charset="-122"/>
                <a:ea typeface="SimSun" pitchFamily="2" charset="-122"/>
              </a:rPr>
              <a:t>cg</a:t>
            </a:r>
            <a:r>
              <a:rPr lang="en-US" altLang="zh-TW" sz="2400" smtClean="0">
                <a:latin typeface="SimSun" pitchFamily="2" charset="-122"/>
                <a:ea typeface="SimSun" pitchFamily="2" charset="-122"/>
              </a:rPr>
              <a:t>(</a:t>
            </a:r>
            <a:r>
              <a:rPr lang="en-US" altLang="zh-TW" sz="2400" i="1" smtClean="0">
                <a:latin typeface="SimSun" pitchFamily="2" charset="-122"/>
                <a:ea typeface="SimSun" pitchFamily="2" charset="-122"/>
              </a:rPr>
              <a:t>n</a:t>
            </a:r>
            <a:r>
              <a:rPr lang="en-US" altLang="zh-TW" sz="2400" smtClean="0">
                <a:latin typeface="SimSun" pitchFamily="2" charset="-122"/>
                <a:ea typeface="SimSun" pitchFamily="2" charset="-122"/>
              </a:rPr>
              <a:t>)</a:t>
            </a:r>
            <a:r>
              <a:rPr lang="zh-TW" altLang="en-US" sz="2400" smtClean="0">
                <a:latin typeface="SimSun" pitchFamily="2" charset="-122"/>
                <a:ea typeface="SimSun" pitchFamily="2" charset="-122"/>
              </a:rPr>
              <a:t>成立，則我們說</a:t>
            </a:r>
            <a:r>
              <a:rPr lang="en-US" altLang="zh-TW" sz="2400" i="1" smtClean="0">
                <a:solidFill>
                  <a:srgbClr val="FF0000"/>
                </a:solidFill>
                <a:latin typeface="SimSun" pitchFamily="2" charset="-122"/>
                <a:ea typeface="SimSun" pitchFamily="2" charset="-122"/>
              </a:rPr>
              <a:t>f</a:t>
            </a:r>
            <a:r>
              <a:rPr lang="en-US" altLang="zh-TW" sz="2400" smtClean="0">
                <a:solidFill>
                  <a:srgbClr val="FF0000"/>
                </a:solidFill>
                <a:latin typeface="SimSun" pitchFamily="2" charset="-122"/>
                <a:ea typeface="SimSun" pitchFamily="2" charset="-122"/>
              </a:rPr>
              <a:t>(</a:t>
            </a:r>
            <a:r>
              <a:rPr lang="en-US" altLang="zh-TW" sz="2400" i="1" smtClean="0">
                <a:solidFill>
                  <a:srgbClr val="FF0000"/>
                </a:solidFill>
                <a:latin typeface="SimSun" pitchFamily="2" charset="-122"/>
                <a:ea typeface="SimSun" pitchFamily="2" charset="-122"/>
              </a:rPr>
              <a:t>n</a:t>
            </a:r>
            <a:r>
              <a:rPr lang="en-US" altLang="zh-TW" sz="2400" smtClean="0">
                <a:solidFill>
                  <a:srgbClr val="FF0000"/>
                </a:solidFill>
                <a:latin typeface="SimSun" pitchFamily="2" charset="-122"/>
                <a:ea typeface="SimSun" pitchFamily="2" charset="-122"/>
              </a:rPr>
              <a:t>)=O(</a:t>
            </a:r>
            <a:r>
              <a:rPr lang="en-US" altLang="zh-TW" sz="2400" i="1" smtClean="0">
                <a:solidFill>
                  <a:srgbClr val="FF0000"/>
                </a:solidFill>
                <a:latin typeface="SimSun" pitchFamily="2" charset="-122"/>
                <a:ea typeface="SimSun" pitchFamily="2" charset="-122"/>
              </a:rPr>
              <a:t>g</a:t>
            </a:r>
            <a:r>
              <a:rPr lang="en-US" altLang="zh-TW" sz="2400" smtClean="0">
                <a:solidFill>
                  <a:srgbClr val="FF0000"/>
                </a:solidFill>
                <a:latin typeface="SimSun" pitchFamily="2" charset="-122"/>
                <a:ea typeface="SimSun" pitchFamily="2" charset="-122"/>
              </a:rPr>
              <a:t>(</a:t>
            </a:r>
            <a:r>
              <a:rPr lang="en-US" altLang="zh-TW" sz="2400" i="1" smtClean="0">
                <a:solidFill>
                  <a:srgbClr val="FF0000"/>
                </a:solidFill>
                <a:latin typeface="SimSun" pitchFamily="2" charset="-122"/>
                <a:ea typeface="SimSun" pitchFamily="2" charset="-122"/>
              </a:rPr>
              <a:t>n</a:t>
            </a:r>
            <a:r>
              <a:rPr lang="en-US" altLang="zh-TW" sz="2400" smtClean="0">
                <a:solidFill>
                  <a:srgbClr val="FF0000"/>
                </a:solidFill>
                <a:latin typeface="SimSun" pitchFamily="2" charset="-122"/>
                <a:ea typeface="SimSun" pitchFamily="2" charset="-122"/>
              </a:rPr>
              <a:t>))</a:t>
            </a:r>
            <a:r>
              <a:rPr lang="zh-TW" altLang="en-US" sz="2400" smtClean="0">
                <a:latin typeface="SimSun" pitchFamily="2" charset="-122"/>
                <a:ea typeface="SimSun" pitchFamily="2" charset="-122"/>
              </a:rPr>
              <a:t>。</a:t>
            </a:r>
            <a:r>
              <a:rPr lang="en-US" altLang="zh-TW" sz="2400" smtClean="0">
                <a:latin typeface="SimSun" pitchFamily="2" charset="-122"/>
                <a:ea typeface="SimSun" pitchFamily="2" charset="-122"/>
              </a:rPr>
              <a:t>(</a:t>
            </a:r>
            <a:r>
              <a:rPr lang="zh-TW" altLang="en-US" sz="2400" smtClean="0">
                <a:latin typeface="SimSun" pitchFamily="2" charset="-122"/>
                <a:ea typeface="SimSun" pitchFamily="2" charset="-122"/>
              </a:rPr>
              <a:t>唸作 「</a:t>
            </a:r>
            <a:r>
              <a:rPr lang="en-US" altLang="zh-TW" sz="2400" i="1" smtClean="0">
                <a:latin typeface="SimSun" pitchFamily="2" charset="-122"/>
                <a:ea typeface="SimSun" pitchFamily="2" charset="-122"/>
              </a:rPr>
              <a:t>f</a:t>
            </a:r>
            <a:r>
              <a:rPr lang="en-US" altLang="zh-TW" sz="2400" smtClean="0">
                <a:latin typeface="SimSun" pitchFamily="2" charset="-122"/>
                <a:ea typeface="SimSun" pitchFamily="2" charset="-122"/>
              </a:rPr>
              <a:t>(</a:t>
            </a:r>
            <a:r>
              <a:rPr lang="en-US" altLang="zh-TW" sz="2400" i="1" smtClean="0">
                <a:latin typeface="SimSun" pitchFamily="2" charset="-122"/>
                <a:ea typeface="SimSun" pitchFamily="2" charset="-122"/>
              </a:rPr>
              <a:t>n</a:t>
            </a:r>
            <a:r>
              <a:rPr lang="en-US" altLang="zh-TW" sz="2400" smtClean="0">
                <a:latin typeface="SimSun" pitchFamily="2" charset="-122"/>
                <a:ea typeface="SimSun" pitchFamily="2" charset="-122"/>
              </a:rPr>
              <a:t>)</a:t>
            </a:r>
            <a:r>
              <a:rPr lang="zh-TW" altLang="en-US" sz="2400" smtClean="0">
                <a:latin typeface="SimSun" pitchFamily="2" charset="-122"/>
                <a:ea typeface="SimSun" pitchFamily="2" charset="-122"/>
              </a:rPr>
              <a:t>是屬於</a:t>
            </a:r>
            <a:r>
              <a:rPr lang="en-US" altLang="zh-TW" sz="2400" smtClean="0">
                <a:latin typeface="SimSun" pitchFamily="2" charset="-122"/>
                <a:ea typeface="SimSun" pitchFamily="2" charset="-122"/>
              </a:rPr>
              <a:t>Big-O of </a:t>
            </a:r>
            <a:r>
              <a:rPr lang="en-US" altLang="zh-TW" sz="2400" i="1" smtClean="0">
                <a:latin typeface="SimSun" pitchFamily="2" charset="-122"/>
                <a:ea typeface="SimSun" pitchFamily="2" charset="-122"/>
              </a:rPr>
              <a:t>g</a:t>
            </a:r>
            <a:r>
              <a:rPr lang="en-US" altLang="zh-TW" sz="2400" smtClean="0">
                <a:latin typeface="SimSun" pitchFamily="2" charset="-122"/>
                <a:ea typeface="SimSun" pitchFamily="2" charset="-122"/>
              </a:rPr>
              <a:t>(</a:t>
            </a:r>
            <a:r>
              <a:rPr lang="en-US" altLang="zh-TW" sz="2400" i="1" smtClean="0">
                <a:latin typeface="SimSun" pitchFamily="2" charset="-122"/>
                <a:ea typeface="SimSun" pitchFamily="2" charset="-122"/>
              </a:rPr>
              <a:t>n</a:t>
            </a:r>
            <a:r>
              <a:rPr lang="en-US" altLang="zh-TW" sz="2400" smtClean="0">
                <a:latin typeface="SimSun" pitchFamily="2" charset="-122"/>
                <a:ea typeface="SimSun" pitchFamily="2" charset="-122"/>
              </a:rPr>
              <a:t>)</a:t>
            </a:r>
            <a:r>
              <a:rPr lang="zh-TW" altLang="en-US" sz="2400" smtClean="0">
                <a:latin typeface="SimSun" pitchFamily="2" charset="-122"/>
                <a:ea typeface="SimSun" pitchFamily="2" charset="-122"/>
              </a:rPr>
              <a:t>」，比較正式的英文唸法為「</a:t>
            </a:r>
            <a:r>
              <a:rPr lang="en-US" altLang="zh-TW" sz="2400" i="1" smtClean="0">
                <a:solidFill>
                  <a:srgbClr val="FF0000"/>
                </a:solidFill>
                <a:latin typeface="SimSun" pitchFamily="2" charset="-122"/>
                <a:ea typeface="SimSun" pitchFamily="2" charset="-122"/>
              </a:rPr>
              <a:t>f</a:t>
            </a:r>
            <a:r>
              <a:rPr lang="en-US" altLang="zh-TW" sz="2400" smtClean="0">
                <a:solidFill>
                  <a:srgbClr val="FF0000"/>
                </a:solidFill>
                <a:latin typeface="SimSun" pitchFamily="2" charset="-122"/>
                <a:ea typeface="SimSun" pitchFamily="2" charset="-122"/>
              </a:rPr>
              <a:t> of </a:t>
            </a:r>
            <a:r>
              <a:rPr lang="en-US" altLang="zh-TW" sz="2400" i="1" smtClean="0">
                <a:solidFill>
                  <a:srgbClr val="FF0000"/>
                </a:solidFill>
                <a:latin typeface="SimSun" pitchFamily="2" charset="-122"/>
                <a:ea typeface="SimSun" pitchFamily="2" charset="-122"/>
              </a:rPr>
              <a:t>n</a:t>
            </a:r>
            <a:r>
              <a:rPr lang="en-US" altLang="zh-TW" sz="2400" smtClean="0">
                <a:solidFill>
                  <a:srgbClr val="FF0000"/>
                </a:solidFill>
                <a:latin typeface="SimSun" pitchFamily="2" charset="-122"/>
                <a:ea typeface="SimSun" pitchFamily="2" charset="-122"/>
              </a:rPr>
              <a:t> is of Big-O of </a:t>
            </a:r>
            <a:r>
              <a:rPr lang="en-US" altLang="zh-TW" sz="2400" i="1" smtClean="0">
                <a:solidFill>
                  <a:srgbClr val="FF0000"/>
                </a:solidFill>
                <a:latin typeface="SimSun" pitchFamily="2" charset="-122"/>
                <a:ea typeface="SimSun" pitchFamily="2" charset="-122"/>
              </a:rPr>
              <a:t>g</a:t>
            </a:r>
            <a:r>
              <a:rPr lang="en-US" altLang="zh-TW" sz="2400" smtClean="0">
                <a:solidFill>
                  <a:srgbClr val="FF0000"/>
                </a:solidFill>
                <a:latin typeface="SimSun" pitchFamily="2" charset="-122"/>
                <a:ea typeface="SimSun" pitchFamily="2" charset="-122"/>
              </a:rPr>
              <a:t> of </a:t>
            </a:r>
            <a:r>
              <a:rPr lang="en-US" altLang="zh-TW" sz="2400" i="1" smtClean="0">
                <a:solidFill>
                  <a:srgbClr val="FF0000"/>
                </a:solidFill>
                <a:latin typeface="SimSun" pitchFamily="2" charset="-122"/>
                <a:ea typeface="SimSun" pitchFamily="2" charset="-122"/>
              </a:rPr>
              <a:t>n</a:t>
            </a:r>
            <a:r>
              <a:rPr lang="zh-TW" altLang="en-US" sz="2400" smtClean="0">
                <a:latin typeface="SimSun" pitchFamily="2" charset="-122"/>
                <a:ea typeface="SimSun" pitchFamily="2" charset="-122"/>
              </a:rPr>
              <a:t>」</a:t>
            </a:r>
            <a:r>
              <a:rPr lang="en-US" altLang="zh-TW" sz="2400" smtClean="0">
                <a:latin typeface="SimSun" pitchFamily="2" charset="-122"/>
                <a:ea typeface="SimSun" pitchFamily="2" charset="-122"/>
              </a:rPr>
              <a:t>)</a:t>
            </a:r>
            <a:r>
              <a:rPr lang="zh-TW" altLang="en-US" sz="2400" smtClean="0">
                <a:latin typeface="SimSun" pitchFamily="2" charset="-122"/>
                <a:ea typeface="SimSun" pitchFamily="2" charset="-122"/>
              </a:rPr>
              <a:t>。</a:t>
            </a:r>
          </a:p>
          <a:p>
            <a:pPr eaLnBrk="1" hangingPunct="1">
              <a:buFont typeface="Wingdings" pitchFamily="2" charset="2"/>
              <a:buNone/>
            </a:pPr>
            <a:r>
              <a:rPr lang="zh-TW" altLang="en-US" sz="2800" smtClean="0"/>
              <a:t>例如，針對</a:t>
            </a:r>
            <a:r>
              <a:rPr lang="en-US" altLang="zh-TW" sz="2800" smtClean="0"/>
              <a:t>35</a:t>
            </a:r>
            <a:r>
              <a:rPr lang="en-US" altLang="zh-TW" sz="2800" i="1" smtClean="0"/>
              <a:t>n</a:t>
            </a:r>
            <a:r>
              <a:rPr lang="en-US" altLang="zh-TW" sz="2800" baseline="30000" smtClean="0"/>
              <a:t>2</a:t>
            </a:r>
            <a:r>
              <a:rPr lang="en-US" altLang="zh-TW" sz="2800" smtClean="0"/>
              <a:t>+12</a:t>
            </a:r>
            <a:r>
              <a:rPr lang="en-US" altLang="zh-TW" sz="2800" i="1" smtClean="0"/>
              <a:t>n</a:t>
            </a:r>
            <a:r>
              <a:rPr lang="en-US" altLang="zh-TW" sz="2800" smtClean="0"/>
              <a:t>+11</a:t>
            </a:r>
            <a:r>
              <a:rPr lang="zh-TW" altLang="en-US" sz="2800" smtClean="0"/>
              <a:t>而言，存在</a:t>
            </a:r>
            <a:r>
              <a:rPr lang="en-US" altLang="zh-TW" sz="2800" i="1" smtClean="0"/>
              <a:t>c</a:t>
            </a:r>
            <a:r>
              <a:rPr lang="en-US" altLang="zh-TW" sz="2800" smtClean="0"/>
              <a:t>=58</a:t>
            </a:r>
            <a:r>
              <a:rPr lang="zh-TW" altLang="en-US" sz="2800" smtClean="0"/>
              <a:t>和</a:t>
            </a:r>
            <a:r>
              <a:rPr lang="en-US" altLang="zh-TW" sz="2800" i="1" smtClean="0"/>
              <a:t>n</a:t>
            </a:r>
            <a:r>
              <a:rPr lang="en-US" altLang="zh-TW" sz="2800" smtClean="0"/>
              <a:t>0=1(58</a:t>
            </a:r>
            <a:r>
              <a:rPr lang="zh-TW" altLang="en-US" sz="2800" smtClean="0"/>
              <a:t>由</a:t>
            </a:r>
            <a:r>
              <a:rPr lang="en-US" altLang="zh-TW" sz="2800" smtClean="0"/>
              <a:t>35+12+11</a:t>
            </a:r>
            <a:r>
              <a:rPr lang="zh-TW" altLang="en-US" sz="2800" smtClean="0"/>
              <a:t>求得</a:t>
            </a:r>
            <a:r>
              <a:rPr lang="en-US" altLang="zh-TW" sz="2800" smtClean="0"/>
              <a:t>)</a:t>
            </a:r>
            <a:r>
              <a:rPr lang="zh-TW" altLang="en-US" sz="2800" smtClean="0"/>
              <a:t>，使得當</a:t>
            </a:r>
            <a:r>
              <a:rPr lang="en-US" altLang="zh-TW" sz="2800" i="1" smtClean="0"/>
              <a:t>n</a:t>
            </a:r>
            <a:r>
              <a:rPr lang="en-US" altLang="zh-TW" sz="2800" smtClean="0">
                <a:sym typeface="Symbol" pitchFamily="18" charset="2"/>
              </a:rPr>
              <a:t></a:t>
            </a:r>
            <a:r>
              <a:rPr lang="en-US" altLang="zh-TW" sz="2800" i="1" smtClean="0"/>
              <a:t>n</a:t>
            </a:r>
            <a:r>
              <a:rPr lang="en-US" altLang="zh-TW" sz="2800" smtClean="0"/>
              <a:t>0=1</a:t>
            </a:r>
            <a:r>
              <a:rPr lang="zh-TW" altLang="en-US" sz="2800" smtClean="0"/>
              <a:t>時，</a:t>
            </a:r>
            <a:r>
              <a:rPr lang="en-US" altLang="zh-TW" sz="2800" smtClean="0"/>
              <a:t>35</a:t>
            </a:r>
            <a:r>
              <a:rPr lang="en-US" altLang="zh-TW" sz="2800" i="1" smtClean="0"/>
              <a:t>n</a:t>
            </a:r>
            <a:r>
              <a:rPr lang="en-US" altLang="zh-TW" sz="2800" baseline="30000" smtClean="0"/>
              <a:t>2</a:t>
            </a:r>
            <a:r>
              <a:rPr lang="en-US" altLang="zh-TW" sz="2800" smtClean="0"/>
              <a:t>+12</a:t>
            </a:r>
            <a:r>
              <a:rPr lang="en-US" altLang="zh-TW" sz="2800" i="1" smtClean="0"/>
              <a:t>n</a:t>
            </a:r>
            <a:r>
              <a:rPr lang="en-US" altLang="zh-TW" sz="2800" smtClean="0"/>
              <a:t>+11</a:t>
            </a:r>
            <a:r>
              <a:rPr lang="en-US" altLang="zh-TW" sz="2800" smtClean="0">
                <a:sym typeface="Symbol" pitchFamily="18" charset="2"/>
              </a:rPr>
              <a:t></a:t>
            </a:r>
            <a:r>
              <a:rPr lang="en-US" altLang="zh-TW" sz="2800" i="1" smtClean="0"/>
              <a:t>cn</a:t>
            </a:r>
            <a:r>
              <a:rPr lang="en-US" altLang="zh-TW" sz="2800" baseline="30000" smtClean="0"/>
              <a:t>2</a:t>
            </a:r>
            <a:r>
              <a:rPr lang="en-US" altLang="zh-TW" sz="2800" smtClean="0"/>
              <a:t>=(58</a:t>
            </a:r>
            <a:r>
              <a:rPr lang="en-US" altLang="zh-TW" sz="2800" i="1" smtClean="0"/>
              <a:t>n</a:t>
            </a:r>
            <a:r>
              <a:rPr lang="en-US" altLang="zh-TW" sz="2800" baseline="30000" smtClean="0"/>
              <a:t>2</a:t>
            </a:r>
            <a:r>
              <a:rPr lang="en-US" altLang="zh-TW" sz="2800" smtClean="0"/>
              <a:t>)</a:t>
            </a:r>
            <a:r>
              <a:rPr lang="zh-TW" altLang="en-US" sz="2800" smtClean="0"/>
              <a:t>成立，因此，我們說</a:t>
            </a:r>
            <a:r>
              <a:rPr lang="en-US" altLang="zh-TW" sz="2800" smtClean="0"/>
              <a:t>35</a:t>
            </a:r>
            <a:r>
              <a:rPr lang="en-US" altLang="zh-TW" sz="2800" i="1" smtClean="0"/>
              <a:t>n</a:t>
            </a:r>
            <a:r>
              <a:rPr lang="en-US" altLang="zh-TW" sz="2800" baseline="30000" smtClean="0"/>
              <a:t>2</a:t>
            </a:r>
            <a:r>
              <a:rPr lang="en-US" altLang="zh-TW" sz="2800" smtClean="0"/>
              <a:t>+12</a:t>
            </a:r>
            <a:r>
              <a:rPr lang="en-US" altLang="zh-TW" sz="2800" i="1" smtClean="0"/>
              <a:t>n</a:t>
            </a:r>
            <a:r>
              <a:rPr lang="en-US" altLang="zh-TW" sz="2800" smtClean="0"/>
              <a:t>+11=O(</a:t>
            </a:r>
            <a:r>
              <a:rPr lang="en-US" altLang="zh-TW" sz="2800" i="1" smtClean="0"/>
              <a:t>n</a:t>
            </a:r>
            <a:r>
              <a:rPr lang="en-US" altLang="zh-TW" sz="2800" baseline="30000" smtClean="0"/>
              <a:t>2</a:t>
            </a:r>
            <a:r>
              <a:rPr lang="en-US" altLang="zh-TW" sz="2800" smtClean="0"/>
              <a:t>)</a:t>
            </a:r>
            <a:r>
              <a:rPr lang="zh-TW" altLang="en-US" sz="2800" smtClean="0"/>
              <a:t>。 </a:t>
            </a:r>
          </a:p>
        </p:txBody>
      </p:sp>
    </p:spTree>
    <p:extLst>
      <p:ext uri="{BB962C8B-B14F-4D97-AF65-F5344CB8AC3E}">
        <p14:creationId xmlns:p14="http://schemas.microsoft.com/office/powerpoint/2010/main" val="3473018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TW" altLang="en-US" b="1" smtClean="0"/>
              <a:t>演算法的時間複雜度</a:t>
            </a:r>
            <a:r>
              <a:rPr lang="en-US" altLang="zh-TW" b="1" smtClean="0"/>
              <a:t>(</a:t>
            </a:r>
            <a:r>
              <a:rPr lang="zh-TW" altLang="en-US" b="1" smtClean="0"/>
              <a:t>續</a:t>
            </a:r>
            <a:r>
              <a:rPr lang="en-US" altLang="zh-TW" b="1" smtClean="0"/>
              <a:t>)</a:t>
            </a:r>
            <a:endParaRPr lang="en-US" altLang="zh-TW" smtClean="0"/>
          </a:p>
        </p:txBody>
      </p:sp>
      <p:sp>
        <p:nvSpPr>
          <p:cNvPr id="54275" name="Rectangle 3"/>
          <p:cNvSpPr>
            <a:spLocks noGrp="1" noChangeArrowheads="1"/>
          </p:cNvSpPr>
          <p:nvPr>
            <p:ph type="body" idx="1"/>
          </p:nvPr>
        </p:nvSpPr>
        <p:spPr>
          <a:xfrm>
            <a:off x="179388" y="2112963"/>
            <a:ext cx="8713787" cy="4724400"/>
          </a:xfrm>
        </p:spPr>
        <p:txBody>
          <a:bodyPr/>
          <a:lstStyle/>
          <a:p>
            <a:r>
              <a:rPr lang="zh-TW" altLang="en-US" sz="2400" smtClean="0"/>
              <a:t>針對一些我們平日經常使用的演算法，會面臨各種不同狀況，執行步驟有時多有時少，而碰到最壞與最好狀況的機率又很低，則此</a:t>
            </a:r>
            <a:r>
              <a:rPr lang="zh-TW" altLang="en-US" sz="2400" smtClean="0">
                <a:solidFill>
                  <a:srgbClr val="3333FF"/>
                </a:solidFill>
              </a:rPr>
              <a:t>演算法的平均狀況時間複雜度</a:t>
            </a:r>
            <a:r>
              <a:rPr lang="zh-TW" altLang="en-US" sz="2400" smtClean="0"/>
              <a:t>也很重要。</a:t>
            </a:r>
            <a:endParaRPr lang="en-US" altLang="zh-TW" sz="2400" smtClean="0"/>
          </a:p>
          <a:p>
            <a:endParaRPr lang="en-US" altLang="zh-TW" sz="2400" smtClean="0"/>
          </a:p>
          <a:p>
            <a:r>
              <a:rPr lang="zh-TW" altLang="en-US" sz="2400" smtClean="0"/>
              <a:t>例如，我們經常使用</a:t>
            </a:r>
            <a:r>
              <a:rPr lang="zh-TW" altLang="en-US" sz="2400" smtClean="0">
                <a:solidFill>
                  <a:srgbClr val="3333FF"/>
                </a:solidFill>
              </a:rPr>
              <a:t>排序</a:t>
            </a:r>
            <a:r>
              <a:rPr lang="en-US" altLang="zh-TW" sz="2400" smtClean="0">
                <a:solidFill>
                  <a:srgbClr val="3333FF"/>
                </a:solidFill>
              </a:rPr>
              <a:t>(sorting)</a:t>
            </a:r>
            <a:r>
              <a:rPr lang="zh-TW" altLang="en-US" sz="2400" smtClean="0">
                <a:solidFill>
                  <a:srgbClr val="3333FF"/>
                </a:solidFill>
              </a:rPr>
              <a:t>演算法</a:t>
            </a:r>
            <a:r>
              <a:rPr lang="zh-TW" altLang="en-US" sz="2400" smtClean="0"/>
              <a:t>將一連串的雜亂數字依由小到大的次序排好順序，或將一連串的雜亂檔案名稱依照</a:t>
            </a:r>
            <a:r>
              <a:rPr lang="zh-TW" altLang="en-US" sz="2400" smtClean="0">
                <a:solidFill>
                  <a:srgbClr val="3333FF"/>
                </a:solidFill>
              </a:rPr>
              <a:t>字典順序</a:t>
            </a:r>
            <a:r>
              <a:rPr lang="en-US" altLang="zh-TW" sz="2400" smtClean="0">
                <a:solidFill>
                  <a:srgbClr val="3333FF"/>
                </a:solidFill>
              </a:rPr>
              <a:t>(lexical order</a:t>
            </a:r>
            <a:r>
              <a:rPr lang="zh-TW" altLang="en-US" sz="2400" smtClean="0"/>
              <a:t>，如字典版將單字由</a:t>
            </a:r>
            <a:r>
              <a:rPr lang="en-US" altLang="zh-TW" sz="2400" smtClean="0"/>
              <a:t>A</a:t>
            </a:r>
            <a:r>
              <a:rPr lang="zh-TW" altLang="en-US" sz="2400" smtClean="0"/>
              <a:t>開頭排到</a:t>
            </a:r>
            <a:r>
              <a:rPr lang="en-US" altLang="zh-TW" sz="2400" smtClean="0"/>
              <a:t>Z</a:t>
            </a:r>
            <a:r>
              <a:rPr lang="zh-TW" altLang="en-US" sz="2400" smtClean="0"/>
              <a:t>開頭的順序</a:t>
            </a:r>
            <a:r>
              <a:rPr lang="en-US" altLang="zh-TW" sz="2400" smtClean="0"/>
              <a:t>)</a:t>
            </a:r>
            <a:r>
              <a:rPr lang="zh-TW" altLang="en-US" sz="2400" smtClean="0"/>
              <a:t>排列。因為可能面對不同的一連串數字與檔名，因而此時我們最關心排序演算法的平均時間複雜度。 </a:t>
            </a:r>
            <a:br>
              <a:rPr lang="zh-TW" altLang="en-US" sz="2400" smtClean="0"/>
            </a:br>
            <a:endParaRPr lang="zh-TW" altLang="en-US" sz="2400" smtClean="0"/>
          </a:p>
        </p:txBody>
      </p:sp>
      <p:sp>
        <p:nvSpPr>
          <p:cNvPr id="6349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C3DA1D3F-4982-4106-B06E-BC3CBE552C40}" type="slidenum">
              <a:rPr kumimoji="0" lang="en-US" altLang="zh-TW" sz="1400" smtClean="0"/>
              <a:pPr>
                <a:spcBef>
                  <a:spcPct val="0"/>
                </a:spcBef>
                <a:buClrTx/>
                <a:buSzTx/>
                <a:buFontTx/>
                <a:buNone/>
              </a:pPr>
              <a:t>8</a:t>
            </a:fld>
            <a:endParaRPr kumimoji="0" lang="en-US" altLang="zh-TW" sz="1400" smtClean="0"/>
          </a:p>
        </p:txBody>
      </p:sp>
    </p:spTree>
    <p:extLst>
      <p:ext uri="{BB962C8B-B14F-4D97-AF65-F5344CB8AC3E}">
        <p14:creationId xmlns:p14="http://schemas.microsoft.com/office/powerpoint/2010/main" val="3641697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 calcmode="lin" valueType="num">
                                      <p:cBhvr additive="base">
                                        <p:cTn id="13"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TW" altLang="en-US" b="1" smtClean="0"/>
              <a:t>演算法的時間複雜度</a:t>
            </a:r>
            <a:r>
              <a:rPr lang="en-US" altLang="zh-TW" b="1" smtClean="0"/>
              <a:t>(</a:t>
            </a:r>
            <a:r>
              <a:rPr lang="zh-TW" altLang="en-US" b="1" smtClean="0"/>
              <a:t>續</a:t>
            </a:r>
            <a:r>
              <a:rPr lang="en-US" altLang="zh-TW" b="1" smtClean="0"/>
              <a:t>)</a:t>
            </a:r>
            <a:endParaRPr lang="en-US" altLang="zh-TW" smtClean="0"/>
          </a:p>
        </p:txBody>
      </p:sp>
      <p:sp>
        <p:nvSpPr>
          <p:cNvPr id="54275" name="Rectangle 3"/>
          <p:cNvSpPr>
            <a:spLocks noGrp="1" noChangeArrowheads="1"/>
          </p:cNvSpPr>
          <p:nvPr>
            <p:ph type="body" idx="1"/>
          </p:nvPr>
        </p:nvSpPr>
        <p:spPr>
          <a:xfrm>
            <a:off x="179388" y="2112963"/>
            <a:ext cx="8713787" cy="4724400"/>
          </a:xfrm>
        </p:spPr>
        <p:txBody>
          <a:bodyPr/>
          <a:lstStyle/>
          <a:p>
            <a:r>
              <a:rPr lang="zh-TW" altLang="en-US" sz="2400" dirty="0" smtClean="0"/>
              <a:t>相對於最差狀況時間複雜度與平均狀況時間複雜度，演算法的</a:t>
            </a:r>
            <a:r>
              <a:rPr lang="zh-TW" altLang="en-US" sz="2400" dirty="0" smtClean="0">
                <a:solidFill>
                  <a:srgbClr val="3333FF"/>
                </a:solidFill>
              </a:rPr>
              <a:t>最佳狀況時間複雜度</a:t>
            </a:r>
            <a:r>
              <a:rPr lang="zh-TW" altLang="en-US" sz="2400" dirty="0" smtClean="0"/>
              <a:t>則顯得較不重要。</a:t>
            </a:r>
            <a:endParaRPr lang="en-US" altLang="zh-TW" sz="2400" dirty="0" smtClean="0"/>
          </a:p>
          <a:p>
            <a:r>
              <a:rPr lang="zh-TW" altLang="en-US" sz="2400" dirty="0" smtClean="0"/>
              <a:t>這是因為一方面最佳狀況出現的機率不高，而另一方面則是因為有時最佳狀況時間複雜度是</a:t>
            </a:r>
            <a:r>
              <a:rPr lang="zh-TW" altLang="en-US" sz="2400" dirty="0" smtClean="0">
                <a:solidFill>
                  <a:srgbClr val="3333FF"/>
                </a:solidFill>
              </a:rPr>
              <a:t>顯而易見的</a:t>
            </a:r>
            <a:r>
              <a:rPr lang="en-US" altLang="zh-TW" sz="2400" dirty="0" smtClean="0">
                <a:solidFill>
                  <a:srgbClr val="3333FF"/>
                </a:solidFill>
              </a:rPr>
              <a:t>(trivial)</a:t>
            </a:r>
            <a:r>
              <a:rPr lang="zh-TW" altLang="en-US" sz="2400" dirty="0" smtClean="0"/>
              <a:t>。</a:t>
            </a:r>
            <a:endParaRPr lang="en-US" altLang="zh-TW" sz="2400" dirty="0" smtClean="0"/>
          </a:p>
          <a:p>
            <a:r>
              <a:rPr lang="zh-TW" altLang="en-US" sz="2400" dirty="0" smtClean="0"/>
              <a:t>例如，我們直接利用</a:t>
            </a:r>
            <a:r>
              <a:rPr lang="zh-TW" altLang="en-US" sz="2400" smtClean="0">
                <a:solidFill>
                  <a:srgbClr val="3333FF"/>
                </a:solidFill>
              </a:rPr>
              <a:t>質數</a:t>
            </a:r>
            <a:r>
              <a:rPr lang="en-US" altLang="zh-TW" sz="2400" smtClean="0">
                <a:solidFill>
                  <a:srgbClr val="3333FF"/>
                </a:solidFill>
              </a:rPr>
              <a:t>(prime </a:t>
            </a:r>
            <a:r>
              <a:rPr lang="en-US" altLang="zh-TW" sz="2400" dirty="0" smtClean="0">
                <a:solidFill>
                  <a:srgbClr val="3333FF"/>
                </a:solidFill>
              </a:rPr>
              <a:t>number </a:t>
            </a:r>
            <a:r>
              <a:rPr lang="en-US" altLang="zh-TW" sz="2400" smtClean="0">
                <a:solidFill>
                  <a:srgbClr val="3333FF"/>
                </a:solidFill>
              </a:rPr>
              <a:t>or prime</a:t>
            </a:r>
            <a:r>
              <a:rPr lang="en-US" altLang="zh-TW" sz="2400" dirty="0" smtClean="0">
                <a:solidFill>
                  <a:srgbClr val="3333FF"/>
                </a:solidFill>
              </a:rPr>
              <a:t>)</a:t>
            </a:r>
            <a:r>
              <a:rPr lang="zh-TW" altLang="en-US" sz="2400" dirty="0" smtClean="0"/>
              <a:t>的定義設計一個演算法，檢查一個輸入的大於</a:t>
            </a:r>
            <a:r>
              <a:rPr lang="en-US" altLang="zh-TW" sz="2400" dirty="0" smtClean="0"/>
              <a:t>2</a:t>
            </a:r>
            <a:r>
              <a:rPr lang="zh-TW" altLang="en-US" sz="2400" dirty="0" smtClean="0"/>
              <a:t>的正整數</a:t>
            </a:r>
            <a:r>
              <a:rPr lang="en-US" altLang="zh-TW" sz="2400" dirty="0" smtClean="0"/>
              <a:t>n</a:t>
            </a:r>
            <a:r>
              <a:rPr lang="zh-TW" altLang="en-US" sz="2400" dirty="0" smtClean="0"/>
              <a:t>是不是質數。依照定義，我們只要由整數</a:t>
            </a:r>
            <a:r>
              <a:rPr lang="en-US" altLang="zh-TW" sz="2400" dirty="0" smtClean="0"/>
              <a:t>2</a:t>
            </a:r>
            <a:r>
              <a:rPr lang="zh-TW" altLang="en-US" sz="2400" dirty="0" smtClean="0"/>
              <a:t>開始到</a:t>
            </a:r>
            <a:r>
              <a:rPr lang="en-US" altLang="zh-TW" sz="2400" dirty="0" smtClean="0"/>
              <a:t>n</a:t>
            </a:r>
            <a:r>
              <a:rPr lang="zh-TW" altLang="en-US" sz="2400" dirty="0" smtClean="0"/>
              <a:t>之間</a:t>
            </a:r>
            <a:r>
              <a:rPr lang="en-US" altLang="zh-TW" sz="2400" dirty="0" smtClean="0"/>
              <a:t>(</a:t>
            </a:r>
            <a:r>
              <a:rPr lang="zh-TW" altLang="en-US" sz="2400" dirty="0" smtClean="0"/>
              <a:t>不含</a:t>
            </a:r>
            <a:r>
              <a:rPr lang="en-US" altLang="zh-TW" sz="2400" dirty="0" smtClean="0"/>
              <a:t>n)</a:t>
            </a:r>
            <a:r>
              <a:rPr lang="zh-TW" altLang="en-US" sz="2400" dirty="0" smtClean="0"/>
              <a:t>找到任何一個</a:t>
            </a:r>
            <a:r>
              <a:rPr lang="en-US" altLang="zh-TW" sz="2400" dirty="0" smtClean="0"/>
              <a:t>n</a:t>
            </a:r>
            <a:r>
              <a:rPr lang="zh-TW" altLang="en-US" sz="2400" dirty="0" smtClean="0"/>
              <a:t>的</a:t>
            </a:r>
            <a:r>
              <a:rPr lang="zh-TW" altLang="en-US" sz="2400" dirty="0" smtClean="0">
                <a:solidFill>
                  <a:srgbClr val="3333FF"/>
                </a:solidFill>
              </a:rPr>
              <a:t>因數</a:t>
            </a:r>
            <a:r>
              <a:rPr lang="en-US" altLang="zh-TW" sz="2400" dirty="0" smtClean="0">
                <a:solidFill>
                  <a:srgbClr val="3333FF"/>
                </a:solidFill>
              </a:rPr>
              <a:t>(factor)</a:t>
            </a:r>
            <a:r>
              <a:rPr lang="zh-TW" altLang="en-US" sz="2400" dirty="0" smtClean="0"/>
              <a:t>，就可以判斷</a:t>
            </a:r>
            <a:r>
              <a:rPr lang="en-US" altLang="zh-TW" sz="2400" dirty="0" smtClean="0"/>
              <a:t>n</a:t>
            </a:r>
            <a:r>
              <a:rPr lang="zh-TW" altLang="en-US" sz="2400" dirty="0" smtClean="0"/>
              <a:t>不是質數了。對於這個演算法，若我們輸入任何大於</a:t>
            </a:r>
            <a:r>
              <a:rPr lang="en-US" altLang="zh-TW" sz="2400" dirty="0" smtClean="0"/>
              <a:t>2</a:t>
            </a:r>
            <a:r>
              <a:rPr lang="zh-TW" altLang="en-US" sz="2400" dirty="0" smtClean="0"/>
              <a:t>的偶數</a:t>
            </a:r>
            <a:r>
              <a:rPr lang="en-US" altLang="zh-TW" sz="2400" dirty="0" smtClean="0"/>
              <a:t>n</a:t>
            </a:r>
            <a:r>
              <a:rPr lang="zh-TW" altLang="en-US" sz="2400" dirty="0" smtClean="0"/>
              <a:t>，都可以馬上找出</a:t>
            </a:r>
            <a:r>
              <a:rPr lang="en-US" altLang="zh-TW" sz="2400" dirty="0" smtClean="0"/>
              <a:t>2</a:t>
            </a:r>
            <a:r>
              <a:rPr lang="zh-TW" altLang="en-US" sz="2400" dirty="0" smtClean="0"/>
              <a:t>是</a:t>
            </a:r>
            <a:r>
              <a:rPr lang="en-US" altLang="zh-TW" sz="2400" dirty="0" smtClean="0"/>
              <a:t>n</a:t>
            </a:r>
            <a:r>
              <a:rPr lang="zh-TW" altLang="en-US" sz="2400" dirty="0" smtClean="0"/>
              <a:t>的因數而判斷</a:t>
            </a:r>
            <a:r>
              <a:rPr lang="en-US" altLang="zh-TW" sz="2400" dirty="0" smtClean="0"/>
              <a:t>n</a:t>
            </a:r>
            <a:r>
              <a:rPr lang="zh-TW" altLang="en-US" sz="2400" dirty="0" smtClean="0"/>
              <a:t>不是質數，這對應演算法的最佳狀況時間複雜度，這顯然是顯而易見的。</a:t>
            </a:r>
          </a:p>
        </p:txBody>
      </p:sp>
      <p:sp>
        <p:nvSpPr>
          <p:cNvPr id="6451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pitchFamily="18" charset="-120"/>
              </a:defRPr>
            </a:lvl9pPr>
          </a:lstStyle>
          <a:p>
            <a:pPr>
              <a:spcBef>
                <a:spcPct val="0"/>
              </a:spcBef>
              <a:buClrTx/>
              <a:buSzTx/>
              <a:buFontTx/>
              <a:buNone/>
            </a:pPr>
            <a:fld id="{272D5D4E-414A-49D7-9D75-C93E65F0DFDA}" type="slidenum">
              <a:rPr kumimoji="0" lang="en-US" altLang="zh-TW" sz="1400" smtClean="0"/>
              <a:pPr>
                <a:spcBef>
                  <a:spcPct val="0"/>
                </a:spcBef>
                <a:buClrTx/>
                <a:buSzTx/>
                <a:buFontTx/>
                <a:buNone/>
              </a:pPr>
              <a:t>9</a:t>
            </a:fld>
            <a:endParaRPr kumimoji="0" lang="en-US" altLang="zh-TW" sz="1400" smtClean="0"/>
          </a:p>
        </p:txBody>
      </p:sp>
    </p:spTree>
    <p:extLst>
      <p:ext uri="{BB962C8B-B14F-4D97-AF65-F5344CB8AC3E}">
        <p14:creationId xmlns:p14="http://schemas.microsoft.com/office/powerpoint/2010/main" val="1867771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11934</TotalTime>
  <Words>5056</Words>
  <Application>Microsoft Office PowerPoint</Application>
  <PresentationFormat>如螢幕大小 (4:3)</PresentationFormat>
  <Paragraphs>406</Paragraphs>
  <Slides>70</Slides>
  <Notes>54</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2</vt:i4>
      </vt:variant>
      <vt:variant>
        <vt:lpstr>投影片標題</vt:lpstr>
      </vt:variant>
      <vt:variant>
        <vt:i4>70</vt:i4>
      </vt:variant>
    </vt:vector>
  </HeadingPairs>
  <TitlesOfParts>
    <vt:vector size="82" baseType="lpstr">
      <vt:lpstr>SimSun</vt:lpstr>
      <vt:lpstr>新細明體</vt:lpstr>
      <vt:lpstr>Arial</vt:lpstr>
      <vt:lpstr>Calibri</vt:lpstr>
      <vt:lpstr>Consolas</vt:lpstr>
      <vt:lpstr>Symbol</vt:lpstr>
      <vt:lpstr>Tahoma</vt:lpstr>
      <vt:lpstr>Times New Roman</vt:lpstr>
      <vt:lpstr>Wingdings</vt:lpstr>
      <vt:lpstr>Blends</vt:lpstr>
      <vt:lpstr>VISIO</vt:lpstr>
      <vt:lpstr>方程式</vt:lpstr>
      <vt:lpstr>演算法複雜度分析</vt:lpstr>
      <vt:lpstr>PowerPoint 簡報</vt:lpstr>
      <vt:lpstr>演算法的效能</vt:lpstr>
      <vt:lpstr>演算法的效能(續)</vt:lpstr>
      <vt:lpstr>演算法的效能(續)</vt:lpstr>
      <vt:lpstr>演算法的時間複雜度</vt:lpstr>
      <vt:lpstr>演算法的時間複雜度(續)</vt:lpstr>
      <vt:lpstr>演算法的時間複雜度(續)</vt:lpstr>
      <vt:lpstr>演算法的時間複雜度(續)</vt:lpstr>
      <vt:lpstr>演算法的時間複雜度(續)</vt:lpstr>
      <vt:lpstr>演算法的時間複雜度(續)</vt:lpstr>
      <vt:lpstr>演算法的時間複雜度(續)</vt:lpstr>
      <vt:lpstr>PowerPoint 簡報</vt:lpstr>
      <vt:lpstr>漸近記號</vt:lpstr>
      <vt:lpstr>漸近記號(續)</vt:lpstr>
      <vt:lpstr>漸近記號(續)</vt:lpstr>
      <vt:lpstr>漸近記號(續)</vt:lpstr>
      <vt:lpstr>大O記號</vt:lpstr>
      <vt:lpstr>大O記號(續)</vt:lpstr>
      <vt:lpstr>一些複雜度的大 O 記號表示及其量級</vt:lpstr>
      <vt:lpstr>漸近上界 (Asymptotic Upper Bound)</vt:lpstr>
      <vt:lpstr>漸近下界 (Asymptotic Lower Bound )</vt:lpstr>
      <vt:lpstr>漸近緊界 (Asymptotic Tight Bound )</vt:lpstr>
      <vt:lpstr>PowerPoint 簡報</vt:lpstr>
      <vt:lpstr>漸近下界記號: Big Omega</vt:lpstr>
      <vt:lpstr> 漸近緊界記號: Theta</vt:lpstr>
      <vt:lpstr>漸近緊界定理</vt:lpstr>
      <vt:lpstr>PowerPoint 簡報</vt:lpstr>
      <vt:lpstr>演算法時間複雜度量級比較</vt:lpstr>
      <vt:lpstr>演算法時間複雜度量級比較(續)</vt:lpstr>
      <vt:lpstr>PowerPoint 簡報</vt:lpstr>
      <vt:lpstr>測試質數的一個觀察</vt:lpstr>
      <vt:lpstr> 觀察實例</vt:lpstr>
      <vt:lpstr>另一個用以測試質數的演算法</vt:lpstr>
      <vt:lpstr>以Java程式語言實作 PrimeCheck1演算法</vt:lpstr>
      <vt:lpstr> PrimeCheck1.java執行結果</vt:lpstr>
      <vt:lpstr>以Java程式語言實作 PrimeCheck2演算法</vt:lpstr>
      <vt:lpstr> PrimeCheck2.java執行結果</vt:lpstr>
      <vt:lpstr>質數檢查演算法時間複雜度比較</vt:lpstr>
      <vt:lpstr>質數檢查演算法複雜度量級比較</vt:lpstr>
      <vt:lpstr>PowerPoint 簡報</vt:lpstr>
      <vt:lpstr>多項式時間演算法</vt:lpstr>
      <vt:lpstr>指數時間演算法</vt:lpstr>
      <vt:lpstr>偽多項式時間演算法</vt:lpstr>
      <vt:lpstr>費伯納西數列</vt:lpstr>
      <vt:lpstr>費伯納西數列演算法</vt:lpstr>
      <vt:lpstr>遞迴費伯納西數列演算法</vt:lpstr>
      <vt:lpstr>遞迴費伯納西數列演算法 時間複雜度分析</vt:lpstr>
      <vt:lpstr>PowerPoint 簡報</vt:lpstr>
      <vt:lpstr>演算法複雜度分析範例</vt:lpstr>
      <vt:lpstr>氣泡排序演算法</vt:lpstr>
      <vt:lpstr>氣泡排序演算法(續)</vt:lpstr>
      <vt:lpstr>氣泡排序演算法(續)</vt:lpstr>
      <vt:lpstr>氣泡排序演算法(續)</vt:lpstr>
      <vt:lpstr>氣泡排序演算法(續)</vt:lpstr>
      <vt:lpstr>氣泡排序演算法(續)</vt:lpstr>
      <vt:lpstr>氣泡排序演算法(續)</vt:lpstr>
      <vt:lpstr>氣泡排序演算法(續)</vt:lpstr>
      <vt:lpstr>PowerPoint 簡報</vt:lpstr>
      <vt:lpstr>插入排序演算法</vt:lpstr>
      <vt:lpstr>插入排序演算法(續)</vt:lpstr>
      <vt:lpstr>插入排序演算法(續)</vt:lpstr>
      <vt:lpstr>插入排序演算法(續)</vt:lpstr>
      <vt:lpstr>插入排序演算法(續)</vt:lpstr>
      <vt:lpstr>插入排序演算法(續)</vt:lpstr>
      <vt:lpstr>插入排序演算法(續)</vt:lpstr>
      <vt:lpstr>插入排序演算法(續)</vt:lpstr>
      <vt:lpstr>氣泡排序與插入排序演算法比較</vt:lpstr>
      <vt:lpstr>PowerPoint 簡報</vt:lpstr>
      <vt:lpstr>補充: 有關大O記號</vt:lpstr>
    </vt:vector>
  </TitlesOfParts>
  <Company>My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Customer</dc:creator>
  <cp:lastModifiedBy>USER</cp:lastModifiedBy>
  <cp:revision>239</cp:revision>
  <dcterms:created xsi:type="dcterms:W3CDTF">2004-05-10T15:40:01Z</dcterms:created>
  <dcterms:modified xsi:type="dcterms:W3CDTF">2017-09-19T05:52:12Z</dcterms:modified>
</cp:coreProperties>
</file>