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0"/>
  </p:notesMasterIdLst>
  <p:sldIdLst>
    <p:sldId id="256" r:id="rId2"/>
    <p:sldId id="350" r:id="rId3"/>
    <p:sldId id="293" r:id="rId4"/>
    <p:sldId id="339" r:id="rId5"/>
    <p:sldId id="351" r:id="rId6"/>
    <p:sldId id="340" r:id="rId7"/>
    <p:sldId id="341" r:id="rId8"/>
    <p:sldId id="342" r:id="rId9"/>
    <p:sldId id="343" r:id="rId10"/>
    <p:sldId id="344" r:id="rId11"/>
    <p:sldId id="346" r:id="rId12"/>
    <p:sldId id="345" r:id="rId13"/>
    <p:sldId id="347" r:id="rId14"/>
    <p:sldId id="348" r:id="rId15"/>
    <p:sldId id="349" r:id="rId16"/>
    <p:sldId id="352" r:id="rId17"/>
    <p:sldId id="353" r:id="rId18"/>
    <p:sldId id="355" r:id="rId19"/>
    <p:sldId id="357" r:id="rId20"/>
    <p:sldId id="358" r:id="rId21"/>
    <p:sldId id="360" r:id="rId22"/>
    <p:sldId id="359" r:id="rId23"/>
    <p:sldId id="363" r:id="rId24"/>
    <p:sldId id="361" r:id="rId25"/>
    <p:sldId id="362" r:id="rId26"/>
    <p:sldId id="364" r:id="rId27"/>
    <p:sldId id="365" r:id="rId28"/>
    <p:sldId id="367" r:id="rId29"/>
    <p:sldId id="368" r:id="rId30"/>
    <p:sldId id="369" r:id="rId31"/>
    <p:sldId id="370" r:id="rId32"/>
    <p:sldId id="371" r:id="rId33"/>
    <p:sldId id="309" r:id="rId34"/>
    <p:sldId id="310" r:id="rId35"/>
    <p:sldId id="311" r:id="rId36"/>
    <p:sldId id="312" r:id="rId37"/>
    <p:sldId id="372" r:id="rId38"/>
    <p:sldId id="321" r:id="rId39"/>
    <p:sldId id="322" r:id="rId40"/>
    <p:sldId id="323" r:id="rId41"/>
    <p:sldId id="378" r:id="rId42"/>
    <p:sldId id="379" r:id="rId43"/>
    <p:sldId id="380" r:id="rId44"/>
    <p:sldId id="381" r:id="rId45"/>
    <p:sldId id="382" r:id="rId46"/>
    <p:sldId id="383" r:id="rId47"/>
    <p:sldId id="384" r:id="rId48"/>
    <p:sldId id="373" r:id="rId49"/>
    <p:sldId id="374" r:id="rId50"/>
    <p:sldId id="375" r:id="rId51"/>
    <p:sldId id="376" r:id="rId52"/>
    <p:sldId id="387" r:id="rId53"/>
    <p:sldId id="326" r:id="rId54"/>
    <p:sldId id="328" r:id="rId55"/>
    <p:sldId id="401" r:id="rId56"/>
    <p:sldId id="389" r:id="rId57"/>
    <p:sldId id="390" r:id="rId58"/>
    <p:sldId id="392" r:id="rId59"/>
    <p:sldId id="393" r:id="rId60"/>
    <p:sldId id="399" r:id="rId61"/>
    <p:sldId id="400" r:id="rId62"/>
    <p:sldId id="396" r:id="rId63"/>
    <p:sldId id="409" r:id="rId64"/>
    <p:sldId id="402" r:id="rId65"/>
    <p:sldId id="403" r:id="rId66"/>
    <p:sldId id="407" r:id="rId67"/>
    <p:sldId id="408" r:id="rId68"/>
    <p:sldId id="338" r:id="rId69"/>
  </p:sldIdLst>
  <p:sldSz cx="9144000" cy="6858000" type="screen4x3"/>
  <p:notesSz cx="6815138" cy="9945688"/>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33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56" autoAdjust="0"/>
    <p:restoredTop sz="92800" autoAdjust="0"/>
  </p:normalViewPr>
  <p:slideViewPr>
    <p:cSldViewPr>
      <p:cViewPr varScale="1">
        <p:scale>
          <a:sx n="50" d="100"/>
          <a:sy n="50" d="100"/>
        </p:scale>
        <p:origin x="1374"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39" d="100"/>
          <a:sy n="39" d="100"/>
        </p:scale>
        <p:origin x="-2059" y="-67"/>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14-09-13T00:30:24.227"/>
    </inkml:context>
    <inkml:brush xml:id="br0">
      <inkml:brushProperty name="width" value="0.05292" units="cm"/>
      <inkml:brushProperty name="height" value="0.05292" units="cm"/>
      <inkml:brushProperty name="color" value="#00B050"/>
    </inkml:brush>
  </inkml:definitions>
  <inkml:trace contextRef="#ctx0" brushRef="#br0">2646 15998,'0'0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736.828" units="1/cm"/>
          <inkml:channelProperty channel="Y" name="resolution" value="3067.78369" units="1/cm"/>
          <inkml:channelProperty channel="F" name="resolution" value="5.68611E-5" units="1/cm"/>
        </inkml:channelProperties>
      </inkml:inkSource>
      <inkml:timestamp xml:id="ts0" timeString="2014-09-13T01:13:36.842"/>
    </inkml:context>
    <inkml:brush xml:id="br0">
      <inkml:brushProperty name="width" value="0.05292" units="cm"/>
      <inkml:brushProperty name="height" value="0.05292" units="cm"/>
      <inkml:brushProperty name="color" value="#00B050"/>
    </inkml:brush>
  </inkml:definitions>
  <inkml:trace contextRef="#ctx0" brushRef="#br0">10616 8466 243,'-1'0'52,"1"0"-68,0 0-31,0-1-27,2 0-17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lvl1pPr>
              <a:defRPr sz="1300">
                <a:latin typeface="Arial" charset="0"/>
                <a:ea typeface="新細明體" pitchFamily="18" charset="-120"/>
              </a:defRPr>
            </a:lvl1pPr>
          </a:lstStyle>
          <a:p>
            <a:pPr>
              <a:defRPr/>
            </a:pPr>
            <a:endParaRPr lang="en-US" altLang="zh-TW"/>
          </a:p>
        </p:txBody>
      </p:sp>
      <p:sp>
        <p:nvSpPr>
          <p:cNvPr id="18435"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lvl1pPr algn="r">
              <a:defRPr sz="1300">
                <a:latin typeface="Arial" charset="0"/>
                <a:ea typeface="新細明體" pitchFamily="18" charset="-120"/>
              </a:defRPr>
            </a:lvl1pPr>
          </a:lstStyle>
          <a:p>
            <a:pPr>
              <a:defRPr/>
            </a:pPr>
            <a:endParaRPr lang="en-US" altLang="zh-TW"/>
          </a:p>
        </p:txBody>
      </p:sp>
      <p:sp>
        <p:nvSpPr>
          <p:cNvPr id="110596" name="Rectangle 4"/>
          <p:cNvSpPr>
            <a:spLocks noGrp="1" noRot="1" noChangeAspect="1" noChangeArrowheads="1" noTextEdit="1"/>
          </p:cNvSpPr>
          <p:nvPr>
            <p:ph type="sldImg" idx="2"/>
          </p:nvPr>
        </p:nvSpPr>
        <p:spPr bwMode="auto">
          <a:xfrm>
            <a:off x="922338" y="746125"/>
            <a:ext cx="4970462"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1038" y="4724400"/>
            <a:ext cx="5453062" cy="4475163"/>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8438" name="Rectangle 6"/>
          <p:cNvSpPr>
            <a:spLocks noGrp="1" noChangeArrowheads="1"/>
          </p:cNvSpPr>
          <p:nvPr>
            <p:ph type="ftr" sz="quarter" idx="4"/>
          </p:nvPr>
        </p:nvSpPr>
        <p:spPr bwMode="auto">
          <a:xfrm>
            <a:off x="0" y="9447213"/>
            <a:ext cx="2952750" cy="496887"/>
          </a:xfrm>
          <a:prstGeom prst="rect">
            <a:avLst/>
          </a:prstGeom>
          <a:noFill/>
          <a:ln w="9525">
            <a:noFill/>
            <a:miter lim="800000"/>
            <a:headEnd/>
            <a:tailEnd/>
          </a:ln>
          <a:effectLst/>
        </p:spPr>
        <p:txBody>
          <a:bodyPr vert="horz" wrap="square" lIns="95770" tIns="47885" rIns="95770" bIns="47885" numCol="1" anchor="b" anchorCtr="0" compatLnSpc="1">
            <a:prstTxWarp prst="textNoShape">
              <a:avLst/>
            </a:prstTxWarp>
          </a:bodyPr>
          <a:lstStyle>
            <a:lvl1pPr>
              <a:defRPr sz="1300">
                <a:latin typeface="Arial" charset="0"/>
                <a:ea typeface="新細明體" pitchFamily="18" charset="-120"/>
              </a:defRPr>
            </a:lvl1pPr>
          </a:lstStyle>
          <a:p>
            <a:pPr>
              <a:defRPr/>
            </a:pPr>
            <a:endParaRPr lang="en-US" altLang="zh-TW"/>
          </a:p>
        </p:txBody>
      </p:sp>
      <p:sp>
        <p:nvSpPr>
          <p:cNvPr id="18439" name="Rectangle 7"/>
          <p:cNvSpPr>
            <a:spLocks noGrp="1" noChangeArrowheads="1"/>
          </p:cNvSpPr>
          <p:nvPr>
            <p:ph type="sldNum" sz="quarter" idx="5"/>
          </p:nvPr>
        </p:nvSpPr>
        <p:spPr bwMode="auto">
          <a:xfrm>
            <a:off x="3860800" y="9447213"/>
            <a:ext cx="2952750" cy="496887"/>
          </a:xfrm>
          <a:prstGeom prst="rect">
            <a:avLst/>
          </a:prstGeom>
          <a:noFill/>
          <a:ln w="9525">
            <a:noFill/>
            <a:miter lim="800000"/>
            <a:headEnd/>
            <a:tailEnd/>
          </a:ln>
          <a:effectLst/>
        </p:spPr>
        <p:txBody>
          <a:bodyPr vert="horz" wrap="square" lIns="95770" tIns="47885" rIns="95770" bIns="47885" numCol="1" anchor="b" anchorCtr="0" compatLnSpc="1">
            <a:prstTxWarp prst="textNoShape">
              <a:avLst/>
            </a:prstTxWarp>
          </a:bodyPr>
          <a:lstStyle>
            <a:lvl1pPr algn="r">
              <a:defRPr sz="1300">
                <a:latin typeface="Arial" charset="0"/>
                <a:ea typeface="新細明體" pitchFamily="18" charset="-120"/>
              </a:defRPr>
            </a:lvl1pPr>
          </a:lstStyle>
          <a:p>
            <a:pPr>
              <a:defRPr/>
            </a:pPr>
            <a:fld id="{A02839D3-2B66-4ADB-884B-66E9B8249D4A}" type="slidenum">
              <a:rPr lang="en-US" altLang="zh-TW"/>
              <a:pPr>
                <a:defRPr/>
              </a:pPr>
              <a:t>‹#›</a:t>
            </a:fld>
            <a:endParaRPr lang="en-US" altLang="zh-TW"/>
          </a:p>
        </p:txBody>
      </p:sp>
    </p:spTree>
    <p:extLst>
      <p:ext uri="{BB962C8B-B14F-4D97-AF65-F5344CB8AC3E}">
        <p14:creationId xmlns:p14="http://schemas.microsoft.com/office/powerpoint/2010/main" val="675836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投影片圖像版面配置區 1"/>
          <p:cNvSpPr>
            <a:spLocks noGrp="1" noRot="1" noChangeAspect="1" noTextEdit="1"/>
          </p:cNvSpPr>
          <p:nvPr>
            <p:ph type="sldImg"/>
          </p:nvPr>
        </p:nvSpPr>
        <p:spPr>
          <a:ln/>
        </p:spPr>
      </p:sp>
      <p:sp>
        <p:nvSpPr>
          <p:cNvPr id="1116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16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9CF1896-1609-4276-9F08-75209825B00A}" type="slidenum">
              <a:rPr lang="en-US" altLang="zh-TW" sz="1300" smtClean="0"/>
              <a:pPr eaLnBrk="1" hangingPunct="1">
                <a:spcBef>
                  <a:spcPct val="0"/>
                </a:spcBef>
              </a:pPr>
              <a:t>1</a:t>
            </a:fld>
            <a:endParaRPr lang="en-US" altLang="zh-TW" sz="1300" smtClean="0"/>
          </a:p>
        </p:txBody>
      </p:sp>
    </p:spTree>
    <p:extLst>
      <p:ext uri="{BB962C8B-B14F-4D97-AF65-F5344CB8AC3E}">
        <p14:creationId xmlns:p14="http://schemas.microsoft.com/office/powerpoint/2010/main" val="213534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投影片圖像版面配置區 1"/>
          <p:cNvSpPr>
            <a:spLocks noGrp="1" noRot="1" noChangeAspect="1" noTextEdit="1"/>
          </p:cNvSpPr>
          <p:nvPr>
            <p:ph type="sldImg"/>
          </p:nvPr>
        </p:nvSpPr>
        <p:spPr>
          <a:ln/>
        </p:spPr>
      </p:sp>
      <p:sp>
        <p:nvSpPr>
          <p:cNvPr id="1208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08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AEF637F-1147-440A-A6E4-F840508D4CBF}" type="slidenum">
              <a:rPr lang="en-US" altLang="zh-TW" sz="1300" smtClean="0"/>
              <a:pPr eaLnBrk="1" hangingPunct="1">
                <a:spcBef>
                  <a:spcPct val="0"/>
                </a:spcBef>
              </a:pPr>
              <a:t>10</a:t>
            </a:fld>
            <a:endParaRPr lang="en-US" altLang="zh-TW" sz="1300" smtClean="0"/>
          </a:p>
        </p:txBody>
      </p:sp>
    </p:spTree>
    <p:extLst>
      <p:ext uri="{BB962C8B-B14F-4D97-AF65-F5344CB8AC3E}">
        <p14:creationId xmlns:p14="http://schemas.microsoft.com/office/powerpoint/2010/main" val="1286410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投影片圖像版面配置區 1"/>
          <p:cNvSpPr>
            <a:spLocks noGrp="1" noRot="1" noChangeAspect="1" noTextEdit="1"/>
          </p:cNvSpPr>
          <p:nvPr>
            <p:ph type="sldImg"/>
          </p:nvPr>
        </p:nvSpPr>
        <p:spPr>
          <a:ln/>
        </p:spPr>
      </p:sp>
      <p:sp>
        <p:nvSpPr>
          <p:cNvPr id="1218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18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77CF614-3BF4-49B8-B705-A74E8C60DB14}" type="slidenum">
              <a:rPr lang="en-US" altLang="zh-TW" sz="1300" smtClean="0"/>
              <a:pPr eaLnBrk="1" hangingPunct="1">
                <a:spcBef>
                  <a:spcPct val="0"/>
                </a:spcBef>
              </a:pPr>
              <a:t>11</a:t>
            </a:fld>
            <a:endParaRPr lang="en-US" altLang="zh-TW" sz="1300" smtClean="0"/>
          </a:p>
        </p:txBody>
      </p:sp>
    </p:spTree>
    <p:extLst>
      <p:ext uri="{BB962C8B-B14F-4D97-AF65-F5344CB8AC3E}">
        <p14:creationId xmlns:p14="http://schemas.microsoft.com/office/powerpoint/2010/main" val="179883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投影片圖像版面配置區 1"/>
          <p:cNvSpPr>
            <a:spLocks noGrp="1" noRot="1" noChangeAspect="1" noTextEdit="1"/>
          </p:cNvSpPr>
          <p:nvPr>
            <p:ph type="sldImg"/>
          </p:nvPr>
        </p:nvSpPr>
        <p:spPr>
          <a:ln/>
        </p:spPr>
      </p:sp>
      <p:sp>
        <p:nvSpPr>
          <p:cNvPr id="1228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28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D75F5EC-5A44-4FF6-9081-3C4E98178EBF}" type="slidenum">
              <a:rPr lang="en-US" altLang="zh-TW" sz="1300" smtClean="0"/>
              <a:pPr eaLnBrk="1" hangingPunct="1">
                <a:spcBef>
                  <a:spcPct val="0"/>
                </a:spcBef>
              </a:pPr>
              <a:t>12</a:t>
            </a:fld>
            <a:endParaRPr lang="en-US" altLang="zh-TW" sz="1300" smtClean="0"/>
          </a:p>
        </p:txBody>
      </p:sp>
    </p:spTree>
    <p:extLst>
      <p:ext uri="{BB962C8B-B14F-4D97-AF65-F5344CB8AC3E}">
        <p14:creationId xmlns:p14="http://schemas.microsoft.com/office/powerpoint/2010/main" val="3981010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投影片圖像版面配置區 1"/>
          <p:cNvSpPr>
            <a:spLocks noGrp="1" noRot="1" noChangeAspect="1" noTextEdit="1"/>
          </p:cNvSpPr>
          <p:nvPr>
            <p:ph type="sldImg"/>
          </p:nvPr>
        </p:nvSpPr>
        <p:spPr>
          <a:ln/>
        </p:spPr>
      </p:sp>
      <p:sp>
        <p:nvSpPr>
          <p:cNvPr id="1239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39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E1641EE-C1A5-4CCE-A339-54BF00B6E171}" type="slidenum">
              <a:rPr lang="en-US" altLang="zh-TW" sz="1300" smtClean="0"/>
              <a:pPr eaLnBrk="1" hangingPunct="1">
                <a:spcBef>
                  <a:spcPct val="0"/>
                </a:spcBef>
              </a:pPr>
              <a:t>13</a:t>
            </a:fld>
            <a:endParaRPr lang="en-US" altLang="zh-TW" sz="1300" smtClean="0"/>
          </a:p>
        </p:txBody>
      </p:sp>
    </p:spTree>
    <p:extLst>
      <p:ext uri="{BB962C8B-B14F-4D97-AF65-F5344CB8AC3E}">
        <p14:creationId xmlns:p14="http://schemas.microsoft.com/office/powerpoint/2010/main" val="1990605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投影片圖像版面配置區 1"/>
          <p:cNvSpPr>
            <a:spLocks noGrp="1" noRot="1" noChangeAspect="1" noTextEdit="1"/>
          </p:cNvSpPr>
          <p:nvPr>
            <p:ph type="sldImg"/>
          </p:nvPr>
        </p:nvSpPr>
        <p:spPr>
          <a:ln/>
        </p:spPr>
      </p:sp>
      <p:sp>
        <p:nvSpPr>
          <p:cNvPr id="1249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49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C824EE5-44BC-4AAB-867D-66CEA920D1F1}" type="slidenum">
              <a:rPr lang="en-US" altLang="zh-TW" sz="1300" smtClean="0"/>
              <a:pPr eaLnBrk="1" hangingPunct="1">
                <a:spcBef>
                  <a:spcPct val="0"/>
                </a:spcBef>
              </a:pPr>
              <a:t>14</a:t>
            </a:fld>
            <a:endParaRPr lang="en-US" altLang="zh-TW" sz="1300" smtClean="0"/>
          </a:p>
        </p:txBody>
      </p:sp>
    </p:spTree>
    <p:extLst>
      <p:ext uri="{BB962C8B-B14F-4D97-AF65-F5344CB8AC3E}">
        <p14:creationId xmlns:p14="http://schemas.microsoft.com/office/powerpoint/2010/main" val="2404121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投影片圖像版面配置區 1"/>
          <p:cNvSpPr>
            <a:spLocks noGrp="1" noRot="1" noChangeAspect="1" noTextEdit="1"/>
          </p:cNvSpPr>
          <p:nvPr>
            <p:ph type="sldImg"/>
          </p:nvPr>
        </p:nvSpPr>
        <p:spPr>
          <a:ln/>
        </p:spPr>
      </p:sp>
      <p:sp>
        <p:nvSpPr>
          <p:cNvPr id="1259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59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A98F87B-E7D2-4962-B4EC-FDBB7A2EDBBF}" type="slidenum">
              <a:rPr lang="en-US" altLang="zh-TW" sz="1300" smtClean="0"/>
              <a:pPr eaLnBrk="1" hangingPunct="1">
                <a:spcBef>
                  <a:spcPct val="0"/>
                </a:spcBef>
              </a:pPr>
              <a:t>15</a:t>
            </a:fld>
            <a:endParaRPr lang="en-US" altLang="zh-TW" sz="1300" smtClean="0"/>
          </a:p>
        </p:txBody>
      </p:sp>
    </p:spTree>
    <p:extLst>
      <p:ext uri="{BB962C8B-B14F-4D97-AF65-F5344CB8AC3E}">
        <p14:creationId xmlns:p14="http://schemas.microsoft.com/office/powerpoint/2010/main" val="3463932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投影片圖像版面配置區 1"/>
          <p:cNvSpPr>
            <a:spLocks noGrp="1" noRot="1" noChangeAspect="1" noTextEdit="1"/>
          </p:cNvSpPr>
          <p:nvPr>
            <p:ph type="sldImg"/>
          </p:nvPr>
        </p:nvSpPr>
        <p:spPr>
          <a:ln/>
        </p:spPr>
      </p:sp>
      <p:sp>
        <p:nvSpPr>
          <p:cNvPr id="1269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69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32A8641-6DD9-4748-93E1-9BF80D56D1A6}" type="slidenum">
              <a:rPr lang="en-US" altLang="zh-TW" sz="1300" smtClean="0"/>
              <a:pPr eaLnBrk="1" hangingPunct="1">
                <a:spcBef>
                  <a:spcPct val="0"/>
                </a:spcBef>
              </a:pPr>
              <a:t>16</a:t>
            </a:fld>
            <a:endParaRPr lang="en-US" altLang="zh-TW" sz="1300" smtClean="0"/>
          </a:p>
        </p:txBody>
      </p:sp>
    </p:spTree>
    <p:extLst>
      <p:ext uri="{BB962C8B-B14F-4D97-AF65-F5344CB8AC3E}">
        <p14:creationId xmlns:p14="http://schemas.microsoft.com/office/powerpoint/2010/main" val="2547877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投影片圖像版面配置區 1"/>
          <p:cNvSpPr>
            <a:spLocks noGrp="1" noRot="1" noChangeAspect="1" noTextEdit="1"/>
          </p:cNvSpPr>
          <p:nvPr>
            <p:ph type="sldImg"/>
          </p:nvPr>
        </p:nvSpPr>
        <p:spPr>
          <a:ln/>
        </p:spPr>
      </p:sp>
      <p:sp>
        <p:nvSpPr>
          <p:cNvPr id="1280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800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5F00E01-7362-4837-8A40-B621F5F1DFB4}" type="slidenum">
              <a:rPr lang="en-US" altLang="zh-TW" sz="1300" smtClean="0"/>
              <a:pPr eaLnBrk="1" hangingPunct="1">
                <a:spcBef>
                  <a:spcPct val="0"/>
                </a:spcBef>
              </a:pPr>
              <a:t>17</a:t>
            </a:fld>
            <a:endParaRPr lang="en-US" altLang="zh-TW" sz="1300" smtClean="0"/>
          </a:p>
        </p:txBody>
      </p:sp>
    </p:spTree>
    <p:extLst>
      <p:ext uri="{BB962C8B-B14F-4D97-AF65-F5344CB8AC3E}">
        <p14:creationId xmlns:p14="http://schemas.microsoft.com/office/powerpoint/2010/main" val="1964172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投影片圖像版面配置區 1"/>
          <p:cNvSpPr>
            <a:spLocks noGrp="1" noRot="1" noChangeAspect="1" noTextEdit="1"/>
          </p:cNvSpPr>
          <p:nvPr>
            <p:ph type="sldImg"/>
          </p:nvPr>
        </p:nvSpPr>
        <p:spPr>
          <a:ln/>
        </p:spPr>
      </p:sp>
      <p:sp>
        <p:nvSpPr>
          <p:cNvPr id="1290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90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50F976A-FA21-408A-8731-28822B578296}" type="slidenum">
              <a:rPr lang="en-US" altLang="zh-TW" sz="1300" smtClean="0"/>
              <a:pPr eaLnBrk="1" hangingPunct="1">
                <a:spcBef>
                  <a:spcPct val="0"/>
                </a:spcBef>
              </a:pPr>
              <a:t>18</a:t>
            </a:fld>
            <a:endParaRPr lang="en-US" altLang="zh-TW" sz="1300" smtClean="0"/>
          </a:p>
        </p:txBody>
      </p:sp>
    </p:spTree>
    <p:extLst>
      <p:ext uri="{BB962C8B-B14F-4D97-AF65-F5344CB8AC3E}">
        <p14:creationId xmlns:p14="http://schemas.microsoft.com/office/powerpoint/2010/main" val="288685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投影片圖像版面配置區 1"/>
          <p:cNvSpPr>
            <a:spLocks noGrp="1" noRot="1" noChangeAspect="1" noTextEdit="1"/>
          </p:cNvSpPr>
          <p:nvPr>
            <p:ph type="sldImg"/>
          </p:nvPr>
        </p:nvSpPr>
        <p:spPr>
          <a:ln/>
        </p:spPr>
      </p:sp>
      <p:sp>
        <p:nvSpPr>
          <p:cNvPr id="1300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00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EA83F9E-E899-4221-A6CB-DF0D2529AB58}" type="slidenum">
              <a:rPr lang="en-US" altLang="zh-TW" sz="1300" smtClean="0"/>
              <a:pPr eaLnBrk="1" hangingPunct="1">
                <a:spcBef>
                  <a:spcPct val="0"/>
                </a:spcBef>
              </a:pPr>
              <a:t>19</a:t>
            </a:fld>
            <a:endParaRPr lang="en-US" altLang="zh-TW" sz="1300" smtClean="0"/>
          </a:p>
        </p:txBody>
      </p:sp>
    </p:spTree>
    <p:extLst>
      <p:ext uri="{BB962C8B-B14F-4D97-AF65-F5344CB8AC3E}">
        <p14:creationId xmlns:p14="http://schemas.microsoft.com/office/powerpoint/2010/main" val="323713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投影片圖像版面配置區 1"/>
          <p:cNvSpPr>
            <a:spLocks noGrp="1" noRot="1" noChangeAspect="1" noTextEdit="1"/>
          </p:cNvSpPr>
          <p:nvPr>
            <p:ph type="sldImg"/>
          </p:nvPr>
        </p:nvSpPr>
        <p:spPr>
          <a:ln/>
        </p:spPr>
      </p:sp>
      <p:sp>
        <p:nvSpPr>
          <p:cNvPr id="1126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26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81FF8CC-C933-43CD-A976-BBF64FD8EFD9}" type="slidenum">
              <a:rPr lang="en-US" altLang="zh-TW" sz="1300" smtClean="0"/>
              <a:pPr eaLnBrk="1" hangingPunct="1">
                <a:spcBef>
                  <a:spcPct val="0"/>
                </a:spcBef>
              </a:pPr>
              <a:t>2</a:t>
            </a:fld>
            <a:endParaRPr lang="en-US" altLang="zh-TW" sz="1300" smtClean="0"/>
          </a:p>
        </p:txBody>
      </p:sp>
    </p:spTree>
    <p:extLst>
      <p:ext uri="{BB962C8B-B14F-4D97-AF65-F5344CB8AC3E}">
        <p14:creationId xmlns:p14="http://schemas.microsoft.com/office/powerpoint/2010/main" val="800130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投影片圖像版面配置區 1"/>
          <p:cNvSpPr>
            <a:spLocks noGrp="1" noRot="1" noChangeAspect="1" noTextEdit="1"/>
          </p:cNvSpPr>
          <p:nvPr>
            <p:ph type="sldImg"/>
          </p:nvPr>
        </p:nvSpPr>
        <p:spPr>
          <a:ln/>
        </p:spPr>
      </p:sp>
      <p:sp>
        <p:nvSpPr>
          <p:cNvPr id="1310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10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9CFE590-674B-49F6-B095-E16B5E6F28D2}" type="slidenum">
              <a:rPr lang="en-US" altLang="zh-TW" sz="1300" smtClean="0"/>
              <a:pPr eaLnBrk="1" hangingPunct="1">
                <a:spcBef>
                  <a:spcPct val="0"/>
                </a:spcBef>
              </a:pPr>
              <a:t>20</a:t>
            </a:fld>
            <a:endParaRPr lang="en-US" altLang="zh-TW" sz="1300" smtClean="0"/>
          </a:p>
        </p:txBody>
      </p:sp>
    </p:spTree>
    <p:extLst>
      <p:ext uri="{BB962C8B-B14F-4D97-AF65-F5344CB8AC3E}">
        <p14:creationId xmlns:p14="http://schemas.microsoft.com/office/powerpoint/2010/main" val="3134551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投影片圖像版面配置區 1"/>
          <p:cNvSpPr>
            <a:spLocks noGrp="1" noRot="1" noChangeAspect="1" noTextEdit="1"/>
          </p:cNvSpPr>
          <p:nvPr>
            <p:ph type="sldImg"/>
          </p:nvPr>
        </p:nvSpPr>
        <p:spPr>
          <a:ln/>
        </p:spPr>
      </p:sp>
      <p:sp>
        <p:nvSpPr>
          <p:cNvPr id="1320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21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557C24E9-1014-43B6-86B1-9567B7F66797}" type="slidenum">
              <a:rPr lang="en-US" altLang="zh-TW" sz="1300" smtClean="0"/>
              <a:pPr eaLnBrk="1" hangingPunct="1">
                <a:spcBef>
                  <a:spcPct val="0"/>
                </a:spcBef>
              </a:pPr>
              <a:t>21</a:t>
            </a:fld>
            <a:endParaRPr lang="en-US" altLang="zh-TW" sz="1300" smtClean="0"/>
          </a:p>
        </p:txBody>
      </p:sp>
    </p:spTree>
    <p:extLst>
      <p:ext uri="{BB962C8B-B14F-4D97-AF65-F5344CB8AC3E}">
        <p14:creationId xmlns:p14="http://schemas.microsoft.com/office/powerpoint/2010/main" val="2618465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投影片圖像版面配置區 1"/>
          <p:cNvSpPr>
            <a:spLocks noGrp="1" noRot="1" noChangeAspect="1" noTextEdit="1"/>
          </p:cNvSpPr>
          <p:nvPr>
            <p:ph type="sldImg"/>
          </p:nvPr>
        </p:nvSpPr>
        <p:spPr>
          <a:ln/>
        </p:spPr>
      </p:sp>
      <p:sp>
        <p:nvSpPr>
          <p:cNvPr id="1331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31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F403719-1EC8-497E-A150-454BB6383F42}" type="slidenum">
              <a:rPr lang="en-US" altLang="zh-TW" sz="1300" smtClean="0"/>
              <a:pPr eaLnBrk="1" hangingPunct="1">
                <a:spcBef>
                  <a:spcPct val="0"/>
                </a:spcBef>
              </a:pPr>
              <a:t>22</a:t>
            </a:fld>
            <a:endParaRPr lang="en-US" altLang="zh-TW" sz="1300" smtClean="0"/>
          </a:p>
        </p:txBody>
      </p:sp>
    </p:spTree>
    <p:extLst>
      <p:ext uri="{BB962C8B-B14F-4D97-AF65-F5344CB8AC3E}">
        <p14:creationId xmlns:p14="http://schemas.microsoft.com/office/powerpoint/2010/main" val="782557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投影片圖像版面配置區 1"/>
          <p:cNvSpPr>
            <a:spLocks noGrp="1" noRot="1" noChangeAspect="1" noTextEdit="1"/>
          </p:cNvSpPr>
          <p:nvPr>
            <p:ph type="sldImg"/>
          </p:nvPr>
        </p:nvSpPr>
        <p:spPr>
          <a:ln/>
        </p:spPr>
      </p:sp>
      <p:sp>
        <p:nvSpPr>
          <p:cNvPr id="1341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41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BDF9B9D-38B5-43EA-A2D4-04ADFBF6C1B1}" type="slidenum">
              <a:rPr lang="en-US" altLang="zh-TW" sz="1300" smtClean="0"/>
              <a:pPr eaLnBrk="1" hangingPunct="1">
                <a:spcBef>
                  <a:spcPct val="0"/>
                </a:spcBef>
              </a:pPr>
              <a:t>23</a:t>
            </a:fld>
            <a:endParaRPr lang="en-US" altLang="zh-TW" sz="1300" smtClean="0"/>
          </a:p>
        </p:txBody>
      </p:sp>
    </p:spTree>
    <p:extLst>
      <p:ext uri="{BB962C8B-B14F-4D97-AF65-F5344CB8AC3E}">
        <p14:creationId xmlns:p14="http://schemas.microsoft.com/office/powerpoint/2010/main" val="3746637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投影片圖像版面配置區 1"/>
          <p:cNvSpPr>
            <a:spLocks noGrp="1" noRot="1" noChangeAspect="1" noTextEdit="1"/>
          </p:cNvSpPr>
          <p:nvPr>
            <p:ph type="sldImg"/>
          </p:nvPr>
        </p:nvSpPr>
        <p:spPr>
          <a:ln/>
        </p:spPr>
      </p:sp>
      <p:sp>
        <p:nvSpPr>
          <p:cNvPr id="1351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51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DAD358E-A700-43D5-BAB3-43E6C7DCA108}" type="slidenum">
              <a:rPr lang="en-US" altLang="zh-TW" sz="1300" smtClean="0"/>
              <a:pPr eaLnBrk="1" hangingPunct="1">
                <a:spcBef>
                  <a:spcPct val="0"/>
                </a:spcBef>
              </a:pPr>
              <a:t>24</a:t>
            </a:fld>
            <a:endParaRPr lang="en-US" altLang="zh-TW" sz="1300" smtClean="0"/>
          </a:p>
        </p:txBody>
      </p:sp>
    </p:spTree>
    <p:extLst>
      <p:ext uri="{BB962C8B-B14F-4D97-AF65-F5344CB8AC3E}">
        <p14:creationId xmlns:p14="http://schemas.microsoft.com/office/powerpoint/2010/main" val="4090328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投影片圖像版面配置區 1"/>
          <p:cNvSpPr>
            <a:spLocks noGrp="1" noRot="1" noChangeAspect="1" noTextEdit="1"/>
          </p:cNvSpPr>
          <p:nvPr>
            <p:ph type="sldImg"/>
          </p:nvPr>
        </p:nvSpPr>
        <p:spPr>
          <a:ln/>
        </p:spPr>
      </p:sp>
      <p:sp>
        <p:nvSpPr>
          <p:cNvPr id="1361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61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C814004-E15C-4D4F-974C-105A840D014E}" type="slidenum">
              <a:rPr lang="en-US" altLang="zh-TW" sz="1300" smtClean="0"/>
              <a:pPr eaLnBrk="1" hangingPunct="1">
                <a:spcBef>
                  <a:spcPct val="0"/>
                </a:spcBef>
              </a:pPr>
              <a:t>25</a:t>
            </a:fld>
            <a:endParaRPr lang="en-US" altLang="zh-TW" sz="1300" smtClean="0"/>
          </a:p>
        </p:txBody>
      </p:sp>
    </p:spTree>
    <p:extLst>
      <p:ext uri="{BB962C8B-B14F-4D97-AF65-F5344CB8AC3E}">
        <p14:creationId xmlns:p14="http://schemas.microsoft.com/office/powerpoint/2010/main" val="80751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投影片圖像版面配置區 1"/>
          <p:cNvSpPr>
            <a:spLocks noGrp="1" noRot="1" noChangeAspect="1" noTextEdit="1"/>
          </p:cNvSpPr>
          <p:nvPr>
            <p:ph type="sldImg"/>
          </p:nvPr>
        </p:nvSpPr>
        <p:spPr>
          <a:ln/>
        </p:spPr>
      </p:sp>
      <p:sp>
        <p:nvSpPr>
          <p:cNvPr id="1372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72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8C8325B-1AE4-4AAE-838D-3B89A9A15F96}" type="slidenum">
              <a:rPr lang="en-US" altLang="zh-TW" sz="1300" smtClean="0"/>
              <a:pPr eaLnBrk="1" hangingPunct="1">
                <a:spcBef>
                  <a:spcPct val="0"/>
                </a:spcBef>
              </a:pPr>
              <a:t>26</a:t>
            </a:fld>
            <a:endParaRPr lang="en-US" altLang="zh-TW" sz="1300" smtClean="0"/>
          </a:p>
        </p:txBody>
      </p:sp>
    </p:spTree>
    <p:extLst>
      <p:ext uri="{BB962C8B-B14F-4D97-AF65-F5344CB8AC3E}">
        <p14:creationId xmlns:p14="http://schemas.microsoft.com/office/powerpoint/2010/main" val="133239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投影片圖像版面配置區 1"/>
          <p:cNvSpPr>
            <a:spLocks noGrp="1" noRot="1" noChangeAspect="1" noTextEdit="1"/>
          </p:cNvSpPr>
          <p:nvPr>
            <p:ph type="sldImg"/>
          </p:nvPr>
        </p:nvSpPr>
        <p:spPr>
          <a:ln/>
        </p:spPr>
      </p:sp>
      <p:sp>
        <p:nvSpPr>
          <p:cNvPr id="1382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82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671F3A2-8722-4C9D-8A58-C703DA8DBD7C}" type="slidenum">
              <a:rPr lang="en-US" altLang="zh-TW" sz="1300" smtClean="0"/>
              <a:pPr eaLnBrk="1" hangingPunct="1">
                <a:spcBef>
                  <a:spcPct val="0"/>
                </a:spcBef>
              </a:pPr>
              <a:t>27</a:t>
            </a:fld>
            <a:endParaRPr lang="en-US" altLang="zh-TW" sz="1300" smtClean="0"/>
          </a:p>
        </p:txBody>
      </p:sp>
    </p:spTree>
    <p:extLst>
      <p:ext uri="{BB962C8B-B14F-4D97-AF65-F5344CB8AC3E}">
        <p14:creationId xmlns:p14="http://schemas.microsoft.com/office/powerpoint/2010/main" val="1416058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投影片圖像版面配置區 1"/>
          <p:cNvSpPr>
            <a:spLocks noGrp="1" noRot="1" noChangeAspect="1" noTextEdit="1"/>
          </p:cNvSpPr>
          <p:nvPr>
            <p:ph type="sldImg"/>
          </p:nvPr>
        </p:nvSpPr>
        <p:spPr>
          <a:ln/>
        </p:spPr>
      </p:sp>
      <p:sp>
        <p:nvSpPr>
          <p:cNvPr id="1392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92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5B2DE10-84E9-4D74-ADF4-8841CAEFAEDC}" type="slidenum">
              <a:rPr lang="en-US" altLang="zh-TW" sz="1300" smtClean="0"/>
              <a:pPr eaLnBrk="1" hangingPunct="1">
                <a:spcBef>
                  <a:spcPct val="0"/>
                </a:spcBef>
              </a:pPr>
              <a:t>28</a:t>
            </a:fld>
            <a:endParaRPr lang="en-US" altLang="zh-TW" sz="1300" smtClean="0"/>
          </a:p>
        </p:txBody>
      </p:sp>
    </p:spTree>
    <p:extLst>
      <p:ext uri="{BB962C8B-B14F-4D97-AF65-F5344CB8AC3E}">
        <p14:creationId xmlns:p14="http://schemas.microsoft.com/office/powerpoint/2010/main" val="567899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投影片圖像版面配置區 1"/>
          <p:cNvSpPr>
            <a:spLocks noGrp="1" noRot="1" noChangeAspect="1" noTextEdit="1"/>
          </p:cNvSpPr>
          <p:nvPr>
            <p:ph type="sldImg"/>
          </p:nvPr>
        </p:nvSpPr>
        <p:spPr>
          <a:ln/>
        </p:spPr>
      </p:sp>
      <p:sp>
        <p:nvSpPr>
          <p:cNvPr id="1402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02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37FE424-3543-4238-B7DE-9A72CB82D7FC}" type="slidenum">
              <a:rPr lang="en-US" altLang="zh-TW" sz="1300" smtClean="0"/>
              <a:pPr eaLnBrk="1" hangingPunct="1">
                <a:spcBef>
                  <a:spcPct val="0"/>
                </a:spcBef>
              </a:pPr>
              <a:t>29</a:t>
            </a:fld>
            <a:endParaRPr lang="en-US" altLang="zh-TW" sz="1300" smtClean="0"/>
          </a:p>
        </p:txBody>
      </p:sp>
    </p:spTree>
    <p:extLst>
      <p:ext uri="{BB962C8B-B14F-4D97-AF65-F5344CB8AC3E}">
        <p14:creationId xmlns:p14="http://schemas.microsoft.com/office/powerpoint/2010/main" val="45228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投影片圖像版面配置區 1"/>
          <p:cNvSpPr>
            <a:spLocks noGrp="1" noRot="1" noChangeAspect="1" noTextEdit="1"/>
          </p:cNvSpPr>
          <p:nvPr>
            <p:ph type="sldImg"/>
          </p:nvPr>
        </p:nvSpPr>
        <p:spPr>
          <a:ln/>
        </p:spPr>
      </p:sp>
      <p:sp>
        <p:nvSpPr>
          <p:cNvPr id="1136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36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9C79A5F-D36F-4181-8655-DB181CBA6C27}" type="slidenum">
              <a:rPr lang="en-US" altLang="zh-TW" sz="1300" smtClean="0"/>
              <a:pPr eaLnBrk="1" hangingPunct="1">
                <a:spcBef>
                  <a:spcPct val="0"/>
                </a:spcBef>
              </a:pPr>
              <a:t>3</a:t>
            </a:fld>
            <a:endParaRPr lang="en-US" altLang="zh-TW" sz="1300" smtClean="0"/>
          </a:p>
        </p:txBody>
      </p:sp>
    </p:spTree>
    <p:extLst>
      <p:ext uri="{BB962C8B-B14F-4D97-AF65-F5344CB8AC3E}">
        <p14:creationId xmlns:p14="http://schemas.microsoft.com/office/powerpoint/2010/main" val="2969613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投影片圖像版面配置區 1"/>
          <p:cNvSpPr>
            <a:spLocks noGrp="1" noRot="1" noChangeAspect="1" noTextEdit="1"/>
          </p:cNvSpPr>
          <p:nvPr>
            <p:ph type="sldImg"/>
          </p:nvPr>
        </p:nvSpPr>
        <p:spPr>
          <a:ln/>
        </p:spPr>
      </p:sp>
      <p:sp>
        <p:nvSpPr>
          <p:cNvPr id="1413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13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ABC3195-1266-4E4E-8771-3F6D904E5FCC}" type="slidenum">
              <a:rPr lang="en-US" altLang="zh-TW" sz="1300" smtClean="0"/>
              <a:pPr eaLnBrk="1" hangingPunct="1">
                <a:spcBef>
                  <a:spcPct val="0"/>
                </a:spcBef>
              </a:pPr>
              <a:t>30</a:t>
            </a:fld>
            <a:endParaRPr lang="en-US" altLang="zh-TW" sz="1300" smtClean="0"/>
          </a:p>
        </p:txBody>
      </p:sp>
    </p:spTree>
    <p:extLst>
      <p:ext uri="{BB962C8B-B14F-4D97-AF65-F5344CB8AC3E}">
        <p14:creationId xmlns:p14="http://schemas.microsoft.com/office/powerpoint/2010/main" val="2923731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投影片圖像版面配置區 1"/>
          <p:cNvSpPr>
            <a:spLocks noGrp="1" noRot="1" noChangeAspect="1" noTextEdit="1"/>
          </p:cNvSpPr>
          <p:nvPr>
            <p:ph type="sldImg"/>
          </p:nvPr>
        </p:nvSpPr>
        <p:spPr>
          <a:ln/>
        </p:spPr>
      </p:sp>
      <p:sp>
        <p:nvSpPr>
          <p:cNvPr id="1423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23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FEFB6AE-5EC7-49E7-834D-112552FDC496}" type="slidenum">
              <a:rPr lang="en-US" altLang="zh-TW" sz="1300" smtClean="0"/>
              <a:pPr eaLnBrk="1" hangingPunct="1">
                <a:spcBef>
                  <a:spcPct val="0"/>
                </a:spcBef>
              </a:pPr>
              <a:t>31</a:t>
            </a:fld>
            <a:endParaRPr lang="en-US" altLang="zh-TW" sz="1300" smtClean="0"/>
          </a:p>
        </p:txBody>
      </p:sp>
    </p:spTree>
    <p:extLst>
      <p:ext uri="{BB962C8B-B14F-4D97-AF65-F5344CB8AC3E}">
        <p14:creationId xmlns:p14="http://schemas.microsoft.com/office/powerpoint/2010/main" val="2193492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BCCE1D9-5EBD-4B11-B3CA-7734782C065A}" type="slidenum">
              <a:rPr lang="en-US" altLang="zh-TW" sz="1300" smtClean="0"/>
              <a:pPr eaLnBrk="1" hangingPunct="1">
                <a:spcBef>
                  <a:spcPct val="0"/>
                </a:spcBef>
              </a:pPr>
              <a:t>36</a:t>
            </a:fld>
            <a:endParaRPr lang="en-US" altLang="zh-TW" sz="1300" smtClean="0"/>
          </a:p>
        </p:txBody>
      </p:sp>
      <p:sp>
        <p:nvSpPr>
          <p:cNvPr id="143363" name="Rectangle 2"/>
          <p:cNvSpPr>
            <a:spLocks noGrp="1" noRot="1" noChangeAspect="1" noChangeArrowheads="1" noTextEdit="1"/>
          </p:cNvSpPr>
          <p:nvPr>
            <p:ph type="sldImg"/>
          </p:nvPr>
        </p:nvSpPr>
        <p:spPr>
          <a:xfrm>
            <a:off x="930275" y="750888"/>
            <a:ext cx="4954588" cy="3716337"/>
          </a:xfrm>
          <a:ln/>
        </p:spPr>
      </p:sp>
      <p:sp>
        <p:nvSpPr>
          <p:cNvPr id="143364" name="Rectangle 3"/>
          <p:cNvSpPr>
            <a:spLocks noGrp="1" noChangeArrowheads="1"/>
          </p:cNvSpPr>
          <p:nvPr>
            <p:ph type="body" idx="1"/>
          </p:nvPr>
        </p:nvSpPr>
        <p:spPr>
          <a:xfrm>
            <a:off x="908050" y="4724400"/>
            <a:ext cx="4999038"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ea typeface="新細明體" charset="-120"/>
              </a:rPr>
              <a:t>For the tiling to be possible, </a:t>
            </a:r>
            <a:r>
              <a:rPr lang="en-US" altLang="zh-TW" smtClean="0">
                <a:solidFill>
                  <a:schemeClr val="hlink"/>
                </a:solidFill>
                <a:ea typeface="新細明體" charset="-120"/>
              </a:rPr>
              <a:t>(n</a:t>
            </a:r>
            <a:r>
              <a:rPr lang="en-US" altLang="zh-TW" baseline="30000" smtClean="0">
                <a:solidFill>
                  <a:schemeClr val="hlink"/>
                </a:solidFill>
                <a:ea typeface="新細明體" charset="-120"/>
              </a:rPr>
              <a:t>2</a:t>
            </a:r>
            <a:r>
              <a:rPr lang="en-US" altLang="zh-TW" smtClean="0">
                <a:solidFill>
                  <a:schemeClr val="hlink"/>
                </a:solidFill>
                <a:ea typeface="新細明體" charset="-120"/>
              </a:rPr>
              <a:t> - 1) must be divisible by 3 whenever n is a power of 2. So, the tiling algorithm that follows actually provides a proof the this is so.</a:t>
            </a:r>
          </a:p>
        </p:txBody>
      </p:sp>
    </p:spTree>
    <p:extLst>
      <p:ext uri="{BB962C8B-B14F-4D97-AF65-F5344CB8AC3E}">
        <p14:creationId xmlns:p14="http://schemas.microsoft.com/office/powerpoint/2010/main" val="1587043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投影片圖像版面配置區 1"/>
          <p:cNvSpPr>
            <a:spLocks noGrp="1" noRot="1" noChangeAspect="1" noTextEdit="1"/>
          </p:cNvSpPr>
          <p:nvPr>
            <p:ph type="sldImg"/>
          </p:nvPr>
        </p:nvSpPr>
        <p:spPr>
          <a:ln/>
        </p:spPr>
      </p:sp>
      <p:sp>
        <p:nvSpPr>
          <p:cNvPr id="1443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43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3D7B75E-019A-4F94-8D42-41215701CEA8}" type="slidenum">
              <a:rPr lang="en-US" altLang="zh-TW" sz="1300" smtClean="0"/>
              <a:pPr eaLnBrk="1" hangingPunct="1">
                <a:spcBef>
                  <a:spcPct val="0"/>
                </a:spcBef>
              </a:pPr>
              <a:t>38</a:t>
            </a:fld>
            <a:endParaRPr lang="en-US" altLang="zh-TW" sz="1300" smtClean="0"/>
          </a:p>
        </p:txBody>
      </p:sp>
    </p:spTree>
    <p:extLst>
      <p:ext uri="{BB962C8B-B14F-4D97-AF65-F5344CB8AC3E}">
        <p14:creationId xmlns:p14="http://schemas.microsoft.com/office/powerpoint/2010/main" val="1403502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投影片圖像版面配置區 1"/>
          <p:cNvSpPr>
            <a:spLocks noGrp="1" noRot="1" noChangeAspect="1" noTextEdit="1"/>
          </p:cNvSpPr>
          <p:nvPr>
            <p:ph type="sldImg"/>
          </p:nvPr>
        </p:nvSpPr>
        <p:spPr>
          <a:ln/>
        </p:spPr>
      </p:sp>
      <p:sp>
        <p:nvSpPr>
          <p:cNvPr id="1454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54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4BDCE597-DA87-41D1-9D95-041A3E339BAF}" type="slidenum">
              <a:rPr lang="en-US" altLang="zh-TW" sz="1300" smtClean="0"/>
              <a:pPr eaLnBrk="1" hangingPunct="1">
                <a:spcBef>
                  <a:spcPct val="0"/>
                </a:spcBef>
              </a:pPr>
              <a:t>39</a:t>
            </a:fld>
            <a:endParaRPr lang="en-US" altLang="zh-TW" sz="1300" smtClean="0"/>
          </a:p>
        </p:txBody>
      </p:sp>
    </p:spTree>
    <p:extLst>
      <p:ext uri="{BB962C8B-B14F-4D97-AF65-F5344CB8AC3E}">
        <p14:creationId xmlns:p14="http://schemas.microsoft.com/office/powerpoint/2010/main" val="1835514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投影片圖像版面配置區 1"/>
          <p:cNvSpPr>
            <a:spLocks noGrp="1" noRot="1" noChangeAspect="1" noTextEdit="1"/>
          </p:cNvSpPr>
          <p:nvPr>
            <p:ph type="sldImg"/>
          </p:nvPr>
        </p:nvSpPr>
        <p:spPr>
          <a:ln/>
        </p:spPr>
      </p:sp>
      <p:sp>
        <p:nvSpPr>
          <p:cNvPr id="1464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64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3DD1B67-C232-4853-876D-4F141CE17023}" type="slidenum">
              <a:rPr lang="en-US" altLang="zh-TW" sz="1300" smtClean="0"/>
              <a:pPr eaLnBrk="1" hangingPunct="1">
                <a:spcBef>
                  <a:spcPct val="0"/>
                </a:spcBef>
              </a:pPr>
              <a:t>40</a:t>
            </a:fld>
            <a:endParaRPr lang="en-US" altLang="zh-TW" sz="1300" smtClean="0"/>
          </a:p>
        </p:txBody>
      </p:sp>
    </p:spTree>
    <p:extLst>
      <p:ext uri="{BB962C8B-B14F-4D97-AF65-F5344CB8AC3E}">
        <p14:creationId xmlns:p14="http://schemas.microsoft.com/office/powerpoint/2010/main" val="3614335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投影片圖像版面配置區 1"/>
          <p:cNvSpPr>
            <a:spLocks noGrp="1" noRot="1" noChangeAspect="1" noTextEdit="1"/>
          </p:cNvSpPr>
          <p:nvPr>
            <p:ph type="sldImg"/>
          </p:nvPr>
        </p:nvSpPr>
        <p:spPr>
          <a:ln/>
        </p:spPr>
      </p:sp>
      <p:sp>
        <p:nvSpPr>
          <p:cNvPr id="1474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74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88FF9BD-A8C7-4965-8ADF-6E574012C5C5}" type="slidenum">
              <a:rPr lang="en-US" altLang="zh-TW" sz="1300" smtClean="0"/>
              <a:pPr eaLnBrk="1" hangingPunct="1">
                <a:spcBef>
                  <a:spcPct val="0"/>
                </a:spcBef>
              </a:pPr>
              <a:t>41</a:t>
            </a:fld>
            <a:endParaRPr lang="en-US" altLang="zh-TW" sz="1300" smtClean="0"/>
          </a:p>
        </p:txBody>
      </p:sp>
    </p:spTree>
    <p:extLst>
      <p:ext uri="{BB962C8B-B14F-4D97-AF65-F5344CB8AC3E}">
        <p14:creationId xmlns:p14="http://schemas.microsoft.com/office/powerpoint/2010/main" val="317006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投影片圖像版面配置區 1"/>
          <p:cNvSpPr>
            <a:spLocks noGrp="1" noRot="1" noChangeAspect="1" noTextEdit="1"/>
          </p:cNvSpPr>
          <p:nvPr>
            <p:ph type="sldImg"/>
          </p:nvPr>
        </p:nvSpPr>
        <p:spPr>
          <a:ln/>
        </p:spPr>
      </p:sp>
      <p:sp>
        <p:nvSpPr>
          <p:cNvPr id="1484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84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A7F95DD-874B-4D7F-A0C7-E029B83EE059}" type="slidenum">
              <a:rPr lang="en-US" altLang="zh-TW" sz="1300" smtClean="0"/>
              <a:pPr eaLnBrk="1" hangingPunct="1">
                <a:spcBef>
                  <a:spcPct val="0"/>
                </a:spcBef>
              </a:pPr>
              <a:t>42</a:t>
            </a:fld>
            <a:endParaRPr lang="en-US" altLang="zh-TW" sz="1300" smtClean="0"/>
          </a:p>
        </p:txBody>
      </p:sp>
    </p:spTree>
    <p:extLst>
      <p:ext uri="{BB962C8B-B14F-4D97-AF65-F5344CB8AC3E}">
        <p14:creationId xmlns:p14="http://schemas.microsoft.com/office/powerpoint/2010/main" val="1834597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投影片圖像版面配置區 1"/>
          <p:cNvSpPr>
            <a:spLocks noGrp="1" noRot="1" noChangeAspect="1" noTextEdit="1"/>
          </p:cNvSpPr>
          <p:nvPr>
            <p:ph type="sldImg"/>
          </p:nvPr>
        </p:nvSpPr>
        <p:spPr>
          <a:ln/>
        </p:spPr>
      </p:sp>
      <p:sp>
        <p:nvSpPr>
          <p:cNvPr id="1495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95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2EC4A6B-CFE2-4D9D-8B08-F5EF0E6A7EFF}" type="slidenum">
              <a:rPr lang="en-US" altLang="zh-TW" sz="1300" smtClean="0"/>
              <a:pPr eaLnBrk="1" hangingPunct="1">
                <a:spcBef>
                  <a:spcPct val="0"/>
                </a:spcBef>
              </a:pPr>
              <a:t>43</a:t>
            </a:fld>
            <a:endParaRPr lang="en-US" altLang="zh-TW" sz="1300" smtClean="0"/>
          </a:p>
        </p:txBody>
      </p:sp>
    </p:spTree>
    <p:extLst>
      <p:ext uri="{BB962C8B-B14F-4D97-AF65-F5344CB8AC3E}">
        <p14:creationId xmlns:p14="http://schemas.microsoft.com/office/powerpoint/2010/main" val="236108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投影片圖像版面配置區 1"/>
          <p:cNvSpPr>
            <a:spLocks noGrp="1" noRot="1" noChangeAspect="1" noTextEdit="1"/>
          </p:cNvSpPr>
          <p:nvPr>
            <p:ph type="sldImg"/>
          </p:nvPr>
        </p:nvSpPr>
        <p:spPr>
          <a:ln/>
        </p:spPr>
      </p:sp>
      <p:sp>
        <p:nvSpPr>
          <p:cNvPr id="1505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05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51133B3-03CA-468D-8033-2244D378C355}" type="slidenum">
              <a:rPr lang="en-US" altLang="zh-TW" sz="1300" smtClean="0"/>
              <a:pPr eaLnBrk="1" hangingPunct="1">
                <a:spcBef>
                  <a:spcPct val="0"/>
                </a:spcBef>
              </a:pPr>
              <a:t>44</a:t>
            </a:fld>
            <a:endParaRPr lang="en-US" altLang="zh-TW" sz="1300" smtClean="0"/>
          </a:p>
        </p:txBody>
      </p:sp>
    </p:spTree>
    <p:extLst>
      <p:ext uri="{BB962C8B-B14F-4D97-AF65-F5344CB8AC3E}">
        <p14:creationId xmlns:p14="http://schemas.microsoft.com/office/powerpoint/2010/main" val="38582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投影片圖像版面配置區 1"/>
          <p:cNvSpPr>
            <a:spLocks noGrp="1" noRot="1" noChangeAspect="1" noTextEdit="1"/>
          </p:cNvSpPr>
          <p:nvPr>
            <p:ph type="sldImg"/>
          </p:nvPr>
        </p:nvSpPr>
        <p:spPr>
          <a:ln/>
        </p:spPr>
      </p:sp>
      <p:sp>
        <p:nvSpPr>
          <p:cNvPr id="1146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46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B778F47-0F42-4305-94A1-C8B0102E4BDD}" type="slidenum">
              <a:rPr lang="en-US" altLang="zh-TW" sz="1300" smtClean="0"/>
              <a:pPr eaLnBrk="1" hangingPunct="1">
                <a:spcBef>
                  <a:spcPct val="0"/>
                </a:spcBef>
              </a:pPr>
              <a:t>4</a:t>
            </a:fld>
            <a:endParaRPr lang="en-US" altLang="zh-TW" sz="1300" smtClean="0"/>
          </a:p>
        </p:txBody>
      </p:sp>
    </p:spTree>
    <p:extLst>
      <p:ext uri="{BB962C8B-B14F-4D97-AF65-F5344CB8AC3E}">
        <p14:creationId xmlns:p14="http://schemas.microsoft.com/office/powerpoint/2010/main" val="42684929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投影片圖像版面配置區 1"/>
          <p:cNvSpPr>
            <a:spLocks noGrp="1" noRot="1" noChangeAspect="1" noTextEdit="1"/>
          </p:cNvSpPr>
          <p:nvPr>
            <p:ph type="sldImg"/>
          </p:nvPr>
        </p:nvSpPr>
        <p:spPr>
          <a:ln/>
        </p:spPr>
      </p:sp>
      <p:sp>
        <p:nvSpPr>
          <p:cNvPr id="1515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15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BEC393F-C28D-434A-BD33-EFCDA24CED46}" type="slidenum">
              <a:rPr lang="en-US" altLang="zh-TW" sz="1300" smtClean="0"/>
              <a:pPr eaLnBrk="1" hangingPunct="1">
                <a:spcBef>
                  <a:spcPct val="0"/>
                </a:spcBef>
              </a:pPr>
              <a:t>45</a:t>
            </a:fld>
            <a:endParaRPr lang="en-US" altLang="zh-TW" sz="1300" smtClean="0"/>
          </a:p>
        </p:txBody>
      </p:sp>
    </p:spTree>
    <p:extLst>
      <p:ext uri="{BB962C8B-B14F-4D97-AF65-F5344CB8AC3E}">
        <p14:creationId xmlns:p14="http://schemas.microsoft.com/office/powerpoint/2010/main" val="3504585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投影片圖像版面配置區 1"/>
          <p:cNvSpPr>
            <a:spLocks noGrp="1" noRot="1" noChangeAspect="1" noTextEdit="1"/>
          </p:cNvSpPr>
          <p:nvPr>
            <p:ph type="sldImg"/>
          </p:nvPr>
        </p:nvSpPr>
        <p:spPr>
          <a:ln/>
        </p:spPr>
      </p:sp>
      <p:sp>
        <p:nvSpPr>
          <p:cNvPr id="1525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25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4B87883-A4A3-4EFE-9EE7-3A7CA2703897}" type="slidenum">
              <a:rPr lang="en-US" altLang="zh-TW" sz="1300" smtClean="0"/>
              <a:pPr eaLnBrk="1" hangingPunct="1">
                <a:spcBef>
                  <a:spcPct val="0"/>
                </a:spcBef>
              </a:pPr>
              <a:t>46</a:t>
            </a:fld>
            <a:endParaRPr lang="en-US" altLang="zh-TW" sz="1300" smtClean="0"/>
          </a:p>
        </p:txBody>
      </p:sp>
    </p:spTree>
    <p:extLst>
      <p:ext uri="{BB962C8B-B14F-4D97-AF65-F5344CB8AC3E}">
        <p14:creationId xmlns:p14="http://schemas.microsoft.com/office/powerpoint/2010/main" val="1312844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投影片圖像版面配置區 1"/>
          <p:cNvSpPr>
            <a:spLocks noGrp="1" noRot="1" noChangeAspect="1" noTextEdit="1"/>
          </p:cNvSpPr>
          <p:nvPr>
            <p:ph type="sldImg"/>
          </p:nvPr>
        </p:nvSpPr>
        <p:spPr>
          <a:ln/>
        </p:spPr>
      </p:sp>
      <p:sp>
        <p:nvSpPr>
          <p:cNvPr id="1536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360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2347CD6-ECF2-48FF-B0C8-B9D543223658}" type="slidenum">
              <a:rPr lang="en-US" altLang="zh-TW" sz="1300" smtClean="0"/>
              <a:pPr eaLnBrk="1" hangingPunct="1">
                <a:spcBef>
                  <a:spcPct val="0"/>
                </a:spcBef>
              </a:pPr>
              <a:t>47</a:t>
            </a:fld>
            <a:endParaRPr lang="en-US" altLang="zh-TW" sz="1300" smtClean="0"/>
          </a:p>
        </p:txBody>
      </p:sp>
    </p:spTree>
    <p:extLst>
      <p:ext uri="{BB962C8B-B14F-4D97-AF65-F5344CB8AC3E}">
        <p14:creationId xmlns:p14="http://schemas.microsoft.com/office/powerpoint/2010/main" val="1944434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投影片圖像版面配置區 1"/>
          <p:cNvSpPr>
            <a:spLocks noGrp="1" noRot="1" noChangeAspect="1" noTextEdit="1"/>
          </p:cNvSpPr>
          <p:nvPr>
            <p:ph type="sldImg"/>
          </p:nvPr>
        </p:nvSpPr>
        <p:spPr>
          <a:ln/>
        </p:spPr>
      </p:sp>
      <p:sp>
        <p:nvSpPr>
          <p:cNvPr id="1546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46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E86FE86-81DD-4163-9928-F67E8D1707EB}" type="slidenum">
              <a:rPr lang="en-US" altLang="zh-TW" sz="1300" smtClean="0"/>
              <a:pPr eaLnBrk="1" hangingPunct="1">
                <a:spcBef>
                  <a:spcPct val="0"/>
                </a:spcBef>
              </a:pPr>
              <a:t>48</a:t>
            </a:fld>
            <a:endParaRPr lang="en-US" altLang="zh-TW" sz="1300" smtClean="0"/>
          </a:p>
        </p:txBody>
      </p:sp>
    </p:spTree>
    <p:extLst>
      <p:ext uri="{BB962C8B-B14F-4D97-AF65-F5344CB8AC3E}">
        <p14:creationId xmlns:p14="http://schemas.microsoft.com/office/powerpoint/2010/main" val="38230493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投影片圖像版面配置區 1"/>
          <p:cNvSpPr>
            <a:spLocks noGrp="1" noRot="1" noChangeAspect="1" noTextEdit="1"/>
          </p:cNvSpPr>
          <p:nvPr>
            <p:ph type="sldImg"/>
          </p:nvPr>
        </p:nvSpPr>
        <p:spPr>
          <a:ln/>
        </p:spPr>
      </p:sp>
      <p:sp>
        <p:nvSpPr>
          <p:cNvPr id="1556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56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C43DD92-7AAF-4533-AE73-FE29D340BBF0}" type="slidenum">
              <a:rPr lang="en-US" altLang="zh-TW" sz="1300" smtClean="0"/>
              <a:pPr eaLnBrk="1" hangingPunct="1">
                <a:spcBef>
                  <a:spcPct val="0"/>
                </a:spcBef>
              </a:pPr>
              <a:t>49</a:t>
            </a:fld>
            <a:endParaRPr lang="en-US" altLang="zh-TW" sz="1300" smtClean="0"/>
          </a:p>
        </p:txBody>
      </p:sp>
    </p:spTree>
    <p:extLst>
      <p:ext uri="{BB962C8B-B14F-4D97-AF65-F5344CB8AC3E}">
        <p14:creationId xmlns:p14="http://schemas.microsoft.com/office/powerpoint/2010/main" val="2827921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投影片圖像版面配置區 1"/>
          <p:cNvSpPr>
            <a:spLocks noGrp="1" noRot="1" noChangeAspect="1" noTextEdit="1"/>
          </p:cNvSpPr>
          <p:nvPr>
            <p:ph type="sldImg"/>
          </p:nvPr>
        </p:nvSpPr>
        <p:spPr>
          <a:ln/>
        </p:spPr>
      </p:sp>
      <p:sp>
        <p:nvSpPr>
          <p:cNvPr id="1566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66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D1265E1-7B23-42D0-B350-C873702E1987}" type="slidenum">
              <a:rPr lang="en-US" altLang="zh-TW" sz="1300" smtClean="0"/>
              <a:pPr eaLnBrk="1" hangingPunct="1">
                <a:spcBef>
                  <a:spcPct val="0"/>
                </a:spcBef>
              </a:pPr>
              <a:t>50</a:t>
            </a:fld>
            <a:endParaRPr lang="en-US" altLang="zh-TW" sz="1300" smtClean="0"/>
          </a:p>
        </p:txBody>
      </p:sp>
    </p:spTree>
    <p:extLst>
      <p:ext uri="{BB962C8B-B14F-4D97-AF65-F5344CB8AC3E}">
        <p14:creationId xmlns:p14="http://schemas.microsoft.com/office/powerpoint/2010/main" val="24102437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投影片圖像版面配置區 1"/>
          <p:cNvSpPr>
            <a:spLocks noGrp="1" noRot="1" noChangeAspect="1" noTextEdit="1"/>
          </p:cNvSpPr>
          <p:nvPr>
            <p:ph type="sldImg"/>
          </p:nvPr>
        </p:nvSpPr>
        <p:spPr>
          <a:ln/>
        </p:spPr>
      </p:sp>
      <p:sp>
        <p:nvSpPr>
          <p:cNvPr id="1576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77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D1BE250-424F-487C-BE6E-67456968D5E7}" type="slidenum">
              <a:rPr lang="en-US" altLang="zh-TW" sz="1300" smtClean="0"/>
              <a:pPr eaLnBrk="1" hangingPunct="1">
                <a:spcBef>
                  <a:spcPct val="0"/>
                </a:spcBef>
              </a:pPr>
              <a:t>51</a:t>
            </a:fld>
            <a:endParaRPr lang="en-US" altLang="zh-TW" sz="1300" smtClean="0"/>
          </a:p>
        </p:txBody>
      </p:sp>
    </p:spTree>
    <p:extLst>
      <p:ext uri="{BB962C8B-B14F-4D97-AF65-F5344CB8AC3E}">
        <p14:creationId xmlns:p14="http://schemas.microsoft.com/office/powerpoint/2010/main" val="3725908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投影片圖像版面配置區 1"/>
          <p:cNvSpPr>
            <a:spLocks noGrp="1" noRot="1" noChangeAspect="1" noTextEdit="1"/>
          </p:cNvSpPr>
          <p:nvPr>
            <p:ph type="sldImg"/>
          </p:nvPr>
        </p:nvSpPr>
        <p:spPr>
          <a:ln/>
        </p:spPr>
      </p:sp>
      <p:sp>
        <p:nvSpPr>
          <p:cNvPr id="1587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87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EF1E82C-3BDE-402E-B2E5-E41637C57C27}" type="slidenum">
              <a:rPr lang="en-US" altLang="zh-TW" sz="1300" smtClean="0"/>
              <a:pPr eaLnBrk="1" hangingPunct="1">
                <a:spcBef>
                  <a:spcPct val="0"/>
                </a:spcBef>
              </a:pPr>
              <a:t>52</a:t>
            </a:fld>
            <a:endParaRPr lang="en-US" altLang="zh-TW" sz="1300" smtClean="0"/>
          </a:p>
        </p:txBody>
      </p:sp>
    </p:spTree>
    <p:extLst>
      <p:ext uri="{BB962C8B-B14F-4D97-AF65-F5344CB8AC3E}">
        <p14:creationId xmlns:p14="http://schemas.microsoft.com/office/powerpoint/2010/main" val="540399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投影片圖像版面配置區 1"/>
          <p:cNvSpPr>
            <a:spLocks noGrp="1" noRot="1" noChangeAspect="1" noTextEdit="1"/>
          </p:cNvSpPr>
          <p:nvPr>
            <p:ph type="sldImg"/>
          </p:nvPr>
        </p:nvSpPr>
        <p:spPr>
          <a:ln/>
        </p:spPr>
      </p:sp>
      <p:sp>
        <p:nvSpPr>
          <p:cNvPr id="1597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97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4866AAD8-47EB-4D66-AABF-182B37D796B1}" type="slidenum">
              <a:rPr lang="en-US" altLang="zh-TW" sz="1300" smtClean="0"/>
              <a:pPr eaLnBrk="1" hangingPunct="1">
                <a:spcBef>
                  <a:spcPct val="0"/>
                </a:spcBef>
              </a:pPr>
              <a:t>53</a:t>
            </a:fld>
            <a:endParaRPr lang="en-US" altLang="zh-TW" sz="1300" smtClean="0"/>
          </a:p>
        </p:txBody>
      </p:sp>
    </p:spTree>
    <p:extLst>
      <p:ext uri="{BB962C8B-B14F-4D97-AF65-F5344CB8AC3E}">
        <p14:creationId xmlns:p14="http://schemas.microsoft.com/office/powerpoint/2010/main" val="1659749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投影片圖像版面配置區 1"/>
          <p:cNvSpPr>
            <a:spLocks noGrp="1" noRot="1" noChangeAspect="1" noTextEdit="1"/>
          </p:cNvSpPr>
          <p:nvPr>
            <p:ph type="sldImg"/>
          </p:nvPr>
        </p:nvSpPr>
        <p:spPr>
          <a:ln/>
        </p:spPr>
      </p:sp>
      <p:sp>
        <p:nvSpPr>
          <p:cNvPr id="1607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07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88D9E37-93EB-420D-94A2-96C1125A695F}" type="slidenum">
              <a:rPr lang="en-US" altLang="zh-TW" sz="1300" smtClean="0"/>
              <a:pPr eaLnBrk="1" hangingPunct="1">
                <a:spcBef>
                  <a:spcPct val="0"/>
                </a:spcBef>
              </a:pPr>
              <a:t>54</a:t>
            </a:fld>
            <a:endParaRPr lang="en-US" altLang="zh-TW" sz="1300" smtClean="0"/>
          </a:p>
        </p:txBody>
      </p:sp>
    </p:spTree>
    <p:extLst>
      <p:ext uri="{BB962C8B-B14F-4D97-AF65-F5344CB8AC3E}">
        <p14:creationId xmlns:p14="http://schemas.microsoft.com/office/powerpoint/2010/main" val="16271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投影片圖像版面配置區 1"/>
          <p:cNvSpPr>
            <a:spLocks noGrp="1" noRot="1" noChangeAspect="1" noTextEdit="1"/>
          </p:cNvSpPr>
          <p:nvPr>
            <p:ph type="sldImg"/>
          </p:nvPr>
        </p:nvSpPr>
        <p:spPr>
          <a:ln/>
        </p:spPr>
      </p:sp>
      <p:sp>
        <p:nvSpPr>
          <p:cNvPr id="1157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57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14F5BF8E-3CFA-466A-9583-7E168F932C79}" type="slidenum">
              <a:rPr lang="en-US" altLang="zh-TW" sz="1300" smtClean="0"/>
              <a:pPr eaLnBrk="1" hangingPunct="1">
                <a:spcBef>
                  <a:spcPct val="0"/>
                </a:spcBef>
              </a:pPr>
              <a:t>5</a:t>
            </a:fld>
            <a:endParaRPr lang="en-US" altLang="zh-TW" sz="1300" smtClean="0"/>
          </a:p>
        </p:txBody>
      </p:sp>
    </p:spTree>
    <p:extLst>
      <p:ext uri="{BB962C8B-B14F-4D97-AF65-F5344CB8AC3E}">
        <p14:creationId xmlns:p14="http://schemas.microsoft.com/office/powerpoint/2010/main" val="39744591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投影片圖像版面配置區 1"/>
          <p:cNvSpPr>
            <a:spLocks noGrp="1" noRot="1" noChangeAspect="1" noTextEdit="1"/>
          </p:cNvSpPr>
          <p:nvPr>
            <p:ph type="sldImg"/>
          </p:nvPr>
        </p:nvSpPr>
        <p:spPr>
          <a:ln/>
        </p:spPr>
      </p:sp>
      <p:sp>
        <p:nvSpPr>
          <p:cNvPr id="1617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17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5C08CF1-44AC-456C-92A9-A8E9120D5C18}" type="slidenum">
              <a:rPr lang="en-US" altLang="zh-TW" sz="1300" smtClean="0"/>
              <a:pPr eaLnBrk="1" hangingPunct="1">
                <a:spcBef>
                  <a:spcPct val="0"/>
                </a:spcBef>
              </a:pPr>
              <a:t>55</a:t>
            </a:fld>
            <a:endParaRPr lang="en-US" altLang="zh-TW" sz="1300" smtClean="0"/>
          </a:p>
        </p:txBody>
      </p:sp>
    </p:spTree>
    <p:extLst>
      <p:ext uri="{BB962C8B-B14F-4D97-AF65-F5344CB8AC3E}">
        <p14:creationId xmlns:p14="http://schemas.microsoft.com/office/powerpoint/2010/main" val="38873316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投影片圖像版面配置區 1"/>
          <p:cNvSpPr>
            <a:spLocks noGrp="1" noRot="1" noChangeAspect="1" noTextEdit="1"/>
          </p:cNvSpPr>
          <p:nvPr>
            <p:ph type="sldImg"/>
          </p:nvPr>
        </p:nvSpPr>
        <p:spPr>
          <a:ln/>
        </p:spPr>
      </p:sp>
      <p:sp>
        <p:nvSpPr>
          <p:cNvPr id="1628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28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DA006C8-73C7-4487-87ED-70BC05163A1A}" type="slidenum">
              <a:rPr lang="en-US" altLang="zh-TW" sz="1300" smtClean="0"/>
              <a:pPr eaLnBrk="1" hangingPunct="1">
                <a:spcBef>
                  <a:spcPct val="0"/>
                </a:spcBef>
              </a:pPr>
              <a:t>56</a:t>
            </a:fld>
            <a:endParaRPr lang="en-US" altLang="zh-TW" sz="1300" smtClean="0"/>
          </a:p>
        </p:txBody>
      </p:sp>
    </p:spTree>
    <p:extLst>
      <p:ext uri="{BB962C8B-B14F-4D97-AF65-F5344CB8AC3E}">
        <p14:creationId xmlns:p14="http://schemas.microsoft.com/office/powerpoint/2010/main" val="11564185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投影片圖像版面配置區 1"/>
          <p:cNvSpPr>
            <a:spLocks noGrp="1" noRot="1" noChangeAspect="1" noTextEdit="1"/>
          </p:cNvSpPr>
          <p:nvPr>
            <p:ph type="sldImg"/>
          </p:nvPr>
        </p:nvSpPr>
        <p:spPr>
          <a:ln/>
        </p:spPr>
      </p:sp>
      <p:sp>
        <p:nvSpPr>
          <p:cNvPr id="1638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38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753DCCF-5C53-4725-95D4-98A5A13777C9}" type="slidenum">
              <a:rPr lang="en-US" altLang="zh-TW" sz="1300" smtClean="0"/>
              <a:pPr eaLnBrk="1" hangingPunct="1">
                <a:spcBef>
                  <a:spcPct val="0"/>
                </a:spcBef>
              </a:pPr>
              <a:t>57</a:t>
            </a:fld>
            <a:endParaRPr lang="en-US" altLang="zh-TW" sz="1300" smtClean="0"/>
          </a:p>
        </p:txBody>
      </p:sp>
    </p:spTree>
    <p:extLst>
      <p:ext uri="{BB962C8B-B14F-4D97-AF65-F5344CB8AC3E}">
        <p14:creationId xmlns:p14="http://schemas.microsoft.com/office/powerpoint/2010/main" val="22228724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投影片圖像版面配置區 1"/>
          <p:cNvSpPr>
            <a:spLocks noGrp="1" noRot="1" noChangeAspect="1" noTextEdit="1"/>
          </p:cNvSpPr>
          <p:nvPr>
            <p:ph type="sldImg"/>
          </p:nvPr>
        </p:nvSpPr>
        <p:spPr>
          <a:ln/>
        </p:spPr>
      </p:sp>
      <p:sp>
        <p:nvSpPr>
          <p:cNvPr id="1648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48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5D170B5-3CDE-4847-AE40-B5B7E23C9C82}" type="slidenum">
              <a:rPr lang="en-US" altLang="zh-TW" sz="1300" smtClean="0"/>
              <a:pPr eaLnBrk="1" hangingPunct="1">
                <a:spcBef>
                  <a:spcPct val="0"/>
                </a:spcBef>
              </a:pPr>
              <a:t>58</a:t>
            </a:fld>
            <a:endParaRPr lang="en-US" altLang="zh-TW" sz="1300" smtClean="0"/>
          </a:p>
        </p:txBody>
      </p:sp>
    </p:spTree>
    <p:extLst>
      <p:ext uri="{BB962C8B-B14F-4D97-AF65-F5344CB8AC3E}">
        <p14:creationId xmlns:p14="http://schemas.microsoft.com/office/powerpoint/2010/main" val="14395911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投影片圖像版面配置區 1"/>
          <p:cNvSpPr>
            <a:spLocks noGrp="1" noRot="1" noChangeAspect="1" noTextEdit="1"/>
          </p:cNvSpPr>
          <p:nvPr>
            <p:ph type="sldImg"/>
          </p:nvPr>
        </p:nvSpPr>
        <p:spPr>
          <a:ln/>
        </p:spPr>
      </p:sp>
      <p:sp>
        <p:nvSpPr>
          <p:cNvPr id="1658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58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B228F49-3BFE-459D-8010-CACADF66D6CC}" type="slidenum">
              <a:rPr lang="en-US" altLang="zh-TW" sz="1300" smtClean="0"/>
              <a:pPr eaLnBrk="1" hangingPunct="1">
                <a:spcBef>
                  <a:spcPct val="0"/>
                </a:spcBef>
              </a:pPr>
              <a:t>59</a:t>
            </a:fld>
            <a:endParaRPr lang="en-US" altLang="zh-TW" sz="1300" smtClean="0"/>
          </a:p>
        </p:txBody>
      </p:sp>
    </p:spTree>
    <p:extLst>
      <p:ext uri="{BB962C8B-B14F-4D97-AF65-F5344CB8AC3E}">
        <p14:creationId xmlns:p14="http://schemas.microsoft.com/office/powerpoint/2010/main" val="38263729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投影片圖像版面配置區 1"/>
          <p:cNvSpPr>
            <a:spLocks noGrp="1" noRot="1" noChangeAspect="1" noTextEdit="1"/>
          </p:cNvSpPr>
          <p:nvPr>
            <p:ph type="sldImg"/>
          </p:nvPr>
        </p:nvSpPr>
        <p:spPr>
          <a:ln/>
        </p:spPr>
      </p:sp>
      <p:sp>
        <p:nvSpPr>
          <p:cNvPr id="1669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69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6ABA3DB-2D07-4BE2-ADB3-C78C7A82E8F0}" type="slidenum">
              <a:rPr lang="en-US" altLang="zh-TW" sz="1300" smtClean="0"/>
              <a:pPr eaLnBrk="1" hangingPunct="1">
                <a:spcBef>
                  <a:spcPct val="0"/>
                </a:spcBef>
              </a:pPr>
              <a:t>60</a:t>
            </a:fld>
            <a:endParaRPr lang="en-US" altLang="zh-TW" sz="1300" smtClean="0"/>
          </a:p>
        </p:txBody>
      </p:sp>
    </p:spTree>
    <p:extLst>
      <p:ext uri="{BB962C8B-B14F-4D97-AF65-F5344CB8AC3E}">
        <p14:creationId xmlns:p14="http://schemas.microsoft.com/office/powerpoint/2010/main" val="3454977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a:ln/>
        </p:spPr>
      </p:sp>
      <p:sp>
        <p:nvSpPr>
          <p:cNvPr id="1679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79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281730F-C9E8-4745-95E8-A65C3DACCE10}" type="slidenum">
              <a:rPr lang="en-US" altLang="zh-TW" sz="1300" smtClean="0"/>
              <a:pPr eaLnBrk="1" hangingPunct="1">
                <a:spcBef>
                  <a:spcPct val="0"/>
                </a:spcBef>
              </a:pPr>
              <a:t>61</a:t>
            </a:fld>
            <a:endParaRPr lang="en-US" altLang="zh-TW" sz="1300" smtClean="0"/>
          </a:p>
        </p:txBody>
      </p:sp>
    </p:spTree>
    <p:extLst>
      <p:ext uri="{BB962C8B-B14F-4D97-AF65-F5344CB8AC3E}">
        <p14:creationId xmlns:p14="http://schemas.microsoft.com/office/powerpoint/2010/main" val="27533389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投影片圖像版面配置區 1"/>
          <p:cNvSpPr>
            <a:spLocks noGrp="1" noRot="1" noChangeAspect="1" noTextEdit="1"/>
          </p:cNvSpPr>
          <p:nvPr>
            <p:ph type="sldImg"/>
          </p:nvPr>
        </p:nvSpPr>
        <p:spPr>
          <a:ln/>
        </p:spPr>
      </p:sp>
      <p:sp>
        <p:nvSpPr>
          <p:cNvPr id="168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8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C781FFA3-5C9E-4304-9530-098360E201F8}" type="slidenum">
              <a:rPr lang="en-US" altLang="zh-TW" sz="1300" smtClean="0"/>
              <a:pPr eaLnBrk="1" hangingPunct="1">
                <a:spcBef>
                  <a:spcPct val="0"/>
                </a:spcBef>
              </a:pPr>
              <a:t>62</a:t>
            </a:fld>
            <a:endParaRPr lang="en-US" altLang="zh-TW" sz="1300" smtClean="0"/>
          </a:p>
        </p:txBody>
      </p:sp>
    </p:spTree>
    <p:extLst>
      <p:ext uri="{BB962C8B-B14F-4D97-AF65-F5344CB8AC3E}">
        <p14:creationId xmlns:p14="http://schemas.microsoft.com/office/powerpoint/2010/main" val="31105327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投影片圖像版面配置區 1"/>
          <p:cNvSpPr>
            <a:spLocks noGrp="1" noRot="1" noChangeAspect="1" noTextEdit="1"/>
          </p:cNvSpPr>
          <p:nvPr>
            <p:ph type="sldImg"/>
          </p:nvPr>
        </p:nvSpPr>
        <p:spPr>
          <a:ln/>
        </p:spPr>
      </p:sp>
      <p:sp>
        <p:nvSpPr>
          <p:cNvPr id="1628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28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DA006C8-73C7-4487-87ED-70BC05163A1A}" type="slidenum">
              <a:rPr lang="en-US" altLang="zh-TW" sz="1300" smtClean="0"/>
              <a:pPr eaLnBrk="1" hangingPunct="1">
                <a:spcBef>
                  <a:spcPct val="0"/>
                </a:spcBef>
              </a:pPr>
              <a:t>63</a:t>
            </a:fld>
            <a:endParaRPr lang="en-US" altLang="zh-TW" sz="1300" smtClean="0"/>
          </a:p>
        </p:txBody>
      </p:sp>
    </p:spTree>
    <p:extLst>
      <p:ext uri="{BB962C8B-B14F-4D97-AF65-F5344CB8AC3E}">
        <p14:creationId xmlns:p14="http://schemas.microsoft.com/office/powerpoint/2010/main" val="11564185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投影片圖像版面配置區 1"/>
          <p:cNvSpPr>
            <a:spLocks noGrp="1" noRot="1" noChangeAspect="1" noTextEdit="1"/>
          </p:cNvSpPr>
          <p:nvPr>
            <p:ph type="sldImg"/>
          </p:nvPr>
        </p:nvSpPr>
        <p:spPr>
          <a:ln/>
        </p:spPr>
      </p:sp>
      <p:sp>
        <p:nvSpPr>
          <p:cNvPr id="2088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2089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08344D0-42C7-4342-8528-E4E37010AC57}" type="slidenum">
              <a:rPr lang="en-US" altLang="zh-TW" sz="1300" smtClean="0"/>
              <a:pPr eaLnBrk="1" hangingPunct="1">
                <a:spcBef>
                  <a:spcPct val="0"/>
                </a:spcBef>
              </a:pPr>
              <a:t>68</a:t>
            </a:fld>
            <a:endParaRPr lang="en-US" altLang="zh-TW" sz="1300" smtClean="0"/>
          </a:p>
        </p:txBody>
      </p:sp>
    </p:spTree>
    <p:extLst>
      <p:ext uri="{BB962C8B-B14F-4D97-AF65-F5344CB8AC3E}">
        <p14:creationId xmlns:p14="http://schemas.microsoft.com/office/powerpoint/2010/main" val="103939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投影片圖像版面配置區 1"/>
          <p:cNvSpPr>
            <a:spLocks noGrp="1" noRot="1" noChangeAspect="1" noTextEdit="1"/>
          </p:cNvSpPr>
          <p:nvPr>
            <p:ph type="sldImg"/>
          </p:nvPr>
        </p:nvSpPr>
        <p:spPr>
          <a:ln/>
        </p:spPr>
      </p:sp>
      <p:sp>
        <p:nvSpPr>
          <p:cNvPr id="1167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67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5F954FEE-8065-4D07-A390-FDB652519041}" type="slidenum">
              <a:rPr lang="en-US" altLang="zh-TW" sz="1300" smtClean="0"/>
              <a:pPr eaLnBrk="1" hangingPunct="1">
                <a:spcBef>
                  <a:spcPct val="0"/>
                </a:spcBef>
              </a:pPr>
              <a:t>6</a:t>
            </a:fld>
            <a:endParaRPr lang="en-US" altLang="zh-TW" sz="1300" smtClean="0"/>
          </a:p>
        </p:txBody>
      </p:sp>
    </p:spTree>
    <p:extLst>
      <p:ext uri="{BB962C8B-B14F-4D97-AF65-F5344CB8AC3E}">
        <p14:creationId xmlns:p14="http://schemas.microsoft.com/office/powerpoint/2010/main" val="306382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投影片圖像版面配置區 1"/>
          <p:cNvSpPr>
            <a:spLocks noGrp="1" noRot="1" noChangeAspect="1" noTextEdit="1"/>
          </p:cNvSpPr>
          <p:nvPr>
            <p:ph type="sldImg"/>
          </p:nvPr>
        </p:nvSpPr>
        <p:spPr>
          <a:ln/>
        </p:spPr>
      </p:sp>
      <p:sp>
        <p:nvSpPr>
          <p:cNvPr id="1177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77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F4A3723-09F6-4FD1-8801-6AC352B7D003}" type="slidenum">
              <a:rPr lang="en-US" altLang="zh-TW" sz="1300" smtClean="0"/>
              <a:pPr eaLnBrk="1" hangingPunct="1">
                <a:spcBef>
                  <a:spcPct val="0"/>
                </a:spcBef>
              </a:pPr>
              <a:t>7</a:t>
            </a:fld>
            <a:endParaRPr lang="en-US" altLang="zh-TW" sz="1300" smtClean="0"/>
          </a:p>
        </p:txBody>
      </p:sp>
    </p:spTree>
    <p:extLst>
      <p:ext uri="{BB962C8B-B14F-4D97-AF65-F5344CB8AC3E}">
        <p14:creationId xmlns:p14="http://schemas.microsoft.com/office/powerpoint/2010/main" val="420903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投影片圖像版面配置區 1"/>
          <p:cNvSpPr>
            <a:spLocks noGrp="1" noRot="1" noChangeAspect="1" noTextEdit="1"/>
          </p:cNvSpPr>
          <p:nvPr>
            <p:ph type="sldImg"/>
          </p:nvPr>
        </p:nvSpPr>
        <p:spPr>
          <a:ln/>
        </p:spPr>
      </p:sp>
      <p:sp>
        <p:nvSpPr>
          <p:cNvPr id="1187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87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1F7ACED-F279-4E00-937B-AE62E201A8CD}" type="slidenum">
              <a:rPr lang="en-US" altLang="zh-TW" sz="1300" smtClean="0"/>
              <a:pPr eaLnBrk="1" hangingPunct="1">
                <a:spcBef>
                  <a:spcPct val="0"/>
                </a:spcBef>
              </a:pPr>
              <a:t>8</a:t>
            </a:fld>
            <a:endParaRPr lang="en-US" altLang="zh-TW" sz="1300" smtClean="0"/>
          </a:p>
        </p:txBody>
      </p:sp>
    </p:spTree>
    <p:extLst>
      <p:ext uri="{BB962C8B-B14F-4D97-AF65-F5344CB8AC3E}">
        <p14:creationId xmlns:p14="http://schemas.microsoft.com/office/powerpoint/2010/main" val="10705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投影片圖像版面配置區 1"/>
          <p:cNvSpPr>
            <a:spLocks noGrp="1" noRot="1" noChangeAspect="1" noTextEdit="1"/>
          </p:cNvSpPr>
          <p:nvPr>
            <p:ph type="sldImg"/>
          </p:nvPr>
        </p:nvSpPr>
        <p:spPr>
          <a:ln/>
        </p:spPr>
      </p:sp>
      <p:sp>
        <p:nvSpPr>
          <p:cNvPr id="1198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98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EEA805A-986E-4DE0-AEF7-6F26562F217C}" type="slidenum">
              <a:rPr lang="en-US" altLang="zh-TW" sz="1300" smtClean="0"/>
              <a:pPr eaLnBrk="1" hangingPunct="1">
                <a:spcBef>
                  <a:spcPct val="0"/>
                </a:spcBef>
              </a:pPr>
              <a:t>9</a:t>
            </a:fld>
            <a:endParaRPr lang="en-US" altLang="zh-TW" sz="1300" smtClean="0"/>
          </a:p>
        </p:txBody>
      </p:sp>
    </p:spTree>
    <p:extLst>
      <p:ext uri="{BB962C8B-B14F-4D97-AF65-F5344CB8AC3E}">
        <p14:creationId xmlns:p14="http://schemas.microsoft.com/office/powerpoint/2010/main" val="81817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TW" altLang="en-US" smtClean="0"/>
              <a:t>按一下以編輯母片標題樣式</a:t>
            </a:r>
            <a:endParaRPr lang="zh-TW" altLang="en-US"/>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smtClean="0"/>
              <a:t>按一下以編輯母片副標題樣式</a:t>
            </a:r>
            <a:endParaRPr lang="zh-TW"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FD5B086-5665-4F4F-A3EB-10EA1DAEE23F}" type="slidenum">
              <a:rPr lang="en-US" altLang="zh-TW"/>
              <a:pPr>
                <a:defRPr/>
              </a:pPr>
              <a:t>‹#›</a:t>
            </a:fld>
            <a:endParaRPr lang="en-US" altLang="zh-TW"/>
          </a:p>
        </p:txBody>
      </p:sp>
    </p:spTree>
    <p:extLst>
      <p:ext uri="{BB962C8B-B14F-4D97-AF65-F5344CB8AC3E}">
        <p14:creationId xmlns:p14="http://schemas.microsoft.com/office/powerpoint/2010/main" val="136841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DC1A15C0-022B-448D-A1AA-C7CEB315B728}" type="slidenum">
              <a:rPr lang="en-US" altLang="zh-TW"/>
              <a:pPr>
                <a:defRPr/>
              </a:pPr>
              <a:t>‹#›</a:t>
            </a:fld>
            <a:endParaRPr lang="en-US" altLang="zh-TW"/>
          </a:p>
        </p:txBody>
      </p:sp>
    </p:spTree>
    <p:extLst>
      <p:ext uri="{BB962C8B-B14F-4D97-AF65-F5344CB8AC3E}">
        <p14:creationId xmlns:p14="http://schemas.microsoft.com/office/powerpoint/2010/main" val="243048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F251E9F-E19C-4A5F-8A07-5B2E546E8A45}" type="slidenum">
              <a:rPr lang="en-US" altLang="zh-TW"/>
              <a:pPr>
                <a:defRPr/>
              </a:pPr>
              <a:t>‹#›</a:t>
            </a:fld>
            <a:endParaRPr lang="en-US" altLang="zh-TW"/>
          </a:p>
        </p:txBody>
      </p:sp>
    </p:spTree>
    <p:extLst>
      <p:ext uri="{BB962C8B-B14F-4D97-AF65-F5344CB8AC3E}">
        <p14:creationId xmlns:p14="http://schemas.microsoft.com/office/powerpoint/2010/main" val="360591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50938" y="214313"/>
            <a:ext cx="7793037" cy="1462087"/>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1BAA0012-A171-41A0-959D-C86435C9FE75}" type="slidenum">
              <a:rPr lang="en-US" altLang="zh-TW"/>
              <a:pPr>
                <a:defRPr/>
              </a:pPr>
              <a:t>‹#›</a:t>
            </a:fld>
            <a:endParaRPr lang="en-US" altLang="zh-TW"/>
          </a:p>
        </p:txBody>
      </p:sp>
    </p:spTree>
    <p:extLst>
      <p:ext uri="{BB962C8B-B14F-4D97-AF65-F5344CB8AC3E}">
        <p14:creationId xmlns:p14="http://schemas.microsoft.com/office/powerpoint/2010/main" val="344874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EFC1445A-E66B-4418-822D-4947248D09B9}" type="slidenum">
              <a:rPr lang="en-US" altLang="zh-TW"/>
              <a:pPr>
                <a:defRPr/>
              </a:pPr>
              <a:t>‹#›</a:t>
            </a:fld>
            <a:endParaRPr lang="en-US" altLang="zh-TW"/>
          </a:p>
        </p:txBody>
      </p:sp>
    </p:spTree>
    <p:extLst>
      <p:ext uri="{BB962C8B-B14F-4D97-AF65-F5344CB8AC3E}">
        <p14:creationId xmlns:p14="http://schemas.microsoft.com/office/powerpoint/2010/main" val="429216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ACB4DE00-8C5C-4400-952D-832119DF8D72}" type="slidenum">
              <a:rPr lang="en-US" altLang="zh-TW"/>
              <a:pPr>
                <a:defRPr/>
              </a:pPr>
              <a:t>‹#›</a:t>
            </a:fld>
            <a:endParaRPr lang="en-US" altLang="zh-TW"/>
          </a:p>
        </p:txBody>
      </p:sp>
    </p:spTree>
    <p:extLst>
      <p:ext uri="{BB962C8B-B14F-4D97-AF65-F5344CB8AC3E}">
        <p14:creationId xmlns:p14="http://schemas.microsoft.com/office/powerpoint/2010/main" val="327944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312ABE04-BB81-4763-BF46-78930AC5F5EE}" type="slidenum">
              <a:rPr lang="en-US" altLang="zh-TW"/>
              <a:pPr>
                <a:defRPr/>
              </a:pPr>
              <a:t>‹#›</a:t>
            </a:fld>
            <a:endParaRPr lang="en-US" altLang="zh-TW"/>
          </a:p>
        </p:txBody>
      </p:sp>
    </p:spTree>
    <p:extLst>
      <p:ext uri="{BB962C8B-B14F-4D97-AF65-F5344CB8AC3E}">
        <p14:creationId xmlns:p14="http://schemas.microsoft.com/office/powerpoint/2010/main" val="156564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4968C37E-85C6-45F5-B88E-E8DC00FDB27B}" type="slidenum">
              <a:rPr lang="en-US" altLang="zh-TW"/>
              <a:pPr>
                <a:defRPr/>
              </a:pPr>
              <a:t>‹#›</a:t>
            </a:fld>
            <a:endParaRPr lang="en-US" altLang="zh-TW"/>
          </a:p>
        </p:txBody>
      </p:sp>
    </p:spTree>
    <p:extLst>
      <p:ext uri="{BB962C8B-B14F-4D97-AF65-F5344CB8AC3E}">
        <p14:creationId xmlns:p14="http://schemas.microsoft.com/office/powerpoint/2010/main" val="40603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86636301-C77D-4110-BE4A-465826803E93}" type="slidenum">
              <a:rPr lang="en-US" altLang="zh-TW"/>
              <a:pPr>
                <a:defRPr/>
              </a:pPr>
              <a:t>‹#›</a:t>
            </a:fld>
            <a:endParaRPr lang="en-US" altLang="zh-TW"/>
          </a:p>
        </p:txBody>
      </p:sp>
    </p:spTree>
    <p:extLst>
      <p:ext uri="{BB962C8B-B14F-4D97-AF65-F5344CB8AC3E}">
        <p14:creationId xmlns:p14="http://schemas.microsoft.com/office/powerpoint/2010/main" val="38717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B27B12A3-6325-4110-9AFB-5E52EA0AA24F}" type="slidenum">
              <a:rPr lang="en-US" altLang="zh-TW"/>
              <a:pPr>
                <a:defRPr/>
              </a:pPr>
              <a:t>‹#›</a:t>
            </a:fld>
            <a:endParaRPr lang="en-US" altLang="zh-TW"/>
          </a:p>
        </p:txBody>
      </p:sp>
    </p:spTree>
    <p:extLst>
      <p:ext uri="{BB962C8B-B14F-4D97-AF65-F5344CB8AC3E}">
        <p14:creationId xmlns:p14="http://schemas.microsoft.com/office/powerpoint/2010/main" val="190873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3025761-051C-4E27-8EC6-5398E61D3E31}" type="slidenum">
              <a:rPr lang="en-US" altLang="zh-TW"/>
              <a:pPr>
                <a:defRPr/>
              </a:pPr>
              <a:t>‹#›</a:t>
            </a:fld>
            <a:endParaRPr lang="en-US" altLang="zh-TW"/>
          </a:p>
        </p:txBody>
      </p:sp>
    </p:spTree>
    <p:extLst>
      <p:ext uri="{BB962C8B-B14F-4D97-AF65-F5344CB8AC3E}">
        <p14:creationId xmlns:p14="http://schemas.microsoft.com/office/powerpoint/2010/main" val="261191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A9FE9795-30E4-4F9C-BB07-341C0F1B34D6}" type="slidenum">
              <a:rPr lang="en-US" altLang="zh-TW"/>
              <a:pPr>
                <a:defRPr/>
              </a:pPr>
              <a:t>‹#›</a:t>
            </a:fld>
            <a:endParaRPr lang="en-US" altLang="zh-TW"/>
          </a:p>
        </p:txBody>
      </p:sp>
    </p:spTree>
    <p:extLst>
      <p:ext uri="{BB962C8B-B14F-4D97-AF65-F5344CB8AC3E}">
        <p14:creationId xmlns:p14="http://schemas.microsoft.com/office/powerpoint/2010/main" val="255237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Arial" charset="0"/>
                <a:ea typeface="新細明體" pitchFamily="18" charset="-120"/>
              </a:defRPr>
            </a:lvl1pPr>
          </a:lstStyle>
          <a:p>
            <a:pPr>
              <a:defRPr/>
            </a:pPr>
            <a:endParaRPr lang="en-US" altLang="zh-TW"/>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Arial" charset="0"/>
                <a:ea typeface="新細明體" pitchFamily="18" charset="-120"/>
              </a:defRPr>
            </a:lvl1pPr>
          </a:lstStyle>
          <a:p>
            <a:pPr>
              <a:defRPr/>
            </a:pPr>
            <a:endParaRPr lang="en-US" altLang="zh-TW"/>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Arial" charset="0"/>
                <a:ea typeface="新細明體" charset="-120"/>
              </a:defRPr>
            </a:lvl1pPr>
          </a:lstStyle>
          <a:p>
            <a:pPr>
              <a:defRPr/>
            </a:pPr>
            <a:fld id="{400088F8-0F0D-4ED7-ABFC-E2577852C68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952"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58888" y="1052513"/>
            <a:ext cx="7273925" cy="3529012"/>
          </a:xfrm>
        </p:spPr>
        <p:txBody>
          <a:bodyPr/>
          <a:lstStyle/>
          <a:p>
            <a:pPr eaLnBrk="1" hangingPunct="1">
              <a:defRPr/>
            </a:pPr>
            <a:r>
              <a:rPr lang="zh-TW" altLang="en-US" sz="6000" b="1" dirty="0" smtClean="0">
                <a:solidFill>
                  <a:srgbClr val="3333FF"/>
                </a:solidFill>
                <a:latin typeface="+mn-ea"/>
                <a:ea typeface="+mn-ea"/>
              </a:rPr>
              <a:t>分治演算法</a:t>
            </a:r>
            <a:r>
              <a:rPr lang="en-US" altLang="zh-TW" sz="6000" b="1" dirty="0" smtClean="0">
                <a:solidFill>
                  <a:srgbClr val="3333FF"/>
                </a:solidFill>
                <a:latin typeface="+mn-ea"/>
                <a:ea typeface="+mn-ea"/>
              </a:rPr>
              <a:t/>
            </a:r>
            <a:br>
              <a:rPr lang="en-US" altLang="zh-TW" sz="6000" b="1" dirty="0" smtClean="0">
                <a:solidFill>
                  <a:srgbClr val="3333FF"/>
                </a:solidFill>
                <a:latin typeface="+mn-ea"/>
                <a:ea typeface="+mn-ea"/>
              </a:rPr>
            </a:br>
            <a:r>
              <a:rPr lang="en-US" altLang="zh-TW" dirty="0" smtClean="0">
                <a:solidFill>
                  <a:srgbClr val="3333FF"/>
                </a:solidFill>
              </a:rPr>
              <a:t/>
            </a:r>
            <a:br>
              <a:rPr lang="en-US" altLang="zh-TW" dirty="0" smtClean="0">
                <a:solidFill>
                  <a:srgbClr val="3333FF"/>
                </a:solidFill>
              </a:rPr>
            </a:br>
            <a:endParaRPr lang="en-US" altLang="zh-TW" dirty="0" smtClean="0">
              <a:solidFill>
                <a:srgbClr val="3333FF"/>
              </a:solidFill>
            </a:endParaRPr>
          </a:p>
        </p:txBody>
      </p:sp>
      <p:sp>
        <p:nvSpPr>
          <p:cNvPr id="5123" name="Rectangle 3"/>
          <p:cNvSpPr>
            <a:spLocks noGrp="1" noChangeArrowheads="1"/>
          </p:cNvSpPr>
          <p:nvPr>
            <p:ph type="subTitle" idx="1"/>
          </p:nvPr>
        </p:nvSpPr>
        <p:spPr/>
        <p:txBody>
          <a:bodyPr/>
          <a:lstStyle/>
          <a:p>
            <a:pPr algn="l" eaLnBrk="1" hangingPunct="1"/>
            <a:r>
              <a:rPr lang="zh-TW" altLang="en-US" sz="4000" b="1" dirty="0" smtClean="0">
                <a:solidFill>
                  <a:srgbClr val="3333FF"/>
                </a:solidFill>
              </a:rPr>
              <a:t>各個擊破獲得最後勝利</a:t>
            </a:r>
            <a:endParaRPr lang="zh-TW" altLang="zh-TW" sz="4000" b="1" dirty="0" smtClean="0">
              <a:solidFill>
                <a:srgbClr val="3333FF"/>
              </a:solidFill>
            </a:endParaRPr>
          </a:p>
        </p:txBody>
      </p:sp>
      <p:sp>
        <p:nvSpPr>
          <p:cNvPr id="2" name="文字方塊 1"/>
          <p:cNvSpPr txBox="1"/>
          <p:nvPr/>
        </p:nvSpPr>
        <p:spPr>
          <a:xfrm>
            <a:off x="1410834" y="5079007"/>
            <a:ext cx="6257510" cy="1077218"/>
          </a:xfrm>
          <a:prstGeom prst="rect">
            <a:avLst/>
          </a:prstGeom>
          <a:noFill/>
        </p:spPr>
        <p:txBody>
          <a:bodyPr wrap="square" rtlCol="0">
            <a:spAutoFit/>
          </a:bodyPr>
          <a:lstStyle/>
          <a:p>
            <a:r>
              <a:rPr lang="zh-TW" altLang="en-US" sz="3200" b="1" dirty="0" smtClean="0"/>
              <a:t>國立中央大學 資工系 江振瑞 教授</a:t>
            </a:r>
            <a:endParaRPr lang="zh-TW" altLang="en-US" sz="3200" dirty="0" smtClean="0"/>
          </a:p>
          <a:p>
            <a:endParaRPr lang="zh-TW"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r>
              <a:rPr lang="zh-TW" altLang="en-US" sz="2800" smtClean="0"/>
              <a:t>我們以下頁圖中的實例來看合併排序演算法的運作過程：</a:t>
            </a:r>
          </a:p>
          <a:p>
            <a:r>
              <a:rPr lang="zh-TW" altLang="en-US" sz="2800" smtClean="0"/>
              <a:t>假設有一個陣列具有</a:t>
            </a:r>
            <a:r>
              <a:rPr lang="en-US" altLang="zh-TW" sz="2800" smtClean="0"/>
              <a:t>8 </a:t>
            </a:r>
            <a:r>
              <a:rPr lang="zh-TW" altLang="en-US" sz="2800" smtClean="0"/>
              <a:t>個元素</a:t>
            </a:r>
            <a:r>
              <a:rPr lang="en-US" altLang="zh-TW" sz="2800" smtClean="0"/>
              <a:t>85</a:t>
            </a:r>
            <a:r>
              <a:rPr lang="zh-TW" altLang="en-US" sz="2800" smtClean="0"/>
              <a:t>、</a:t>
            </a:r>
            <a:r>
              <a:rPr lang="en-US" altLang="zh-TW" sz="2800" smtClean="0"/>
              <a:t>24</a:t>
            </a:r>
            <a:r>
              <a:rPr lang="zh-TW" altLang="en-US" sz="2800" smtClean="0"/>
              <a:t>、</a:t>
            </a:r>
            <a:r>
              <a:rPr lang="en-US" altLang="zh-TW" sz="2800" smtClean="0"/>
              <a:t>63</a:t>
            </a:r>
            <a:r>
              <a:rPr lang="zh-TW" altLang="en-US" sz="2800" smtClean="0"/>
              <a:t>、</a:t>
            </a:r>
            <a:r>
              <a:rPr lang="en-US" altLang="zh-TW" sz="2800" smtClean="0"/>
              <a:t>50</a:t>
            </a:r>
            <a:r>
              <a:rPr lang="zh-TW" altLang="en-US" sz="2800" smtClean="0"/>
              <a:t>、</a:t>
            </a:r>
            <a:r>
              <a:rPr lang="en-US" altLang="zh-TW" sz="2800" smtClean="0"/>
              <a:t>17</a:t>
            </a:r>
            <a:r>
              <a:rPr lang="zh-TW" altLang="en-US" sz="2800" smtClean="0"/>
              <a:t>、</a:t>
            </a:r>
            <a:r>
              <a:rPr lang="en-US" altLang="zh-TW" sz="2800" smtClean="0"/>
              <a:t>31</a:t>
            </a:r>
            <a:r>
              <a:rPr lang="zh-TW" altLang="en-US" sz="2800" smtClean="0"/>
              <a:t>、</a:t>
            </a:r>
            <a:r>
              <a:rPr lang="en-US" altLang="zh-TW" sz="2800" smtClean="0"/>
              <a:t>96</a:t>
            </a:r>
            <a:r>
              <a:rPr lang="zh-TW" altLang="en-US" sz="2800" smtClean="0"/>
              <a:t>、</a:t>
            </a:r>
            <a:r>
              <a:rPr lang="en-US" altLang="zh-TW" sz="2800" smtClean="0"/>
              <a:t>50’</a:t>
            </a:r>
            <a:r>
              <a:rPr lang="zh-TW" altLang="en-US" sz="2800" smtClean="0"/>
              <a:t>，索引</a:t>
            </a:r>
            <a:r>
              <a:rPr lang="en-US" altLang="zh-TW" sz="2800" smtClean="0"/>
              <a:t>(index) </a:t>
            </a:r>
            <a:r>
              <a:rPr lang="zh-TW" altLang="en-US" sz="2800" smtClean="0"/>
              <a:t>為</a:t>
            </a:r>
            <a:r>
              <a:rPr lang="en-US" altLang="zh-TW" sz="2800" smtClean="0"/>
              <a:t>0,...,7</a:t>
            </a:r>
            <a:r>
              <a:rPr lang="zh-TW" altLang="en-US" sz="2800" smtClean="0"/>
              <a:t>，其中</a:t>
            </a:r>
            <a:r>
              <a:rPr lang="en-US" altLang="zh-TW" sz="2800" smtClean="0"/>
              <a:t>50 </a:t>
            </a:r>
            <a:r>
              <a:rPr lang="zh-TW" altLang="en-US" sz="2800" smtClean="0"/>
              <a:t>與</a:t>
            </a:r>
            <a:r>
              <a:rPr lang="en-US" altLang="zh-TW" sz="2800" smtClean="0"/>
              <a:t>50’</a:t>
            </a:r>
            <a:r>
              <a:rPr lang="zh-TW" altLang="en-US" sz="2800" smtClean="0"/>
              <a:t>二個元素的值都是</a:t>
            </a:r>
            <a:r>
              <a:rPr lang="en-US" altLang="zh-TW" sz="2800" smtClean="0"/>
              <a:t>50</a:t>
            </a:r>
            <a:r>
              <a:rPr lang="zh-TW" altLang="en-US" sz="2800" smtClean="0"/>
              <a:t>，但是為了區別起見，我們將之標示為</a:t>
            </a:r>
            <a:r>
              <a:rPr lang="en-US" altLang="zh-TW" sz="2800" smtClean="0"/>
              <a:t>50 </a:t>
            </a:r>
            <a:r>
              <a:rPr lang="zh-TW" altLang="en-US" sz="2800" smtClean="0"/>
              <a:t>與</a:t>
            </a:r>
            <a:r>
              <a:rPr lang="en-US" altLang="zh-TW" sz="2800" smtClean="0"/>
              <a:t>50’</a:t>
            </a:r>
            <a:r>
              <a:rPr lang="zh-TW" altLang="en-US" sz="2800" smtClean="0"/>
              <a:t>。</a:t>
            </a:r>
            <a:endParaRPr lang="en-US" altLang="zh-TW" sz="2800" smtClean="0"/>
          </a:p>
        </p:txBody>
      </p:sp>
      <mc:AlternateContent xmlns:mc="http://schemas.openxmlformats.org/markup-compatibility/2006" xmlns:p14="http://schemas.microsoft.com/office/powerpoint/2010/main">
        <mc:Choice Requires="p14">
          <p:contentPart p14:bwMode="auto" r:id="rId3">
            <p14:nvContentPartPr>
              <p14:cNvPr id="2" name="筆跡 1"/>
              <p14:cNvContentPartPr/>
              <p14:nvPr/>
            </p14:nvContentPartPr>
            <p14:xfrm>
              <a:off x="952560" y="5759280"/>
              <a:ext cx="360" cy="360"/>
            </p14:xfrm>
          </p:contentPart>
        </mc:Choice>
        <mc:Fallback xmlns="">
          <p:pic>
            <p:nvPicPr>
              <p:cNvPr id="2" name="筆跡 1"/>
              <p:cNvPicPr/>
              <p:nvPr/>
            </p:nvPicPr>
            <p:blipFill>
              <a:blip r:embed="rId4"/>
              <a:stretch>
                <a:fillRect/>
              </a:stretch>
            </p:blipFill>
            <p:spPr>
              <a:xfrm>
                <a:off x="943200" y="5749920"/>
                <a:ext cx="19080" cy="19080"/>
              </a:xfrm>
              <a:prstGeom prst="rect">
                <a:avLst/>
              </a:prstGeom>
            </p:spPr>
          </p:pic>
        </mc:Fallback>
      </mc:AlternateContent>
      <p:sp>
        <p:nvSpPr>
          <p:cNvPr id="14341"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68963DEF-8874-4943-9318-B1892EFDDD48}" type="slidenum">
              <a:rPr kumimoji="0" lang="en-US" altLang="zh-TW" sz="1400" smtClean="0">
                <a:latin typeface="Arial" charset="0"/>
              </a:rPr>
              <a:pPr eaLnBrk="1" hangingPunct="1">
                <a:spcBef>
                  <a:spcPct val="0"/>
                </a:spcBef>
                <a:buClrTx/>
                <a:buSzTx/>
                <a:buFontTx/>
                <a:buNone/>
              </a:pPr>
              <a:t>10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endParaRPr lang="en-US" altLang="zh-TW" sz="2800" dirty="0" smtClean="0"/>
          </a:p>
        </p:txBody>
      </p:sp>
      <p:pic>
        <p:nvPicPr>
          <p:cNvPr id="15364" name="Picture 2" descr="C:\Users\BobAcer\Desktop\merge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0" y="1939925"/>
            <a:ext cx="6251575"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66BD8C1C-CCFD-4BB1-9D36-C9B27E0C4317}" type="slidenum">
              <a:rPr kumimoji="0" lang="en-US" altLang="zh-TW" sz="1400" smtClean="0">
                <a:latin typeface="Arial" charset="0"/>
              </a:rPr>
              <a:pPr eaLnBrk="1" hangingPunct="1">
                <a:spcBef>
                  <a:spcPct val="0"/>
                </a:spcBef>
                <a:buClrTx/>
                <a:buSzTx/>
                <a:buFontTx/>
                <a:buNone/>
              </a:pPr>
              <a:t>11</a:t>
            </a:fld>
            <a:endParaRPr kumimoji="0" lang="en-US" altLang="zh-TW" sz="1400" smtClean="0">
              <a:latin typeface="Arial" charset="0"/>
            </a:endParaRPr>
          </a:p>
        </p:txBody>
      </p:sp>
      <p:sp>
        <p:nvSpPr>
          <p:cNvPr id="2" name="文字方塊 1"/>
          <p:cNvSpPr txBox="1"/>
          <p:nvPr/>
        </p:nvSpPr>
        <p:spPr>
          <a:xfrm>
            <a:off x="2483768" y="5554107"/>
            <a:ext cx="825867" cy="323165"/>
          </a:xfrm>
          <a:prstGeom prst="rect">
            <a:avLst/>
          </a:prstGeom>
          <a:solidFill>
            <a:schemeClr val="bg1"/>
          </a:solidFill>
        </p:spPr>
        <p:txBody>
          <a:bodyPr wrap="none" rtlCol="0">
            <a:spAutoFit/>
          </a:bodyPr>
          <a:lstStyle/>
          <a:p>
            <a:pPr>
              <a:lnSpc>
                <a:spcPts val="1800"/>
              </a:lnSpc>
            </a:pPr>
            <a:r>
              <a:rPr lang="en-US" altLang="zh-TW" dirty="0" smtClean="0"/>
              <a:t>50</a:t>
            </a:r>
            <a:r>
              <a:rPr lang="zh-TW" altLang="en-US" dirty="0" smtClean="0"/>
              <a:t>  </a:t>
            </a:r>
            <a:r>
              <a:rPr lang="en-US" altLang="zh-TW" dirty="0" smtClean="0"/>
              <a:t>63</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r>
              <a:rPr lang="zh-TW" altLang="en-US" sz="2800" smtClean="0"/>
              <a:t>在整個合併排序演算法的執行過程中，</a:t>
            </a:r>
            <a:r>
              <a:rPr lang="en-US" altLang="zh-TW" sz="2800" smtClean="0"/>
              <a:t>50 </a:t>
            </a:r>
            <a:r>
              <a:rPr lang="zh-TW" altLang="en-US" sz="2800" smtClean="0"/>
              <a:t>與</a:t>
            </a:r>
            <a:r>
              <a:rPr lang="en-US" altLang="zh-TW" sz="2800" smtClean="0"/>
              <a:t>50’</a:t>
            </a:r>
            <a:r>
              <a:rPr lang="zh-TW" altLang="en-US" sz="2800" smtClean="0"/>
              <a:t>的相對位置一直保持不變，因此如同氣泡排序與插入排序演算法一樣，合併排序演算法也是一個</a:t>
            </a:r>
            <a:r>
              <a:rPr lang="zh-TW" altLang="en-US" sz="2800" smtClean="0">
                <a:solidFill>
                  <a:srgbClr val="3333FF"/>
                </a:solidFill>
              </a:rPr>
              <a:t>穩定</a:t>
            </a:r>
            <a:r>
              <a:rPr lang="en-US" altLang="zh-TW" sz="2800" smtClean="0">
                <a:solidFill>
                  <a:srgbClr val="3333FF"/>
                </a:solidFill>
              </a:rPr>
              <a:t>(stable) </a:t>
            </a:r>
            <a:r>
              <a:rPr lang="zh-TW" altLang="en-US" sz="2800" smtClean="0"/>
              <a:t>排序演算法。</a:t>
            </a:r>
            <a:endParaRPr lang="en-US" altLang="zh-TW" sz="2800" smtClean="0"/>
          </a:p>
          <a:p>
            <a:endParaRPr lang="zh-TW" altLang="en-US" sz="2800" smtClean="0"/>
          </a:p>
          <a:p>
            <a:r>
              <a:rPr lang="zh-TW" altLang="en-US" sz="2800" smtClean="0"/>
              <a:t>合併排序演算法需要額外的與原來陣列大小相同的記憶體空間來輔助排序的進行，因此合併排序演算法不是就地</a:t>
            </a:r>
            <a:r>
              <a:rPr lang="en-US" altLang="zh-TW" sz="2800" smtClean="0"/>
              <a:t>(in place) </a:t>
            </a:r>
            <a:r>
              <a:rPr lang="zh-TW" altLang="en-US" sz="2800" smtClean="0"/>
              <a:t>演算法，它的</a:t>
            </a:r>
            <a:r>
              <a:rPr lang="zh-TW" altLang="en-US" sz="2800" smtClean="0">
                <a:solidFill>
                  <a:srgbClr val="3333FF"/>
                </a:solidFill>
              </a:rPr>
              <a:t>空間複雜度為</a:t>
            </a:r>
            <a:r>
              <a:rPr lang="en-US" altLang="zh-TW" sz="2800" smtClean="0">
                <a:solidFill>
                  <a:srgbClr val="3333FF"/>
                </a:solidFill>
              </a:rPr>
              <a:t>O(n)</a:t>
            </a:r>
            <a:r>
              <a:rPr lang="zh-TW" altLang="en-US" sz="2800" smtClean="0"/>
              <a:t>，</a:t>
            </a:r>
            <a:r>
              <a:rPr lang="en-US" altLang="zh-TW" sz="2800" smtClean="0"/>
              <a:t>n </a:t>
            </a:r>
            <a:r>
              <a:rPr lang="zh-TW" altLang="en-US" sz="2800" smtClean="0"/>
              <a:t>為需要排序陣列的元素個數。</a:t>
            </a:r>
            <a:endParaRPr lang="en-US" altLang="zh-TW" sz="2800" smtClean="0"/>
          </a:p>
          <a:p>
            <a:endParaRPr lang="en-US" altLang="zh-TW" sz="2800" smtClean="0"/>
          </a:p>
        </p:txBody>
      </p:sp>
      <p:sp>
        <p:nvSpPr>
          <p:cNvPr id="1638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8FEED4C-815E-4165-9383-BA8497EBA093}" type="slidenum">
              <a:rPr kumimoji="0" lang="en-US" altLang="zh-TW" sz="1400" smtClean="0">
                <a:latin typeface="Arial" charset="0"/>
              </a:rPr>
              <a:pPr eaLnBrk="1" hangingPunct="1">
                <a:spcBef>
                  <a:spcPct val="0"/>
                </a:spcBef>
                <a:buClrTx/>
                <a:buSzTx/>
                <a:buFontTx/>
                <a:buNone/>
              </a:pPr>
              <a:t>12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anim calcmode="lin" valueType="num">
                                      <p:cBhvr additive="base">
                                        <p:cTn id="1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15363" name="Rectangle 3"/>
          <p:cNvSpPr>
            <a:spLocks noGrp="1" noChangeArrowheads="1"/>
          </p:cNvSpPr>
          <p:nvPr>
            <p:ph idx="1"/>
          </p:nvPr>
        </p:nvSpPr>
        <p:spPr>
          <a:xfrm>
            <a:off x="323850" y="2000250"/>
            <a:ext cx="8351838" cy="5389563"/>
          </a:xfrm>
        </p:spPr>
        <p:txBody>
          <a:bodyPr/>
          <a:lstStyle/>
          <a:p>
            <a:pPr algn="just"/>
            <a:r>
              <a:rPr lang="zh-TW" altLang="en-US" sz="2400" smtClean="0"/>
              <a:t>以下我們分析合併排序演算法的時間複雜度。</a:t>
            </a:r>
            <a:endParaRPr lang="en-US" altLang="zh-TW" sz="2400" smtClean="0"/>
          </a:p>
          <a:p>
            <a:pPr algn="just"/>
            <a:r>
              <a:rPr lang="zh-TW" altLang="en-US" sz="2400" smtClean="0"/>
              <a:t>假設合併排序演算法將一個具有</a:t>
            </a:r>
            <a:r>
              <a:rPr lang="en-US" altLang="zh-TW" sz="2400" smtClean="0">
                <a:solidFill>
                  <a:srgbClr val="3333FF"/>
                </a:solidFill>
              </a:rPr>
              <a:t>n </a:t>
            </a:r>
            <a:r>
              <a:rPr lang="zh-TW" altLang="en-US" sz="2400" smtClean="0">
                <a:solidFill>
                  <a:srgbClr val="3333FF"/>
                </a:solidFill>
              </a:rPr>
              <a:t>個元素的陣列</a:t>
            </a:r>
            <a:r>
              <a:rPr lang="zh-TW" altLang="en-US" sz="2400" smtClean="0"/>
              <a:t>排序完畢的時間複雜度為</a:t>
            </a:r>
            <a:r>
              <a:rPr lang="en-US" altLang="zh-TW" sz="2400" smtClean="0">
                <a:solidFill>
                  <a:srgbClr val="3333FF"/>
                </a:solidFill>
              </a:rPr>
              <a:t>T(n)</a:t>
            </a:r>
            <a:r>
              <a:rPr lang="zh-TW" altLang="en-US" sz="2400" smtClean="0"/>
              <a:t>，則我們可以得到以下的式子</a:t>
            </a:r>
            <a:r>
              <a:rPr lang="en-US" altLang="zh-TW" sz="2400" smtClean="0"/>
              <a:t>:</a:t>
            </a:r>
          </a:p>
          <a:p>
            <a:pPr algn="just"/>
            <a:endParaRPr lang="en-US" altLang="zh-TW" sz="2400" smtClean="0"/>
          </a:p>
          <a:p>
            <a:pPr marL="400050" lvl="1" indent="0" algn="just">
              <a:buFont typeface="Wingdings" pitchFamily="2" charset="2"/>
              <a:buNone/>
            </a:pPr>
            <a:r>
              <a:rPr lang="en-US" altLang="zh-TW" smtClean="0">
                <a:solidFill>
                  <a:srgbClr val="3333FF"/>
                </a:solidFill>
              </a:rPr>
              <a:t>T(n)=2T(n/2)+n</a:t>
            </a:r>
          </a:p>
          <a:p>
            <a:pPr algn="just"/>
            <a:endParaRPr lang="zh-TW" altLang="en-US" sz="2400" smtClean="0"/>
          </a:p>
          <a:p>
            <a:pPr algn="just"/>
            <a:r>
              <a:rPr lang="zh-TW" altLang="en-US" sz="2400" smtClean="0"/>
              <a:t>這是因為合併排序演算法直接將陣列分割為</a:t>
            </a:r>
            <a:r>
              <a:rPr lang="zh-TW" altLang="en-US" sz="2400" smtClean="0">
                <a:solidFill>
                  <a:srgbClr val="3333FF"/>
                </a:solidFill>
              </a:rPr>
              <a:t>二個大小相同</a:t>
            </a:r>
            <a:r>
              <a:rPr lang="zh-TW" altLang="en-US" sz="2400" smtClean="0"/>
              <a:t>或幾乎相同的陣列</a:t>
            </a:r>
            <a:r>
              <a:rPr lang="en-US" altLang="zh-TW" sz="2400" smtClean="0"/>
              <a:t>(</a:t>
            </a:r>
            <a:r>
              <a:rPr lang="zh-TW" altLang="en-US" sz="2400" smtClean="0">
                <a:solidFill>
                  <a:srgbClr val="3333FF"/>
                </a:solidFill>
              </a:rPr>
              <a:t>大小為或約為原來陣列大小</a:t>
            </a:r>
            <a:r>
              <a:rPr lang="en-US" altLang="zh-TW" sz="2400" smtClean="0">
                <a:solidFill>
                  <a:srgbClr val="3333FF"/>
                </a:solidFill>
              </a:rPr>
              <a:t>1/2</a:t>
            </a:r>
            <a:r>
              <a:rPr lang="en-US" altLang="zh-TW" sz="2400" smtClean="0"/>
              <a:t>) </a:t>
            </a:r>
            <a:r>
              <a:rPr lang="zh-TW" altLang="en-US" sz="2400" smtClean="0"/>
              <a:t>，並分別遞迴地以相同的演算法將二個子陣列加以排序</a:t>
            </a:r>
            <a:r>
              <a:rPr lang="en-US" altLang="zh-TW" sz="2400" smtClean="0"/>
              <a:t>(</a:t>
            </a:r>
            <a:r>
              <a:rPr lang="zh-TW" altLang="en-US" sz="2400" smtClean="0"/>
              <a:t>因此有</a:t>
            </a:r>
            <a:r>
              <a:rPr lang="en-US" altLang="zh-TW" sz="2400" smtClean="0"/>
              <a:t>2T(n/2) </a:t>
            </a:r>
            <a:r>
              <a:rPr lang="zh-TW" altLang="en-US" sz="2400" smtClean="0"/>
              <a:t>項目</a:t>
            </a:r>
            <a:r>
              <a:rPr lang="en-US" altLang="zh-TW" sz="2400" smtClean="0"/>
              <a:t>)</a:t>
            </a:r>
            <a:r>
              <a:rPr lang="zh-TW" altLang="en-US" sz="2400" smtClean="0"/>
              <a:t>，最後，再使用</a:t>
            </a:r>
            <a:r>
              <a:rPr lang="en-US" altLang="zh-TW" sz="2400" smtClean="0">
                <a:solidFill>
                  <a:srgbClr val="3333FF"/>
                </a:solidFill>
              </a:rPr>
              <a:t>n </a:t>
            </a:r>
            <a:r>
              <a:rPr lang="zh-TW" altLang="en-US" sz="2400" smtClean="0">
                <a:solidFill>
                  <a:srgbClr val="3333FF"/>
                </a:solidFill>
              </a:rPr>
              <a:t>次比較操作</a:t>
            </a:r>
            <a:r>
              <a:rPr lang="zh-TW" altLang="en-US" sz="2400" smtClean="0"/>
              <a:t>將二個子陣列合併。</a:t>
            </a:r>
            <a:endParaRPr lang="en-US" altLang="zh-TW" sz="2400" smtClean="0"/>
          </a:p>
        </p:txBody>
      </p:sp>
      <p:sp>
        <p:nvSpPr>
          <p:cNvPr id="1741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F91338C-76B3-4940-8F68-17991DBA96D5}" type="slidenum">
              <a:rPr kumimoji="0" lang="en-US" altLang="zh-TW" sz="1400" smtClean="0">
                <a:latin typeface="Arial" charset="0"/>
              </a:rPr>
              <a:pPr eaLnBrk="1" hangingPunct="1">
                <a:spcBef>
                  <a:spcPct val="0"/>
                </a:spcBef>
                <a:buClrTx/>
                <a:buSzTx/>
                <a:buFontTx/>
                <a:buNone/>
              </a:pPr>
              <a:t>13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3">
                                            <p:txEl>
                                              <p:pRg st="5" end="5"/>
                                            </p:txEl>
                                          </p:spTgt>
                                        </p:tgtEl>
                                        <p:attrNameLst>
                                          <p:attrName>style.visibility</p:attrName>
                                        </p:attrNameLst>
                                      </p:cBhvr>
                                      <p:to>
                                        <p:strVal val="visible"/>
                                      </p:to>
                                    </p:set>
                                    <p:anim calcmode="lin" valueType="num">
                                      <p:cBhvr additive="base">
                                        <p:cTn id="25"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algn="just"/>
            <a:r>
              <a:rPr lang="zh-TW" altLang="en-US" sz="2800" smtClean="0"/>
              <a:t>我們</a:t>
            </a:r>
            <a:r>
              <a:rPr lang="zh-TW" altLang="en-US" sz="2800" smtClean="0">
                <a:solidFill>
                  <a:srgbClr val="3333FF"/>
                </a:solidFill>
              </a:rPr>
              <a:t>遞迴地將</a:t>
            </a:r>
            <a:r>
              <a:rPr lang="en-US" altLang="zh-TW" sz="2800" smtClean="0">
                <a:solidFill>
                  <a:srgbClr val="3333FF"/>
                </a:solidFill>
              </a:rPr>
              <a:t>T(n)=2T(n/2)+n</a:t>
            </a:r>
            <a:r>
              <a:rPr lang="zh-TW" altLang="en-US" sz="2800" smtClean="0">
                <a:solidFill>
                  <a:srgbClr val="3333FF"/>
                </a:solidFill>
              </a:rPr>
              <a:t>中的</a:t>
            </a:r>
            <a:r>
              <a:rPr lang="en-US" altLang="zh-TW" sz="2800" smtClean="0">
                <a:solidFill>
                  <a:srgbClr val="3333FF"/>
                </a:solidFill>
              </a:rPr>
              <a:t>n</a:t>
            </a:r>
            <a:r>
              <a:rPr lang="zh-TW" altLang="en-US" sz="2800" smtClean="0">
                <a:solidFill>
                  <a:srgbClr val="3333FF"/>
                </a:solidFill>
              </a:rPr>
              <a:t>取代為</a:t>
            </a:r>
            <a:r>
              <a:rPr lang="en-US" altLang="zh-TW" sz="2800" smtClean="0">
                <a:solidFill>
                  <a:srgbClr val="3333FF"/>
                </a:solidFill>
              </a:rPr>
              <a:t>n/2, n/4, ...</a:t>
            </a:r>
            <a:r>
              <a:rPr lang="zh-TW" altLang="en-US" sz="2800" smtClean="0">
                <a:solidFill>
                  <a:srgbClr val="3333FF"/>
                </a:solidFill>
              </a:rPr>
              <a:t>，</a:t>
            </a:r>
            <a:r>
              <a:rPr lang="zh-TW" altLang="en-US" sz="2800" smtClean="0"/>
              <a:t>則我們可以得到</a:t>
            </a:r>
            <a:r>
              <a:rPr lang="en-US" altLang="zh-TW" sz="2800" smtClean="0"/>
              <a:t>:</a:t>
            </a:r>
          </a:p>
          <a:p>
            <a:pPr algn="just"/>
            <a:endParaRPr lang="en-US" altLang="zh-TW" sz="2400" smtClean="0"/>
          </a:p>
          <a:p>
            <a:pPr marL="400050" lvl="1" indent="0" algn="just">
              <a:buFont typeface="Wingdings" pitchFamily="2" charset="2"/>
              <a:buNone/>
            </a:pPr>
            <a:r>
              <a:rPr lang="pt-BR" altLang="zh-TW" sz="2000" smtClean="0"/>
              <a:t>T(n) = 2T(n/2) </a:t>
            </a:r>
            <a:r>
              <a:rPr lang="en-US" altLang="zh-TW" sz="2000" smtClean="0"/>
              <a:t>+ n </a:t>
            </a:r>
            <a:r>
              <a:rPr lang="pt-BR" altLang="zh-TW" sz="2000" smtClean="0"/>
              <a:t>= 2(2T(n/4)</a:t>
            </a:r>
            <a:r>
              <a:rPr lang="en-US" altLang="zh-TW" sz="2000" smtClean="0"/>
              <a:t>+(n/2)</a:t>
            </a:r>
            <a:r>
              <a:rPr lang="pt-BR" altLang="zh-TW" sz="2000" smtClean="0"/>
              <a:t>) + n = 4T(n/4) + n + n</a:t>
            </a:r>
          </a:p>
          <a:p>
            <a:pPr marL="400050" lvl="1" indent="0" algn="just">
              <a:buFont typeface="Wingdings" pitchFamily="2" charset="2"/>
              <a:buNone/>
            </a:pPr>
            <a:endParaRPr lang="pt-BR" altLang="zh-TW" sz="2000" smtClean="0"/>
          </a:p>
          <a:p>
            <a:pPr marL="400050" lvl="1" indent="0" algn="just">
              <a:buFont typeface="Wingdings" pitchFamily="2" charset="2"/>
              <a:buNone/>
            </a:pPr>
            <a:r>
              <a:rPr lang="pt-BR" altLang="zh-TW" sz="2000" smtClean="0"/>
              <a:t>= 4(2T(n/8)+(n/4)) + 2n= 8T(n/8) + 3n = .... = </a:t>
            </a:r>
            <a:r>
              <a:rPr lang="en-US" altLang="zh-TW" sz="2000" smtClean="0">
                <a:solidFill>
                  <a:srgbClr val="3333FF"/>
                </a:solidFill>
              </a:rPr>
              <a:t>2</a:t>
            </a:r>
            <a:r>
              <a:rPr lang="en-US" altLang="zh-TW" sz="2000" baseline="30000" smtClean="0">
                <a:solidFill>
                  <a:srgbClr val="3333FF"/>
                </a:solidFill>
              </a:rPr>
              <a:t>k </a:t>
            </a:r>
            <a:r>
              <a:rPr lang="pt-BR" altLang="zh-TW" sz="2000" smtClean="0">
                <a:solidFill>
                  <a:srgbClr val="3333FF"/>
                </a:solidFill>
              </a:rPr>
              <a:t>T(n/2</a:t>
            </a:r>
            <a:r>
              <a:rPr lang="pt-BR" altLang="zh-TW" sz="2000" baseline="30000" smtClean="0">
                <a:solidFill>
                  <a:srgbClr val="3333FF"/>
                </a:solidFill>
              </a:rPr>
              <a:t>k</a:t>
            </a:r>
            <a:r>
              <a:rPr lang="pt-BR" altLang="zh-TW" sz="2000" smtClean="0">
                <a:solidFill>
                  <a:srgbClr val="3333FF"/>
                </a:solidFill>
              </a:rPr>
              <a:t>) + kn</a:t>
            </a:r>
          </a:p>
          <a:p>
            <a:pPr algn="just"/>
            <a:endParaRPr lang="en-US" altLang="zh-TW" sz="2800" smtClean="0"/>
          </a:p>
          <a:p>
            <a:pPr algn="just"/>
            <a:r>
              <a:rPr lang="zh-TW" altLang="en-US" sz="2800" smtClean="0"/>
              <a:t>當陣列只有一個元素時，合併排序演算法不會再進行遞迴呼叫，會直接回轉</a:t>
            </a:r>
            <a:r>
              <a:rPr lang="en-US" altLang="zh-TW" sz="2800" smtClean="0"/>
              <a:t>(return)</a:t>
            </a:r>
            <a:r>
              <a:rPr lang="zh-TW" altLang="en-US" sz="2800" smtClean="0"/>
              <a:t>，因此我們可得</a:t>
            </a:r>
            <a:r>
              <a:rPr lang="en-US" altLang="zh-TW" sz="2800" smtClean="0">
                <a:solidFill>
                  <a:srgbClr val="3333FF"/>
                </a:solidFill>
              </a:rPr>
              <a:t>T(1) = 1</a:t>
            </a:r>
            <a:r>
              <a:rPr lang="zh-TW" altLang="en-US" sz="2800" smtClean="0"/>
              <a:t>。</a:t>
            </a:r>
            <a:endParaRPr lang="en-US" altLang="zh-TW" sz="2800" smtClean="0"/>
          </a:p>
        </p:txBody>
      </p:sp>
      <mc:AlternateContent xmlns:mc="http://schemas.openxmlformats.org/markup-compatibility/2006" xmlns:p14="http://schemas.microsoft.com/office/powerpoint/2010/main">
        <mc:Choice Requires="p14">
          <p:contentPart p14:bwMode="auto" r:id="rId3">
            <p14:nvContentPartPr>
              <p14:cNvPr id="2" name="筆跡 1"/>
              <p14:cNvContentPartPr/>
              <p14:nvPr/>
            </p14:nvContentPartPr>
            <p14:xfrm>
              <a:off x="3821400" y="3047040"/>
              <a:ext cx="1080" cy="1080"/>
            </p14:xfrm>
          </p:contentPart>
        </mc:Choice>
        <mc:Fallback xmlns="">
          <p:pic>
            <p:nvPicPr>
              <p:cNvPr id="2" name="筆跡 1"/>
              <p:cNvPicPr/>
              <p:nvPr/>
            </p:nvPicPr>
            <p:blipFill>
              <a:blip r:embed="rId4"/>
              <a:stretch>
                <a:fillRect/>
              </a:stretch>
            </p:blipFill>
            <p:spPr>
              <a:xfrm>
                <a:off x="3817080" y="3043440"/>
                <a:ext cx="9000" cy="9000"/>
              </a:xfrm>
              <a:prstGeom prst="rect">
                <a:avLst/>
              </a:prstGeom>
            </p:spPr>
          </p:pic>
        </mc:Fallback>
      </mc:AlternateContent>
      <p:sp>
        <p:nvSpPr>
          <p:cNvPr id="18437"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D2822A53-A977-4CF3-9F06-773FA2CDB5C9}" type="slidenum">
              <a:rPr kumimoji="0" lang="en-US" altLang="zh-TW" sz="1400" smtClean="0">
                <a:latin typeface="Arial" charset="0"/>
              </a:rPr>
              <a:pPr eaLnBrk="1" hangingPunct="1">
                <a:spcBef>
                  <a:spcPct val="0"/>
                </a:spcBef>
                <a:buClrTx/>
                <a:buSzTx/>
                <a:buFontTx/>
                <a:buNone/>
              </a:pPr>
              <a:t>14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anim calcmode="lin" valueType="num">
                                      <p:cBhvr additive="base">
                                        <p:cTn id="1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76">
                                            <p:txEl>
                                              <p:pRg st="4" end="4"/>
                                            </p:txEl>
                                          </p:spTgt>
                                        </p:tgtEl>
                                        <p:attrNameLst>
                                          <p:attrName>style.visibility</p:attrName>
                                        </p:attrNameLst>
                                      </p:cBhvr>
                                      <p:to>
                                        <p:strVal val="visible"/>
                                      </p:to>
                                    </p:set>
                                    <p:anim calcmode="lin" valueType="num">
                                      <p:cBhvr additive="base">
                                        <p:cTn id="19"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76">
                                            <p:txEl>
                                              <p:pRg st="6" end="6"/>
                                            </p:txEl>
                                          </p:spTgt>
                                        </p:tgtEl>
                                        <p:attrNameLst>
                                          <p:attrName>style.visibility</p:attrName>
                                        </p:attrNameLst>
                                      </p:cBhvr>
                                      <p:to>
                                        <p:strVal val="visible"/>
                                      </p:to>
                                    </p:set>
                                    <p:anim calcmode="lin" valueType="num">
                                      <p:cBhvr additive="base">
                                        <p:cTn id="25"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19459" name="Rectangle 3"/>
          <p:cNvSpPr>
            <a:spLocks noGrp="1" noChangeArrowheads="1"/>
          </p:cNvSpPr>
          <p:nvPr>
            <p:ph idx="1"/>
          </p:nvPr>
        </p:nvSpPr>
        <p:spPr>
          <a:xfrm>
            <a:off x="457200" y="2071688"/>
            <a:ext cx="8362950" cy="4310062"/>
          </a:xfrm>
        </p:spPr>
        <p:txBody>
          <a:bodyPr/>
          <a:lstStyle/>
          <a:p>
            <a:pPr algn="just"/>
            <a:r>
              <a:rPr lang="zh-TW" altLang="en-US" sz="2800" smtClean="0"/>
              <a:t>假設</a:t>
            </a:r>
            <a:r>
              <a:rPr lang="en-US" altLang="zh-TW" sz="2800" smtClean="0">
                <a:solidFill>
                  <a:srgbClr val="3333FF"/>
                </a:solidFill>
              </a:rPr>
              <a:t>n = 2</a:t>
            </a:r>
            <a:r>
              <a:rPr lang="en-US" altLang="zh-TW" sz="2800" baseline="30000" smtClean="0">
                <a:solidFill>
                  <a:srgbClr val="3333FF"/>
                </a:solidFill>
              </a:rPr>
              <a:t>k</a:t>
            </a:r>
            <a:r>
              <a:rPr lang="zh-TW" altLang="en-US" sz="2800" smtClean="0">
                <a:solidFill>
                  <a:srgbClr val="3333FF"/>
                </a:solidFill>
              </a:rPr>
              <a:t>，則</a:t>
            </a:r>
            <a:r>
              <a:rPr lang="en-US" altLang="zh-TW" sz="2800" smtClean="0">
                <a:solidFill>
                  <a:srgbClr val="3333FF"/>
                </a:solidFill>
              </a:rPr>
              <a:t>k = log</a:t>
            </a:r>
            <a:r>
              <a:rPr lang="en-US" altLang="zh-TW" sz="1400" smtClean="0">
                <a:solidFill>
                  <a:srgbClr val="3333FF"/>
                </a:solidFill>
              </a:rPr>
              <a:t>2 </a:t>
            </a:r>
            <a:r>
              <a:rPr lang="en-US" altLang="zh-TW" sz="2800" smtClean="0">
                <a:solidFill>
                  <a:srgbClr val="3333FF"/>
                </a:solidFill>
              </a:rPr>
              <a:t>n</a:t>
            </a:r>
            <a:r>
              <a:rPr lang="zh-TW" altLang="en-US" sz="2800" smtClean="0"/>
              <a:t>。請注意，未來若我們不特別指定</a:t>
            </a:r>
            <a:r>
              <a:rPr lang="en-US" altLang="zh-TW" sz="2800" smtClean="0"/>
              <a:t>log</a:t>
            </a:r>
            <a:r>
              <a:rPr lang="zh-TW" altLang="en-US" sz="2800" smtClean="0"/>
              <a:t>函數的基底，則代表基底為</a:t>
            </a:r>
            <a:r>
              <a:rPr lang="en-US" altLang="zh-TW" sz="2800" smtClean="0"/>
              <a:t>2</a:t>
            </a:r>
            <a:r>
              <a:rPr lang="zh-TW" altLang="en-US" sz="2800" smtClean="0"/>
              <a:t>。</a:t>
            </a:r>
            <a:endParaRPr lang="en-US" altLang="zh-TW" sz="2800" smtClean="0"/>
          </a:p>
          <a:p>
            <a:pPr algn="just"/>
            <a:endParaRPr lang="en-US" altLang="zh-TW" sz="2800" smtClean="0"/>
          </a:p>
          <a:p>
            <a:pPr algn="just"/>
            <a:r>
              <a:rPr lang="zh-TW" altLang="en-US" sz="2800" smtClean="0"/>
              <a:t>代入</a:t>
            </a:r>
            <a:r>
              <a:rPr lang="en-US" altLang="zh-TW" sz="2800" smtClean="0"/>
              <a:t>k = log n</a:t>
            </a:r>
            <a:r>
              <a:rPr lang="zh-TW" altLang="en-US" sz="2800" smtClean="0"/>
              <a:t>，我們可得</a:t>
            </a:r>
            <a:r>
              <a:rPr lang="en-US" altLang="zh-TW" sz="2800" smtClean="0"/>
              <a:t>:</a:t>
            </a:r>
          </a:p>
          <a:p>
            <a:pPr marL="457200" lvl="1" indent="0" algn="just">
              <a:buFont typeface="Wingdings" pitchFamily="2" charset="2"/>
              <a:buNone/>
            </a:pPr>
            <a:r>
              <a:rPr lang="pt-BR" altLang="zh-TW" sz="2400" smtClean="0">
                <a:solidFill>
                  <a:srgbClr val="3333FF"/>
                </a:solidFill>
              </a:rPr>
              <a:t>T(n)</a:t>
            </a:r>
            <a:r>
              <a:rPr lang="pt-BR" altLang="zh-TW" sz="2400" smtClean="0"/>
              <a:t> = n log n + </a:t>
            </a:r>
            <a:r>
              <a:rPr lang="en-US" altLang="zh-TW" sz="2400" smtClean="0"/>
              <a:t>2</a:t>
            </a:r>
            <a:r>
              <a:rPr lang="en-US" altLang="zh-TW" sz="2400" baseline="30000" smtClean="0"/>
              <a:t>k</a:t>
            </a:r>
            <a:r>
              <a:rPr lang="pt-BR" altLang="zh-TW" sz="1100" smtClean="0"/>
              <a:t> </a:t>
            </a:r>
            <a:r>
              <a:rPr lang="pt-BR" altLang="zh-TW" sz="2400" smtClean="0"/>
              <a:t>= n log n + n = </a:t>
            </a:r>
            <a:r>
              <a:rPr lang="pt-BR" altLang="zh-TW" sz="2400" smtClean="0">
                <a:solidFill>
                  <a:srgbClr val="3333FF"/>
                </a:solidFill>
              </a:rPr>
              <a:t>O(n log n)</a:t>
            </a:r>
          </a:p>
          <a:p>
            <a:pPr algn="just"/>
            <a:endParaRPr lang="en-US" altLang="zh-TW" sz="2800" smtClean="0"/>
          </a:p>
          <a:p>
            <a:pPr algn="just"/>
            <a:r>
              <a:rPr lang="zh-TW" altLang="en-US" sz="2800" smtClean="0"/>
              <a:t>對所有的狀況</a:t>
            </a:r>
            <a:r>
              <a:rPr lang="en-US" altLang="zh-TW" sz="2800" smtClean="0"/>
              <a:t>(</a:t>
            </a:r>
            <a:r>
              <a:rPr lang="zh-TW" altLang="en-US" sz="2800" smtClean="0">
                <a:solidFill>
                  <a:srgbClr val="3333FF"/>
                </a:solidFill>
              </a:rPr>
              <a:t>最佳、最差與平均狀況</a:t>
            </a:r>
            <a:r>
              <a:rPr lang="en-US" altLang="zh-TW" sz="2800" smtClean="0"/>
              <a:t>) </a:t>
            </a:r>
            <a:r>
              <a:rPr lang="zh-TW" altLang="en-US" sz="2800" smtClean="0"/>
              <a:t>而言，合併排序演算法的時間複雜度都是</a:t>
            </a:r>
            <a:r>
              <a:rPr lang="en-US" altLang="zh-TW" sz="2800" smtClean="0">
                <a:solidFill>
                  <a:srgbClr val="3333FF"/>
                </a:solidFill>
              </a:rPr>
              <a:t>O(n log n)</a:t>
            </a:r>
            <a:r>
              <a:rPr lang="zh-TW" altLang="en-US" sz="2800" smtClean="0"/>
              <a:t>。</a:t>
            </a:r>
            <a:endParaRPr lang="en-US" altLang="zh-TW" sz="4400" smtClean="0"/>
          </a:p>
        </p:txBody>
      </p:sp>
      <p:sp>
        <p:nvSpPr>
          <p:cNvPr id="1946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92B093BE-ED80-476A-9CB5-D70383C1D5C5}" type="slidenum">
              <a:rPr kumimoji="0" lang="en-US" altLang="zh-TW" sz="1400" smtClean="0">
                <a:latin typeface="Arial" charset="0"/>
              </a:rPr>
              <a:pPr eaLnBrk="1" hangingPunct="1">
                <a:spcBef>
                  <a:spcPct val="0"/>
                </a:spcBef>
                <a:buClrTx/>
                <a:buSzTx/>
                <a:buFontTx/>
                <a:buNone/>
              </a:pPr>
              <a:t>15</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endParaRPr lang="zh-TW" altLang="en-US" smtClean="0"/>
          </a:p>
        </p:txBody>
      </p:sp>
      <p:sp>
        <p:nvSpPr>
          <p:cNvPr id="20483" name="內容版面配置區 2"/>
          <p:cNvSpPr>
            <a:spLocks noGrp="1"/>
          </p:cNvSpPr>
          <p:nvPr>
            <p:ph idx="1"/>
          </p:nvPr>
        </p:nvSpPr>
        <p:spPr/>
        <p:txBody>
          <a:bodyPr/>
          <a:lstStyle/>
          <a:p>
            <a:pPr marL="0" indent="0">
              <a:buFont typeface="Wingdings" pitchFamily="2" charset="2"/>
              <a:buNone/>
            </a:pPr>
            <a:r>
              <a:rPr lang="en-US" altLang="zh-TW" sz="4800" b="1" dirty="0" smtClean="0"/>
              <a:t>3. </a:t>
            </a:r>
            <a:r>
              <a:rPr lang="zh-TW" altLang="en-US" sz="4800" b="1" dirty="0" smtClean="0"/>
              <a:t>快速排序演算法</a:t>
            </a:r>
            <a:endParaRPr lang="zh-TW" altLang="en-US" sz="4800" dirty="0" smtClean="0"/>
          </a:p>
        </p:txBody>
      </p:sp>
      <p:sp>
        <p:nvSpPr>
          <p:cNvPr id="204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99F3613-6C2F-4326-95E8-BB47A4AB614E}" type="slidenum">
              <a:rPr kumimoji="0" lang="en-US" altLang="zh-TW" sz="1400" smtClean="0">
                <a:latin typeface="Arial" charset="0"/>
              </a:rPr>
              <a:pPr eaLnBrk="1" hangingPunct="1">
                <a:spcBef>
                  <a:spcPct val="0"/>
                </a:spcBef>
                <a:buClrTx/>
                <a:buSzTx/>
                <a:buFontTx/>
                <a:buNone/>
              </a:pPr>
              <a:t>16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TW" altLang="en-US" b="1" smtClean="0"/>
              <a:t>快速排序演算法</a:t>
            </a:r>
            <a:endParaRPr lang="en-US" altLang="zh-TW" smtClean="0"/>
          </a:p>
        </p:txBody>
      </p:sp>
      <p:sp>
        <p:nvSpPr>
          <p:cNvPr id="3076" name="Rectangle 3"/>
          <p:cNvSpPr>
            <a:spLocks noGrp="1" noChangeArrowheads="1"/>
          </p:cNvSpPr>
          <p:nvPr>
            <p:ph idx="1"/>
          </p:nvPr>
        </p:nvSpPr>
        <p:spPr>
          <a:xfrm>
            <a:off x="323850" y="2060575"/>
            <a:ext cx="8534400" cy="5389563"/>
          </a:xfrm>
        </p:spPr>
        <p:txBody>
          <a:bodyPr/>
          <a:lstStyle/>
          <a:p>
            <a:r>
              <a:rPr lang="zh-TW" altLang="en-US" sz="2000" smtClean="0"/>
              <a:t>以下我們首先介紹</a:t>
            </a:r>
            <a:r>
              <a:rPr lang="zh-TW" altLang="en-US" sz="2000" smtClean="0">
                <a:solidFill>
                  <a:srgbClr val="3333FF"/>
                </a:solidFill>
              </a:rPr>
              <a:t>快速排序</a:t>
            </a:r>
            <a:r>
              <a:rPr lang="en-US" altLang="zh-TW" sz="2000" smtClean="0">
                <a:solidFill>
                  <a:srgbClr val="3333FF"/>
                </a:solidFill>
              </a:rPr>
              <a:t>(quick sort)</a:t>
            </a:r>
            <a:r>
              <a:rPr lang="zh-TW" altLang="en-US" sz="2000" smtClean="0">
                <a:solidFill>
                  <a:srgbClr val="3333FF"/>
                </a:solidFill>
              </a:rPr>
              <a:t>演算法</a:t>
            </a:r>
            <a:r>
              <a:rPr lang="zh-TW" altLang="en-US" sz="2000" smtClean="0"/>
              <a:t>。此演算法由獲得計算機領域最高榮譽</a:t>
            </a:r>
            <a:r>
              <a:rPr lang="zh-TW" altLang="en-US" sz="2000" smtClean="0">
                <a:solidFill>
                  <a:srgbClr val="3333FF"/>
                </a:solidFill>
              </a:rPr>
              <a:t>圖靈獎</a:t>
            </a:r>
            <a:r>
              <a:rPr lang="en-US" altLang="zh-TW" sz="2000" smtClean="0">
                <a:solidFill>
                  <a:srgbClr val="3333FF"/>
                </a:solidFill>
              </a:rPr>
              <a:t>(Turing Award)</a:t>
            </a:r>
            <a:r>
              <a:rPr lang="zh-TW" altLang="en-US" sz="2000" smtClean="0"/>
              <a:t>的</a:t>
            </a:r>
            <a:r>
              <a:rPr lang="en-US" altLang="zh-TW" sz="2000" smtClean="0">
                <a:solidFill>
                  <a:srgbClr val="3333FF"/>
                </a:solidFill>
              </a:rPr>
              <a:t>Hoare</a:t>
            </a:r>
            <a:r>
              <a:rPr lang="zh-TW" altLang="en-US" sz="2000" smtClean="0">
                <a:solidFill>
                  <a:srgbClr val="3333FF"/>
                </a:solidFill>
              </a:rPr>
              <a:t>博士</a:t>
            </a:r>
            <a:r>
              <a:rPr lang="zh-TW" altLang="en-US" sz="2000" smtClean="0"/>
              <a:t>於</a:t>
            </a:r>
            <a:r>
              <a:rPr lang="en-US" altLang="zh-TW" sz="2000" smtClean="0"/>
              <a:t>1962</a:t>
            </a:r>
            <a:r>
              <a:rPr lang="zh-TW" altLang="en-US" sz="2000" smtClean="0"/>
              <a:t>年發表。</a:t>
            </a:r>
            <a:endParaRPr lang="en-US" altLang="zh-TW" sz="2000" smtClean="0"/>
          </a:p>
          <a:p>
            <a:r>
              <a:rPr lang="zh-TW" altLang="en-US" sz="2000" smtClean="0"/>
              <a:t>如其名稱所示，此排序演算法的排序速度相當快，因此使用相當廣泛。</a:t>
            </a:r>
            <a:endParaRPr lang="en-US" altLang="zh-TW" sz="2000" smtClean="0"/>
          </a:p>
        </p:txBody>
      </p:sp>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l="8516" r="6364"/>
          <a:stretch>
            <a:fillRect/>
          </a:stretch>
        </p:blipFill>
        <p:spPr bwMode="auto">
          <a:xfrm>
            <a:off x="755650" y="3284538"/>
            <a:ext cx="2817813" cy="3313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a:spLocks noChangeArrowheads="1"/>
          </p:cNvSpPr>
          <p:nvPr/>
        </p:nvSpPr>
        <p:spPr bwMode="auto">
          <a:xfrm>
            <a:off x="3613150" y="3252788"/>
            <a:ext cx="4775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just" eaLnBrk="1" hangingPunct="1">
              <a:spcBef>
                <a:spcPct val="0"/>
              </a:spcBef>
              <a:buClrTx/>
              <a:buSzTx/>
              <a:buFontTx/>
              <a:buNone/>
            </a:pPr>
            <a:r>
              <a:rPr lang="zh-TW" altLang="en-US" sz="1800" b="1">
                <a:solidFill>
                  <a:srgbClr val="3333FF"/>
                </a:solidFill>
                <a:latin typeface="Arial" charset="0"/>
              </a:rPr>
              <a:t>查爾斯</a:t>
            </a:r>
            <a:r>
              <a:rPr lang="en-US" altLang="zh-TW" sz="1800" b="1">
                <a:solidFill>
                  <a:srgbClr val="3333FF"/>
                </a:solidFill>
                <a:latin typeface="Arial" charset="0"/>
              </a:rPr>
              <a:t>·</a:t>
            </a:r>
            <a:r>
              <a:rPr lang="zh-TW" altLang="en-US" sz="1800" b="1">
                <a:solidFill>
                  <a:srgbClr val="3333FF"/>
                </a:solidFill>
                <a:latin typeface="Arial" charset="0"/>
              </a:rPr>
              <a:t>安東尼</a:t>
            </a:r>
            <a:r>
              <a:rPr lang="en-US" altLang="zh-TW" sz="1800" b="1">
                <a:solidFill>
                  <a:srgbClr val="3333FF"/>
                </a:solidFill>
                <a:latin typeface="Arial" charset="0"/>
              </a:rPr>
              <a:t>·</a:t>
            </a:r>
            <a:r>
              <a:rPr lang="zh-TW" altLang="en-US" sz="1800" b="1">
                <a:solidFill>
                  <a:srgbClr val="3333FF"/>
                </a:solidFill>
                <a:latin typeface="Arial" charset="0"/>
              </a:rPr>
              <a:t>理察</a:t>
            </a:r>
            <a:r>
              <a:rPr lang="en-US" altLang="zh-TW" sz="1800" b="1">
                <a:solidFill>
                  <a:srgbClr val="3333FF"/>
                </a:solidFill>
                <a:latin typeface="Arial" charset="0"/>
              </a:rPr>
              <a:t>·</a:t>
            </a:r>
            <a:r>
              <a:rPr lang="zh-TW" altLang="en-US" sz="1800" b="1">
                <a:solidFill>
                  <a:srgbClr val="3333FF"/>
                </a:solidFill>
                <a:latin typeface="Arial" charset="0"/>
              </a:rPr>
              <a:t>霍爾爵士</a:t>
            </a:r>
            <a:r>
              <a:rPr lang="en-US" altLang="zh-TW" sz="1800" b="1">
                <a:solidFill>
                  <a:srgbClr val="3333FF"/>
                </a:solidFill>
                <a:latin typeface="Arial" charset="0"/>
              </a:rPr>
              <a:t>(Charles Antony Richard Hoare</a:t>
            </a:r>
            <a:r>
              <a:rPr lang="zh-TW" altLang="en-US" sz="1800" b="1">
                <a:solidFill>
                  <a:srgbClr val="3333FF"/>
                </a:solidFill>
                <a:latin typeface="Arial" charset="0"/>
              </a:rPr>
              <a:t>，縮寫為 </a:t>
            </a:r>
            <a:r>
              <a:rPr lang="en-US" altLang="zh-TW" sz="1800" b="1">
                <a:solidFill>
                  <a:srgbClr val="3333FF"/>
                </a:solidFill>
                <a:latin typeface="Arial" charset="0"/>
              </a:rPr>
              <a:t>C. A. R. Hoare</a:t>
            </a:r>
            <a:r>
              <a:rPr lang="zh-TW" altLang="en-US" sz="1800" b="1">
                <a:latin typeface="Arial" charset="0"/>
              </a:rPr>
              <a:t>，</a:t>
            </a:r>
            <a:r>
              <a:rPr lang="en-US" altLang="zh-TW" sz="1800" b="1">
                <a:latin typeface="Arial" charset="0"/>
              </a:rPr>
              <a:t>1934</a:t>
            </a:r>
            <a:r>
              <a:rPr lang="zh-TW" altLang="en-US" sz="1800" b="1">
                <a:latin typeface="Arial" charset="0"/>
              </a:rPr>
              <a:t>年</a:t>
            </a:r>
            <a:r>
              <a:rPr lang="en-US" altLang="zh-TW" sz="1800" b="1">
                <a:latin typeface="Arial" charset="0"/>
              </a:rPr>
              <a:t>1</a:t>
            </a:r>
            <a:r>
              <a:rPr lang="zh-TW" altLang="en-US" sz="1800" b="1">
                <a:latin typeface="Arial" charset="0"/>
              </a:rPr>
              <a:t>月</a:t>
            </a:r>
            <a:r>
              <a:rPr lang="en-US" altLang="zh-TW" sz="1800" b="1">
                <a:latin typeface="Arial" charset="0"/>
              </a:rPr>
              <a:t>11</a:t>
            </a:r>
            <a:r>
              <a:rPr lang="zh-TW" altLang="en-US" sz="1800" b="1">
                <a:latin typeface="Arial" charset="0"/>
              </a:rPr>
              <a:t>日－ </a:t>
            </a:r>
            <a:r>
              <a:rPr lang="en-US" altLang="zh-TW" sz="1800" b="1">
                <a:latin typeface="Arial" charset="0"/>
              </a:rPr>
              <a:t>)</a:t>
            </a:r>
            <a:r>
              <a:rPr lang="zh-TW" altLang="en-US" sz="1800" b="1">
                <a:latin typeface="Arial" charset="0"/>
              </a:rPr>
              <a:t>，生於斯里蘭卡可倫坡，英國計算機科學家，圖靈獎得主。他設計了可快速進行排序程序的</a:t>
            </a:r>
            <a:r>
              <a:rPr lang="zh-TW" altLang="en-US" sz="1800" b="1">
                <a:solidFill>
                  <a:srgbClr val="3333FF"/>
                </a:solidFill>
                <a:latin typeface="Arial" charset="0"/>
              </a:rPr>
              <a:t>快速排序</a:t>
            </a:r>
            <a:r>
              <a:rPr lang="en-US" altLang="zh-TW" sz="1800" b="1">
                <a:solidFill>
                  <a:srgbClr val="3333FF"/>
                </a:solidFill>
                <a:latin typeface="Arial" charset="0"/>
              </a:rPr>
              <a:t>(quick sort)</a:t>
            </a:r>
            <a:r>
              <a:rPr lang="zh-TW" altLang="en-US" sz="1800" b="1">
                <a:solidFill>
                  <a:srgbClr val="3333FF"/>
                </a:solidFill>
                <a:latin typeface="Arial" charset="0"/>
              </a:rPr>
              <a:t>演算法</a:t>
            </a:r>
            <a:r>
              <a:rPr lang="zh-TW" altLang="en-US" sz="1800" b="1">
                <a:latin typeface="Arial" charset="0"/>
              </a:rPr>
              <a:t>，提出可驗證程式正確性的</a:t>
            </a:r>
            <a:r>
              <a:rPr lang="zh-TW" altLang="en-US" sz="1800" b="1">
                <a:solidFill>
                  <a:srgbClr val="3333FF"/>
                </a:solidFill>
                <a:latin typeface="Arial" charset="0"/>
              </a:rPr>
              <a:t>霍爾邏輯</a:t>
            </a:r>
            <a:r>
              <a:rPr lang="en-US" altLang="zh-TW" sz="1800" b="1">
                <a:solidFill>
                  <a:srgbClr val="3333FF"/>
                </a:solidFill>
                <a:latin typeface="Arial" charset="0"/>
              </a:rPr>
              <a:t>(Hoare logic)</a:t>
            </a:r>
            <a:r>
              <a:rPr lang="zh-TW" altLang="en-US" sz="1800" b="1">
                <a:latin typeface="Arial" charset="0"/>
              </a:rPr>
              <a:t> 、以及提出可訂定並時程序</a:t>
            </a:r>
            <a:r>
              <a:rPr lang="en-US" altLang="zh-TW" sz="1800" b="1">
                <a:latin typeface="Arial" charset="0"/>
              </a:rPr>
              <a:t>(concurrent process)</a:t>
            </a:r>
            <a:r>
              <a:rPr lang="zh-TW" altLang="en-US" sz="1800" b="1">
                <a:latin typeface="Arial" charset="0"/>
              </a:rPr>
              <a:t>的交互作用</a:t>
            </a:r>
            <a:r>
              <a:rPr lang="en-US" altLang="zh-TW" sz="1800" b="1">
                <a:latin typeface="Arial" charset="0"/>
              </a:rPr>
              <a:t>(</a:t>
            </a:r>
            <a:r>
              <a:rPr lang="zh-TW" altLang="en-US" sz="1800" b="1">
                <a:latin typeface="Arial" charset="0"/>
              </a:rPr>
              <a:t>如哲學家用餐問題</a:t>
            </a:r>
            <a:r>
              <a:rPr lang="en-US" altLang="zh-TW" sz="1800" b="1">
                <a:latin typeface="Arial" charset="0"/>
              </a:rPr>
              <a:t>(</a:t>
            </a:r>
            <a:r>
              <a:rPr lang="en-US" altLang="zh-TW" sz="1800">
                <a:latin typeface="Arial" charset="0"/>
              </a:rPr>
              <a:t>dining philosophers problem)</a:t>
            </a:r>
            <a:r>
              <a:rPr lang="zh-TW" altLang="en-US" sz="1800" b="1">
                <a:latin typeface="Arial" charset="0"/>
              </a:rPr>
              <a:t>的</a:t>
            </a:r>
            <a:r>
              <a:rPr lang="zh-TW" altLang="en-US" sz="1800" b="1">
                <a:solidFill>
                  <a:srgbClr val="3333FF"/>
                </a:solidFill>
                <a:latin typeface="Arial" charset="0"/>
              </a:rPr>
              <a:t>交談循序程續</a:t>
            </a:r>
            <a:r>
              <a:rPr lang="en-US" altLang="zh-TW" sz="1800" b="1">
                <a:solidFill>
                  <a:srgbClr val="3333FF"/>
                </a:solidFill>
                <a:latin typeface="Arial" charset="0"/>
              </a:rPr>
              <a:t>(CSP, Communicating Sequential Processes)</a:t>
            </a:r>
            <a:r>
              <a:rPr lang="zh-TW" altLang="en-US" sz="1800" b="1">
                <a:latin typeface="Arial" charset="0"/>
              </a:rPr>
              <a:t>架構 。</a:t>
            </a:r>
            <a:r>
              <a:rPr lang="en-US" altLang="zh-TW" sz="1800" b="1">
                <a:latin typeface="Arial" charset="0"/>
              </a:rPr>
              <a:t> (</a:t>
            </a:r>
            <a:r>
              <a:rPr lang="zh-TW" altLang="en-US" sz="1800" b="1">
                <a:latin typeface="Arial" charset="0"/>
              </a:rPr>
              <a:t>圖及說明摘自維基百科</a:t>
            </a:r>
            <a:r>
              <a:rPr lang="en-US" altLang="zh-TW" sz="1800" b="1">
                <a:latin typeface="Arial" charset="0"/>
              </a:rPr>
              <a:t>)</a:t>
            </a:r>
          </a:p>
        </p:txBody>
      </p:sp>
      <p:sp>
        <p:nvSpPr>
          <p:cNvPr id="2151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B9A0FB5-88B7-4622-8D22-A6616F86047F}" type="slidenum">
              <a:rPr kumimoji="0" lang="en-US" altLang="zh-TW" sz="1400" smtClean="0">
                <a:latin typeface="Arial" charset="0"/>
              </a:rPr>
              <a:pPr eaLnBrk="1" hangingPunct="1">
                <a:spcBef>
                  <a:spcPct val="0"/>
                </a:spcBef>
                <a:buClrTx/>
                <a:buSzTx/>
                <a:buFontTx/>
                <a:buNone/>
              </a:pPr>
              <a:t>17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8610"/>
                                        </p:tgtEl>
                                        <p:attrNameLst>
                                          <p:attrName>style.visibility</p:attrName>
                                        </p:attrNameLst>
                                      </p:cBhvr>
                                      <p:to>
                                        <p:strVal val="visible"/>
                                      </p:to>
                                    </p:set>
                                    <p:anim calcmode="lin" valueType="num">
                                      <p:cBhvr additive="base">
                                        <p:cTn id="19" dur="500" fill="hold"/>
                                        <p:tgtEl>
                                          <p:spTgt spid="68610"/>
                                        </p:tgtEl>
                                        <p:attrNameLst>
                                          <p:attrName>ppt_x</p:attrName>
                                        </p:attrNameLst>
                                      </p:cBhvr>
                                      <p:tavLst>
                                        <p:tav tm="0">
                                          <p:val>
                                            <p:strVal val="#ppt_x"/>
                                          </p:val>
                                        </p:tav>
                                        <p:tav tm="100000">
                                          <p:val>
                                            <p:strVal val="#ppt_x"/>
                                          </p:val>
                                        </p:tav>
                                      </p:tavLst>
                                    </p:anim>
                                    <p:anim calcmode="lin" valueType="num">
                                      <p:cBhvr additive="base">
                                        <p:cTn id="20" dur="500" fill="hold"/>
                                        <p:tgtEl>
                                          <p:spTgt spid="686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501650" y="2060575"/>
            <a:ext cx="8534400" cy="5389563"/>
          </a:xfrm>
        </p:spPr>
        <p:txBody>
          <a:bodyPr/>
          <a:lstStyle/>
          <a:p>
            <a:r>
              <a:rPr lang="zh-TW" altLang="en-US" sz="2800" dirty="0" smtClean="0"/>
              <a:t>快速排序演算法使用</a:t>
            </a:r>
            <a:r>
              <a:rPr lang="zh-TW" altLang="en-US" sz="2800" dirty="0" smtClean="0">
                <a:solidFill>
                  <a:srgbClr val="3333FF"/>
                </a:solidFill>
              </a:rPr>
              <a:t>分治解題策略</a:t>
            </a:r>
            <a:r>
              <a:rPr lang="zh-TW" altLang="en-US" sz="2800" dirty="0" smtClean="0"/>
              <a:t>，其做法如下所述</a:t>
            </a:r>
            <a:r>
              <a:rPr lang="en-US" altLang="zh-TW" sz="2800" dirty="0" smtClean="0"/>
              <a:t>:</a:t>
            </a:r>
          </a:p>
          <a:p>
            <a:pPr lvl="1"/>
            <a:endParaRPr lang="en-US" altLang="zh-TW" sz="2400" dirty="0" smtClean="0">
              <a:solidFill>
                <a:srgbClr val="3333FF"/>
              </a:solidFill>
            </a:endParaRPr>
          </a:p>
          <a:p>
            <a:pPr lvl="1"/>
            <a:r>
              <a:rPr lang="zh-TW" altLang="en-US" sz="2400" dirty="0" smtClean="0">
                <a:solidFill>
                  <a:srgbClr val="3333FF"/>
                </a:solidFill>
              </a:rPr>
              <a:t>分割</a:t>
            </a:r>
            <a:r>
              <a:rPr lang="en-US" altLang="zh-TW" sz="2400" dirty="0" smtClean="0"/>
              <a:t>: </a:t>
            </a:r>
            <a:r>
              <a:rPr lang="zh-TW" altLang="en-US" sz="2400" dirty="0" smtClean="0"/>
              <a:t>選一個</a:t>
            </a:r>
            <a:r>
              <a:rPr lang="zh-TW" altLang="en-US" sz="2400" dirty="0" smtClean="0">
                <a:solidFill>
                  <a:srgbClr val="3333FF"/>
                </a:solidFill>
              </a:rPr>
              <a:t>元素</a:t>
            </a:r>
            <a:r>
              <a:rPr lang="en-US" altLang="zh-TW" sz="2400" dirty="0" smtClean="0">
                <a:solidFill>
                  <a:srgbClr val="3333FF"/>
                </a:solidFill>
              </a:rPr>
              <a:t>p</a:t>
            </a:r>
            <a:r>
              <a:rPr lang="zh-TW" altLang="en-US" sz="2400" dirty="0" smtClean="0"/>
              <a:t>當作</a:t>
            </a:r>
            <a:r>
              <a:rPr lang="zh-TW" altLang="en-US" sz="2400" dirty="0" smtClean="0">
                <a:solidFill>
                  <a:srgbClr val="3333FF"/>
                </a:solidFill>
              </a:rPr>
              <a:t>中樞</a:t>
            </a:r>
            <a:r>
              <a:rPr lang="en-US" altLang="zh-TW" sz="2400" dirty="0" smtClean="0">
                <a:solidFill>
                  <a:srgbClr val="3333FF"/>
                </a:solidFill>
              </a:rPr>
              <a:t>(pivot)</a:t>
            </a:r>
            <a:r>
              <a:rPr lang="zh-TW" altLang="en-US" sz="2400" dirty="0" smtClean="0">
                <a:solidFill>
                  <a:srgbClr val="3333FF"/>
                </a:solidFill>
              </a:rPr>
              <a:t>元素</a:t>
            </a:r>
            <a:r>
              <a:rPr lang="zh-TW" altLang="en-US" sz="2400" dirty="0" smtClean="0"/>
              <a:t>將陣列分割為</a:t>
            </a:r>
            <a:r>
              <a:rPr lang="en-US" altLang="zh-TW" sz="2400" dirty="0" smtClean="0"/>
              <a:t>2</a:t>
            </a:r>
            <a:r>
              <a:rPr lang="zh-TW" altLang="en-US" sz="2400" dirty="0" smtClean="0"/>
              <a:t>部份：</a:t>
            </a:r>
            <a:r>
              <a:rPr lang="en-US" altLang="zh-TW" sz="2400" dirty="0" smtClean="0"/>
              <a:t>SP</a:t>
            </a:r>
            <a:r>
              <a:rPr lang="zh-TW" altLang="en-US" sz="2400" dirty="0" smtClean="0"/>
              <a:t>及</a:t>
            </a:r>
            <a:r>
              <a:rPr lang="en-US" altLang="zh-TW" sz="2400" dirty="0" smtClean="0"/>
              <a:t>LP</a:t>
            </a:r>
            <a:r>
              <a:rPr lang="zh-TW" altLang="en-US" sz="2400" dirty="0" smtClean="0"/>
              <a:t>，其中</a:t>
            </a:r>
            <a:r>
              <a:rPr lang="en-US" altLang="zh-TW" sz="2400" dirty="0" smtClean="0">
                <a:solidFill>
                  <a:srgbClr val="3333FF"/>
                </a:solidFill>
              </a:rPr>
              <a:t>SP (smaller part)</a:t>
            </a:r>
            <a:r>
              <a:rPr lang="zh-TW" altLang="en-US" sz="2400" dirty="0" smtClean="0"/>
              <a:t>包含所有小於</a:t>
            </a:r>
            <a:r>
              <a:rPr lang="en-US" altLang="zh-TW" sz="2400" dirty="0" smtClean="0"/>
              <a:t>p</a:t>
            </a:r>
            <a:r>
              <a:rPr lang="zh-TW" altLang="en-US" sz="2400" dirty="0" smtClean="0"/>
              <a:t>的元素；而</a:t>
            </a:r>
            <a:r>
              <a:rPr lang="en-US" altLang="zh-TW" sz="2400" dirty="0" smtClean="0">
                <a:solidFill>
                  <a:srgbClr val="3333FF"/>
                </a:solidFill>
              </a:rPr>
              <a:t>LP(larger part)</a:t>
            </a:r>
            <a:r>
              <a:rPr lang="zh-TW" altLang="en-US" sz="2400" dirty="0" smtClean="0"/>
              <a:t>則包含所有</a:t>
            </a:r>
            <a:r>
              <a:rPr lang="zh-TW" altLang="en-US" sz="2400" dirty="0"/>
              <a:t>大於或等於</a:t>
            </a:r>
            <a:r>
              <a:rPr lang="en-US" altLang="zh-TW" sz="2400" dirty="0" smtClean="0"/>
              <a:t>p</a:t>
            </a:r>
            <a:r>
              <a:rPr lang="zh-TW" altLang="en-US" sz="2400" dirty="0" smtClean="0"/>
              <a:t>的元素。</a:t>
            </a:r>
            <a:endParaRPr lang="en-US" altLang="zh-TW" sz="2400" dirty="0" smtClean="0"/>
          </a:p>
          <a:p>
            <a:pPr lvl="1" eaLnBrk="1" hangingPunct="1"/>
            <a:r>
              <a:rPr lang="zh-TW" altLang="en-US" sz="2400" dirty="0" smtClean="0">
                <a:solidFill>
                  <a:srgbClr val="3333FF"/>
                </a:solidFill>
              </a:rPr>
              <a:t>克服</a:t>
            </a:r>
            <a:r>
              <a:rPr lang="en-US" altLang="zh-TW" sz="2400" dirty="0" smtClean="0"/>
              <a:t>:</a:t>
            </a:r>
            <a:r>
              <a:rPr lang="zh-TW" altLang="en-US" sz="2400" dirty="0" smtClean="0"/>
              <a:t>完成陣列</a:t>
            </a:r>
            <a:r>
              <a:rPr lang="zh-TW" altLang="en-US" sz="2400" dirty="0" smtClean="0">
                <a:solidFill>
                  <a:srgbClr val="3333FF"/>
                </a:solidFill>
              </a:rPr>
              <a:t>分割</a:t>
            </a:r>
            <a:r>
              <a:rPr lang="en-US" altLang="zh-TW" sz="2400" dirty="0" smtClean="0">
                <a:solidFill>
                  <a:srgbClr val="3333FF"/>
                </a:solidFill>
              </a:rPr>
              <a:t>(partition)</a:t>
            </a:r>
            <a:r>
              <a:rPr lang="zh-TW" altLang="en-US" sz="2400" dirty="0" smtClean="0"/>
              <a:t>之後，快速排序演算法持續遞迴地</a:t>
            </a:r>
            <a:r>
              <a:rPr lang="en-US" altLang="zh-TW" sz="2400" dirty="0" smtClean="0"/>
              <a:t>(recursively)</a:t>
            </a:r>
            <a:r>
              <a:rPr lang="zh-TW" altLang="en-US" sz="2400" dirty="0" smtClean="0"/>
              <a:t>進行</a:t>
            </a:r>
            <a:r>
              <a:rPr lang="en-US" altLang="zh-TW" sz="2400" dirty="0" smtClean="0"/>
              <a:t>SP</a:t>
            </a:r>
            <a:r>
              <a:rPr lang="zh-TW" altLang="en-US" sz="2400" dirty="0" smtClean="0"/>
              <a:t>部份與</a:t>
            </a:r>
            <a:r>
              <a:rPr lang="en-US" altLang="zh-TW" sz="2400" dirty="0" smtClean="0"/>
              <a:t>LP</a:t>
            </a:r>
            <a:r>
              <a:rPr lang="zh-TW" altLang="en-US" sz="2400" dirty="0" smtClean="0"/>
              <a:t>部份的元素排序。</a:t>
            </a:r>
            <a:endParaRPr lang="en-US" altLang="zh-TW" sz="2400" dirty="0" smtClean="0"/>
          </a:p>
          <a:p>
            <a:pPr lvl="1" eaLnBrk="1" hangingPunct="1"/>
            <a:r>
              <a:rPr lang="zh-TW" altLang="en-US" sz="2400" dirty="0" smtClean="0">
                <a:solidFill>
                  <a:srgbClr val="3333FF"/>
                </a:solidFill>
              </a:rPr>
              <a:t>合併</a:t>
            </a:r>
            <a:r>
              <a:rPr lang="en-US" altLang="zh-TW" sz="2400" dirty="0" smtClean="0"/>
              <a:t>:</a:t>
            </a:r>
            <a:r>
              <a:rPr lang="zh-TW" altLang="en-US" sz="2400" dirty="0" smtClean="0"/>
              <a:t> 最後再將</a:t>
            </a:r>
            <a:r>
              <a:rPr lang="en-US" altLang="zh-TW" sz="2400" dirty="0" smtClean="0"/>
              <a:t>SP</a:t>
            </a:r>
            <a:r>
              <a:rPr lang="zh-TW" altLang="en-US" sz="2400" dirty="0" smtClean="0"/>
              <a:t>、</a:t>
            </a:r>
            <a:r>
              <a:rPr lang="en-US" altLang="zh-TW" sz="2400" dirty="0" smtClean="0"/>
              <a:t>p</a:t>
            </a:r>
            <a:r>
              <a:rPr lang="zh-TW" altLang="en-US" sz="2400" dirty="0" smtClean="0"/>
              <a:t>及</a:t>
            </a:r>
            <a:r>
              <a:rPr lang="en-US" altLang="zh-TW" sz="2400" dirty="0" smtClean="0"/>
              <a:t>LP</a:t>
            </a:r>
            <a:r>
              <a:rPr lang="zh-TW" altLang="en-US" sz="2400" dirty="0" smtClean="0"/>
              <a:t>合併即可完成排序。</a:t>
            </a:r>
            <a:endParaRPr lang="en-US" altLang="zh-TW" sz="2400" dirty="0" smtClean="0"/>
          </a:p>
        </p:txBody>
      </p:sp>
      <p:sp>
        <p:nvSpPr>
          <p:cNvPr id="2253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ABBD8A4-D35E-4F1E-BDAF-865757D14CD0}" type="slidenum">
              <a:rPr kumimoji="0" lang="en-US" altLang="zh-TW" sz="1400" smtClean="0">
                <a:latin typeface="Arial" charset="0"/>
              </a:rPr>
              <a:pPr eaLnBrk="1" hangingPunct="1">
                <a:spcBef>
                  <a:spcPct val="0"/>
                </a:spcBef>
                <a:buClrTx/>
                <a:buSzTx/>
                <a:buFontTx/>
                <a:buNone/>
              </a:pPr>
              <a:t>18</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anim calcmode="lin" valueType="num">
                                      <p:cBhvr additive="base">
                                        <p:cTn id="1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3" end="3"/>
                                            </p:txEl>
                                          </p:spTgt>
                                        </p:tgtEl>
                                        <p:attrNameLst>
                                          <p:attrName>style.visibility</p:attrName>
                                        </p:attrNameLst>
                                      </p:cBhvr>
                                      <p:to>
                                        <p:strVal val="visible"/>
                                      </p:to>
                                    </p:set>
                                    <p:anim calcmode="lin" valueType="num">
                                      <p:cBhvr additive="base">
                                        <p:cTn id="19"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4" end="4"/>
                                            </p:txEl>
                                          </p:spTgt>
                                        </p:tgtEl>
                                        <p:attrNameLst>
                                          <p:attrName>style.visibility</p:attrName>
                                        </p:attrNameLst>
                                      </p:cBhvr>
                                      <p:to>
                                        <p:strVal val="visible"/>
                                      </p:to>
                                    </p:set>
                                    <p:anim calcmode="lin" valueType="num">
                                      <p:cBhvr additive="base">
                                        <p:cTn id="25"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501650" y="2060575"/>
            <a:ext cx="8534400" cy="5389563"/>
          </a:xfrm>
        </p:spPr>
        <p:txBody>
          <a:bodyPr/>
          <a:lstStyle/>
          <a:p>
            <a:r>
              <a:rPr lang="en-US" altLang="zh-TW" sz="2800" smtClean="0"/>
              <a:t>Algorithm 8</a:t>
            </a:r>
            <a:r>
              <a:rPr lang="zh-TW" altLang="en-US" sz="2800" smtClean="0"/>
              <a:t>為快速排序演算法，此演算法使用二個指標</a:t>
            </a:r>
            <a:r>
              <a:rPr lang="en-US" altLang="zh-TW" sz="2800" smtClean="0"/>
              <a:t>(</a:t>
            </a:r>
            <a:r>
              <a:rPr lang="zh-TW" altLang="en-US" sz="2800" smtClean="0">
                <a:solidFill>
                  <a:srgbClr val="3333FF"/>
                </a:solidFill>
              </a:rPr>
              <a:t>「左指標」</a:t>
            </a:r>
            <a:r>
              <a:rPr lang="en-US" altLang="zh-TW" sz="2800" i="1" smtClean="0">
                <a:solidFill>
                  <a:srgbClr val="3333FF"/>
                </a:solidFill>
                <a:latin typeface="Times New Roman" pitchFamily="18" charset="0"/>
                <a:cs typeface="Times New Roman" pitchFamily="18" charset="0"/>
              </a:rPr>
              <a:t>l </a:t>
            </a:r>
            <a:r>
              <a:rPr lang="zh-TW" altLang="en-US" sz="2800" smtClean="0"/>
              <a:t>與</a:t>
            </a:r>
            <a:r>
              <a:rPr lang="zh-TW" altLang="en-US" sz="2800" smtClean="0">
                <a:solidFill>
                  <a:srgbClr val="3333FF"/>
                </a:solidFill>
              </a:rPr>
              <a:t>「右指標」</a:t>
            </a:r>
            <a:r>
              <a:rPr lang="en-US" altLang="zh-TW" sz="2800" i="1" smtClean="0">
                <a:solidFill>
                  <a:srgbClr val="3333FF"/>
                </a:solidFill>
                <a:latin typeface="Times New Roman" pitchFamily="18" charset="0"/>
                <a:cs typeface="Times New Roman" pitchFamily="18" charset="0"/>
              </a:rPr>
              <a:t>r</a:t>
            </a:r>
            <a:r>
              <a:rPr lang="en-US" altLang="zh-TW" sz="2800" smtClean="0"/>
              <a:t>) </a:t>
            </a:r>
            <a:r>
              <a:rPr lang="zh-TW" altLang="en-US" sz="2800" smtClean="0"/>
              <a:t>將陣列中索引在</a:t>
            </a:r>
            <a:r>
              <a:rPr lang="zh-TW" altLang="en-US" sz="2800" smtClean="0">
                <a:solidFill>
                  <a:srgbClr val="3333FF"/>
                </a:solidFill>
              </a:rPr>
              <a:t>「左界」</a:t>
            </a:r>
            <a:r>
              <a:rPr lang="en-US" altLang="zh-TW" sz="2800" i="1" smtClean="0">
                <a:solidFill>
                  <a:srgbClr val="3333FF"/>
                </a:solidFill>
                <a:latin typeface="Times New Roman" pitchFamily="18" charset="0"/>
                <a:cs typeface="Times New Roman" pitchFamily="18" charset="0"/>
              </a:rPr>
              <a:t>lb </a:t>
            </a:r>
            <a:r>
              <a:rPr lang="zh-TW" altLang="en-US" sz="2800" smtClean="0"/>
              <a:t>及</a:t>
            </a:r>
            <a:r>
              <a:rPr lang="zh-TW" altLang="en-US" sz="2800" smtClean="0">
                <a:solidFill>
                  <a:srgbClr val="3333FF"/>
                </a:solidFill>
              </a:rPr>
              <a:t>「右界」</a:t>
            </a:r>
            <a:r>
              <a:rPr lang="en-US" altLang="zh-TW" sz="2800" i="1" smtClean="0">
                <a:solidFill>
                  <a:srgbClr val="3333FF"/>
                </a:solidFill>
                <a:latin typeface="Times New Roman" pitchFamily="18" charset="0"/>
                <a:cs typeface="Times New Roman" pitchFamily="18" charset="0"/>
              </a:rPr>
              <a:t>rb</a:t>
            </a:r>
            <a:r>
              <a:rPr lang="en-US" altLang="zh-TW" sz="2800" i="1" smtClean="0">
                <a:solidFill>
                  <a:srgbClr val="3333FF"/>
                </a:solidFill>
              </a:rPr>
              <a:t> </a:t>
            </a:r>
            <a:r>
              <a:rPr lang="zh-TW" altLang="en-US" sz="2800" smtClean="0"/>
              <a:t>範圍內的元素分割為二部份。</a:t>
            </a:r>
            <a:endParaRPr lang="en-US" altLang="zh-TW" sz="2800" smtClean="0"/>
          </a:p>
          <a:p>
            <a:endParaRPr lang="en-US" altLang="zh-TW" sz="2800" smtClean="0"/>
          </a:p>
        </p:txBody>
      </p:sp>
      <p:sp>
        <p:nvSpPr>
          <p:cNvPr id="2355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35E49E5-1F81-462F-AB6F-7B3B82F76D01}" type="slidenum">
              <a:rPr kumimoji="0" lang="en-US" altLang="zh-TW" sz="1400" smtClean="0">
                <a:latin typeface="Arial" charset="0"/>
              </a:rPr>
              <a:pPr eaLnBrk="1" hangingPunct="1">
                <a:spcBef>
                  <a:spcPct val="0"/>
                </a:spcBef>
                <a:buClrTx/>
                <a:buSzTx/>
                <a:buFontTx/>
                <a:buNone/>
              </a:pPr>
              <a:t>19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endParaRPr lang="zh-TW" altLang="en-US" smtClean="0"/>
          </a:p>
        </p:txBody>
      </p:sp>
      <p:sp>
        <p:nvSpPr>
          <p:cNvPr id="6147" name="內容版面配置區 2"/>
          <p:cNvSpPr>
            <a:spLocks noGrp="1"/>
          </p:cNvSpPr>
          <p:nvPr>
            <p:ph idx="1"/>
          </p:nvPr>
        </p:nvSpPr>
        <p:spPr/>
        <p:txBody>
          <a:bodyPr/>
          <a:lstStyle/>
          <a:p>
            <a:pPr marL="0" indent="0">
              <a:buFont typeface="Wingdings" pitchFamily="2" charset="2"/>
              <a:buNone/>
            </a:pPr>
            <a:r>
              <a:rPr lang="en-US" altLang="zh-TW" sz="4400" b="1" dirty="0" smtClean="0"/>
              <a:t>1. </a:t>
            </a:r>
            <a:r>
              <a:rPr lang="zh-TW" altLang="en-US" sz="4400" b="1" dirty="0" smtClean="0"/>
              <a:t>分治演算法基本概念</a:t>
            </a:r>
          </a:p>
        </p:txBody>
      </p:sp>
      <p:sp>
        <p:nvSpPr>
          <p:cNvPr id="614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E544C3C-36FA-47B1-B2B3-E815A764CD01}" type="slidenum">
              <a:rPr kumimoji="0" lang="en-US" altLang="zh-TW" sz="1400" smtClean="0">
                <a:latin typeface="Arial" charset="0"/>
              </a:rPr>
              <a:pPr eaLnBrk="1" hangingPunct="1">
                <a:spcBef>
                  <a:spcPct val="0"/>
                </a:spcBef>
                <a:buClrTx/>
                <a:buSzTx/>
                <a:buFontTx/>
                <a:buNone/>
              </a:pPr>
              <a:t>2</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24579" name="內容版面配置區 1"/>
          <p:cNvSpPr>
            <a:spLocks noGrp="1"/>
          </p:cNvSpPr>
          <p:nvPr>
            <p:ph idx="1"/>
          </p:nvPr>
        </p:nvSpPr>
        <p:spPr/>
        <p:txBody>
          <a:bodyPr/>
          <a:lstStyle/>
          <a:p>
            <a:endParaRPr lang="zh-TW" altLang="en-US" smtClean="0"/>
          </a:p>
        </p:txBody>
      </p:sp>
      <p:pic>
        <p:nvPicPr>
          <p:cNvPr id="23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0" y="1861417"/>
            <a:ext cx="8891588" cy="669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1"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103D6A9-AC0A-413E-AE76-5AF4808C151E}" type="slidenum">
              <a:rPr kumimoji="0" lang="en-US" altLang="zh-TW" sz="1400" smtClean="0">
                <a:latin typeface="Arial" charset="0"/>
              </a:rPr>
              <a:pPr eaLnBrk="1" hangingPunct="1">
                <a:spcBef>
                  <a:spcPct val="0"/>
                </a:spcBef>
                <a:buClrTx/>
                <a:buSzTx/>
                <a:buFontTx/>
                <a:buNone/>
              </a:pPr>
              <a:t>20</a:t>
            </a:fld>
            <a:endParaRPr kumimoji="0" lang="en-US" altLang="zh-TW" sz="1400" smtClean="0">
              <a:latin typeface="Arial" charset="0"/>
            </a:endParaRPr>
          </a:p>
        </p:txBody>
      </p:sp>
      <p:sp>
        <p:nvSpPr>
          <p:cNvPr id="6" name="文字方塊 2"/>
          <p:cNvSpPr txBox="1"/>
          <p:nvPr/>
        </p:nvSpPr>
        <p:spPr>
          <a:xfrm>
            <a:off x="2345250" y="5096631"/>
            <a:ext cx="2308324" cy="307777"/>
          </a:xfrm>
          <a:prstGeom prst="rect">
            <a:avLst/>
          </a:prstGeom>
          <a:solidFill>
            <a:srgbClr val="FFFFFF"/>
          </a:solidFill>
        </p:spPr>
        <p:txBody>
          <a:bodyPr wrap="none" lIns="0" tIns="0" rIns="0" bIns="0" rtlCol="0">
            <a:spAutoFit/>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zh-TW" altLang="en-US" sz="2000" dirty="0" smtClean="0">
                <a:latin typeface="Times New Roman" panose="02020603050405020304" pitchFamily="18" charset="0"/>
                <a:cs typeface="Times New Roman" panose="02020603050405020304" pitchFamily="18" charset="0"/>
              </a:rPr>
              <a:t>大於或等於 </a:t>
            </a:r>
            <a:r>
              <a:rPr lang="en-US" altLang="zh-TW" sz="2000" i="1" dirty="0" smtClean="0">
                <a:latin typeface="Times New Roman" panose="02020603050405020304" pitchFamily="18" charset="0"/>
                <a:cs typeface="Times New Roman" panose="02020603050405020304" pitchFamily="18" charset="0"/>
              </a:rPr>
              <a:t>p</a:t>
            </a:r>
            <a:r>
              <a:rPr lang="zh-TW" altLang="en-US" sz="2000" i="1"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的元素</a:t>
            </a:r>
            <a:endParaRPr lang="zh-TW" altLang="en-US" dirty="0">
              <a:latin typeface="Times New Roman" panose="02020603050405020304" pitchFamily="18" charset="0"/>
              <a:cs typeface="Times New Roman" panose="02020603050405020304" pitchFamily="18" charset="0"/>
            </a:endParaRPr>
          </a:p>
        </p:txBody>
      </p:sp>
      <p:sp>
        <p:nvSpPr>
          <p:cNvPr id="7" name="文字方塊 2"/>
          <p:cNvSpPr txBox="1"/>
          <p:nvPr/>
        </p:nvSpPr>
        <p:spPr>
          <a:xfrm>
            <a:off x="2353134" y="5404271"/>
            <a:ext cx="3481722" cy="307777"/>
          </a:xfrm>
          <a:prstGeom prst="rect">
            <a:avLst/>
          </a:prstGeom>
          <a:solidFill>
            <a:srgbClr val="FFFFFF"/>
          </a:solidFill>
        </p:spPr>
        <p:txBody>
          <a:bodyPr wrap="none" lIns="0" tIns="0" rIns="0" bIns="0" rtlCol="0">
            <a:spAutoFit/>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zh-TW" altLang="en-US" sz="2000" dirty="0" smtClean="0">
                <a:latin typeface="Times New Roman" panose="02020603050405020304" pitchFamily="18" charset="0"/>
                <a:cs typeface="Times New Roman" panose="02020603050405020304" pitchFamily="18" charset="0"/>
              </a:rPr>
              <a:t>小於 </a:t>
            </a:r>
            <a:r>
              <a:rPr lang="en-US" altLang="zh-TW" sz="2000" i="1" dirty="0" smtClean="0">
                <a:latin typeface="Times New Roman" panose="02020603050405020304" pitchFamily="18" charset="0"/>
                <a:cs typeface="Times New Roman" panose="02020603050405020304" pitchFamily="18" charset="0"/>
              </a:rPr>
              <a:t>p</a:t>
            </a:r>
            <a:r>
              <a:rPr lang="zh-TW" altLang="en-US" sz="2000" i="1"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的元素或 </a:t>
            </a:r>
            <a:r>
              <a:rPr lang="en-US" altLang="zh-TW" sz="2000" i="1" dirty="0" smtClean="0">
                <a:latin typeface="Times New Roman" panose="02020603050405020304" pitchFamily="18" charset="0"/>
                <a:cs typeface="Times New Roman" panose="02020603050405020304" pitchFamily="18" charset="0"/>
              </a:rPr>
              <a:t>r</a:t>
            </a:r>
            <a:r>
              <a:rPr lang="zh-TW" altLang="en-US" sz="2000" i="1"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等於</a:t>
            </a:r>
            <a:r>
              <a:rPr lang="en-US" altLang="zh-TW" sz="2000" dirty="0" smtClean="0">
                <a:latin typeface="Times New Roman" panose="02020603050405020304" pitchFamily="18" charset="0"/>
                <a:cs typeface="Times New Roman" panose="02020603050405020304" pitchFamily="18" charset="0"/>
              </a:rPr>
              <a:t>(</a:t>
            </a:r>
            <a:r>
              <a:rPr lang="zh-TW" altLang="en-US" sz="2000" dirty="0" smtClean="0">
                <a:latin typeface="Times New Roman" panose="02020603050405020304" pitchFamily="18" charset="0"/>
                <a:cs typeface="Times New Roman" panose="02020603050405020304" pitchFamily="18" charset="0"/>
              </a:rPr>
              <a:t>到達</a:t>
            </a:r>
            <a:r>
              <a:rPr lang="en-US" altLang="zh-TW" sz="2000" dirty="0" smtClean="0">
                <a:latin typeface="Times New Roman" panose="02020603050405020304" pitchFamily="18" charset="0"/>
                <a:cs typeface="Times New Roman" panose="02020603050405020304" pitchFamily="18" charset="0"/>
              </a:rPr>
              <a:t>)</a:t>
            </a:r>
            <a:r>
              <a:rPr lang="zh-TW" altLang="en-US" sz="2000"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lb</a:t>
            </a:r>
            <a:endParaRPr lang="zh-TW" altLang="en-US"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4.44444E-6 -2.22222E-6 L -0.00225 -0.2493 " pathEditMode="relative" rAng="0" ptsTypes="AA">
                                      <p:cBhvr>
                                        <p:cTn id="6" dur="2000" fill="hold"/>
                                        <p:tgtEl>
                                          <p:spTgt spid="23559"/>
                                        </p:tgtEl>
                                        <p:attrNameLst>
                                          <p:attrName>ppt_x</p:attrName>
                                          <p:attrName>ppt_y</p:attrName>
                                        </p:attrNameLst>
                                      </p:cBhvr>
                                      <p:rCtr x="-122" y="-12477"/>
                                    </p:animMotion>
                                  </p:childTnLst>
                                </p:cTn>
                              </p:par>
                              <p:par>
                                <p:cTn id="7" presetID="64" presetClass="path" presetSubtype="0" accel="50000" decel="50000" fill="hold" grpId="0" nodeType="withEffect">
                                  <p:stCondLst>
                                    <p:cond delay="0"/>
                                  </p:stCondLst>
                                  <p:childTnLst>
                                    <p:animMotion origin="layout" path="M 1.11111E-6 7.40741E-7 L 1.11111E-6 -0.25 " pathEditMode="relative" rAng="0" ptsTypes="AA">
                                      <p:cBhvr>
                                        <p:cTn id="8" dur="2000" fill="hold"/>
                                        <p:tgtEl>
                                          <p:spTgt spid="6"/>
                                        </p:tgtEl>
                                        <p:attrNameLst>
                                          <p:attrName>ppt_x</p:attrName>
                                          <p:attrName>ppt_y</p:attrName>
                                        </p:attrNameLst>
                                      </p:cBhvr>
                                      <p:rCtr x="0" y="-12500"/>
                                    </p:animMotion>
                                  </p:childTnLst>
                                </p:cTn>
                              </p:par>
                              <p:par>
                                <p:cTn id="9" presetID="64" presetClass="path" presetSubtype="0" accel="50000" decel="50000" fill="hold" grpId="0" nodeType="withEffect">
                                  <p:stCondLst>
                                    <p:cond delay="0"/>
                                  </p:stCondLst>
                                  <p:childTnLst>
                                    <p:animMotion origin="layout" path="M 5.55556E-7 3.33333E-6 L 5.55556E-7 -0.25 " pathEditMode="relative" rAng="0" ptsTypes="AA">
                                      <p:cBhvr>
                                        <p:cTn id="10"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501650" y="2060575"/>
            <a:ext cx="8534400" cy="5389563"/>
          </a:xfrm>
        </p:spPr>
        <p:txBody>
          <a:bodyPr/>
          <a:lstStyle/>
          <a:p>
            <a:pPr>
              <a:defRPr/>
            </a:pPr>
            <a:endParaRPr lang="en-US" altLang="zh-TW" sz="2800" dirty="0" smtClean="0"/>
          </a:p>
          <a:p>
            <a:pPr marL="0" indent="0">
              <a:buFont typeface="Wingdings" pitchFamily="2" charset="2"/>
              <a:buNone/>
              <a:defRPr/>
            </a:pPr>
            <a:r>
              <a:rPr lang="zh-TW" altLang="en-US" sz="2800" dirty="0"/>
              <a:t>以下我們舉實例來看快速排序演算法的運作過程</a:t>
            </a:r>
            <a:r>
              <a:rPr lang="zh-TW" altLang="en-US" sz="2800" dirty="0" smtClean="0"/>
              <a:t>。</a:t>
            </a:r>
            <a:endParaRPr lang="en-US" altLang="zh-TW" sz="2800" dirty="0" smtClean="0"/>
          </a:p>
          <a:p>
            <a:pPr marL="0" indent="0">
              <a:buFont typeface="Wingdings" pitchFamily="2" charset="2"/>
              <a:buNone/>
              <a:defRPr/>
            </a:pPr>
            <a:endParaRPr lang="en-US" altLang="zh-TW" sz="2800" dirty="0" smtClean="0"/>
          </a:p>
          <a:p>
            <a:pPr>
              <a:defRPr/>
            </a:pPr>
            <a:r>
              <a:rPr lang="zh-TW" altLang="en-US" sz="2800" dirty="0" smtClean="0"/>
              <a:t>假設</a:t>
            </a:r>
            <a:r>
              <a:rPr lang="zh-TW" altLang="en-US" sz="2800" dirty="0"/>
              <a:t>有一個陣列具有</a:t>
            </a:r>
            <a:r>
              <a:rPr lang="en-US" altLang="zh-TW" sz="2800" dirty="0"/>
              <a:t>8</a:t>
            </a:r>
            <a:r>
              <a:rPr lang="zh-TW" altLang="en-US" sz="2800" dirty="0"/>
              <a:t>個</a:t>
            </a:r>
            <a:r>
              <a:rPr lang="zh-TW" altLang="en-US" sz="2800" dirty="0" smtClean="0"/>
              <a:t>元素</a:t>
            </a:r>
            <a:r>
              <a:rPr lang="en-US" altLang="zh-TW" sz="2800" dirty="0"/>
              <a:t>85</a:t>
            </a:r>
            <a:r>
              <a:rPr lang="zh-TW" altLang="en-US" sz="2800" dirty="0"/>
              <a:t>、</a:t>
            </a:r>
            <a:r>
              <a:rPr lang="en-US" altLang="zh-TW" sz="2800" dirty="0"/>
              <a:t>24</a:t>
            </a:r>
            <a:r>
              <a:rPr lang="zh-TW" altLang="en-US" sz="2800" dirty="0"/>
              <a:t>、</a:t>
            </a:r>
            <a:r>
              <a:rPr lang="en-US" altLang="zh-TW" sz="2800" dirty="0"/>
              <a:t>63</a:t>
            </a:r>
            <a:r>
              <a:rPr lang="zh-TW" altLang="en-US" sz="2800" dirty="0"/>
              <a:t>、</a:t>
            </a:r>
            <a:r>
              <a:rPr lang="en-US" altLang="zh-TW" sz="2800" dirty="0"/>
              <a:t>50</a:t>
            </a:r>
            <a:r>
              <a:rPr lang="zh-TW" altLang="en-US" sz="2800" dirty="0"/>
              <a:t>、</a:t>
            </a:r>
            <a:r>
              <a:rPr lang="en-US" altLang="zh-TW" sz="2800" dirty="0"/>
              <a:t>17</a:t>
            </a:r>
            <a:r>
              <a:rPr lang="zh-TW" altLang="en-US" sz="2800" dirty="0"/>
              <a:t>、</a:t>
            </a:r>
            <a:r>
              <a:rPr lang="en-US" altLang="zh-TW" sz="2800" dirty="0"/>
              <a:t>50'</a:t>
            </a:r>
            <a:r>
              <a:rPr lang="zh-TW" altLang="en-US" sz="2800" dirty="0"/>
              <a:t>、</a:t>
            </a:r>
            <a:r>
              <a:rPr lang="en-US" altLang="zh-TW" sz="2800" dirty="0"/>
              <a:t>96</a:t>
            </a:r>
            <a:r>
              <a:rPr lang="zh-TW" altLang="en-US" sz="2800" dirty="0"/>
              <a:t>、</a:t>
            </a:r>
            <a:r>
              <a:rPr lang="en-US" altLang="zh-TW" sz="2800" dirty="0"/>
              <a:t>58 </a:t>
            </a:r>
            <a:r>
              <a:rPr lang="zh-TW" altLang="en-US" sz="2800" dirty="0" smtClean="0"/>
              <a:t>，</a:t>
            </a:r>
            <a:r>
              <a:rPr lang="zh-TW" altLang="en-US" sz="2800" dirty="0"/>
              <a:t>索引</a:t>
            </a:r>
            <a:r>
              <a:rPr lang="en-US" altLang="zh-TW" sz="2800" dirty="0"/>
              <a:t>(index)</a:t>
            </a:r>
            <a:r>
              <a:rPr lang="zh-TW" altLang="en-US" sz="2800" dirty="0"/>
              <a:t>為</a:t>
            </a:r>
            <a:r>
              <a:rPr lang="en-US" altLang="zh-TW" sz="2800" dirty="0"/>
              <a:t>0,...,7</a:t>
            </a:r>
            <a:r>
              <a:rPr lang="zh-TW" altLang="en-US" sz="2800" dirty="0"/>
              <a:t>，其中</a:t>
            </a:r>
            <a:r>
              <a:rPr lang="en-US" altLang="zh-TW" sz="2800" dirty="0"/>
              <a:t>50</a:t>
            </a:r>
            <a:r>
              <a:rPr lang="zh-TW" altLang="en-US" sz="2800" dirty="0"/>
              <a:t>與</a:t>
            </a:r>
            <a:r>
              <a:rPr lang="en-US" altLang="zh-TW" sz="2800" dirty="0"/>
              <a:t>50’</a:t>
            </a:r>
            <a:r>
              <a:rPr lang="zh-TW" altLang="en-US" sz="2800" dirty="0"/>
              <a:t>二個元素的值都是</a:t>
            </a:r>
            <a:r>
              <a:rPr lang="en-US" altLang="zh-TW" sz="2800" dirty="0"/>
              <a:t>50</a:t>
            </a:r>
            <a:r>
              <a:rPr lang="zh-TW" altLang="en-US" sz="2800" dirty="0"/>
              <a:t>，但是為了區別起見，我們將之標示為</a:t>
            </a:r>
            <a:r>
              <a:rPr lang="en-US" altLang="zh-TW" sz="2800" dirty="0"/>
              <a:t>50</a:t>
            </a:r>
            <a:r>
              <a:rPr lang="zh-TW" altLang="en-US" sz="2800" dirty="0"/>
              <a:t>與</a:t>
            </a:r>
            <a:r>
              <a:rPr lang="en-US" altLang="zh-TW" sz="2800" dirty="0"/>
              <a:t>50’</a:t>
            </a:r>
            <a:r>
              <a:rPr lang="zh-TW" altLang="en-US" sz="2800" dirty="0" smtClean="0"/>
              <a:t>。</a:t>
            </a:r>
            <a:endParaRPr lang="en-US" altLang="zh-TW" sz="2800" dirty="0" smtClean="0"/>
          </a:p>
          <a:p>
            <a:pPr>
              <a:defRPr/>
            </a:pPr>
            <a:r>
              <a:rPr lang="zh-TW" altLang="en-US" sz="2800" dirty="0"/>
              <a:t>下</a:t>
            </a:r>
            <a:r>
              <a:rPr lang="zh-TW" altLang="en-US" sz="2800" dirty="0" smtClean="0"/>
              <a:t>圖展示</a:t>
            </a:r>
            <a:r>
              <a:rPr lang="zh-TW" altLang="en-US" sz="2800" dirty="0"/>
              <a:t>快速排序演算法第一次將陣列分割為二個部份的過程。</a:t>
            </a:r>
          </a:p>
        </p:txBody>
      </p:sp>
      <p:sp>
        <p:nvSpPr>
          <p:cNvPr id="2560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9630E44-CEDA-462C-8EDF-EC5FF7440EBF}" type="slidenum">
              <a:rPr kumimoji="0" lang="en-US" altLang="zh-TW" sz="1400" smtClean="0">
                <a:latin typeface="Arial" charset="0"/>
              </a:rPr>
              <a:pPr eaLnBrk="1" hangingPunct="1">
                <a:spcBef>
                  <a:spcPct val="0"/>
                </a:spcBef>
                <a:buClrTx/>
                <a:buSzTx/>
                <a:buFontTx/>
                <a:buNone/>
              </a:pPr>
              <a:t>21</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1" end="1"/>
                                            </p:txEl>
                                          </p:spTgt>
                                        </p:tgtEl>
                                        <p:attrNameLst>
                                          <p:attrName>style.visibility</p:attrName>
                                        </p:attrNameLst>
                                      </p:cBhvr>
                                      <p:to>
                                        <p:strVal val="visible"/>
                                      </p:to>
                                    </p:set>
                                    <p:anim calcmode="lin" valueType="num">
                                      <p:cBhvr additive="base">
                                        <p:cTn id="7"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3" end="3"/>
                                            </p:txEl>
                                          </p:spTgt>
                                        </p:tgtEl>
                                        <p:attrNameLst>
                                          <p:attrName>style.visibility</p:attrName>
                                        </p:attrNameLst>
                                      </p:cBhvr>
                                      <p:to>
                                        <p:strVal val="visible"/>
                                      </p:to>
                                    </p:set>
                                    <p:anim calcmode="lin" valueType="num">
                                      <p:cBhvr additive="base">
                                        <p:cTn id="13"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4" end="4"/>
                                            </p:txEl>
                                          </p:spTgt>
                                        </p:tgtEl>
                                        <p:attrNameLst>
                                          <p:attrName>style.visibility</p:attrName>
                                        </p:attrNameLst>
                                      </p:cBhvr>
                                      <p:to>
                                        <p:strVal val="visible"/>
                                      </p:to>
                                    </p:set>
                                    <p:anim calcmode="lin" valueType="num">
                                      <p:cBhvr additive="base">
                                        <p:cTn id="19"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pic>
        <p:nvPicPr>
          <p:cNvPr id="266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060575"/>
            <a:ext cx="7791450" cy="468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451B407-7E54-4459-B0FD-88F836BA14C8}" type="slidenum">
              <a:rPr kumimoji="0" lang="en-US" altLang="zh-TW" sz="1400" smtClean="0">
                <a:latin typeface="Arial" charset="0"/>
              </a:rPr>
              <a:pPr eaLnBrk="1" hangingPunct="1">
                <a:spcBef>
                  <a:spcPct val="0"/>
                </a:spcBef>
                <a:buClrTx/>
                <a:buSzTx/>
                <a:buFontTx/>
                <a:buNone/>
              </a:pPr>
              <a:t>22</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501650" y="2060575"/>
            <a:ext cx="8534400" cy="5389563"/>
          </a:xfrm>
        </p:spPr>
        <p:txBody>
          <a:bodyPr/>
          <a:lstStyle/>
          <a:p>
            <a:r>
              <a:rPr lang="zh-TW" altLang="en-US" sz="2800" dirty="0" smtClean="0"/>
              <a:t>在整個快速排序演算法的執行過程中，</a:t>
            </a:r>
            <a:r>
              <a:rPr lang="en-US" altLang="zh-TW" sz="2800" dirty="0" smtClean="0"/>
              <a:t>50</a:t>
            </a:r>
            <a:r>
              <a:rPr lang="zh-TW" altLang="en-US" sz="2800" dirty="0" smtClean="0"/>
              <a:t>與</a:t>
            </a:r>
            <a:r>
              <a:rPr lang="en-US" altLang="zh-TW" sz="2800" dirty="0" smtClean="0"/>
              <a:t>50’</a:t>
            </a:r>
            <a:r>
              <a:rPr lang="zh-TW" altLang="en-US" sz="2800" dirty="0" smtClean="0"/>
              <a:t>的相對位置產生變化，因此快速排序演算法不是一個穩定</a:t>
            </a:r>
            <a:r>
              <a:rPr lang="en-US" altLang="zh-TW" sz="2800" dirty="0" smtClean="0"/>
              <a:t>(stable)</a:t>
            </a:r>
            <a:r>
              <a:rPr lang="zh-TW" altLang="en-US" sz="2800" dirty="0" smtClean="0"/>
              <a:t>排序演算法。 </a:t>
            </a:r>
            <a:endParaRPr lang="en-US" altLang="zh-TW" sz="2800" dirty="0" smtClean="0"/>
          </a:p>
          <a:p>
            <a:endParaRPr lang="en-US" altLang="zh-TW" sz="2800" dirty="0" smtClean="0"/>
          </a:p>
          <a:p>
            <a:r>
              <a:rPr lang="zh-TW" altLang="en-US" sz="2800" dirty="0" smtClean="0"/>
              <a:t>快速排序演算法不需要額外的記憶體空間來輔助排序的進行，因此快速排序演算法是就地</a:t>
            </a:r>
            <a:r>
              <a:rPr lang="en-US" altLang="zh-TW" sz="2800" dirty="0" smtClean="0"/>
              <a:t>(in place)</a:t>
            </a:r>
            <a:r>
              <a:rPr lang="zh-TW" altLang="en-US" sz="2800" dirty="0" smtClean="0"/>
              <a:t>演算法，它的空間複雜度為</a:t>
            </a:r>
            <a:r>
              <a:rPr lang="en-US" altLang="zh-TW" sz="2800" dirty="0" smtClean="0"/>
              <a:t>O(log n)</a:t>
            </a:r>
            <a:r>
              <a:rPr lang="zh-TW" altLang="en-US" sz="2800" dirty="0" smtClean="0"/>
              <a:t>。</a:t>
            </a:r>
          </a:p>
        </p:txBody>
      </p:sp>
      <p:sp>
        <p:nvSpPr>
          <p:cNvPr id="2765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BA2C779-34F0-4F85-8DB4-80A8A6E99BCC}" type="slidenum">
              <a:rPr kumimoji="0" lang="en-US" altLang="zh-TW" sz="1400" smtClean="0">
                <a:latin typeface="Arial" charset="0"/>
              </a:rPr>
              <a:pPr eaLnBrk="1" hangingPunct="1">
                <a:spcBef>
                  <a:spcPct val="0"/>
                </a:spcBef>
                <a:buClrTx/>
                <a:buSzTx/>
                <a:buFontTx/>
                <a:buNone/>
              </a:pPr>
              <a:t>23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anim calcmode="lin" valueType="num">
                                      <p:cBhvr additive="base">
                                        <p:cTn id="1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179388" y="2060575"/>
            <a:ext cx="8964612" cy="5389563"/>
          </a:xfrm>
        </p:spPr>
        <p:txBody>
          <a:bodyPr/>
          <a:lstStyle/>
          <a:p>
            <a:pPr marL="0" indent="0">
              <a:buFont typeface="Wingdings" pitchFamily="2" charset="2"/>
              <a:buNone/>
              <a:defRPr/>
            </a:pPr>
            <a:r>
              <a:rPr lang="zh-TW" altLang="en-US" sz="2000" dirty="0" smtClean="0"/>
              <a:t>以下</a:t>
            </a:r>
            <a:r>
              <a:rPr lang="zh-TW" altLang="en-US" sz="2000" dirty="0"/>
              <a:t>我們</a:t>
            </a:r>
            <a:r>
              <a:rPr lang="zh-TW" altLang="en-US" sz="2000" dirty="0">
                <a:solidFill>
                  <a:srgbClr val="3333FF"/>
                </a:solidFill>
              </a:rPr>
              <a:t>分析快速排序演算法的時間複雜度</a:t>
            </a:r>
            <a:r>
              <a:rPr lang="zh-TW" altLang="en-US" sz="2000" dirty="0" smtClean="0"/>
              <a:t>。</a:t>
            </a:r>
            <a:endParaRPr lang="en-US" altLang="zh-TW" sz="2000" dirty="0" smtClean="0"/>
          </a:p>
          <a:p>
            <a:pPr>
              <a:defRPr/>
            </a:pPr>
            <a:r>
              <a:rPr lang="zh-TW" altLang="en-US" sz="2000" dirty="0" smtClean="0"/>
              <a:t>在</a:t>
            </a:r>
            <a:r>
              <a:rPr lang="zh-TW" altLang="en-US" sz="2000" dirty="0">
                <a:solidFill>
                  <a:srgbClr val="3333FF"/>
                </a:solidFill>
              </a:rPr>
              <a:t>最佳狀況</a:t>
            </a:r>
            <a:r>
              <a:rPr lang="zh-TW" altLang="en-US" sz="2000" dirty="0"/>
              <a:t>下，快速排序演算法每次都</a:t>
            </a:r>
            <a:r>
              <a:rPr lang="zh-TW" altLang="en-US" sz="2000" dirty="0" smtClean="0"/>
              <a:t>將陣列</a:t>
            </a:r>
            <a:r>
              <a:rPr lang="zh-TW" altLang="en-US" sz="2000" dirty="0"/>
              <a:t>分割</a:t>
            </a:r>
            <a:r>
              <a:rPr lang="zh-TW" altLang="en-US" sz="2000" dirty="0" smtClean="0"/>
              <a:t>為</a:t>
            </a:r>
            <a:r>
              <a:rPr lang="zh-TW" altLang="en-US" sz="2000" dirty="0"/>
              <a:t>二</a:t>
            </a:r>
            <a:r>
              <a:rPr lang="zh-TW" altLang="en-US" sz="2000" dirty="0" smtClean="0"/>
              <a:t>個大小相同或幾乎相同的</a:t>
            </a:r>
            <a:r>
              <a:rPr lang="zh-TW" altLang="en-US" sz="2000" dirty="0"/>
              <a:t>子</a:t>
            </a:r>
            <a:r>
              <a:rPr lang="zh-TW" altLang="en-US" sz="2000" dirty="0" smtClean="0"/>
              <a:t>陣列</a:t>
            </a:r>
            <a:r>
              <a:rPr lang="en-US" altLang="zh-TW" sz="2000" dirty="0"/>
              <a:t>(</a:t>
            </a:r>
            <a:r>
              <a:rPr lang="zh-TW" altLang="en-US" sz="2000" dirty="0"/>
              <a:t>我們可以將分割後的二個子陣列都視為是原陣列的</a:t>
            </a:r>
            <a:r>
              <a:rPr lang="en-US" altLang="zh-TW" sz="2000" dirty="0"/>
              <a:t>1/2</a:t>
            </a:r>
            <a:r>
              <a:rPr lang="zh-TW" altLang="en-US" sz="2000" dirty="0"/>
              <a:t>大小</a:t>
            </a:r>
            <a:r>
              <a:rPr lang="en-US" altLang="zh-TW" sz="2000" dirty="0"/>
              <a:t>) </a:t>
            </a:r>
            <a:r>
              <a:rPr lang="zh-TW" altLang="en-US" sz="2000" dirty="0" smtClean="0"/>
              <a:t>。</a:t>
            </a:r>
            <a:endParaRPr lang="en-US" altLang="zh-TW" sz="2000" dirty="0" smtClean="0"/>
          </a:p>
          <a:p>
            <a:pPr>
              <a:defRPr/>
            </a:pPr>
            <a:r>
              <a:rPr lang="zh-TW" altLang="en-US" sz="2000" dirty="0" smtClean="0"/>
              <a:t>假設</a:t>
            </a:r>
            <a:r>
              <a:rPr lang="zh-TW" altLang="en-US" sz="2000" dirty="0"/>
              <a:t>利用快速排序演算法針對具有</a:t>
            </a:r>
            <a:r>
              <a:rPr lang="en-US" altLang="zh-TW" sz="2000" dirty="0"/>
              <a:t>n</a:t>
            </a:r>
            <a:r>
              <a:rPr lang="en-US" altLang="zh-TW" sz="2000" i="1" dirty="0"/>
              <a:t> </a:t>
            </a:r>
            <a:r>
              <a:rPr lang="zh-TW" altLang="en-US" sz="2000" dirty="0"/>
              <a:t>個元素的陣列</a:t>
            </a:r>
            <a:r>
              <a:rPr lang="en-US" altLang="zh-TW" sz="2000" dirty="0"/>
              <a:t>(</a:t>
            </a:r>
            <a:r>
              <a:rPr lang="zh-TW" altLang="en-US" sz="2000" dirty="0" smtClean="0"/>
              <a:t>也就是說</a:t>
            </a:r>
            <a:r>
              <a:rPr lang="zh-TW" altLang="en-US" sz="2000" dirty="0"/>
              <a:t>輸入規模為</a:t>
            </a:r>
            <a:r>
              <a:rPr lang="en-US" altLang="zh-TW" sz="2000" dirty="0"/>
              <a:t>n) </a:t>
            </a:r>
            <a:r>
              <a:rPr lang="zh-TW" altLang="en-US" sz="2000" dirty="0"/>
              <a:t>進行排序的時間複雜度為</a:t>
            </a:r>
            <a:r>
              <a:rPr lang="en-US" altLang="zh-TW" sz="2000" dirty="0"/>
              <a:t>T(n)</a:t>
            </a:r>
            <a:r>
              <a:rPr lang="zh-TW" altLang="en-US" sz="2000" dirty="0"/>
              <a:t>，針對最佳狀況，我們可以得到以下的</a:t>
            </a:r>
            <a:r>
              <a:rPr lang="zh-TW" altLang="en-US" sz="2000" dirty="0" smtClean="0"/>
              <a:t>式子</a:t>
            </a:r>
            <a:r>
              <a:rPr lang="en-US" altLang="zh-TW" sz="2000" dirty="0" smtClean="0"/>
              <a:t>:</a:t>
            </a:r>
          </a:p>
          <a:p>
            <a:pPr>
              <a:defRPr/>
            </a:pPr>
            <a:r>
              <a:rPr lang="en-US" altLang="zh-TW" sz="2000" dirty="0" smtClean="0">
                <a:solidFill>
                  <a:srgbClr val="3333FF"/>
                </a:solidFill>
              </a:rPr>
              <a:t>T(n)=n+2T(n/2) </a:t>
            </a:r>
          </a:p>
          <a:p>
            <a:pPr>
              <a:defRPr/>
            </a:pPr>
            <a:r>
              <a:rPr lang="zh-TW" altLang="en-US" sz="2000" dirty="0" smtClean="0"/>
              <a:t>這</a:t>
            </a:r>
            <a:r>
              <a:rPr lang="zh-TW" altLang="en-US" sz="2000" dirty="0"/>
              <a:t>是因為當指標</a:t>
            </a:r>
            <a:r>
              <a:rPr lang="en-US" altLang="zh-TW" sz="2000" i="1" dirty="0">
                <a:latin typeface="Times New Roman" panose="02020603050405020304" pitchFamily="18" charset="0"/>
                <a:cs typeface="Times New Roman" panose="02020603050405020304" pitchFamily="18" charset="0"/>
              </a:rPr>
              <a:t>l</a:t>
            </a:r>
            <a:r>
              <a:rPr lang="en-US" altLang="zh-TW" sz="2000" i="1" dirty="0"/>
              <a:t> </a:t>
            </a:r>
            <a:r>
              <a:rPr lang="zh-TW" altLang="en-US" sz="2000" dirty="0"/>
              <a:t>持續往右移，而同時指標</a:t>
            </a:r>
            <a:r>
              <a:rPr lang="en-US" altLang="zh-TW" sz="2000" i="1" dirty="0">
                <a:latin typeface="Times New Roman" panose="02020603050405020304" pitchFamily="18" charset="0"/>
                <a:cs typeface="Times New Roman" panose="02020603050405020304" pitchFamily="18" charset="0"/>
              </a:rPr>
              <a:t>r</a:t>
            </a:r>
            <a:r>
              <a:rPr lang="en-US" altLang="zh-TW" sz="2000" i="1" dirty="0"/>
              <a:t> </a:t>
            </a:r>
            <a:r>
              <a:rPr lang="zh-TW" altLang="en-US" sz="2000" dirty="0"/>
              <a:t>持續往左移而交叉時</a:t>
            </a:r>
            <a:r>
              <a:rPr lang="en-US" altLang="zh-TW" sz="2000" dirty="0"/>
              <a:t>(</a:t>
            </a:r>
            <a:r>
              <a:rPr lang="zh-TW" altLang="en-US" sz="2000" dirty="0" smtClean="0"/>
              <a:t>也就是說</a:t>
            </a:r>
            <a:r>
              <a:rPr lang="en-US" altLang="zh-TW" sz="2000" dirty="0" smtClean="0"/>
              <a:t/>
            </a:r>
            <a:br>
              <a:rPr lang="en-US" altLang="zh-TW" sz="2000" dirty="0" smtClean="0"/>
            </a:br>
            <a:r>
              <a:rPr lang="en-US" altLang="zh-TW" sz="2000" i="1" dirty="0" smtClean="0">
                <a:latin typeface="Times New Roman" panose="02020603050405020304" pitchFamily="18" charset="0"/>
                <a:cs typeface="Times New Roman" panose="02020603050405020304" pitchFamily="18" charset="0"/>
              </a:rPr>
              <a:t>l </a:t>
            </a:r>
            <a:r>
              <a:rPr lang="en-US" altLang="zh-TW" sz="2000" dirty="0" smtClean="0">
                <a:latin typeface="Times New Roman" panose="02020603050405020304" pitchFamily="18" charset="0"/>
                <a:cs typeface="Times New Roman" panose="02020603050405020304" pitchFamily="18" charset="0"/>
                <a:sym typeface="Symbol"/>
              </a:rPr>
              <a:t></a:t>
            </a:r>
            <a:r>
              <a:rPr lang="zh-TW" altLang="en-US" sz="2000" i="1" dirty="0" smtClean="0"/>
              <a:t> </a:t>
            </a:r>
            <a:r>
              <a:rPr lang="en-US" altLang="zh-TW" sz="2000" i="1" dirty="0">
                <a:latin typeface="Times New Roman" panose="02020603050405020304" pitchFamily="18" charset="0"/>
                <a:cs typeface="Times New Roman" panose="02020603050405020304" pitchFamily="18" charset="0"/>
              </a:rPr>
              <a:t>r</a:t>
            </a:r>
            <a:r>
              <a:rPr lang="en-US" altLang="zh-TW" sz="2000" i="1" dirty="0"/>
              <a:t> </a:t>
            </a:r>
            <a:r>
              <a:rPr lang="zh-TW" altLang="en-US" sz="2000" dirty="0"/>
              <a:t>時</a:t>
            </a:r>
            <a:r>
              <a:rPr lang="en-US" altLang="zh-TW" sz="2000" dirty="0"/>
              <a:t>)</a:t>
            </a:r>
            <a:r>
              <a:rPr lang="zh-TW" altLang="en-US" sz="2000" dirty="0" smtClean="0"/>
              <a:t>，代表</a:t>
            </a:r>
            <a:r>
              <a:rPr lang="zh-TW" altLang="en-US" sz="2000" dirty="0"/>
              <a:t>陣列分割完成。指標每次移動一個位置需要一次的數值比較操作，因此要完成陣列</a:t>
            </a:r>
            <a:r>
              <a:rPr lang="zh-TW" altLang="en-US" sz="2000" dirty="0" smtClean="0"/>
              <a:t>分割需要</a:t>
            </a:r>
            <a:r>
              <a:rPr lang="zh-TW" altLang="en-US" sz="2000" dirty="0"/>
              <a:t>執行</a:t>
            </a:r>
            <a:r>
              <a:rPr lang="en-US" altLang="zh-TW" sz="2000" dirty="0"/>
              <a:t>n</a:t>
            </a:r>
            <a:r>
              <a:rPr lang="en-US" altLang="zh-TW" sz="2000" i="1" dirty="0"/>
              <a:t> </a:t>
            </a:r>
            <a:r>
              <a:rPr lang="zh-TW" altLang="en-US" sz="2000" dirty="0"/>
              <a:t>次數值比較操作。而陣列分割完成之後，快速排序演算法就利用遞迴的方式</a:t>
            </a:r>
            <a:r>
              <a:rPr lang="zh-TW" altLang="en-US" sz="2000" dirty="0" smtClean="0"/>
              <a:t>分別完成</a:t>
            </a:r>
            <a:r>
              <a:rPr lang="zh-TW" altLang="en-US" sz="2000" dirty="0"/>
              <a:t>二個大小相同的</a:t>
            </a:r>
            <a:r>
              <a:rPr lang="en-US" altLang="zh-TW" sz="2000" dirty="0"/>
              <a:t>(</a:t>
            </a:r>
            <a:r>
              <a:rPr lang="zh-TW" altLang="en-US" sz="2000" dirty="0"/>
              <a:t>均為</a:t>
            </a:r>
            <a:r>
              <a:rPr lang="en-US" altLang="zh-TW" sz="2000" dirty="0"/>
              <a:t>n/2) </a:t>
            </a:r>
            <a:r>
              <a:rPr lang="zh-TW" altLang="en-US" sz="2000" dirty="0"/>
              <a:t>子陣列排序</a:t>
            </a:r>
            <a:r>
              <a:rPr lang="zh-TW" altLang="en-US" sz="2000" dirty="0" smtClean="0"/>
              <a:t>。</a:t>
            </a:r>
            <a:endParaRPr lang="en-US" altLang="zh-TW" sz="2000" dirty="0" smtClean="0"/>
          </a:p>
          <a:p>
            <a:pPr>
              <a:defRPr/>
            </a:pPr>
            <a:endParaRPr lang="en-US" altLang="zh-TW" sz="2000" dirty="0" smtClean="0"/>
          </a:p>
          <a:p>
            <a:pPr>
              <a:defRPr/>
            </a:pPr>
            <a:r>
              <a:rPr lang="zh-TW" altLang="en-US" sz="2000" dirty="0" smtClean="0"/>
              <a:t>如合併排序演算法的分析一樣，我們可得</a:t>
            </a:r>
            <a:r>
              <a:rPr lang="en-US" altLang="zh-TW" sz="2000" dirty="0" smtClean="0">
                <a:sym typeface="Wingdings" panose="05000000000000000000" pitchFamily="2" charset="2"/>
              </a:rPr>
              <a:t> </a:t>
            </a:r>
            <a:r>
              <a:rPr lang="en-US" altLang="zh-TW" sz="2000" dirty="0" smtClean="0">
                <a:solidFill>
                  <a:srgbClr val="3333FF"/>
                </a:solidFill>
                <a:sym typeface="Wingdings" panose="05000000000000000000" pitchFamily="2" charset="2"/>
              </a:rPr>
              <a:t>T(n)=O(n log n)</a:t>
            </a:r>
            <a:endParaRPr lang="zh-TW" altLang="en-US" sz="2400" dirty="0">
              <a:solidFill>
                <a:srgbClr val="3333FF"/>
              </a:solidFill>
            </a:endParaRPr>
          </a:p>
        </p:txBody>
      </p:sp>
      <p:sp>
        <p:nvSpPr>
          <p:cNvPr id="2867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92F5742-DF48-4A4A-84D6-989536476411}" type="slidenum">
              <a:rPr kumimoji="0" lang="en-US" altLang="zh-TW" sz="1400" smtClean="0">
                <a:latin typeface="Arial" charset="0"/>
              </a:rPr>
              <a:pPr eaLnBrk="1" hangingPunct="1">
                <a:spcBef>
                  <a:spcPct val="0"/>
                </a:spcBef>
                <a:buClrTx/>
                <a:buSzTx/>
                <a:buFontTx/>
                <a:buNone/>
              </a:pPr>
              <a:t>24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 calcmode="lin" valueType="num">
                                      <p:cBhvr additive="base">
                                        <p:cTn id="31"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6">
                                            <p:txEl>
                                              <p:pRg st="6" end="6"/>
                                            </p:txEl>
                                          </p:spTgt>
                                        </p:tgtEl>
                                        <p:attrNameLst>
                                          <p:attrName>style.visibility</p:attrName>
                                        </p:attrNameLst>
                                      </p:cBhvr>
                                      <p:to>
                                        <p:strVal val="visible"/>
                                      </p:to>
                                    </p:set>
                                    <p:anim calcmode="lin" valueType="num">
                                      <p:cBhvr additive="base">
                                        <p:cTn id="37"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179388" y="2060575"/>
            <a:ext cx="8856662" cy="5389563"/>
          </a:xfrm>
        </p:spPr>
        <p:txBody>
          <a:bodyPr/>
          <a:lstStyle/>
          <a:p>
            <a:pPr marL="0" indent="0">
              <a:buFont typeface="Wingdings" pitchFamily="2" charset="2"/>
              <a:buNone/>
              <a:defRPr/>
            </a:pPr>
            <a:r>
              <a:rPr lang="zh-TW" altLang="en-US" sz="2000" dirty="0">
                <a:latin typeface="Times New Roman" panose="02020603050405020304" pitchFamily="18" charset="0"/>
                <a:cs typeface="Times New Roman" panose="02020603050405020304" pitchFamily="18" charset="0"/>
              </a:rPr>
              <a:t>以下我們分析快速排序演算法的</a:t>
            </a:r>
            <a:r>
              <a:rPr lang="zh-TW" altLang="en-US" sz="2000" dirty="0">
                <a:solidFill>
                  <a:srgbClr val="3333FF"/>
                </a:solidFill>
                <a:latin typeface="Times New Roman" panose="02020603050405020304" pitchFamily="18" charset="0"/>
                <a:cs typeface="Times New Roman" panose="02020603050405020304" pitchFamily="18" charset="0"/>
              </a:rPr>
              <a:t>最差狀況時間複雜度</a:t>
            </a:r>
            <a:r>
              <a:rPr lang="zh-TW" altLang="en-US" sz="2000" dirty="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當</a:t>
            </a:r>
            <a:r>
              <a:rPr lang="zh-TW" altLang="en-US" sz="2000" dirty="0">
                <a:latin typeface="Times New Roman" panose="02020603050405020304" pitchFamily="18" charset="0"/>
                <a:cs typeface="Times New Roman" panose="02020603050405020304" pitchFamily="18" charset="0"/>
              </a:rPr>
              <a:t>陣列的</a:t>
            </a:r>
            <a:r>
              <a:rPr lang="en-US" altLang="zh-TW" sz="2000" i="1" dirty="0">
                <a:latin typeface="Times New Roman" panose="02020603050405020304" pitchFamily="18" charset="0"/>
                <a:cs typeface="Times New Roman" panose="02020603050405020304" pitchFamily="18" charset="0"/>
              </a:rPr>
              <a:t>n</a:t>
            </a:r>
            <a:r>
              <a:rPr lang="en-US" altLang="zh-TW" sz="2000" dirty="0">
                <a:latin typeface="Times New Roman" panose="02020603050405020304" pitchFamily="18" charset="0"/>
                <a:cs typeface="Times New Roman" panose="02020603050405020304" pitchFamily="18" charset="0"/>
              </a:rPr>
              <a:t> </a:t>
            </a:r>
            <a:r>
              <a:rPr lang="zh-TW" altLang="en-US" sz="2000" dirty="0">
                <a:latin typeface="Times New Roman" panose="02020603050405020304" pitchFamily="18" charset="0"/>
                <a:cs typeface="Times New Roman" panose="02020603050405020304" pitchFamily="18" charset="0"/>
              </a:rPr>
              <a:t>個元素</a:t>
            </a:r>
            <a:r>
              <a:rPr lang="zh-TW" altLang="en-US" sz="2000" dirty="0">
                <a:solidFill>
                  <a:srgbClr val="3333FF"/>
                </a:solidFill>
                <a:latin typeface="Times New Roman" panose="02020603050405020304" pitchFamily="18" charset="0"/>
                <a:cs typeface="Times New Roman" panose="02020603050405020304" pitchFamily="18" charset="0"/>
              </a:rPr>
              <a:t>已經</a:t>
            </a:r>
            <a:r>
              <a:rPr lang="zh-TW" altLang="en-US" sz="2000" dirty="0" smtClean="0">
                <a:solidFill>
                  <a:srgbClr val="3333FF"/>
                </a:solidFill>
                <a:latin typeface="Times New Roman" panose="02020603050405020304" pitchFamily="18" charset="0"/>
                <a:cs typeface="Times New Roman" panose="02020603050405020304" pitchFamily="18" charset="0"/>
              </a:rPr>
              <a:t>依由小而</a:t>
            </a:r>
            <a:r>
              <a:rPr lang="zh-TW" altLang="en-US" sz="2000" dirty="0">
                <a:solidFill>
                  <a:srgbClr val="3333FF"/>
                </a:solidFill>
                <a:latin typeface="Times New Roman" panose="02020603050405020304" pitchFamily="18" charset="0"/>
                <a:cs typeface="Times New Roman" panose="02020603050405020304" pitchFamily="18" charset="0"/>
              </a:rPr>
              <a:t>大的方式排列</a:t>
            </a:r>
            <a:r>
              <a:rPr lang="zh-TW" altLang="en-US" sz="2000" dirty="0">
                <a:latin typeface="Times New Roman" panose="02020603050405020304" pitchFamily="18" charset="0"/>
                <a:cs typeface="Times New Roman" panose="02020603050405020304" pitchFamily="18" charset="0"/>
              </a:rPr>
              <a:t>的情況下會產生</a:t>
            </a:r>
            <a:r>
              <a:rPr lang="zh-TW" altLang="en-US" sz="2000" dirty="0">
                <a:solidFill>
                  <a:srgbClr val="3333FF"/>
                </a:solidFill>
                <a:latin typeface="Times New Roman" panose="02020603050405020304" pitchFamily="18" charset="0"/>
                <a:cs typeface="Times New Roman" panose="02020603050405020304" pitchFamily="18" charset="0"/>
              </a:rPr>
              <a:t>最差狀況</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在此</a:t>
            </a:r>
            <a:r>
              <a:rPr lang="zh-TW" altLang="en-US" sz="2000" dirty="0">
                <a:latin typeface="Times New Roman" panose="02020603050405020304" pitchFamily="18" charset="0"/>
                <a:cs typeface="Times New Roman" panose="02020603050405020304" pitchFamily="18" charset="0"/>
              </a:rPr>
              <a:t>情況下，快速排序演算法首先在</a:t>
            </a:r>
            <a:r>
              <a:rPr lang="zh-TW" altLang="en-US" sz="2000" dirty="0">
                <a:solidFill>
                  <a:srgbClr val="3333FF"/>
                </a:solidFill>
                <a:latin typeface="Times New Roman" panose="02020603050405020304" pitchFamily="18" charset="0"/>
                <a:cs typeface="Times New Roman" panose="02020603050405020304" pitchFamily="18" charset="0"/>
              </a:rPr>
              <a:t>經過</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dirty="0">
                <a:solidFill>
                  <a:srgbClr val="3333FF"/>
                </a:solidFill>
                <a:latin typeface="Times New Roman" panose="02020603050405020304" pitchFamily="18" charset="0"/>
                <a:cs typeface="Times New Roman" panose="02020603050405020304" pitchFamily="18" charset="0"/>
              </a:rPr>
              <a:t> </a:t>
            </a:r>
            <a:r>
              <a:rPr lang="zh-TW" altLang="en-US" sz="2000" dirty="0">
                <a:solidFill>
                  <a:srgbClr val="3333FF"/>
                </a:solidFill>
                <a:latin typeface="Times New Roman" panose="02020603050405020304" pitchFamily="18" charset="0"/>
                <a:cs typeface="Times New Roman" panose="02020603050405020304" pitchFamily="18" charset="0"/>
              </a:rPr>
              <a:t>次</a:t>
            </a:r>
            <a:r>
              <a:rPr lang="zh-TW" altLang="en-US" sz="2000" dirty="0" smtClean="0">
                <a:solidFill>
                  <a:srgbClr val="3333FF"/>
                </a:solidFill>
                <a:latin typeface="Times New Roman" panose="02020603050405020304" pitchFamily="18" charset="0"/>
                <a:cs typeface="Times New Roman" panose="02020603050405020304" pitchFamily="18" charset="0"/>
              </a:rPr>
              <a:t>數值</a:t>
            </a:r>
            <a:r>
              <a:rPr lang="zh-TW" altLang="en-US" sz="2000" dirty="0">
                <a:solidFill>
                  <a:srgbClr val="3333FF"/>
                </a:solidFill>
                <a:latin typeface="Times New Roman" panose="02020603050405020304" pitchFamily="18" charset="0"/>
                <a:cs typeface="Times New Roman" panose="02020603050405020304" pitchFamily="18" charset="0"/>
              </a:rPr>
              <a:t>比較操作</a:t>
            </a:r>
            <a:r>
              <a:rPr lang="zh-TW" altLang="en-US" sz="2000" dirty="0">
                <a:latin typeface="Times New Roman" panose="02020603050405020304" pitchFamily="18" charset="0"/>
                <a:cs typeface="Times New Roman" panose="02020603050405020304" pitchFamily="18" charset="0"/>
              </a:rPr>
              <a:t>之後，將陣列分割為單一一個所有元素都比中樞元素小，具有</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dirty="0">
                <a:solidFill>
                  <a:srgbClr val="3333FF"/>
                </a:solidFill>
                <a:latin typeface="Times New Roman" panose="02020603050405020304" pitchFamily="18" charset="0"/>
                <a:cs typeface="Times New Roman" panose="02020603050405020304" pitchFamily="18" charset="0"/>
              </a:rPr>
              <a:t> </a:t>
            </a:r>
            <a:r>
              <a:rPr lang="zh-TW" altLang="en-US" sz="2000" dirty="0">
                <a:solidFill>
                  <a:srgbClr val="3333FF"/>
                </a:solidFill>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1 </a:t>
            </a:r>
            <a:r>
              <a:rPr lang="zh-TW" altLang="en-US" sz="2000" dirty="0">
                <a:solidFill>
                  <a:srgbClr val="3333FF"/>
                </a:solidFill>
                <a:latin typeface="Times New Roman" panose="02020603050405020304" pitchFamily="18" charset="0"/>
                <a:cs typeface="Times New Roman" panose="02020603050405020304" pitchFamily="18" charset="0"/>
              </a:rPr>
              <a:t>個元素</a:t>
            </a:r>
            <a:r>
              <a:rPr lang="zh-TW" altLang="en-US" sz="2000" dirty="0">
                <a:latin typeface="Times New Roman" panose="02020603050405020304" pitchFamily="18" charset="0"/>
                <a:cs typeface="Times New Roman" panose="02020603050405020304" pitchFamily="18" charset="0"/>
              </a:rPr>
              <a:t>的</a:t>
            </a:r>
            <a:r>
              <a:rPr lang="zh-TW" altLang="en-US" sz="2000" dirty="0" smtClean="0">
                <a:latin typeface="Times New Roman" panose="02020603050405020304" pitchFamily="18" charset="0"/>
                <a:cs typeface="Times New Roman" panose="02020603050405020304" pitchFamily="18" charset="0"/>
              </a:rPr>
              <a:t>子陣列。</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經過</a:t>
            </a:r>
            <a:r>
              <a:rPr lang="zh-TW" altLang="en-US" sz="2000" dirty="0">
                <a:latin typeface="Times New Roman" panose="02020603050405020304" pitchFamily="18" charset="0"/>
                <a:cs typeface="Times New Roman" panose="02020603050405020304" pitchFamily="18" charset="0"/>
              </a:rPr>
              <a:t>遞迴呼叫，快速排序演算法再利用</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dirty="0">
                <a:solidFill>
                  <a:srgbClr val="3333FF"/>
                </a:solidFill>
                <a:latin typeface="Times New Roman" panose="02020603050405020304" pitchFamily="18" charset="0"/>
                <a:cs typeface="Times New Roman" panose="02020603050405020304" pitchFamily="18" charset="0"/>
              </a:rPr>
              <a:t> </a:t>
            </a:r>
            <a:r>
              <a:rPr lang="zh-TW" altLang="en-US" sz="2000" dirty="0">
                <a:solidFill>
                  <a:srgbClr val="3333FF"/>
                </a:solidFill>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1 </a:t>
            </a:r>
            <a:r>
              <a:rPr lang="zh-TW" altLang="en-US" sz="2000" dirty="0">
                <a:solidFill>
                  <a:srgbClr val="3333FF"/>
                </a:solidFill>
                <a:latin typeface="Times New Roman" panose="02020603050405020304" pitchFamily="18" charset="0"/>
                <a:cs typeface="Times New Roman" panose="02020603050405020304" pitchFamily="18" charset="0"/>
              </a:rPr>
              <a:t>次數值比較操作</a:t>
            </a:r>
            <a:r>
              <a:rPr lang="zh-TW" altLang="en-US" sz="2000" dirty="0">
                <a:latin typeface="Times New Roman" panose="02020603050405020304" pitchFamily="18" charset="0"/>
                <a:cs typeface="Times New Roman" panose="02020603050405020304" pitchFamily="18" charset="0"/>
              </a:rPr>
              <a:t>將陣列分割為單一</a:t>
            </a:r>
            <a:r>
              <a:rPr lang="zh-TW" altLang="en-US" sz="2000" dirty="0" smtClean="0">
                <a:latin typeface="Times New Roman" panose="02020603050405020304" pitchFamily="18" charset="0"/>
                <a:cs typeface="Times New Roman" panose="02020603050405020304" pitchFamily="18" charset="0"/>
              </a:rPr>
              <a:t>一個所有</a:t>
            </a:r>
            <a:r>
              <a:rPr lang="zh-TW" altLang="en-US" sz="2000" dirty="0">
                <a:latin typeface="Times New Roman" panose="02020603050405020304" pitchFamily="18" charset="0"/>
                <a:cs typeface="Times New Roman" panose="02020603050405020304" pitchFamily="18" charset="0"/>
              </a:rPr>
              <a:t>元素都比新中樞元素小，具有</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dirty="0">
                <a:solidFill>
                  <a:srgbClr val="3333FF"/>
                </a:solidFill>
                <a:latin typeface="Times New Roman" panose="02020603050405020304" pitchFamily="18" charset="0"/>
                <a:cs typeface="Times New Roman" panose="02020603050405020304" pitchFamily="18" charset="0"/>
              </a:rPr>
              <a:t> </a:t>
            </a:r>
            <a:r>
              <a:rPr lang="zh-TW" altLang="en-US" sz="2000" dirty="0">
                <a:solidFill>
                  <a:srgbClr val="3333FF"/>
                </a:solidFill>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2 </a:t>
            </a:r>
            <a:r>
              <a:rPr lang="zh-TW" altLang="en-US" sz="2000" dirty="0">
                <a:solidFill>
                  <a:srgbClr val="3333FF"/>
                </a:solidFill>
                <a:latin typeface="Times New Roman" panose="02020603050405020304" pitchFamily="18" charset="0"/>
                <a:cs typeface="Times New Roman" panose="02020603050405020304" pitchFamily="18" charset="0"/>
              </a:rPr>
              <a:t>個元素</a:t>
            </a:r>
            <a:r>
              <a:rPr lang="zh-TW" altLang="en-US" sz="2000" dirty="0">
                <a:latin typeface="Times New Roman" panose="02020603050405020304" pitchFamily="18" charset="0"/>
                <a:cs typeface="Times New Roman" panose="02020603050405020304" pitchFamily="18" charset="0"/>
              </a:rPr>
              <a:t>的子陣列</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如此</a:t>
            </a:r>
            <a:r>
              <a:rPr lang="zh-TW" altLang="en-US" sz="2000" dirty="0">
                <a:latin typeface="Times New Roman" panose="02020603050405020304" pitchFamily="18" charset="0"/>
                <a:cs typeface="Times New Roman" panose="02020603050405020304" pitchFamily="18" charset="0"/>
              </a:rPr>
              <a:t>不斷遞迴執行，直到陣列</a:t>
            </a:r>
            <a:r>
              <a:rPr lang="zh-TW" altLang="en-US" sz="2000" dirty="0" smtClean="0">
                <a:latin typeface="Times New Roman" panose="02020603050405020304" pitchFamily="18" charset="0"/>
                <a:cs typeface="Times New Roman" panose="02020603050405020304" pitchFamily="18" charset="0"/>
              </a:rPr>
              <a:t>分割</a:t>
            </a:r>
            <a:r>
              <a:rPr lang="zh-TW" altLang="en-US" sz="2000" dirty="0">
                <a:latin typeface="Times New Roman" panose="02020603050405020304" pitchFamily="18" charset="0"/>
                <a:cs typeface="Times New Roman" panose="02020603050405020304" pitchFamily="18" charset="0"/>
              </a:rPr>
              <a:t>出僅包含一個元素的子陣列為止</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同樣</a:t>
            </a:r>
            <a:r>
              <a:rPr lang="zh-TW" altLang="en-US" sz="2000" dirty="0">
                <a:latin typeface="Times New Roman" panose="02020603050405020304" pitchFamily="18" charset="0"/>
                <a:cs typeface="Times New Roman" panose="02020603050405020304" pitchFamily="18" charset="0"/>
              </a:rPr>
              <a:t>假設快速排序演算法的時間複雜度為</a:t>
            </a:r>
            <a:r>
              <a:rPr lang="en-US" altLang="zh-TW" sz="2000" dirty="0">
                <a:latin typeface="Times New Roman" panose="02020603050405020304" pitchFamily="18" charset="0"/>
                <a:cs typeface="Times New Roman" panose="02020603050405020304" pitchFamily="18" charset="0"/>
              </a:rPr>
              <a:t>T(</a:t>
            </a:r>
            <a:r>
              <a:rPr lang="en-US" altLang="zh-TW" sz="2000" i="1" dirty="0">
                <a:latin typeface="Times New Roman" panose="02020603050405020304" pitchFamily="18" charset="0"/>
                <a:cs typeface="Times New Roman" panose="02020603050405020304" pitchFamily="18" charset="0"/>
              </a:rPr>
              <a:t>n</a:t>
            </a:r>
            <a:r>
              <a:rPr lang="en-US" altLang="zh-TW" sz="2000" dirty="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，針對</a:t>
            </a:r>
            <a:r>
              <a:rPr lang="zh-TW" altLang="en-US" sz="2000" dirty="0" smtClean="0">
                <a:latin typeface="Times New Roman" panose="02020603050405020304" pitchFamily="18" charset="0"/>
                <a:cs typeface="Times New Roman" panose="02020603050405020304" pitchFamily="18" charset="0"/>
              </a:rPr>
              <a:t>最差</a:t>
            </a:r>
            <a:r>
              <a:rPr lang="zh-TW" altLang="en-US" sz="2000" dirty="0">
                <a:latin typeface="Times New Roman" panose="02020603050405020304" pitchFamily="18" charset="0"/>
                <a:cs typeface="Times New Roman" panose="02020603050405020304" pitchFamily="18" charset="0"/>
              </a:rPr>
              <a:t>狀況，我們可以得到以下的式子</a:t>
            </a:r>
            <a:r>
              <a:rPr lang="en-US" altLang="zh-TW" sz="2000" dirty="0">
                <a:latin typeface="Times New Roman" panose="02020603050405020304" pitchFamily="18" charset="0"/>
                <a:cs typeface="Times New Roman" panose="02020603050405020304" pitchFamily="18" charset="0"/>
              </a:rPr>
              <a:t>:</a:t>
            </a:r>
          </a:p>
          <a:p>
            <a:pPr>
              <a:defRPr/>
            </a:pPr>
            <a:r>
              <a:rPr lang="pt-BR" altLang="zh-TW" sz="2000" dirty="0">
                <a:solidFill>
                  <a:srgbClr val="3333FF"/>
                </a:solidFill>
                <a:latin typeface="Times New Roman" panose="02020603050405020304" pitchFamily="18" charset="0"/>
                <a:cs typeface="Times New Roman" panose="02020603050405020304" pitchFamily="18" charset="0"/>
              </a:rPr>
              <a:t>T(</a:t>
            </a:r>
            <a:r>
              <a:rPr lang="pt-BR" altLang="zh-TW" sz="2000" i="1" dirty="0">
                <a:solidFill>
                  <a:srgbClr val="3333FF"/>
                </a:solidFill>
                <a:latin typeface="Times New Roman" panose="02020603050405020304" pitchFamily="18" charset="0"/>
                <a:cs typeface="Times New Roman" panose="02020603050405020304" pitchFamily="18" charset="0"/>
              </a:rPr>
              <a:t>n</a:t>
            </a:r>
            <a:r>
              <a:rPr lang="pt-BR" altLang="zh-TW" sz="2000" dirty="0">
                <a:solidFill>
                  <a:srgbClr val="3333FF"/>
                </a:solidFill>
                <a:latin typeface="Times New Roman" panose="02020603050405020304" pitchFamily="18" charset="0"/>
                <a:cs typeface="Times New Roman" panose="02020603050405020304" pitchFamily="18" charset="0"/>
              </a:rPr>
              <a:t>) = </a:t>
            </a:r>
            <a:r>
              <a:rPr lang="pt-BR" altLang="zh-TW" sz="2000" i="1" dirty="0">
                <a:solidFill>
                  <a:srgbClr val="3333FF"/>
                </a:solidFill>
                <a:latin typeface="Times New Roman" panose="02020603050405020304" pitchFamily="18" charset="0"/>
                <a:cs typeface="Times New Roman" panose="02020603050405020304" pitchFamily="18" charset="0"/>
              </a:rPr>
              <a:t>n</a:t>
            </a:r>
            <a:r>
              <a:rPr lang="pt-BR" altLang="zh-TW" sz="2000" dirty="0">
                <a:solidFill>
                  <a:srgbClr val="3333FF"/>
                </a:solidFill>
                <a:latin typeface="Times New Roman" panose="02020603050405020304" pitchFamily="18" charset="0"/>
                <a:cs typeface="Times New Roman" panose="02020603050405020304" pitchFamily="18" charset="0"/>
              </a:rPr>
              <a:t> + (</a:t>
            </a:r>
            <a:r>
              <a:rPr lang="pt-BR" altLang="zh-TW" sz="2000" i="1" dirty="0">
                <a:solidFill>
                  <a:srgbClr val="3333FF"/>
                </a:solidFill>
                <a:latin typeface="Times New Roman" panose="02020603050405020304" pitchFamily="18" charset="0"/>
                <a:cs typeface="Times New Roman" panose="02020603050405020304" pitchFamily="18" charset="0"/>
              </a:rPr>
              <a:t>n</a:t>
            </a:r>
            <a:r>
              <a:rPr lang="pt-BR" altLang="zh-TW" sz="2000" dirty="0">
                <a:solidFill>
                  <a:srgbClr val="3333FF"/>
                </a:solidFill>
                <a:latin typeface="Times New Roman" panose="02020603050405020304" pitchFamily="18" charset="0"/>
                <a:cs typeface="Times New Roman" panose="02020603050405020304" pitchFamily="18" charset="0"/>
              </a:rPr>
              <a:t> − 1) + (</a:t>
            </a:r>
            <a:r>
              <a:rPr lang="pt-BR" altLang="zh-TW" sz="2000" i="1" dirty="0">
                <a:solidFill>
                  <a:srgbClr val="3333FF"/>
                </a:solidFill>
                <a:latin typeface="Times New Roman" panose="02020603050405020304" pitchFamily="18" charset="0"/>
                <a:cs typeface="Times New Roman" panose="02020603050405020304" pitchFamily="18" charset="0"/>
              </a:rPr>
              <a:t>n</a:t>
            </a:r>
            <a:r>
              <a:rPr lang="pt-BR" altLang="zh-TW" sz="2000" dirty="0">
                <a:solidFill>
                  <a:srgbClr val="3333FF"/>
                </a:solidFill>
                <a:latin typeface="Times New Roman" panose="02020603050405020304" pitchFamily="18" charset="0"/>
                <a:cs typeface="Times New Roman" panose="02020603050405020304" pitchFamily="18" charset="0"/>
              </a:rPr>
              <a:t> − 2) + ... + </a:t>
            </a:r>
            <a:r>
              <a:rPr lang="pt-BR" altLang="zh-TW" sz="2000" dirty="0" smtClean="0">
                <a:solidFill>
                  <a:srgbClr val="3333FF"/>
                </a:solidFill>
                <a:latin typeface="Times New Roman" panose="02020603050405020304" pitchFamily="18" charset="0"/>
                <a:cs typeface="Times New Roman" panose="02020603050405020304" pitchFamily="18" charset="0"/>
              </a:rPr>
              <a:t>2 </a:t>
            </a:r>
          </a:p>
          <a:p>
            <a:pPr>
              <a:defRPr/>
            </a:pPr>
            <a:r>
              <a:rPr lang="pt-BR" altLang="zh-TW" sz="2000" dirty="0" smtClean="0">
                <a:latin typeface="Times New Roman" panose="02020603050405020304" pitchFamily="18" charset="0"/>
                <a:cs typeface="Times New Roman" panose="02020603050405020304" pitchFamily="18" charset="0"/>
              </a:rPr>
              <a:t>= (</a:t>
            </a:r>
            <a:r>
              <a:rPr lang="en-US" altLang="zh-TW" sz="2000" i="1" dirty="0" smtClean="0">
                <a:solidFill>
                  <a:srgbClr val="3333FF"/>
                </a:solidFill>
                <a:latin typeface="Times New Roman" panose="02020603050405020304" pitchFamily="18" charset="0"/>
                <a:cs typeface="Times New Roman" panose="02020603050405020304" pitchFamily="18" charset="0"/>
              </a:rPr>
              <a:t>n</a:t>
            </a:r>
            <a:r>
              <a:rPr lang="en-US" altLang="zh-TW" sz="2000" dirty="0" smtClean="0">
                <a:solidFill>
                  <a:srgbClr val="3333FF"/>
                </a:solidFill>
                <a:latin typeface="Times New Roman" panose="02020603050405020304" pitchFamily="18" charset="0"/>
                <a:cs typeface="Times New Roman" panose="02020603050405020304" pitchFamily="18" charset="0"/>
              </a:rPr>
              <a:t>+2)(</a:t>
            </a:r>
            <a:r>
              <a:rPr lang="en-US" altLang="zh-TW" sz="2000" i="1" dirty="0" smtClean="0">
                <a:solidFill>
                  <a:srgbClr val="3333FF"/>
                </a:solidFill>
                <a:latin typeface="Times New Roman" panose="02020603050405020304" pitchFamily="18" charset="0"/>
                <a:cs typeface="Times New Roman" panose="02020603050405020304" pitchFamily="18" charset="0"/>
              </a:rPr>
              <a:t>n</a:t>
            </a:r>
            <a:r>
              <a:rPr lang="en-US" altLang="zh-TW" sz="2000" dirty="0" smtClean="0">
                <a:solidFill>
                  <a:srgbClr val="3333FF"/>
                </a:solidFill>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− 1</a:t>
            </a:r>
            <a:r>
              <a:rPr lang="en-US" altLang="zh-TW" sz="2000" dirty="0" smtClean="0">
                <a:solidFill>
                  <a:srgbClr val="3333FF"/>
                </a:solidFill>
                <a:latin typeface="Times New Roman" panose="02020603050405020304" pitchFamily="18" charset="0"/>
                <a:cs typeface="Times New Roman" panose="02020603050405020304" pitchFamily="18" charset="0"/>
              </a:rPr>
              <a:t>)/2</a:t>
            </a:r>
            <a:endParaRPr lang="en-US" altLang="zh-TW" sz="2000" dirty="0">
              <a:solidFill>
                <a:srgbClr val="3333FF"/>
              </a:solidFill>
              <a:latin typeface="Times New Roman" panose="02020603050405020304" pitchFamily="18" charset="0"/>
              <a:cs typeface="Times New Roman" panose="02020603050405020304" pitchFamily="18" charset="0"/>
            </a:endParaRPr>
          </a:p>
          <a:p>
            <a:pPr>
              <a:defRPr/>
            </a:pPr>
            <a:r>
              <a:rPr lang="en-US" altLang="zh-TW" sz="2000" dirty="0">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O(</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baseline="30000" dirty="0">
                <a:solidFill>
                  <a:srgbClr val="3333FF"/>
                </a:solidFill>
                <a:latin typeface="Times New Roman" panose="02020603050405020304" pitchFamily="18" charset="0"/>
                <a:cs typeface="Times New Roman" panose="02020603050405020304" pitchFamily="18" charset="0"/>
              </a:rPr>
              <a:t>2</a:t>
            </a:r>
            <a:r>
              <a:rPr lang="en-US" altLang="zh-TW" sz="2000" dirty="0">
                <a:solidFill>
                  <a:srgbClr val="3333FF"/>
                </a:solidFill>
                <a:latin typeface="Times New Roman" panose="02020603050405020304" pitchFamily="18" charset="0"/>
                <a:cs typeface="Times New Roman" panose="02020603050405020304" pitchFamily="18" charset="0"/>
              </a:rPr>
              <a:t>)</a:t>
            </a:r>
          </a:p>
          <a:p>
            <a:pPr>
              <a:defRPr/>
            </a:pPr>
            <a:endParaRPr lang="zh-TW" altLang="en-US" sz="2400" dirty="0">
              <a:solidFill>
                <a:srgbClr val="3333FF"/>
              </a:solidFill>
              <a:latin typeface="Times New Roman" panose="02020603050405020304" pitchFamily="18" charset="0"/>
              <a:cs typeface="Times New Roman" panose="02020603050405020304" pitchFamily="18" charset="0"/>
            </a:endParaRPr>
          </a:p>
        </p:txBody>
      </p:sp>
      <p:sp>
        <p:nvSpPr>
          <p:cNvPr id="2970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EBE8EDA-B781-4E9C-A3EF-FAFE052E43F6}" type="slidenum">
              <a:rPr kumimoji="0" lang="en-US" altLang="zh-TW" sz="1400" smtClean="0">
                <a:latin typeface="Arial" charset="0"/>
              </a:rPr>
              <a:pPr eaLnBrk="1" hangingPunct="1">
                <a:spcBef>
                  <a:spcPct val="0"/>
                </a:spcBef>
                <a:buClrTx/>
                <a:buSzTx/>
                <a:buFontTx/>
                <a:buNone/>
              </a:pPr>
              <a:t>25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 calcmode="lin" valueType="num">
                                      <p:cBhvr additive="base">
                                        <p:cTn id="31"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6">
                                            <p:txEl>
                                              <p:pRg st="5" end="5"/>
                                            </p:txEl>
                                          </p:spTgt>
                                        </p:tgtEl>
                                        <p:attrNameLst>
                                          <p:attrName>style.visibility</p:attrName>
                                        </p:attrNameLst>
                                      </p:cBhvr>
                                      <p:to>
                                        <p:strVal val="visible"/>
                                      </p:to>
                                    </p:set>
                                    <p:anim calcmode="lin" valueType="num">
                                      <p:cBhvr additive="base">
                                        <p:cTn id="37" dur="500" fill="hold"/>
                                        <p:tgtEl>
                                          <p:spTgt spid="307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6">
                                            <p:txEl>
                                              <p:pRg st="6" end="6"/>
                                            </p:txEl>
                                          </p:spTgt>
                                        </p:tgtEl>
                                        <p:attrNameLst>
                                          <p:attrName>style.visibility</p:attrName>
                                        </p:attrNameLst>
                                      </p:cBhvr>
                                      <p:to>
                                        <p:strVal val="visible"/>
                                      </p:to>
                                    </p:set>
                                    <p:anim calcmode="lin" valueType="num">
                                      <p:cBhvr additive="base">
                                        <p:cTn id="43"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6">
                                            <p:txEl>
                                              <p:pRg st="7" end="7"/>
                                            </p:txEl>
                                          </p:spTgt>
                                        </p:tgtEl>
                                        <p:attrNameLst>
                                          <p:attrName>style.visibility</p:attrName>
                                        </p:attrNameLst>
                                      </p:cBhvr>
                                      <p:to>
                                        <p:strVal val="visible"/>
                                      </p:to>
                                    </p:set>
                                    <p:anim calcmode="lin" valueType="num">
                                      <p:cBhvr additive="base">
                                        <p:cTn id="49" dur="500" fill="hold"/>
                                        <p:tgtEl>
                                          <p:spTgt spid="307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6">
                                            <p:txEl>
                                              <p:pRg st="8" end="8"/>
                                            </p:txEl>
                                          </p:spTgt>
                                        </p:tgtEl>
                                        <p:attrNameLst>
                                          <p:attrName>style.visibility</p:attrName>
                                        </p:attrNameLst>
                                      </p:cBhvr>
                                      <p:to>
                                        <p:strVal val="visible"/>
                                      </p:to>
                                    </p:set>
                                    <p:anim calcmode="lin" valueType="num">
                                      <p:cBhvr additive="base">
                                        <p:cTn id="55" dur="500" fill="hold"/>
                                        <p:tgtEl>
                                          <p:spTgt spid="307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989138"/>
            <a:ext cx="9010650" cy="479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 name="矩形 2"/>
          <p:cNvSpPr/>
          <p:nvPr/>
        </p:nvSpPr>
        <p:spPr>
          <a:xfrm>
            <a:off x="6011863" y="6237288"/>
            <a:ext cx="431800" cy="5048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sp>
        <p:nvSpPr>
          <p:cNvPr id="30725"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02A0774-422B-4CA4-821C-26B7D51EEE35}" type="slidenum">
              <a:rPr kumimoji="0" lang="en-US" altLang="zh-TW" sz="1400" smtClean="0">
                <a:latin typeface="Arial" charset="0"/>
              </a:rPr>
              <a:pPr eaLnBrk="1" hangingPunct="1">
                <a:spcBef>
                  <a:spcPct val="0"/>
                </a:spcBef>
                <a:buClrTx/>
                <a:buSzTx/>
                <a:buFontTx/>
                <a:buNone/>
              </a:pPr>
              <a:t>26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060575"/>
            <a:ext cx="8820150" cy="446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47"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174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F8F17D1-7C51-4C64-9A36-E6ACC2DEC5E7}" type="slidenum">
              <a:rPr kumimoji="0" lang="en-US" altLang="zh-TW" sz="1400" smtClean="0">
                <a:latin typeface="Arial" charset="0"/>
              </a:rPr>
              <a:pPr eaLnBrk="1" hangingPunct="1">
                <a:spcBef>
                  <a:spcPct val="0"/>
                </a:spcBef>
                <a:buClrTx/>
                <a:buSzTx/>
                <a:buFontTx/>
                <a:buNone/>
              </a:pPr>
              <a:t>27</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060575"/>
            <a:ext cx="8501063" cy="453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1660525" y="6165850"/>
            <a:ext cx="1511300" cy="460375"/>
          </a:xfrm>
          <a:prstGeom prst="rect">
            <a:avLst/>
          </a:prstGeom>
          <a:solidFill>
            <a:schemeClr val="bg1"/>
          </a:solidFill>
          <a:ln>
            <a:solidFill>
              <a:schemeClr val="bg1"/>
            </a:solidFill>
          </a:ln>
        </p:spPr>
        <p:txBody>
          <a:bodyPr lIns="0" rIns="0">
            <a:spAutoFit/>
          </a:bodyPr>
          <a:lstStyle/>
          <a:p>
            <a:pPr>
              <a:defRPr/>
            </a:pPr>
            <a:r>
              <a:rPr lang="en-US" altLang="zh-TW" sz="2400" i="1" kern="0" spc="-60" dirty="0">
                <a:latin typeface="Times New Roman" panose="02020603050405020304" pitchFamily="18" charset="0"/>
                <a:cs typeface="Times New Roman" panose="02020603050405020304" pitchFamily="18" charset="0"/>
              </a:rPr>
              <a:t>n-</a:t>
            </a:r>
            <a:r>
              <a:rPr lang="en-US" altLang="zh-TW" sz="2400" kern="0" spc="-60" dirty="0">
                <a:latin typeface="Times New Roman" panose="02020603050405020304" pitchFamily="18" charset="0"/>
                <a:cs typeface="Times New Roman" panose="02020603050405020304" pitchFamily="18" charset="0"/>
              </a:rPr>
              <a:t>1</a:t>
            </a:r>
            <a:r>
              <a:rPr lang="en-US" altLang="zh-TW" sz="2400" i="1" kern="0" spc="-60" dirty="0">
                <a:latin typeface="Times New Roman" panose="02020603050405020304" pitchFamily="18" charset="0"/>
                <a:cs typeface="Times New Roman" panose="02020603050405020304" pitchFamily="18" charset="0"/>
              </a:rPr>
              <a:t>, n-</a:t>
            </a:r>
            <a:r>
              <a:rPr lang="en-US" altLang="zh-TW" sz="2400" kern="0" spc="-60" dirty="0">
                <a:latin typeface="Times New Roman" panose="02020603050405020304" pitchFamily="18" charset="0"/>
                <a:cs typeface="Times New Roman" panose="02020603050405020304" pitchFamily="18" charset="0"/>
              </a:rPr>
              <a:t>2,…,1</a:t>
            </a:r>
            <a:endParaRPr lang="zh-TW" altLang="en-US" sz="2400" kern="0" spc="-60" dirty="0">
              <a:latin typeface="Times New Roman" panose="02020603050405020304" pitchFamily="18" charset="0"/>
              <a:cs typeface="Times New Roman" panose="02020603050405020304" pitchFamily="18" charset="0"/>
            </a:endParaRPr>
          </a:p>
        </p:txBody>
      </p:sp>
      <p:sp>
        <p:nvSpPr>
          <p:cNvPr id="32773"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157E052-667E-4F6E-B522-C01C3A3DB42B}" type="slidenum">
              <a:rPr kumimoji="0" lang="en-US" altLang="zh-TW" sz="1400" smtClean="0">
                <a:latin typeface="Arial" charset="0"/>
              </a:rPr>
              <a:pPr eaLnBrk="1" hangingPunct="1">
                <a:spcBef>
                  <a:spcPct val="0"/>
                </a:spcBef>
                <a:buClrTx/>
                <a:buSzTx/>
                <a:buFontTx/>
                <a:buNone/>
              </a:pPr>
              <a:t>28</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 y="1989138"/>
            <a:ext cx="8807450" cy="4824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5"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379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ACEAEF3C-1A48-41D2-B7AE-79BB5331BE64}" type="slidenum">
              <a:rPr kumimoji="0" lang="en-US" altLang="zh-TW" sz="1400" smtClean="0">
                <a:latin typeface="Arial" charset="0"/>
              </a:rPr>
              <a:pPr eaLnBrk="1" hangingPunct="1">
                <a:spcBef>
                  <a:spcPct val="0"/>
                </a:spcBef>
                <a:buClrTx/>
                <a:buSzTx/>
                <a:buFontTx/>
                <a:buNone/>
              </a:pPr>
              <a:t>29</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TW" altLang="en-US" smtClean="0"/>
              <a:t>分治解題策略</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algn="just" eaLnBrk="1" hangingPunct="1"/>
            <a:r>
              <a:rPr lang="zh-TW" altLang="en-US" sz="2400" smtClean="0">
                <a:solidFill>
                  <a:srgbClr val="3333FF"/>
                </a:solidFill>
              </a:rPr>
              <a:t>分治</a:t>
            </a:r>
            <a:r>
              <a:rPr lang="en-US" altLang="zh-TW" sz="2400" smtClean="0">
                <a:solidFill>
                  <a:srgbClr val="3333FF"/>
                </a:solidFill>
              </a:rPr>
              <a:t>(divide and conquer)</a:t>
            </a:r>
            <a:r>
              <a:rPr lang="zh-TW" altLang="en-US" sz="2400" smtClean="0"/>
              <a:t>演算法使用分治解題策略解決問題。分治是很好的解題策略，可以很有效率的解決問題，又稱為</a:t>
            </a:r>
            <a:r>
              <a:rPr lang="zh-TW" altLang="zh-TW" sz="2400" smtClean="0"/>
              <a:t>分割</a:t>
            </a:r>
            <a:r>
              <a:rPr lang="zh-TW" altLang="en-US" sz="2400" smtClean="0"/>
              <a:t>再</a:t>
            </a:r>
            <a:r>
              <a:rPr lang="zh-TW" altLang="zh-TW" sz="2400" smtClean="0"/>
              <a:t>征服</a:t>
            </a:r>
            <a:r>
              <a:rPr lang="zh-TW" altLang="en-US" sz="2400" smtClean="0"/>
              <a:t>策略或各個擊破策略。一般而言，分治演算法具有三個階段</a:t>
            </a:r>
            <a:r>
              <a:rPr lang="en-US" altLang="zh-TW" sz="2400" smtClean="0"/>
              <a:t>:</a:t>
            </a:r>
          </a:p>
          <a:p>
            <a:pPr lvl="1" algn="just" eaLnBrk="1" hangingPunct="1"/>
            <a:r>
              <a:rPr lang="zh-TW" altLang="en-US" sz="2400" b="1" u="sng" smtClean="0">
                <a:solidFill>
                  <a:srgbClr val="3333FF"/>
                </a:solidFill>
              </a:rPr>
              <a:t>分割階段</a:t>
            </a:r>
            <a:r>
              <a:rPr lang="en-US" altLang="zh-TW" sz="2400" smtClean="0"/>
              <a:t>:</a:t>
            </a:r>
            <a:r>
              <a:rPr lang="zh-TW" altLang="en-US" sz="2400" smtClean="0"/>
              <a:t>如果問題規模很小，就直接解決此問題；否則，將原本的問題</a:t>
            </a:r>
            <a:r>
              <a:rPr lang="zh-TW" altLang="en-US" sz="2400" smtClean="0">
                <a:solidFill>
                  <a:srgbClr val="3333FF"/>
                </a:solidFill>
              </a:rPr>
              <a:t>分割</a:t>
            </a:r>
            <a:r>
              <a:rPr lang="en-US" altLang="zh-TW" sz="2400" smtClean="0">
                <a:solidFill>
                  <a:srgbClr val="3333FF"/>
                </a:solidFill>
              </a:rPr>
              <a:t>(divide)</a:t>
            </a:r>
            <a:r>
              <a:rPr lang="zh-TW" altLang="en-US" sz="2400" smtClean="0">
                <a:solidFill>
                  <a:srgbClr val="3333FF"/>
                </a:solidFill>
              </a:rPr>
              <a:t>成</a:t>
            </a:r>
            <a:r>
              <a:rPr lang="en-US" altLang="zh-TW" sz="2400" smtClean="0">
                <a:solidFill>
                  <a:srgbClr val="3333FF"/>
                </a:solidFill>
              </a:rPr>
              <a:t>2</a:t>
            </a:r>
            <a:r>
              <a:rPr lang="zh-TW" altLang="en-US" sz="2400" smtClean="0">
                <a:solidFill>
                  <a:srgbClr val="3333FF"/>
                </a:solidFill>
              </a:rPr>
              <a:t>個或多個子問題</a:t>
            </a:r>
            <a:r>
              <a:rPr lang="en-US" altLang="zh-TW" sz="2400" smtClean="0">
                <a:solidFill>
                  <a:srgbClr val="3333FF"/>
                </a:solidFill>
              </a:rPr>
              <a:t>(subproblem)</a:t>
            </a:r>
            <a:r>
              <a:rPr lang="zh-TW" altLang="en-US" sz="2400" smtClean="0"/>
              <a:t>。</a:t>
            </a:r>
            <a:endParaRPr lang="en-US" altLang="zh-TW" sz="2400" smtClean="0"/>
          </a:p>
          <a:p>
            <a:pPr lvl="1" algn="just" eaLnBrk="1" hangingPunct="1"/>
            <a:r>
              <a:rPr lang="zh-TW" altLang="en-US" sz="2400" b="1" u="sng" smtClean="0">
                <a:solidFill>
                  <a:srgbClr val="3333FF"/>
                </a:solidFill>
              </a:rPr>
              <a:t>克服階段</a:t>
            </a:r>
            <a:r>
              <a:rPr lang="en-US" altLang="zh-TW" sz="2400" smtClean="0"/>
              <a:t>:</a:t>
            </a:r>
            <a:r>
              <a:rPr lang="zh-TW" altLang="en-US" sz="2400" smtClean="0"/>
              <a:t>用相同的演算法</a:t>
            </a:r>
            <a:r>
              <a:rPr lang="zh-TW" altLang="en-US" sz="2400" smtClean="0">
                <a:solidFill>
                  <a:srgbClr val="3333FF"/>
                </a:solidFill>
              </a:rPr>
              <a:t>遞迴地</a:t>
            </a:r>
            <a:r>
              <a:rPr lang="en-US" altLang="zh-TW" sz="2400" smtClean="0">
                <a:solidFill>
                  <a:srgbClr val="3333FF"/>
                </a:solidFill>
              </a:rPr>
              <a:t>(recirsively)</a:t>
            </a:r>
            <a:r>
              <a:rPr lang="zh-TW" altLang="en-US" sz="2400" smtClean="0">
                <a:solidFill>
                  <a:srgbClr val="3333FF"/>
                </a:solidFill>
              </a:rPr>
              <a:t>解決或克服</a:t>
            </a:r>
            <a:r>
              <a:rPr lang="en-US" altLang="zh-TW" sz="2400" smtClean="0">
                <a:solidFill>
                  <a:srgbClr val="3333FF"/>
                </a:solidFill>
              </a:rPr>
              <a:t>(conquer)</a:t>
            </a:r>
            <a:r>
              <a:rPr lang="zh-TW" altLang="en-US" sz="2400" smtClean="0">
                <a:solidFill>
                  <a:srgbClr val="3333FF"/>
                </a:solidFill>
              </a:rPr>
              <a:t>所有的子問題</a:t>
            </a:r>
            <a:r>
              <a:rPr lang="zh-TW" altLang="en-US" sz="2400" smtClean="0"/>
              <a:t>。</a:t>
            </a:r>
            <a:endParaRPr lang="en-US" altLang="zh-TW" sz="2400" smtClean="0"/>
          </a:p>
          <a:p>
            <a:pPr lvl="1" algn="just" eaLnBrk="1" hangingPunct="1"/>
            <a:r>
              <a:rPr lang="zh-TW" altLang="en-US" sz="2400" b="1" u="sng" smtClean="0">
                <a:solidFill>
                  <a:srgbClr val="3333FF"/>
                </a:solidFill>
              </a:rPr>
              <a:t>合併階段</a:t>
            </a:r>
            <a:r>
              <a:rPr lang="en-US" altLang="zh-TW" sz="2400" smtClean="0"/>
              <a:t>:</a:t>
            </a:r>
            <a:r>
              <a:rPr lang="zh-TW" altLang="en-US" sz="2400" smtClean="0">
                <a:solidFill>
                  <a:srgbClr val="3333FF"/>
                </a:solidFill>
              </a:rPr>
              <a:t>合併</a:t>
            </a:r>
            <a:r>
              <a:rPr lang="en-US" altLang="zh-TW" sz="2400" smtClean="0">
                <a:solidFill>
                  <a:srgbClr val="3333FF"/>
                </a:solidFill>
              </a:rPr>
              <a:t>(merge)</a:t>
            </a:r>
            <a:r>
              <a:rPr lang="zh-TW" altLang="en-US" sz="2400" smtClean="0">
                <a:solidFill>
                  <a:srgbClr val="3333FF"/>
                </a:solidFill>
              </a:rPr>
              <a:t>所有子問題的解答</a:t>
            </a:r>
            <a:r>
              <a:rPr lang="zh-TW" altLang="en-US" sz="2400" smtClean="0"/>
              <a:t>成為原本問題的解答。</a:t>
            </a:r>
            <a:endParaRPr lang="en-US" altLang="zh-TW" sz="2400" smtClean="0"/>
          </a:p>
        </p:txBody>
      </p:sp>
      <p:sp>
        <p:nvSpPr>
          <p:cNvPr id="717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E8D2DB2-284A-4A08-A841-843102F06F02}" type="slidenum">
              <a:rPr kumimoji="0" lang="en-US" altLang="zh-TW" sz="1400" smtClean="0">
                <a:latin typeface="Arial" charset="0"/>
              </a:rPr>
              <a:pPr eaLnBrk="1" hangingPunct="1">
                <a:spcBef>
                  <a:spcPct val="0"/>
                </a:spcBef>
                <a:buClrTx/>
                <a:buSzTx/>
                <a:buFontTx/>
                <a:buNone/>
              </a:pPr>
              <a:t>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TW" altLang="en-US" b="1" smtClean="0"/>
              <a:t>排序演算法比較</a:t>
            </a:r>
            <a:endParaRPr lang="en-US" altLang="zh-TW" smtClean="0"/>
          </a:p>
        </p:txBody>
      </p:sp>
      <p:pic>
        <p:nvPicPr>
          <p:cNvPr id="348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844824"/>
            <a:ext cx="8805862" cy="485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C592046D-CF34-4C4B-90FE-0491EDC34A87}" type="slidenum">
              <a:rPr kumimoji="0" lang="en-US" altLang="zh-TW" sz="1400" smtClean="0">
                <a:latin typeface="Arial" charset="0"/>
              </a:rPr>
              <a:pPr eaLnBrk="1" hangingPunct="1">
                <a:spcBef>
                  <a:spcPct val="0"/>
                </a:spcBef>
                <a:buClrTx/>
                <a:buSzTx/>
                <a:buFontTx/>
                <a:buNone/>
              </a:pPr>
              <a:t>30</a:t>
            </a:fld>
            <a:endParaRPr kumimoji="0" lang="en-US" altLang="zh-TW" sz="1400" smtClean="0">
              <a:latin typeface="Arial" charset="0"/>
            </a:endParaRPr>
          </a:p>
        </p:txBody>
      </p:sp>
      <p:sp>
        <p:nvSpPr>
          <p:cNvPr id="2" name="文字方塊 1"/>
          <p:cNvSpPr txBox="1"/>
          <p:nvPr/>
        </p:nvSpPr>
        <p:spPr>
          <a:xfrm>
            <a:off x="6156176" y="5983188"/>
            <a:ext cx="1152128" cy="584775"/>
          </a:xfrm>
          <a:prstGeom prst="rect">
            <a:avLst/>
          </a:prstGeom>
          <a:solidFill>
            <a:schemeClr val="bg1"/>
          </a:solidFill>
        </p:spPr>
        <p:txBody>
          <a:bodyPr wrap="square" rtlCol="0">
            <a:spAutoFit/>
          </a:bodyPr>
          <a:lstStyle/>
          <a:p>
            <a:r>
              <a:rPr lang="en-US" altLang="zh-TW" sz="1600" dirty="0" smtClean="0">
                <a:latin typeface="Times New Roman" panose="02020603050405020304" pitchFamily="18" charset="0"/>
                <a:cs typeface="Times New Roman" panose="02020603050405020304" pitchFamily="18" charset="0"/>
              </a:rPr>
              <a:t>O(log </a:t>
            </a:r>
            <a:r>
              <a:rPr lang="en-US" altLang="zh-TW" sz="1600" i="1" dirty="0" smtClean="0">
                <a:latin typeface="Times New Roman" panose="02020603050405020304" pitchFamily="18" charset="0"/>
                <a:cs typeface="Times New Roman" panose="02020603050405020304" pitchFamily="18" charset="0"/>
              </a:rPr>
              <a:t>n</a:t>
            </a:r>
            <a:r>
              <a:rPr lang="en-US" altLang="zh-TW" sz="1600" dirty="0" smtClean="0">
                <a:latin typeface="Times New Roman" panose="02020603050405020304" pitchFamily="18" charset="0"/>
                <a:cs typeface="Times New Roman" panose="02020603050405020304" pitchFamily="18" charset="0"/>
              </a:rPr>
              <a:t>)</a:t>
            </a:r>
            <a:br>
              <a:rPr lang="en-US" altLang="zh-TW" sz="1600" dirty="0" smtClean="0">
                <a:latin typeface="Times New Roman" panose="02020603050405020304" pitchFamily="18" charset="0"/>
                <a:cs typeface="Times New Roman" panose="02020603050405020304" pitchFamily="18" charset="0"/>
              </a:rPr>
            </a:br>
            <a:r>
              <a:rPr lang="en-US" altLang="zh-TW" sz="1600" dirty="0" smtClean="0">
                <a:latin typeface="Times New Roman" panose="02020603050405020304" pitchFamily="18" charset="0"/>
                <a:cs typeface="Times New Roman" panose="02020603050405020304" pitchFamily="18" charset="0"/>
              </a:rPr>
              <a:t> or O(</a:t>
            </a:r>
            <a:r>
              <a:rPr lang="en-US" altLang="zh-TW" sz="1600" i="1" dirty="0" smtClean="0">
                <a:latin typeface="Times New Roman" panose="02020603050405020304" pitchFamily="18" charset="0"/>
                <a:cs typeface="Times New Roman" panose="02020603050405020304" pitchFamily="18" charset="0"/>
              </a:rPr>
              <a:t>n</a:t>
            </a:r>
            <a:r>
              <a:rPr lang="en-US" altLang="zh-TW" sz="1600" dirty="0" smtClean="0">
                <a:latin typeface="Times New Roman" panose="02020603050405020304" pitchFamily="18" charset="0"/>
                <a:cs typeface="Times New Roman" panose="02020603050405020304" pitchFamily="18" charset="0"/>
              </a:rPr>
              <a:t>)</a:t>
            </a:r>
            <a:endParaRPr lang="zh-TW" alt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p:txBody>
          <a:bodyPr/>
          <a:lstStyle/>
          <a:p>
            <a:endParaRPr lang="zh-TW" altLang="en-US" smtClean="0"/>
          </a:p>
        </p:txBody>
      </p:sp>
      <p:sp>
        <p:nvSpPr>
          <p:cNvPr id="35843" name="內容版面配置區 2"/>
          <p:cNvSpPr>
            <a:spLocks noGrp="1"/>
          </p:cNvSpPr>
          <p:nvPr>
            <p:ph idx="1"/>
          </p:nvPr>
        </p:nvSpPr>
        <p:spPr/>
        <p:txBody>
          <a:bodyPr/>
          <a:lstStyle/>
          <a:p>
            <a:pPr marL="0" indent="0">
              <a:buFont typeface="Wingdings" pitchFamily="2" charset="2"/>
              <a:buNone/>
            </a:pPr>
            <a:r>
              <a:rPr lang="en-US" altLang="zh-TW" sz="4800" b="1" dirty="0" smtClean="0"/>
              <a:t>4. </a:t>
            </a:r>
            <a:br>
              <a:rPr lang="en-US" altLang="zh-TW" sz="4800" b="1" dirty="0" smtClean="0"/>
            </a:br>
            <a:r>
              <a:rPr lang="zh-TW" altLang="en-US" sz="4800" b="1" dirty="0" smtClean="0"/>
              <a:t>缺陷棋盤填滿演算法</a:t>
            </a:r>
            <a:endParaRPr lang="en-US" altLang="zh-TW" sz="4800" b="1" dirty="0" smtClean="0"/>
          </a:p>
          <a:p>
            <a:pPr marL="0" indent="0">
              <a:buFont typeface="Wingdings" pitchFamily="2" charset="2"/>
              <a:buNone/>
            </a:pPr>
            <a:endParaRPr lang="zh-TW" altLang="en-US" sz="4800" dirty="0" smtClean="0"/>
          </a:p>
        </p:txBody>
      </p:sp>
      <p:sp>
        <p:nvSpPr>
          <p:cNvPr id="3584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71B14AE-3367-49A6-B549-3F1497DC170C}" type="slidenum">
              <a:rPr kumimoji="0" lang="en-US" altLang="zh-TW" sz="1400" smtClean="0">
                <a:latin typeface="Arial" charset="0"/>
              </a:rPr>
              <a:pPr eaLnBrk="1" hangingPunct="1">
                <a:spcBef>
                  <a:spcPct val="0"/>
                </a:spcBef>
                <a:buClrTx/>
                <a:buSzTx/>
                <a:buFontTx/>
                <a:buNone/>
              </a:pPr>
              <a:t>31</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01650" y="2060575"/>
            <a:ext cx="7958138" cy="5389563"/>
          </a:xfrm>
        </p:spPr>
        <p:txBody>
          <a:bodyPr/>
          <a:lstStyle/>
          <a:p>
            <a:r>
              <a:rPr lang="zh-TW" altLang="en-US" sz="2800" smtClean="0">
                <a:solidFill>
                  <a:srgbClr val="3333FF"/>
                </a:solidFill>
              </a:rPr>
              <a:t>缺陷棋盤填滿演算法</a:t>
            </a:r>
            <a:r>
              <a:rPr lang="zh-TW" altLang="en-US" sz="2800" smtClean="0"/>
              <a:t>使用分治策略解決</a:t>
            </a:r>
            <a:r>
              <a:rPr lang="zh-TW" altLang="en-US" sz="2800" smtClean="0">
                <a:solidFill>
                  <a:srgbClr val="3333FF"/>
                </a:solidFill>
              </a:rPr>
              <a:t>缺陷棋盤填滿問題</a:t>
            </a:r>
            <a:r>
              <a:rPr lang="zh-TW" altLang="en-US" sz="2800" smtClean="0"/>
              <a:t>，使用</a:t>
            </a:r>
            <a:r>
              <a:rPr lang="zh-TW" altLang="en-US" sz="2800" smtClean="0">
                <a:solidFill>
                  <a:srgbClr val="3333FF"/>
                </a:solidFill>
              </a:rPr>
              <a:t>三格骨牌</a:t>
            </a:r>
            <a:r>
              <a:rPr lang="zh-TW" altLang="en-US" sz="2800" smtClean="0"/>
              <a:t>填滿缺陷棋盤</a:t>
            </a:r>
            <a:endParaRPr lang="en-US" altLang="zh-TW" sz="2800" smtClean="0"/>
          </a:p>
          <a:p>
            <a:r>
              <a:rPr lang="zh-TW" altLang="en-US" sz="2800" smtClean="0"/>
              <a:t>以下我們先定義甚麼是</a:t>
            </a:r>
            <a:r>
              <a:rPr lang="zh-TW" altLang="en-US" sz="2800" smtClean="0">
                <a:solidFill>
                  <a:srgbClr val="3333FF"/>
                </a:solidFill>
              </a:rPr>
              <a:t>棋盤</a:t>
            </a:r>
            <a:r>
              <a:rPr lang="zh-TW" altLang="en-US" sz="2800" smtClean="0"/>
              <a:t>、</a:t>
            </a:r>
            <a:r>
              <a:rPr lang="zh-TW" altLang="en-US" sz="2800" smtClean="0">
                <a:solidFill>
                  <a:srgbClr val="3333FF"/>
                </a:solidFill>
              </a:rPr>
              <a:t>缺陷棋盤</a:t>
            </a:r>
            <a:r>
              <a:rPr lang="zh-TW" altLang="en-US" sz="2800" smtClean="0"/>
              <a:t>及</a:t>
            </a:r>
            <a:r>
              <a:rPr lang="zh-TW" altLang="en-US" sz="2800" smtClean="0">
                <a:solidFill>
                  <a:srgbClr val="3333FF"/>
                </a:solidFill>
              </a:rPr>
              <a:t>三格骨牌</a:t>
            </a:r>
            <a:endParaRPr lang="en-US" altLang="zh-TW" sz="2800" smtClean="0">
              <a:solidFill>
                <a:srgbClr val="3333FF"/>
              </a:solidFill>
            </a:endParaRPr>
          </a:p>
          <a:p>
            <a:r>
              <a:rPr lang="zh-TW" altLang="en-US" sz="2800" smtClean="0"/>
              <a:t>然後我們定義</a:t>
            </a:r>
            <a:r>
              <a:rPr lang="zh-TW" altLang="en-US" sz="2800" smtClean="0">
                <a:solidFill>
                  <a:srgbClr val="3333FF"/>
                </a:solidFill>
              </a:rPr>
              <a:t>缺陷棋盤填滿問題</a:t>
            </a:r>
            <a:endParaRPr lang="en-US" altLang="zh-TW" sz="2800" smtClean="0">
              <a:solidFill>
                <a:srgbClr val="3333FF"/>
              </a:solidFill>
            </a:endParaRPr>
          </a:p>
          <a:p>
            <a:r>
              <a:rPr lang="zh-TW" altLang="en-US" sz="2800" smtClean="0"/>
              <a:t>最後我們介紹</a:t>
            </a:r>
            <a:r>
              <a:rPr lang="zh-TW" altLang="en-US" sz="2800" smtClean="0">
                <a:solidFill>
                  <a:srgbClr val="3333FF"/>
                </a:solidFill>
              </a:rPr>
              <a:t>缺陷棋盤填滿演算法</a:t>
            </a:r>
            <a:endParaRPr lang="en-US" altLang="zh-TW" sz="2800" smtClean="0"/>
          </a:p>
          <a:p>
            <a:endParaRPr lang="en-US" altLang="zh-TW" sz="2800" smtClean="0"/>
          </a:p>
        </p:txBody>
      </p:sp>
      <p:sp>
        <p:nvSpPr>
          <p:cNvPr id="36867"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缺陷棋盤填滿演算法說明</a:t>
            </a:r>
            <a:endParaRPr lang="en-US" altLang="zh-TW" smtClean="0"/>
          </a:p>
        </p:txBody>
      </p:sp>
      <p:sp>
        <p:nvSpPr>
          <p:cNvPr id="3686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78D05C6-1267-484D-8EF5-A69BFAC6F3FF}" type="slidenum">
              <a:rPr kumimoji="0" lang="en-US" altLang="zh-TW" sz="1400" smtClean="0">
                <a:latin typeface="Arial" charset="0"/>
              </a:rPr>
              <a:pPr eaLnBrk="1" hangingPunct="1">
                <a:spcBef>
                  <a:spcPct val="0"/>
                </a:spcBef>
                <a:buClrTx/>
                <a:buSzTx/>
                <a:buFontTx/>
                <a:buNone/>
              </a:pPr>
              <a:t>32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lIns="92075" tIns="46038" rIns="92075" bIns="46038"/>
          <a:lstStyle/>
          <a:p>
            <a:pPr eaLnBrk="1" hangingPunct="1"/>
            <a:r>
              <a:rPr lang="zh-TW" altLang="en-US" smtClean="0"/>
              <a:t>棋盤的定義</a:t>
            </a:r>
            <a:endParaRPr lang="en-US" altLang="zh-TW" smtClean="0"/>
          </a:p>
        </p:txBody>
      </p:sp>
      <p:sp>
        <p:nvSpPr>
          <p:cNvPr id="14339" name="Rectangle 3"/>
          <p:cNvSpPr>
            <a:spLocks noGrp="1" noChangeArrowheads="1"/>
          </p:cNvSpPr>
          <p:nvPr>
            <p:ph idx="1"/>
          </p:nvPr>
        </p:nvSpPr>
        <p:spPr>
          <a:xfrm>
            <a:off x="755650" y="1866900"/>
            <a:ext cx="7772400" cy="1219200"/>
          </a:xfrm>
        </p:spPr>
        <p:txBody>
          <a:bodyPr lIns="92075" tIns="46038" rIns="92075" bIns="46038"/>
          <a:lstStyle/>
          <a:p>
            <a:pPr eaLnBrk="1" hangingPunct="1"/>
            <a:r>
              <a:rPr lang="zh-TW" altLang="en-US" smtClean="0"/>
              <a:t>一個棋盤是一個 </a:t>
            </a:r>
            <a:r>
              <a:rPr lang="en-US" altLang="zh-TW" smtClean="0">
                <a:solidFill>
                  <a:srgbClr val="3333FF"/>
                </a:solidFill>
              </a:rPr>
              <a:t>n x n</a:t>
            </a:r>
            <a:r>
              <a:rPr lang="zh-TW" altLang="en-US" smtClean="0">
                <a:solidFill>
                  <a:srgbClr val="3333FF"/>
                </a:solidFill>
              </a:rPr>
              <a:t>方格</a:t>
            </a:r>
            <a:r>
              <a:rPr lang="en-US" altLang="zh-TW" smtClean="0">
                <a:solidFill>
                  <a:srgbClr val="3333FF"/>
                </a:solidFill>
              </a:rPr>
              <a:t>(grid)</a:t>
            </a:r>
            <a:r>
              <a:rPr lang="zh-TW" altLang="en-US" smtClean="0"/>
              <a:t>，具有</a:t>
            </a:r>
            <a:r>
              <a:rPr lang="en-US" altLang="zh-TW" smtClean="0">
                <a:solidFill>
                  <a:srgbClr val="3333FF"/>
                </a:solidFill>
              </a:rPr>
              <a:t>n</a:t>
            </a:r>
            <a:r>
              <a:rPr lang="en-US" altLang="zh-TW" baseline="30000" smtClean="0">
                <a:solidFill>
                  <a:srgbClr val="3333FF"/>
                </a:solidFill>
              </a:rPr>
              <a:t>2</a:t>
            </a:r>
            <a:r>
              <a:rPr lang="zh-TW" altLang="en-US" smtClean="0">
                <a:solidFill>
                  <a:srgbClr val="3333FF"/>
                </a:solidFill>
              </a:rPr>
              <a:t>個單格</a:t>
            </a:r>
            <a:r>
              <a:rPr lang="en-US" altLang="zh-TW" smtClean="0">
                <a:solidFill>
                  <a:srgbClr val="3333FF"/>
                </a:solidFill>
              </a:rPr>
              <a:t>(cell)</a:t>
            </a:r>
            <a:r>
              <a:rPr lang="zh-TW" altLang="en-US" smtClean="0"/>
              <a:t>，其中</a:t>
            </a:r>
            <a:r>
              <a:rPr lang="en-US" altLang="zh-TW" smtClean="0"/>
              <a:t>n</a:t>
            </a:r>
            <a:r>
              <a:rPr lang="en-US" altLang="zh-TW" smtClean="0">
                <a:sym typeface="Symbol" pitchFamily="18" charset="2"/>
              </a:rPr>
              <a:t>2</a:t>
            </a:r>
            <a:r>
              <a:rPr lang="zh-TW" altLang="en-US" smtClean="0">
                <a:sym typeface="Symbol" pitchFamily="18" charset="2"/>
              </a:rPr>
              <a:t>而且</a:t>
            </a:r>
            <a:r>
              <a:rPr lang="en-US" altLang="zh-TW" smtClean="0"/>
              <a:t>n</a:t>
            </a:r>
            <a:r>
              <a:rPr lang="zh-TW" altLang="en-US" smtClean="0"/>
              <a:t>是</a:t>
            </a:r>
            <a:r>
              <a:rPr lang="en-US" altLang="zh-TW" smtClean="0"/>
              <a:t>2</a:t>
            </a:r>
            <a:r>
              <a:rPr lang="zh-TW" altLang="en-US" smtClean="0"/>
              <a:t>的幂</a:t>
            </a:r>
            <a:r>
              <a:rPr lang="en-US" altLang="zh-TW" smtClean="0"/>
              <a:t>(a power a 2)</a:t>
            </a:r>
          </a:p>
        </p:txBody>
      </p:sp>
      <p:grpSp>
        <p:nvGrpSpPr>
          <p:cNvPr id="3" name="Group 7"/>
          <p:cNvGrpSpPr>
            <a:grpSpLocks/>
          </p:cNvGrpSpPr>
          <p:nvPr/>
        </p:nvGrpSpPr>
        <p:grpSpPr bwMode="auto">
          <a:xfrm>
            <a:off x="1331913" y="5311775"/>
            <a:ext cx="831850" cy="1212850"/>
            <a:chOff x="1396" y="3268"/>
            <a:chExt cx="524" cy="764"/>
          </a:xfrm>
        </p:grpSpPr>
        <p:grpSp>
          <p:nvGrpSpPr>
            <p:cNvPr id="38015" name="Group 8"/>
            <p:cNvGrpSpPr>
              <a:grpSpLocks/>
            </p:cNvGrpSpPr>
            <p:nvPr/>
          </p:nvGrpSpPr>
          <p:grpSpPr bwMode="auto">
            <a:xfrm>
              <a:off x="1396" y="3268"/>
              <a:ext cx="472" cy="472"/>
              <a:chOff x="1396" y="3268"/>
              <a:chExt cx="472" cy="472"/>
            </a:xfrm>
          </p:grpSpPr>
          <p:sp>
            <p:nvSpPr>
              <p:cNvPr id="38017" name="Rectangle 9"/>
              <p:cNvSpPr>
                <a:spLocks noChangeArrowheads="1"/>
              </p:cNvSpPr>
              <p:nvPr/>
            </p:nvSpPr>
            <p:spPr bwMode="auto">
              <a:xfrm>
                <a:off x="139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8" name="Rectangle 10"/>
              <p:cNvSpPr>
                <a:spLocks noChangeArrowheads="1"/>
              </p:cNvSpPr>
              <p:nvPr/>
            </p:nvSpPr>
            <p:spPr bwMode="auto">
              <a:xfrm>
                <a:off x="163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9" name="Rectangle 11"/>
              <p:cNvSpPr>
                <a:spLocks noChangeArrowheads="1"/>
              </p:cNvSpPr>
              <p:nvPr/>
            </p:nvSpPr>
            <p:spPr bwMode="auto">
              <a:xfrm>
                <a:off x="1396"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20" name="Rectangle 12"/>
              <p:cNvSpPr>
                <a:spLocks noChangeArrowheads="1"/>
              </p:cNvSpPr>
              <p:nvPr/>
            </p:nvSpPr>
            <p:spPr bwMode="auto">
              <a:xfrm>
                <a:off x="1636"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38016" name="Rectangle 13"/>
            <p:cNvSpPr>
              <a:spLocks noChangeArrowheads="1"/>
            </p:cNvSpPr>
            <p:nvPr/>
          </p:nvSpPr>
          <p:spPr bwMode="auto">
            <a:xfrm>
              <a:off x="1440"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2x2</a:t>
              </a:r>
            </a:p>
          </p:txBody>
        </p:sp>
      </p:grpSp>
      <p:grpSp>
        <p:nvGrpSpPr>
          <p:cNvPr id="5" name="Group 14"/>
          <p:cNvGrpSpPr>
            <a:grpSpLocks/>
          </p:cNvGrpSpPr>
          <p:nvPr/>
        </p:nvGrpSpPr>
        <p:grpSpPr bwMode="auto">
          <a:xfrm>
            <a:off x="2627313" y="4549775"/>
            <a:ext cx="1511300" cy="1974850"/>
            <a:chOff x="2212" y="2788"/>
            <a:chExt cx="952" cy="1244"/>
          </a:xfrm>
        </p:grpSpPr>
        <p:grpSp>
          <p:nvGrpSpPr>
            <p:cNvPr id="37991" name="Group 15"/>
            <p:cNvGrpSpPr>
              <a:grpSpLocks/>
            </p:cNvGrpSpPr>
            <p:nvPr/>
          </p:nvGrpSpPr>
          <p:grpSpPr bwMode="auto">
            <a:xfrm>
              <a:off x="2212" y="2788"/>
              <a:ext cx="952" cy="952"/>
              <a:chOff x="2212" y="2788"/>
              <a:chExt cx="952" cy="952"/>
            </a:xfrm>
          </p:grpSpPr>
          <p:grpSp>
            <p:nvGrpSpPr>
              <p:cNvPr id="37993" name="Group 16"/>
              <p:cNvGrpSpPr>
                <a:grpSpLocks/>
              </p:cNvGrpSpPr>
              <p:nvPr/>
            </p:nvGrpSpPr>
            <p:grpSpPr bwMode="auto">
              <a:xfrm>
                <a:off x="2212" y="3268"/>
                <a:ext cx="952" cy="472"/>
                <a:chOff x="2212" y="3268"/>
                <a:chExt cx="952" cy="472"/>
              </a:xfrm>
            </p:grpSpPr>
            <p:grpSp>
              <p:nvGrpSpPr>
                <p:cNvPr id="38005" name="Group 17"/>
                <p:cNvGrpSpPr>
                  <a:grpSpLocks/>
                </p:cNvGrpSpPr>
                <p:nvPr/>
              </p:nvGrpSpPr>
              <p:grpSpPr bwMode="auto">
                <a:xfrm>
                  <a:off x="2212" y="3268"/>
                  <a:ext cx="472" cy="472"/>
                  <a:chOff x="2212" y="3268"/>
                  <a:chExt cx="472" cy="472"/>
                </a:xfrm>
              </p:grpSpPr>
              <p:sp>
                <p:nvSpPr>
                  <p:cNvPr id="38011" name="Rectangle 18"/>
                  <p:cNvSpPr>
                    <a:spLocks noChangeArrowheads="1"/>
                  </p:cNvSpPr>
                  <p:nvPr/>
                </p:nvSpPr>
                <p:spPr bwMode="auto">
                  <a:xfrm>
                    <a:off x="22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2" name="Rectangle 19"/>
                  <p:cNvSpPr>
                    <a:spLocks noChangeArrowheads="1"/>
                  </p:cNvSpPr>
                  <p:nvPr/>
                </p:nvSpPr>
                <p:spPr bwMode="auto">
                  <a:xfrm>
                    <a:off x="24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3" name="Rectangle 20"/>
                  <p:cNvSpPr>
                    <a:spLocks noChangeArrowheads="1"/>
                  </p:cNvSpPr>
                  <p:nvPr/>
                </p:nvSpPr>
                <p:spPr bwMode="auto">
                  <a:xfrm>
                    <a:off x="22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4" name="Rectangle 21"/>
                  <p:cNvSpPr>
                    <a:spLocks noChangeArrowheads="1"/>
                  </p:cNvSpPr>
                  <p:nvPr/>
                </p:nvSpPr>
                <p:spPr bwMode="auto">
                  <a:xfrm>
                    <a:off x="24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006" name="Group 22"/>
                <p:cNvGrpSpPr>
                  <a:grpSpLocks/>
                </p:cNvGrpSpPr>
                <p:nvPr/>
              </p:nvGrpSpPr>
              <p:grpSpPr bwMode="auto">
                <a:xfrm>
                  <a:off x="2692" y="3268"/>
                  <a:ext cx="472" cy="472"/>
                  <a:chOff x="2692" y="3268"/>
                  <a:chExt cx="472" cy="472"/>
                </a:xfrm>
              </p:grpSpPr>
              <p:sp>
                <p:nvSpPr>
                  <p:cNvPr id="38007" name="Rectangle 23"/>
                  <p:cNvSpPr>
                    <a:spLocks noChangeArrowheads="1"/>
                  </p:cNvSpPr>
                  <p:nvPr/>
                </p:nvSpPr>
                <p:spPr bwMode="auto">
                  <a:xfrm>
                    <a:off x="26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8" name="Rectangle 24"/>
                  <p:cNvSpPr>
                    <a:spLocks noChangeArrowheads="1"/>
                  </p:cNvSpPr>
                  <p:nvPr/>
                </p:nvSpPr>
                <p:spPr bwMode="auto">
                  <a:xfrm>
                    <a:off x="29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9" name="Rectangle 25"/>
                  <p:cNvSpPr>
                    <a:spLocks noChangeArrowheads="1"/>
                  </p:cNvSpPr>
                  <p:nvPr/>
                </p:nvSpPr>
                <p:spPr bwMode="auto">
                  <a:xfrm>
                    <a:off x="26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0" name="Rectangle 26"/>
                  <p:cNvSpPr>
                    <a:spLocks noChangeArrowheads="1"/>
                  </p:cNvSpPr>
                  <p:nvPr/>
                </p:nvSpPr>
                <p:spPr bwMode="auto">
                  <a:xfrm>
                    <a:off x="29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94" name="Group 27"/>
              <p:cNvGrpSpPr>
                <a:grpSpLocks/>
              </p:cNvGrpSpPr>
              <p:nvPr/>
            </p:nvGrpSpPr>
            <p:grpSpPr bwMode="auto">
              <a:xfrm>
                <a:off x="2212" y="2788"/>
                <a:ext cx="952" cy="472"/>
                <a:chOff x="2212" y="2788"/>
                <a:chExt cx="952" cy="472"/>
              </a:xfrm>
            </p:grpSpPr>
            <p:grpSp>
              <p:nvGrpSpPr>
                <p:cNvPr id="37995" name="Group 28"/>
                <p:cNvGrpSpPr>
                  <a:grpSpLocks/>
                </p:cNvGrpSpPr>
                <p:nvPr/>
              </p:nvGrpSpPr>
              <p:grpSpPr bwMode="auto">
                <a:xfrm>
                  <a:off x="2212" y="2788"/>
                  <a:ext cx="472" cy="472"/>
                  <a:chOff x="2212" y="2788"/>
                  <a:chExt cx="472" cy="472"/>
                </a:xfrm>
              </p:grpSpPr>
              <p:sp>
                <p:nvSpPr>
                  <p:cNvPr id="38001" name="Rectangle 29"/>
                  <p:cNvSpPr>
                    <a:spLocks noChangeArrowheads="1"/>
                  </p:cNvSpPr>
                  <p:nvPr/>
                </p:nvSpPr>
                <p:spPr bwMode="auto">
                  <a:xfrm>
                    <a:off x="22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2" name="Rectangle 30"/>
                  <p:cNvSpPr>
                    <a:spLocks noChangeArrowheads="1"/>
                  </p:cNvSpPr>
                  <p:nvPr/>
                </p:nvSpPr>
                <p:spPr bwMode="auto">
                  <a:xfrm>
                    <a:off x="24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3" name="Rectangle 31"/>
                  <p:cNvSpPr>
                    <a:spLocks noChangeArrowheads="1"/>
                  </p:cNvSpPr>
                  <p:nvPr/>
                </p:nvSpPr>
                <p:spPr bwMode="auto">
                  <a:xfrm>
                    <a:off x="22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4" name="Rectangle 32"/>
                  <p:cNvSpPr>
                    <a:spLocks noChangeArrowheads="1"/>
                  </p:cNvSpPr>
                  <p:nvPr/>
                </p:nvSpPr>
                <p:spPr bwMode="auto">
                  <a:xfrm>
                    <a:off x="24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96" name="Group 33"/>
                <p:cNvGrpSpPr>
                  <a:grpSpLocks/>
                </p:cNvGrpSpPr>
                <p:nvPr/>
              </p:nvGrpSpPr>
              <p:grpSpPr bwMode="auto">
                <a:xfrm>
                  <a:off x="2692" y="2788"/>
                  <a:ext cx="472" cy="472"/>
                  <a:chOff x="2692" y="2788"/>
                  <a:chExt cx="472" cy="472"/>
                </a:xfrm>
              </p:grpSpPr>
              <p:sp>
                <p:nvSpPr>
                  <p:cNvPr id="37997" name="Rectangle 34"/>
                  <p:cNvSpPr>
                    <a:spLocks noChangeArrowheads="1"/>
                  </p:cNvSpPr>
                  <p:nvPr/>
                </p:nvSpPr>
                <p:spPr bwMode="auto">
                  <a:xfrm>
                    <a:off x="26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98" name="Rectangle 35"/>
                  <p:cNvSpPr>
                    <a:spLocks noChangeArrowheads="1"/>
                  </p:cNvSpPr>
                  <p:nvPr/>
                </p:nvSpPr>
                <p:spPr bwMode="auto">
                  <a:xfrm>
                    <a:off x="29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99" name="Rectangle 36"/>
                  <p:cNvSpPr>
                    <a:spLocks noChangeArrowheads="1"/>
                  </p:cNvSpPr>
                  <p:nvPr/>
                </p:nvSpPr>
                <p:spPr bwMode="auto">
                  <a:xfrm>
                    <a:off x="26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0" name="Rectangle 37"/>
                  <p:cNvSpPr>
                    <a:spLocks noChangeArrowheads="1"/>
                  </p:cNvSpPr>
                  <p:nvPr/>
                </p:nvSpPr>
                <p:spPr bwMode="auto">
                  <a:xfrm>
                    <a:off x="29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sp>
          <p:nvSpPr>
            <p:cNvPr id="37992" name="Rectangle 38"/>
            <p:cNvSpPr>
              <a:spLocks noChangeArrowheads="1"/>
            </p:cNvSpPr>
            <p:nvPr/>
          </p:nvSpPr>
          <p:spPr bwMode="auto">
            <a:xfrm>
              <a:off x="249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4x4</a:t>
              </a:r>
            </a:p>
          </p:txBody>
        </p:sp>
      </p:grpSp>
      <p:grpSp>
        <p:nvGrpSpPr>
          <p:cNvPr id="13" name="Group 39"/>
          <p:cNvGrpSpPr>
            <a:grpSpLocks/>
          </p:cNvGrpSpPr>
          <p:nvPr/>
        </p:nvGrpSpPr>
        <p:grpSpPr bwMode="auto">
          <a:xfrm>
            <a:off x="4532313" y="3025775"/>
            <a:ext cx="3035300" cy="3498850"/>
            <a:chOff x="3412" y="1828"/>
            <a:chExt cx="1912" cy="2204"/>
          </a:xfrm>
        </p:grpSpPr>
        <p:grpSp>
          <p:nvGrpSpPr>
            <p:cNvPr id="37896" name="Group 40"/>
            <p:cNvGrpSpPr>
              <a:grpSpLocks/>
            </p:cNvGrpSpPr>
            <p:nvPr/>
          </p:nvGrpSpPr>
          <p:grpSpPr bwMode="auto">
            <a:xfrm>
              <a:off x="3412" y="2788"/>
              <a:ext cx="1912" cy="952"/>
              <a:chOff x="3412" y="2788"/>
              <a:chExt cx="1912" cy="952"/>
            </a:xfrm>
          </p:grpSpPr>
          <p:grpSp>
            <p:nvGrpSpPr>
              <p:cNvPr id="37945" name="Group 41"/>
              <p:cNvGrpSpPr>
                <a:grpSpLocks/>
              </p:cNvGrpSpPr>
              <p:nvPr/>
            </p:nvGrpSpPr>
            <p:grpSpPr bwMode="auto">
              <a:xfrm>
                <a:off x="3412" y="2788"/>
                <a:ext cx="952" cy="952"/>
                <a:chOff x="3412" y="2788"/>
                <a:chExt cx="952" cy="952"/>
              </a:xfrm>
            </p:grpSpPr>
            <p:grpSp>
              <p:nvGrpSpPr>
                <p:cNvPr id="37969" name="Group 42"/>
                <p:cNvGrpSpPr>
                  <a:grpSpLocks/>
                </p:cNvGrpSpPr>
                <p:nvPr/>
              </p:nvGrpSpPr>
              <p:grpSpPr bwMode="auto">
                <a:xfrm>
                  <a:off x="3412" y="3268"/>
                  <a:ext cx="952" cy="472"/>
                  <a:chOff x="3412" y="3268"/>
                  <a:chExt cx="952" cy="472"/>
                </a:xfrm>
              </p:grpSpPr>
              <p:grpSp>
                <p:nvGrpSpPr>
                  <p:cNvPr id="37981" name="Group 43"/>
                  <p:cNvGrpSpPr>
                    <a:grpSpLocks/>
                  </p:cNvGrpSpPr>
                  <p:nvPr/>
                </p:nvGrpSpPr>
                <p:grpSpPr bwMode="auto">
                  <a:xfrm>
                    <a:off x="3412" y="3268"/>
                    <a:ext cx="472" cy="472"/>
                    <a:chOff x="3412" y="3268"/>
                    <a:chExt cx="472" cy="472"/>
                  </a:xfrm>
                </p:grpSpPr>
                <p:sp>
                  <p:nvSpPr>
                    <p:cNvPr id="37987" name="Rectangle 44"/>
                    <p:cNvSpPr>
                      <a:spLocks noChangeArrowheads="1"/>
                    </p:cNvSpPr>
                    <p:nvPr/>
                  </p:nvSpPr>
                  <p:spPr bwMode="auto">
                    <a:xfrm>
                      <a:off x="34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8" name="Rectangle 45"/>
                    <p:cNvSpPr>
                      <a:spLocks noChangeArrowheads="1"/>
                    </p:cNvSpPr>
                    <p:nvPr/>
                  </p:nvSpPr>
                  <p:spPr bwMode="auto">
                    <a:xfrm>
                      <a:off x="36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9" name="Rectangle 46"/>
                    <p:cNvSpPr>
                      <a:spLocks noChangeArrowheads="1"/>
                    </p:cNvSpPr>
                    <p:nvPr/>
                  </p:nvSpPr>
                  <p:spPr bwMode="auto">
                    <a:xfrm>
                      <a:off x="34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90" name="Rectangle 47"/>
                    <p:cNvSpPr>
                      <a:spLocks noChangeArrowheads="1"/>
                    </p:cNvSpPr>
                    <p:nvPr/>
                  </p:nvSpPr>
                  <p:spPr bwMode="auto">
                    <a:xfrm>
                      <a:off x="36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82" name="Group 48"/>
                  <p:cNvGrpSpPr>
                    <a:grpSpLocks/>
                  </p:cNvGrpSpPr>
                  <p:nvPr/>
                </p:nvGrpSpPr>
                <p:grpSpPr bwMode="auto">
                  <a:xfrm>
                    <a:off x="3892" y="3268"/>
                    <a:ext cx="472" cy="472"/>
                    <a:chOff x="3892" y="3268"/>
                    <a:chExt cx="472" cy="472"/>
                  </a:xfrm>
                </p:grpSpPr>
                <p:sp>
                  <p:nvSpPr>
                    <p:cNvPr id="37983" name="Rectangle 49"/>
                    <p:cNvSpPr>
                      <a:spLocks noChangeArrowheads="1"/>
                    </p:cNvSpPr>
                    <p:nvPr/>
                  </p:nvSpPr>
                  <p:spPr bwMode="auto">
                    <a:xfrm>
                      <a:off x="38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4" name="Rectangle 50"/>
                    <p:cNvSpPr>
                      <a:spLocks noChangeArrowheads="1"/>
                    </p:cNvSpPr>
                    <p:nvPr/>
                  </p:nvSpPr>
                  <p:spPr bwMode="auto">
                    <a:xfrm>
                      <a:off x="41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5" name="Rectangle 51"/>
                    <p:cNvSpPr>
                      <a:spLocks noChangeArrowheads="1"/>
                    </p:cNvSpPr>
                    <p:nvPr/>
                  </p:nvSpPr>
                  <p:spPr bwMode="auto">
                    <a:xfrm>
                      <a:off x="38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6" name="Rectangle 52"/>
                    <p:cNvSpPr>
                      <a:spLocks noChangeArrowheads="1"/>
                    </p:cNvSpPr>
                    <p:nvPr/>
                  </p:nvSpPr>
                  <p:spPr bwMode="auto">
                    <a:xfrm>
                      <a:off x="41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70" name="Group 53"/>
                <p:cNvGrpSpPr>
                  <a:grpSpLocks/>
                </p:cNvGrpSpPr>
                <p:nvPr/>
              </p:nvGrpSpPr>
              <p:grpSpPr bwMode="auto">
                <a:xfrm>
                  <a:off x="3412" y="2788"/>
                  <a:ext cx="952" cy="472"/>
                  <a:chOff x="3412" y="2788"/>
                  <a:chExt cx="952" cy="472"/>
                </a:xfrm>
              </p:grpSpPr>
              <p:grpSp>
                <p:nvGrpSpPr>
                  <p:cNvPr id="37971" name="Group 54"/>
                  <p:cNvGrpSpPr>
                    <a:grpSpLocks/>
                  </p:cNvGrpSpPr>
                  <p:nvPr/>
                </p:nvGrpSpPr>
                <p:grpSpPr bwMode="auto">
                  <a:xfrm>
                    <a:off x="3412" y="2788"/>
                    <a:ext cx="472" cy="472"/>
                    <a:chOff x="3412" y="2788"/>
                    <a:chExt cx="472" cy="472"/>
                  </a:xfrm>
                </p:grpSpPr>
                <p:sp>
                  <p:nvSpPr>
                    <p:cNvPr id="37977" name="Rectangle 55"/>
                    <p:cNvSpPr>
                      <a:spLocks noChangeArrowheads="1"/>
                    </p:cNvSpPr>
                    <p:nvPr/>
                  </p:nvSpPr>
                  <p:spPr bwMode="auto">
                    <a:xfrm>
                      <a:off x="34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8" name="Rectangle 56"/>
                    <p:cNvSpPr>
                      <a:spLocks noChangeArrowheads="1"/>
                    </p:cNvSpPr>
                    <p:nvPr/>
                  </p:nvSpPr>
                  <p:spPr bwMode="auto">
                    <a:xfrm>
                      <a:off x="36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9" name="Rectangle 57"/>
                    <p:cNvSpPr>
                      <a:spLocks noChangeArrowheads="1"/>
                    </p:cNvSpPr>
                    <p:nvPr/>
                  </p:nvSpPr>
                  <p:spPr bwMode="auto">
                    <a:xfrm>
                      <a:off x="34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0" name="Rectangle 58"/>
                    <p:cNvSpPr>
                      <a:spLocks noChangeArrowheads="1"/>
                    </p:cNvSpPr>
                    <p:nvPr/>
                  </p:nvSpPr>
                  <p:spPr bwMode="auto">
                    <a:xfrm>
                      <a:off x="36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72" name="Group 59"/>
                  <p:cNvGrpSpPr>
                    <a:grpSpLocks/>
                  </p:cNvGrpSpPr>
                  <p:nvPr/>
                </p:nvGrpSpPr>
                <p:grpSpPr bwMode="auto">
                  <a:xfrm>
                    <a:off x="3892" y="2788"/>
                    <a:ext cx="472" cy="472"/>
                    <a:chOff x="3892" y="2788"/>
                    <a:chExt cx="472" cy="472"/>
                  </a:xfrm>
                </p:grpSpPr>
                <p:sp>
                  <p:nvSpPr>
                    <p:cNvPr id="37973" name="Rectangle 60"/>
                    <p:cNvSpPr>
                      <a:spLocks noChangeArrowheads="1"/>
                    </p:cNvSpPr>
                    <p:nvPr/>
                  </p:nvSpPr>
                  <p:spPr bwMode="auto">
                    <a:xfrm>
                      <a:off x="38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4" name="Rectangle 61"/>
                    <p:cNvSpPr>
                      <a:spLocks noChangeArrowheads="1"/>
                    </p:cNvSpPr>
                    <p:nvPr/>
                  </p:nvSpPr>
                  <p:spPr bwMode="auto">
                    <a:xfrm>
                      <a:off x="41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5" name="Rectangle 62"/>
                    <p:cNvSpPr>
                      <a:spLocks noChangeArrowheads="1"/>
                    </p:cNvSpPr>
                    <p:nvPr/>
                  </p:nvSpPr>
                  <p:spPr bwMode="auto">
                    <a:xfrm>
                      <a:off x="38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6" name="Rectangle 63"/>
                    <p:cNvSpPr>
                      <a:spLocks noChangeArrowheads="1"/>
                    </p:cNvSpPr>
                    <p:nvPr/>
                  </p:nvSpPr>
                  <p:spPr bwMode="auto">
                    <a:xfrm>
                      <a:off x="41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37946" name="Group 64"/>
              <p:cNvGrpSpPr>
                <a:grpSpLocks/>
              </p:cNvGrpSpPr>
              <p:nvPr/>
            </p:nvGrpSpPr>
            <p:grpSpPr bwMode="auto">
              <a:xfrm>
                <a:off x="4372" y="2788"/>
                <a:ext cx="952" cy="952"/>
                <a:chOff x="4372" y="2788"/>
                <a:chExt cx="952" cy="952"/>
              </a:xfrm>
            </p:grpSpPr>
            <p:grpSp>
              <p:nvGrpSpPr>
                <p:cNvPr id="37947" name="Group 65"/>
                <p:cNvGrpSpPr>
                  <a:grpSpLocks/>
                </p:cNvGrpSpPr>
                <p:nvPr/>
              </p:nvGrpSpPr>
              <p:grpSpPr bwMode="auto">
                <a:xfrm>
                  <a:off x="4372" y="3268"/>
                  <a:ext cx="952" cy="472"/>
                  <a:chOff x="4372" y="3268"/>
                  <a:chExt cx="952" cy="472"/>
                </a:xfrm>
              </p:grpSpPr>
              <p:grpSp>
                <p:nvGrpSpPr>
                  <p:cNvPr id="37959" name="Group 66"/>
                  <p:cNvGrpSpPr>
                    <a:grpSpLocks/>
                  </p:cNvGrpSpPr>
                  <p:nvPr/>
                </p:nvGrpSpPr>
                <p:grpSpPr bwMode="auto">
                  <a:xfrm>
                    <a:off x="4372" y="3268"/>
                    <a:ext cx="472" cy="472"/>
                    <a:chOff x="4372" y="3268"/>
                    <a:chExt cx="472" cy="472"/>
                  </a:xfrm>
                </p:grpSpPr>
                <p:sp>
                  <p:nvSpPr>
                    <p:cNvPr id="37965" name="Rectangle 67"/>
                    <p:cNvSpPr>
                      <a:spLocks noChangeArrowheads="1"/>
                    </p:cNvSpPr>
                    <p:nvPr/>
                  </p:nvSpPr>
                  <p:spPr bwMode="auto">
                    <a:xfrm>
                      <a:off x="437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6" name="Rectangle 68"/>
                    <p:cNvSpPr>
                      <a:spLocks noChangeArrowheads="1"/>
                    </p:cNvSpPr>
                    <p:nvPr/>
                  </p:nvSpPr>
                  <p:spPr bwMode="auto">
                    <a:xfrm>
                      <a:off x="46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7" name="Rectangle 69"/>
                    <p:cNvSpPr>
                      <a:spLocks noChangeArrowheads="1"/>
                    </p:cNvSpPr>
                    <p:nvPr/>
                  </p:nvSpPr>
                  <p:spPr bwMode="auto">
                    <a:xfrm>
                      <a:off x="437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8" name="Rectangle 70"/>
                    <p:cNvSpPr>
                      <a:spLocks noChangeArrowheads="1"/>
                    </p:cNvSpPr>
                    <p:nvPr/>
                  </p:nvSpPr>
                  <p:spPr bwMode="auto">
                    <a:xfrm>
                      <a:off x="46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60" name="Group 71"/>
                  <p:cNvGrpSpPr>
                    <a:grpSpLocks/>
                  </p:cNvGrpSpPr>
                  <p:nvPr/>
                </p:nvGrpSpPr>
                <p:grpSpPr bwMode="auto">
                  <a:xfrm>
                    <a:off x="4852" y="3268"/>
                    <a:ext cx="472" cy="472"/>
                    <a:chOff x="4852" y="3268"/>
                    <a:chExt cx="472" cy="472"/>
                  </a:xfrm>
                </p:grpSpPr>
                <p:sp>
                  <p:nvSpPr>
                    <p:cNvPr id="37961" name="Rectangle 72"/>
                    <p:cNvSpPr>
                      <a:spLocks noChangeArrowheads="1"/>
                    </p:cNvSpPr>
                    <p:nvPr/>
                  </p:nvSpPr>
                  <p:spPr bwMode="auto">
                    <a:xfrm>
                      <a:off x="48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2" name="Rectangle 73"/>
                    <p:cNvSpPr>
                      <a:spLocks noChangeArrowheads="1"/>
                    </p:cNvSpPr>
                    <p:nvPr/>
                  </p:nvSpPr>
                  <p:spPr bwMode="auto">
                    <a:xfrm>
                      <a:off x="50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3" name="Rectangle 74"/>
                    <p:cNvSpPr>
                      <a:spLocks noChangeArrowheads="1"/>
                    </p:cNvSpPr>
                    <p:nvPr/>
                  </p:nvSpPr>
                  <p:spPr bwMode="auto">
                    <a:xfrm>
                      <a:off x="48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4" name="Rectangle 75"/>
                    <p:cNvSpPr>
                      <a:spLocks noChangeArrowheads="1"/>
                    </p:cNvSpPr>
                    <p:nvPr/>
                  </p:nvSpPr>
                  <p:spPr bwMode="auto">
                    <a:xfrm>
                      <a:off x="50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48" name="Group 76"/>
                <p:cNvGrpSpPr>
                  <a:grpSpLocks/>
                </p:cNvGrpSpPr>
                <p:nvPr/>
              </p:nvGrpSpPr>
              <p:grpSpPr bwMode="auto">
                <a:xfrm>
                  <a:off x="4372" y="2788"/>
                  <a:ext cx="952" cy="472"/>
                  <a:chOff x="4372" y="2788"/>
                  <a:chExt cx="952" cy="472"/>
                </a:xfrm>
              </p:grpSpPr>
              <p:grpSp>
                <p:nvGrpSpPr>
                  <p:cNvPr id="37949" name="Group 77"/>
                  <p:cNvGrpSpPr>
                    <a:grpSpLocks/>
                  </p:cNvGrpSpPr>
                  <p:nvPr/>
                </p:nvGrpSpPr>
                <p:grpSpPr bwMode="auto">
                  <a:xfrm>
                    <a:off x="4372" y="2788"/>
                    <a:ext cx="472" cy="472"/>
                    <a:chOff x="4372" y="2788"/>
                    <a:chExt cx="472" cy="472"/>
                  </a:xfrm>
                </p:grpSpPr>
                <p:sp>
                  <p:nvSpPr>
                    <p:cNvPr id="37955" name="Rectangle 78"/>
                    <p:cNvSpPr>
                      <a:spLocks noChangeArrowheads="1"/>
                    </p:cNvSpPr>
                    <p:nvPr/>
                  </p:nvSpPr>
                  <p:spPr bwMode="auto">
                    <a:xfrm>
                      <a:off x="437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6" name="Rectangle 79"/>
                    <p:cNvSpPr>
                      <a:spLocks noChangeArrowheads="1"/>
                    </p:cNvSpPr>
                    <p:nvPr/>
                  </p:nvSpPr>
                  <p:spPr bwMode="auto">
                    <a:xfrm>
                      <a:off x="46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7" name="Rectangle 80"/>
                    <p:cNvSpPr>
                      <a:spLocks noChangeArrowheads="1"/>
                    </p:cNvSpPr>
                    <p:nvPr/>
                  </p:nvSpPr>
                  <p:spPr bwMode="auto">
                    <a:xfrm>
                      <a:off x="437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8" name="Rectangle 81"/>
                    <p:cNvSpPr>
                      <a:spLocks noChangeArrowheads="1"/>
                    </p:cNvSpPr>
                    <p:nvPr/>
                  </p:nvSpPr>
                  <p:spPr bwMode="auto">
                    <a:xfrm>
                      <a:off x="46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50" name="Group 82"/>
                  <p:cNvGrpSpPr>
                    <a:grpSpLocks/>
                  </p:cNvGrpSpPr>
                  <p:nvPr/>
                </p:nvGrpSpPr>
                <p:grpSpPr bwMode="auto">
                  <a:xfrm>
                    <a:off x="4852" y="2788"/>
                    <a:ext cx="472" cy="472"/>
                    <a:chOff x="4852" y="2788"/>
                    <a:chExt cx="472" cy="472"/>
                  </a:xfrm>
                </p:grpSpPr>
                <p:sp>
                  <p:nvSpPr>
                    <p:cNvPr id="37951" name="Rectangle 83"/>
                    <p:cNvSpPr>
                      <a:spLocks noChangeArrowheads="1"/>
                    </p:cNvSpPr>
                    <p:nvPr/>
                  </p:nvSpPr>
                  <p:spPr bwMode="auto">
                    <a:xfrm>
                      <a:off x="48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2" name="Rectangle 84"/>
                    <p:cNvSpPr>
                      <a:spLocks noChangeArrowheads="1"/>
                    </p:cNvSpPr>
                    <p:nvPr/>
                  </p:nvSpPr>
                  <p:spPr bwMode="auto">
                    <a:xfrm>
                      <a:off x="50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3" name="Rectangle 85"/>
                    <p:cNvSpPr>
                      <a:spLocks noChangeArrowheads="1"/>
                    </p:cNvSpPr>
                    <p:nvPr/>
                  </p:nvSpPr>
                  <p:spPr bwMode="auto">
                    <a:xfrm>
                      <a:off x="48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4" name="Rectangle 86"/>
                    <p:cNvSpPr>
                      <a:spLocks noChangeArrowheads="1"/>
                    </p:cNvSpPr>
                    <p:nvPr/>
                  </p:nvSpPr>
                  <p:spPr bwMode="auto">
                    <a:xfrm>
                      <a:off x="50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37897" name="Group 87"/>
            <p:cNvGrpSpPr>
              <a:grpSpLocks/>
            </p:cNvGrpSpPr>
            <p:nvPr/>
          </p:nvGrpSpPr>
          <p:grpSpPr bwMode="auto">
            <a:xfrm>
              <a:off x="3412" y="1828"/>
              <a:ext cx="1912" cy="952"/>
              <a:chOff x="3412" y="1828"/>
              <a:chExt cx="1912" cy="952"/>
            </a:xfrm>
          </p:grpSpPr>
          <p:grpSp>
            <p:nvGrpSpPr>
              <p:cNvPr id="37899" name="Group 88"/>
              <p:cNvGrpSpPr>
                <a:grpSpLocks/>
              </p:cNvGrpSpPr>
              <p:nvPr/>
            </p:nvGrpSpPr>
            <p:grpSpPr bwMode="auto">
              <a:xfrm>
                <a:off x="3412" y="1828"/>
                <a:ext cx="952" cy="952"/>
                <a:chOff x="3412" y="1828"/>
                <a:chExt cx="952" cy="952"/>
              </a:xfrm>
            </p:grpSpPr>
            <p:grpSp>
              <p:nvGrpSpPr>
                <p:cNvPr id="37923" name="Group 89"/>
                <p:cNvGrpSpPr>
                  <a:grpSpLocks/>
                </p:cNvGrpSpPr>
                <p:nvPr/>
              </p:nvGrpSpPr>
              <p:grpSpPr bwMode="auto">
                <a:xfrm>
                  <a:off x="3412" y="2308"/>
                  <a:ext cx="952" cy="472"/>
                  <a:chOff x="3412" y="2308"/>
                  <a:chExt cx="952" cy="472"/>
                </a:xfrm>
              </p:grpSpPr>
              <p:grpSp>
                <p:nvGrpSpPr>
                  <p:cNvPr id="37935" name="Group 90"/>
                  <p:cNvGrpSpPr>
                    <a:grpSpLocks/>
                  </p:cNvGrpSpPr>
                  <p:nvPr/>
                </p:nvGrpSpPr>
                <p:grpSpPr bwMode="auto">
                  <a:xfrm>
                    <a:off x="3412" y="2308"/>
                    <a:ext cx="472" cy="472"/>
                    <a:chOff x="3412" y="2308"/>
                    <a:chExt cx="472" cy="472"/>
                  </a:xfrm>
                </p:grpSpPr>
                <p:sp>
                  <p:nvSpPr>
                    <p:cNvPr id="37941" name="Rectangle 91"/>
                    <p:cNvSpPr>
                      <a:spLocks noChangeArrowheads="1"/>
                    </p:cNvSpPr>
                    <p:nvPr/>
                  </p:nvSpPr>
                  <p:spPr bwMode="auto">
                    <a:xfrm>
                      <a:off x="34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42" name="Rectangle 92"/>
                    <p:cNvSpPr>
                      <a:spLocks noChangeArrowheads="1"/>
                    </p:cNvSpPr>
                    <p:nvPr/>
                  </p:nvSpPr>
                  <p:spPr bwMode="auto">
                    <a:xfrm>
                      <a:off x="36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43" name="Rectangle 93"/>
                    <p:cNvSpPr>
                      <a:spLocks noChangeArrowheads="1"/>
                    </p:cNvSpPr>
                    <p:nvPr/>
                  </p:nvSpPr>
                  <p:spPr bwMode="auto">
                    <a:xfrm>
                      <a:off x="34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44" name="Rectangle 94"/>
                    <p:cNvSpPr>
                      <a:spLocks noChangeArrowheads="1"/>
                    </p:cNvSpPr>
                    <p:nvPr/>
                  </p:nvSpPr>
                  <p:spPr bwMode="auto">
                    <a:xfrm>
                      <a:off x="36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36" name="Group 95"/>
                  <p:cNvGrpSpPr>
                    <a:grpSpLocks/>
                  </p:cNvGrpSpPr>
                  <p:nvPr/>
                </p:nvGrpSpPr>
                <p:grpSpPr bwMode="auto">
                  <a:xfrm>
                    <a:off x="3892" y="2308"/>
                    <a:ext cx="472" cy="472"/>
                    <a:chOff x="3892" y="2308"/>
                    <a:chExt cx="472" cy="472"/>
                  </a:xfrm>
                </p:grpSpPr>
                <p:sp>
                  <p:nvSpPr>
                    <p:cNvPr id="37937" name="Rectangle 96"/>
                    <p:cNvSpPr>
                      <a:spLocks noChangeArrowheads="1"/>
                    </p:cNvSpPr>
                    <p:nvPr/>
                  </p:nvSpPr>
                  <p:spPr bwMode="auto">
                    <a:xfrm>
                      <a:off x="38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8" name="Rectangle 97"/>
                    <p:cNvSpPr>
                      <a:spLocks noChangeArrowheads="1"/>
                    </p:cNvSpPr>
                    <p:nvPr/>
                  </p:nvSpPr>
                  <p:spPr bwMode="auto">
                    <a:xfrm>
                      <a:off x="413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9" name="Rectangle 98"/>
                    <p:cNvSpPr>
                      <a:spLocks noChangeArrowheads="1"/>
                    </p:cNvSpPr>
                    <p:nvPr/>
                  </p:nvSpPr>
                  <p:spPr bwMode="auto">
                    <a:xfrm>
                      <a:off x="38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40" name="Rectangle 99"/>
                    <p:cNvSpPr>
                      <a:spLocks noChangeArrowheads="1"/>
                    </p:cNvSpPr>
                    <p:nvPr/>
                  </p:nvSpPr>
                  <p:spPr bwMode="auto">
                    <a:xfrm>
                      <a:off x="413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24" name="Group 100"/>
                <p:cNvGrpSpPr>
                  <a:grpSpLocks/>
                </p:cNvGrpSpPr>
                <p:nvPr/>
              </p:nvGrpSpPr>
              <p:grpSpPr bwMode="auto">
                <a:xfrm>
                  <a:off x="3412" y="1828"/>
                  <a:ext cx="952" cy="472"/>
                  <a:chOff x="3412" y="1828"/>
                  <a:chExt cx="952" cy="472"/>
                </a:xfrm>
              </p:grpSpPr>
              <p:grpSp>
                <p:nvGrpSpPr>
                  <p:cNvPr id="37925" name="Group 101"/>
                  <p:cNvGrpSpPr>
                    <a:grpSpLocks/>
                  </p:cNvGrpSpPr>
                  <p:nvPr/>
                </p:nvGrpSpPr>
                <p:grpSpPr bwMode="auto">
                  <a:xfrm>
                    <a:off x="3412" y="1828"/>
                    <a:ext cx="472" cy="472"/>
                    <a:chOff x="3412" y="1828"/>
                    <a:chExt cx="472" cy="472"/>
                  </a:xfrm>
                </p:grpSpPr>
                <p:sp>
                  <p:nvSpPr>
                    <p:cNvPr id="37931" name="Rectangle 102"/>
                    <p:cNvSpPr>
                      <a:spLocks noChangeArrowheads="1"/>
                    </p:cNvSpPr>
                    <p:nvPr/>
                  </p:nvSpPr>
                  <p:spPr bwMode="auto">
                    <a:xfrm>
                      <a:off x="341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2" name="Rectangle 103"/>
                    <p:cNvSpPr>
                      <a:spLocks noChangeArrowheads="1"/>
                    </p:cNvSpPr>
                    <p:nvPr/>
                  </p:nvSpPr>
                  <p:spPr bwMode="auto">
                    <a:xfrm>
                      <a:off x="36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3" name="Rectangle 104"/>
                    <p:cNvSpPr>
                      <a:spLocks noChangeArrowheads="1"/>
                    </p:cNvSpPr>
                    <p:nvPr/>
                  </p:nvSpPr>
                  <p:spPr bwMode="auto">
                    <a:xfrm>
                      <a:off x="34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4" name="Rectangle 105"/>
                    <p:cNvSpPr>
                      <a:spLocks noChangeArrowheads="1"/>
                    </p:cNvSpPr>
                    <p:nvPr/>
                  </p:nvSpPr>
                  <p:spPr bwMode="auto">
                    <a:xfrm>
                      <a:off x="36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26" name="Group 106"/>
                  <p:cNvGrpSpPr>
                    <a:grpSpLocks/>
                  </p:cNvGrpSpPr>
                  <p:nvPr/>
                </p:nvGrpSpPr>
                <p:grpSpPr bwMode="auto">
                  <a:xfrm>
                    <a:off x="3892" y="1828"/>
                    <a:ext cx="472" cy="472"/>
                    <a:chOff x="3892" y="1828"/>
                    <a:chExt cx="472" cy="472"/>
                  </a:xfrm>
                </p:grpSpPr>
                <p:sp>
                  <p:nvSpPr>
                    <p:cNvPr id="37927" name="Rectangle 107"/>
                    <p:cNvSpPr>
                      <a:spLocks noChangeArrowheads="1"/>
                    </p:cNvSpPr>
                    <p:nvPr/>
                  </p:nvSpPr>
                  <p:spPr bwMode="auto">
                    <a:xfrm>
                      <a:off x="38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8" name="Rectangle 108"/>
                    <p:cNvSpPr>
                      <a:spLocks noChangeArrowheads="1"/>
                    </p:cNvSpPr>
                    <p:nvPr/>
                  </p:nvSpPr>
                  <p:spPr bwMode="auto">
                    <a:xfrm>
                      <a:off x="413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9" name="Rectangle 109"/>
                    <p:cNvSpPr>
                      <a:spLocks noChangeArrowheads="1"/>
                    </p:cNvSpPr>
                    <p:nvPr/>
                  </p:nvSpPr>
                  <p:spPr bwMode="auto">
                    <a:xfrm>
                      <a:off x="38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0" name="Rectangle 110"/>
                    <p:cNvSpPr>
                      <a:spLocks noChangeArrowheads="1"/>
                    </p:cNvSpPr>
                    <p:nvPr/>
                  </p:nvSpPr>
                  <p:spPr bwMode="auto">
                    <a:xfrm>
                      <a:off x="413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37900" name="Group 111"/>
              <p:cNvGrpSpPr>
                <a:grpSpLocks/>
              </p:cNvGrpSpPr>
              <p:nvPr/>
            </p:nvGrpSpPr>
            <p:grpSpPr bwMode="auto">
              <a:xfrm>
                <a:off x="4372" y="1828"/>
                <a:ext cx="952" cy="952"/>
                <a:chOff x="4372" y="1828"/>
                <a:chExt cx="952" cy="952"/>
              </a:xfrm>
            </p:grpSpPr>
            <p:grpSp>
              <p:nvGrpSpPr>
                <p:cNvPr id="37901" name="Group 112"/>
                <p:cNvGrpSpPr>
                  <a:grpSpLocks/>
                </p:cNvGrpSpPr>
                <p:nvPr/>
              </p:nvGrpSpPr>
              <p:grpSpPr bwMode="auto">
                <a:xfrm>
                  <a:off x="4372" y="2308"/>
                  <a:ext cx="952" cy="472"/>
                  <a:chOff x="4372" y="2308"/>
                  <a:chExt cx="952" cy="472"/>
                </a:xfrm>
              </p:grpSpPr>
              <p:grpSp>
                <p:nvGrpSpPr>
                  <p:cNvPr id="37913" name="Group 113"/>
                  <p:cNvGrpSpPr>
                    <a:grpSpLocks/>
                  </p:cNvGrpSpPr>
                  <p:nvPr/>
                </p:nvGrpSpPr>
                <p:grpSpPr bwMode="auto">
                  <a:xfrm>
                    <a:off x="4372" y="2308"/>
                    <a:ext cx="472" cy="472"/>
                    <a:chOff x="4372" y="2308"/>
                    <a:chExt cx="472" cy="472"/>
                  </a:xfrm>
                </p:grpSpPr>
                <p:sp>
                  <p:nvSpPr>
                    <p:cNvPr id="37919" name="Rectangle 114"/>
                    <p:cNvSpPr>
                      <a:spLocks noChangeArrowheads="1"/>
                    </p:cNvSpPr>
                    <p:nvPr/>
                  </p:nvSpPr>
                  <p:spPr bwMode="auto">
                    <a:xfrm>
                      <a:off x="437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0" name="Rectangle 115"/>
                    <p:cNvSpPr>
                      <a:spLocks noChangeArrowheads="1"/>
                    </p:cNvSpPr>
                    <p:nvPr/>
                  </p:nvSpPr>
                  <p:spPr bwMode="auto">
                    <a:xfrm>
                      <a:off x="46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1" name="Rectangle 116"/>
                    <p:cNvSpPr>
                      <a:spLocks noChangeArrowheads="1"/>
                    </p:cNvSpPr>
                    <p:nvPr/>
                  </p:nvSpPr>
                  <p:spPr bwMode="auto">
                    <a:xfrm>
                      <a:off x="437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2" name="Rectangle 117"/>
                    <p:cNvSpPr>
                      <a:spLocks noChangeArrowheads="1"/>
                    </p:cNvSpPr>
                    <p:nvPr/>
                  </p:nvSpPr>
                  <p:spPr bwMode="auto">
                    <a:xfrm>
                      <a:off x="46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14" name="Group 118"/>
                  <p:cNvGrpSpPr>
                    <a:grpSpLocks/>
                  </p:cNvGrpSpPr>
                  <p:nvPr/>
                </p:nvGrpSpPr>
                <p:grpSpPr bwMode="auto">
                  <a:xfrm>
                    <a:off x="4852" y="2308"/>
                    <a:ext cx="472" cy="472"/>
                    <a:chOff x="4852" y="2308"/>
                    <a:chExt cx="472" cy="472"/>
                  </a:xfrm>
                </p:grpSpPr>
                <p:sp>
                  <p:nvSpPr>
                    <p:cNvPr id="37915" name="Rectangle 119"/>
                    <p:cNvSpPr>
                      <a:spLocks noChangeArrowheads="1"/>
                    </p:cNvSpPr>
                    <p:nvPr/>
                  </p:nvSpPr>
                  <p:spPr bwMode="auto">
                    <a:xfrm>
                      <a:off x="48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6" name="Rectangle 120"/>
                    <p:cNvSpPr>
                      <a:spLocks noChangeArrowheads="1"/>
                    </p:cNvSpPr>
                    <p:nvPr/>
                  </p:nvSpPr>
                  <p:spPr bwMode="auto">
                    <a:xfrm>
                      <a:off x="50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7" name="Rectangle 121"/>
                    <p:cNvSpPr>
                      <a:spLocks noChangeArrowheads="1"/>
                    </p:cNvSpPr>
                    <p:nvPr/>
                  </p:nvSpPr>
                  <p:spPr bwMode="auto">
                    <a:xfrm>
                      <a:off x="48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8" name="Rectangle 122"/>
                    <p:cNvSpPr>
                      <a:spLocks noChangeArrowheads="1"/>
                    </p:cNvSpPr>
                    <p:nvPr/>
                  </p:nvSpPr>
                  <p:spPr bwMode="auto">
                    <a:xfrm>
                      <a:off x="50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02" name="Group 123"/>
                <p:cNvGrpSpPr>
                  <a:grpSpLocks/>
                </p:cNvGrpSpPr>
                <p:nvPr/>
              </p:nvGrpSpPr>
              <p:grpSpPr bwMode="auto">
                <a:xfrm>
                  <a:off x="4372" y="1828"/>
                  <a:ext cx="952" cy="472"/>
                  <a:chOff x="4372" y="1828"/>
                  <a:chExt cx="952" cy="472"/>
                </a:xfrm>
              </p:grpSpPr>
              <p:grpSp>
                <p:nvGrpSpPr>
                  <p:cNvPr id="37903" name="Group 124"/>
                  <p:cNvGrpSpPr>
                    <a:grpSpLocks/>
                  </p:cNvGrpSpPr>
                  <p:nvPr/>
                </p:nvGrpSpPr>
                <p:grpSpPr bwMode="auto">
                  <a:xfrm>
                    <a:off x="4372" y="1828"/>
                    <a:ext cx="472" cy="472"/>
                    <a:chOff x="4372" y="1828"/>
                    <a:chExt cx="472" cy="472"/>
                  </a:xfrm>
                </p:grpSpPr>
                <p:sp>
                  <p:nvSpPr>
                    <p:cNvPr id="37909" name="Rectangle 125"/>
                    <p:cNvSpPr>
                      <a:spLocks noChangeArrowheads="1"/>
                    </p:cNvSpPr>
                    <p:nvPr/>
                  </p:nvSpPr>
                  <p:spPr bwMode="auto">
                    <a:xfrm>
                      <a:off x="437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0" name="Rectangle 126"/>
                    <p:cNvSpPr>
                      <a:spLocks noChangeArrowheads="1"/>
                    </p:cNvSpPr>
                    <p:nvPr/>
                  </p:nvSpPr>
                  <p:spPr bwMode="auto">
                    <a:xfrm>
                      <a:off x="461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1" name="Rectangle 127"/>
                    <p:cNvSpPr>
                      <a:spLocks noChangeArrowheads="1"/>
                    </p:cNvSpPr>
                    <p:nvPr/>
                  </p:nvSpPr>
                  <p:spPr bwMode="auto">
                    <a:xfrm>
                      <a:off x="437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2" name="Rectangle 128"/>
                    <p:cNvSpPr>
                      <a:spLocks noChangeArrowheads="1"/>
                    </p:cNvSpPr>
                    <p:nvPr/>
                  </p:nvSpPr>
                  <p:spPr bwMode="auto">
                    <a:xfrm>
                      <a:off x="46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04" name="Group 129"/>
                  <p:cNvGrpSpPr>
                    <a:grpSpLocks/>
                  </p:cNvGrpSpPr>
                  <p:nvPr/>
                </p:nvGrpSpPr>
                <p:grpSpPr bwMode="auto">
                  <a:xfrm>
                    <a:off x="4852" y="1828"/>
                    <a:ext cx="472" cy="472"/>
                    <a:chOff x="4852" y="1828"/>
                    <a:chExt cx="472" cy="472"/>
                  </a:xfrm>
                </p:grpSpPr>
                <p:sp>
                  <p:nvSpPr>
                    <p:cNvPr id="37905" name="Rectangle 130"/>
                    <p:cNvSpPr>
                      <a:spLocks noChangeArrowheads="1"/>
                    </p:cNvSpPr>
                    <p:nvPr/>
                  </p:nvSpPr>
                  <p:spPr bwMode="auto">
                    <a:xfrm>
                      <a:off x="48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06" name="Rectangle 131"/>
                    <p:cNvSpPr>
                      <a:spLocks noChangeArrowheads="1"/>
                    </p:cNvSpPr>
                    <p:nvPr/>
                  </p:nvSpPr>
                  <p:spPr bwMode="auto">
                    <a:xfrm>
                      <a:off x="50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07" name="Rectangle 132"/>
                    <p:cNvSpPr>
                      <a:spLocks noChangeArrowheads="1"/>
                    </p:cNvSpPr>
                    <p:nvPr/>
                  </p:nvSpPr>
                  <p:spPr bwMode="auto">
                    <a:xfrm>
                      <a:off x="48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08" name="Rectangle 133"/>
                    <p:cNvSpPr>
                      <a:spLocks noChangeArrowheads="1"/>
                    </p:cNvSpPr>
                    <p:nvPr/>
                  </p:nvSpPr>
                  <p:spPr bwMode="auto">
                    <a:xfrm>
                      <a:off x="50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sp>
          <p:nvSpPr>
            <p:cNvPr id="37898" name="Rectangle 134"/>
            <p:cNvSpPr>
              <a:spLocks noChangeArrowheads="1"/>
            </p:cNvSpPr>
            <p:nvPr/>
          </p:nvSpPr>
          <p:spPr bwMode="auto">
            <a:xfrm>
              <a:off x="417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8x8</a:t>
              </a:r>
            </a:p>
          </p:txBody>
        </p:sp>
      </p:grpSp>
      <p:sp>
        <p:nvSpPr>
          <p:cNvPr id="37895"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D422AF3-1E11-43F6-8324-F07446F16ECE}" type="slidenum">
              <a:rPr kumimoji="0" lang="en-US" altLang="zh-TW" sz="1400" smtClean="0">
                <a:latin typeface="Arial" charset="0"/>
              </a:rPr>
              <a:pPr eaLnBrk="1" hangingPunct="1">
                <a:spcBef>
                  <a:spcPct val="0"/>
                </a:spcBef>
                <a:buClrTx/>
                <a:buSzTx/>
                <a:buFontTx/>
                <a:buNone/>
              </a:pPr>
              <a:t>33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679450" y="2063750"/>
            <a:ext cx="8140700" cy="1219200"/>
          </a:xfrm>
        </p:spPr>
        <p:txBody>
          <a:bodyPr lIns="92075" tIns="46038" rIns="92075" bIns="46038"/>
          <a:lstStyle/>
          <a:p>
            <a:pPr eaLnBrk="1" hangingPunct="1"/>
            <a:r>
              <a:rPr lang="zh-TW" altLang="en-US" smtClean="0"/>
              <a:t>缺陷棋盤是</a:t>
            </a:r>
            <a:r>
              <a:rPr lang="zh-TW" altLang="en-US" smtClean="0">
                <a:solidFill>
                  <a:srgbClr val="3333FF"/>
                </a:solidFill>
              </a:rPr>
              <a:t>有一單格</a:t>
            </a:r>
            <a:r>
              <a:rPr lang="en-US" altLang="zh-TW" smtClean="0">
                <a:solidFill>
                  <a:srgbClr val="3333FF"/>
                </a:solidFill>
              </a:rPr>
              <a:t>(cell)</a:t>
            </a:r>
            <a:r>
              <a:rPr lang="zh-TW" altLang="en-US" smtClean="0">
                <a:solidFill>
                  <a:srgbClr val="3333FF"/>
                </a:solidFill>
              </a:rPr>
              <a:t>無法使用</a:t>
            </a:r>
            <a:r>
              <a:rPr lang="zh-TW" altLang="en-US" smtClean="0"/>
              <a:t>的棋盤。</a:t>
            </a:r>
            <a:r>
              <a:rPr lang="en-US" altLang="zh-TW" smtClean="0">
                <a:solidFill>
                  <a:schemeClr val="bg2"/>
                </a:solidFill>
              </a:rPr>
              <a:t> </a:t>
            </a:r>
          </a:p>
        </p:txBody>
      </p:sp>
      <p:grpSp>
        <p:nvGrpSpPr>
          <p:cNvPr id="3" name="Group 6"/>
          <p:cNvGrpSpPr>
            <a:grpSpLocks/>
          </p:cNvGrpSpPr>
          <p:nvPr/>
        </p:nvGrpSpPr>
        <p:grpSpPr bwMode="auto">
          <a:xfrm>
            <a:off x="1476375" y="5187950"/>
            <a:ext cx="831850" cy="1212850"/>
            <a:chOff x="1396" y="3268"/>
            <a:chExt cx="524" cy="764"/>
          </a:xfrm>
        </p:grpSpPr>
        <p:sp>
          <p:nvSpPr>
            <p:cNvPr id="39032" name="Rectangle 7"/>
            <p:cNvSpPr>
              <a:spLocks noChangeArrowheads="1"/>
            </p:cNvSpPr>
            <p:nvPr/>
          </p:nvSpPr>
          <p:spPr bwMode="auto">
            <a:xfrm>
              <a:off x="139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3" name="Rectangle 8"/>
            <p:cNvSpPr>
              <a:spLocks noChangeArrowheads="1"/>
            </p:cNvSpPr>
            <p:nvPr/>
          </p:nvSpPr>
          <p:spPr bwMode="auto">
            <a:xfrm>
              <a:off x="163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4" name="Rectangle 9"/>
            <p:cNvSpPr>
              <a:spLocks noChangeArrowheads="1"/>
            </p:cNvSpPr>
            <p:nvPr/>
          </p:nvSpPr>
          <p:spPr bwMode="auto">
            <a:xfrm>
              <a:off x="1396"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39035" name="Rectangle 10"/>
            <p:cNvSpPr>
              <a:spLocks noChangeArrowheads="1"/>
            </p:cNvSpPr>
            <p:nvPr/>
          </p:nvSpPr>
          <p:spPr bwMode="auto">
            <a:xfrm>
              <a:off x="1636"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6" name="Rectangle 11"/>
            <p:cNvSpPr>
              <a:spLocks noChangeArrowheads="1"/>
            </p:cNvSpPr>
            <p:nvPr/>
          </p:nvSpPr>
          <p:spPr bwMode="auto">
            <a:xfrm>
              <a:off x="1440"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2x2</a:t>
              </a:r>
            </a:p>
          </p:txBody>
        </p:sp>
      </p:grpSp>
      <p:grpSp>
        <p:nvGrpSpPr>
          <p:cNvPr id="4" name="Group 12"/>
          <p:cNvGrpSpPr>
            <a:grpSpLocks/>
          </p:cNvGrpSpPr>
          <p:nvPr/>
        </p:nvGrpSpPr>
        <p:grpSpPr bwMode="auto">
          <a:xfrm>
            <a:off x="2771775" y="4425950"/>
            <a:ext cx="1511300" cy="1974850"/>
            <a:chOff x="2212" y="2788"/>
            <a:chExt cx="952" cy="1244"/>
          </a:xfrm>
        </p:grpSpPr>
        <p:grpSp>
          <p:nvGrpSpPr>
            <p:cNvPr id="39011" name="Group 13"/>
            <p:cNvGrpSpPr>
              <a:grpSpLocks/>
            </p:cNvGrpSpPr>
            <p:nvPr/>
          </p:nvGrpSpPr>
          <p:grpSpPr bwMode="auto">
            <a:xfrm>
              <a:off x="2212" y="3268"/>
              <a:ext cx="472" cy="472"/>
              <a:chOff x="2212" y="3268"/>
              <a:chExt cx="472" cy="472"/>
            </a:xfrm>
          </p:grpSpPr>
          <p:sp>
            <p:nvSpPr>
              <p:cNvPr id="39028" name="Rectangle 14"/>
              <p:cNvSpPr>
                <a:spLocks noChangeArrowheads="1"/>
              </p:cNvSpPr>
              <p:nvPr/>
            </p:nvSpPr>
            <p:spPr bwMode="auto">
              <a:xfrm>
                <a:off x="22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9" name="Rectangle 15"/>
              <p:cNvSpPr>
                <a:spLocks noChangeArrowheads="1"/>
              </p:cNvSpPr>
              <p:nvPr/>
            </p:nvSpPr>
            <p:spPr bwMode="auto">
              <a:xfrm>
                <a:off x="24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0" name="Rectangle 16"/>
              <p:cNvSpPr>
                <a:spLocks noChangeArrowheads="1"/>
              </p:cNvSpPr>
              <p:nvPr/>
            </p:nvSpPr>
            <p:spPr bwMode="auto">
              <a:xfrm>
                <a:off x="22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1" name="Rectangle 17"/>
              <p:cNvSpPr>
                <a:spLocks noChangeArrowheads="1"/>
              </p:cNvSpPr>
              <p:nvPr/>
            </p:nvSpPr>
            <p:spPr bwMode="auto">
              <a:xfrm>
                <a:off x="24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39012" name="Rectangle 18"/>
            <p:cNvSpPr>
              <a:spLocks noChangeArrowheads="1"/>
            </p:cNvSpPr>
            <p:nvPr/>
          </p:nvSpPr>
          <p:spPr bwMode="auto">
            <a:xfrm>
              <a:off x="26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13" name="Rectangle 19"/>
            <p:cNvSpPr>
              <a:spLocks noChangeArrowheads="1"/>
            </p:cNvSpPr>
            <p:nvPr/>
          </p:nvSpPr>
          <p:spPr bwMode="auto">
            <a:xfrm>
              <a:off x="29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14" name="Rectangle 20"/>
            <p:cNvSpPr>
              <a:spLocks noChangeArrowheads="1"/>
            </p:cNvSpPr>
            <p:nvPr/>
          </p:nvSpPr>
          <p:spPr bwMode="auto">
            <a:xfrm>
              <a:off x="2692"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39015" name="Rectangle 21"/>
            <p:cNvSpPr>
              <a:spLocks noChangeArrowheads="1"/>
            </p:cNvSpPr>
            <p:nvPr/>
          </p:nvSpPr>
          <p:spPr bwMode="auto">
            <a:xfrm>
              <a:off x="29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39016" name="Group 22"/>
            <p:cNvGrpSpPr>
              <a:grpSpLocks/>
            </p:cNvGrpSpPr>
            <p:nvPr/>
          </p:nvGrpSpPr>
          <p:grpSpPr bwMode="auto">
            <a:xfrm>
              <a:off x="2212" y="2788"/>
              <a:ext cx="952" cy="472"/>
              <a:chOff x="2212" y="2788"/>
              <a:chExt cx="952" cy="472"/>
            </a:xfrm>
          </p:grpSpPr>
          <p:grpSp>
            <p:nvGrpSpPr>
              <p:cNvPr id="39018" name="Group 23"/>
              <p:cNvGrpSpPr>
                <a:grpSpLocks/>
              </p:cNvGrpSpPr>
              <p:nvPr/>
            </p:nvGrpSpPr>
            <p:grpSpPr bwMode="auto">
              <a:xfrm>
                <a:off x="2212" y="2788"/>
                <a:ext cx="472" cy="472"/>
                <a:chOff x="2212" y="2788"/>
                <a:chExt cx="472" cy="472"/>
              </a:xfrm>
            </p:grpSpPr>
            <p:sp>
              <p:nvSpPr>
                <p:cNvPr id="39024" name="Rectangle 24"/>
                <p:cNvSpPr>
                  <a:spLocks noChangeArrowheads="1"/>
                </p:cNvSpPr>
                <p:nvPr/>
              </p:nvSpPr>
              <p:spPr bwMode="auto">
                <a:xfrm>
                  <a:off x="22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5" name="Rectangle 25"/>
                <p:cNvSpPr>
                  <a:spLocks noChangeArrowheads="1"/>
                </p:cNvSpPr>
                <p:nvPr/>
              </p:nvSpPr>
              <p:spPr bwMode="auto">
                <a:xfrm>
                  <a:off x="24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6" name="Rectangle 26"/>
                <p:cNvSpPr>
                  <a:spLocks noChangeArrowheads="1"/>
                </p:cNvSpPr>
                <p:nvPr/>
              </p:nvSpPr>
              <p:spPr bwMode="auto">
                <a:xfrm>
                  <a:off x="22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7" name="Rectangle 27"/>
                <p:cNvSpPr>
                  <a:spLocks noChangeArrowheads="1"/>
                </p:cNvSpPr>
                <p:nvPr/>
              </p:nvSpPr>
              <p:spPr bwMode="auto">
                <a:xfrm>
                  <a:off x="24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9019" name="Group 28"/>
              <p:cNvGrpSpPr>
                <a:grpSpLocks/>
              </p:cNvGrpSpPr>
              <p:nvPr/>
            </p:nvGrpSpPr>
            <p:grpSpPr bwMode="auto">
              <a:xfrm>
                <a:off x="2692" y="2788"/>
                <a:ext cx="472" cy="472"/>
                <a:chOff x="2692" y="2788"/>
                <a:chExt cx="472" cy="472"/>
              </a:xfrm>
            </p:grpSpPr>
            <p:sp>
              <p:nvSpPr>
                <p:cNvPr id="39020" name="Rectangle 29"/>
                <p:cNvSpPr>
                  <a:spLocks noChangeArrowheads="1"/>
                </p:cNvSpPr>
                <p:nvPr/>
              </p:nvSpPr>
              <p:spPr bwMode="auto">
                <a:xfrm>
                  <a:off x="26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1" name="Rectangle 30"/>
                <p:cNvSpPr>
                  <a:spLocks noChangeArrowheads="1"/>
                </p:cNvSpPr>
                <p:nvPr/>
              </p:nvSpPr>
              <p:spPr bwMode="auto">
                <a:xfrm>
                  <a:off x="29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2" name="Rectangle 31"/>
                <p:cNvSpPr>
                  <a:spLocks noChangeArrowheads="1"/>
                </p:cNvSpPr>
                <p:nvPr/>
              </p:nvSpPr>
              <p:spPr bwMode="auto">
                <a:xfrm>
                  <a:off x="26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3" name="Rectangle 32"/>
                <p:cNvSpPr>
                  <a:spLocks noChangeArrowheads="1"/>
                </p:cNvSpPr>
                <p:nvPr/>
              </p:nvSpPr>
              <p:spPr bwMode="auto">
                <a:xfrm>
                  <a:off x="29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39017" name="Rectangle 33"/>
            <p:cNvSpPr>
              <a:spLocks noChangeArrowheads="1"/>
            </p:cNvSpPr>
            <p:nvPr/>
          </p:nvSpPr>
          <p:spPr bwMode="auto">
            <a:xfrm>
              <a:off x="249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4x4</a:t>
              </a:r>
            </a:p>
          </p:txBody>
        </p:sp>
      </p:grpSp>
      <p:grpSp>
        <p:nvGrpSpPr>
          <p:cNvPr id="9" name="Group 34"/>
          <p:cNvGrpSpPr>
            <a:grpSpLocks/>
          </p:cNvGrpSpPr>
          <p:nvPr/>
        </p:nvGrpSpPr>
        <p:grpSpPr bwMode="auto">
          <a:xfrm>
            <a:off x="4676775" y="2901950"/>
            <a:ext cx="3035300" cy="3498850"/>
            <a:chOff x="3412" y="1828"/>
            <a:chExt cx="1912" cy="2204"/>
          </a:xfrm>
        </p:grpSpPr>
        <p:grpSp>
          <p:nvGrpSpPr>
            <p:cNvPr id="38920" name="Group 35"/>
            <p:cNvGrpSpPr>
              <a:grpSpLocks/>
            </p:cNvGrpSpPr>
            <p:nvPr/>
          </p:nvGrpSpPr>
          <p:grpSpPr bwMode="auto">
            <a:xfrm>
              <a:off x="3412" y="2788"/>
              <a:ext cx="1912" cy="952"/>
              <a:chOff x="3412" y="2788"/>
              <a:chExt cx="1912" cy="952"/>
            </a:xfrm>
          </p:grpSpPr>
          <p:grpSp>
            <p:nvGrpSpPr>
              <p:cNvPr id="38965" name="Group 36"/>
              <p:cNvGrpSpPr>
                <a:grpSpLocks/>
              </p:cNvGrpSpPr>
              <p:nvPr/>
            </p:nvGrpSpPr>
            <p:grpSpPr bwMode="auto">
              <a:xfrm>
                <a:off x="3412" y="2788"/>
                <a:ext cx="952" cy="952"/>
                <a:chOff x="3412" y="2788"/>
                <a:chExt cx="952" cy="952"/>
              </a:xfrm>
            </p:grpSpPr>
            <p:grpSp>
              <p:nvGrpSpPr>
                <p:cNvPr id="38989" name="Group 37"/>
                <p:cNvGrpSpPr>
                  <a:grpSpLocks/>
                </p:cNvGrpSpPr>
                <p:nvPr/>
              </p:nvGrpSpPr>
              <p:grpSpPr bwMode="auto">
                <a:xfrm>
                  <a:off x="3412" y="3268"/>
                  <a:ext cx="952" cy="472"/>
                  <a:chOff x="3412" y="3268"/>
                  <a:chExt cx="952" cy="472"/>
                </a:xfrm>
              </p:grpSpPr>
              <p:grpSp>
                <p:nvGrpSpPr>
                  <p:cNvPr id="39001" name="Group 38"/>
                  <p:cNvGrpSpPr>
                    <a:grpSpLocks/>
                  </p:cNvGrpSpPr>
                  <p:nvPr/>
                </p:nvGrpSpPr>
                <p:grpSpPr bwMode="auto">
                  <a:xfrm>
                    <a:off x="3412" y="3268"/>
                    <a:ext cx="472" cy="472"/>
                    <a:chOff x="3412" y="3268"/>
                    <a:chExt cx="472" cy="472"/>
                  </a:xfrm>
                </p:grpSpPr>
                <p:sp>
                  <p:nvSpPr>
                    <p:cNvPr id="39007" name="Rectangle 39"/>
                    <p:cNvSpPr>
                      <a:spLocks noChangeArrowheads="1"/>
                    </p:cNvSpPr>
                    <p:nvPr/>
                  </p:nvSpPr>
                  <p:spPr bwMode="auto">
                    <a:xfrm>
                      <a:off x="34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8" name="Rectangle 40"/>
                    <p:cNvSpPr>
                      <a:spLocks noChangeArrowheads="1"/>
                    </p:cNvSpPr>
                    <p:nvPr/>
                  </p:nvSpPr>
                  <p:spPr bwMode="auto">
                    <a:xfrm>
                      <a:off x="36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9" name="Rectangle 41"/>
                    <p:cNvSpPr>
                      <a:spLocks noChangeArrowheads="1"/>
                    </p:cNvSpPr>
                    <p:nvPr/>
                  </p:nvSpPr>
                  <p:spPr bwMode="auto">
                    <a:xfrm>
                      <a:off x="34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10" name="Rectangle 42"/>
                    <p:cNvSpPr>
                      <a:spLocks noChangeArrowheads="1"/>
                    </p:cNvSpPr>
                    <p:nvPr/>
                  </p:nvSpPr>
                  <p:spPr bwMode="auto">
                    <a:xfrm>
                      <a:off x="36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9002" name="Group 43"/>
                  <p:cNvGrpSpPr>
                    <a:grpSpLocks/>
                  </p:cNvGrpSpPr>
                  <p:nvPr/>
                </p:nvGrpSpPr>
                <p:grpSpPr bwMode="auto">
                  <a:xfrm>
                    <a:off x="3892" y="3268"/>
                    <a:ext cx="472" cy="472"/>
                    <a:chOff x="3892" y="3268"/>
                    <a:chExt cx="472" cy="472"/>
                  </a:xfrm>
                </p:grpSpPr>
                <p:sp>
                  <p:nvSpPr>
                    <p:cNvPr id="39003" name="Rectangle 44"/>
                    <p:cNvSpPr>
                      <a:spLocks noChangeArrowheads="1"/>
                    </p:cNvSpPr>
                    <p:nvPr/>
                  </p:nvSpPr>
                  <p:spPr bwMode="auto">
                    <a:xfrm>
                      <a:off x="38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4" name="Rectangle 45"/>
                    <p:cNvSpPr>
                      <a:spLocks noChangeArrowheads="1"/>
                    </p:cNvSpPr>
                    <p:nvPr/>
                  </p:nvSpPr>
                  <p:spPr bwMode="auto">
                    <a:xfrm>
                      <a:off x="41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5" name="Rectangle 46"/>
                    <p:cNvSpPr>
                      <a:spLocks noChangeArrowheads="1"/>
                    </p:cNvSpPr>
                    <p:nvPr/>
                  </p:nvSpPr>
                  <p:spPr bwMode="auto">
                    <a:xfrm>
                      <a:off x="38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6" name="Rectangle 47"/>
                    <p:cNvSpPr>
                      <a:spLocks noChangeArrowheads="1"/>
                    </p:cNvSpPr>
                    <p:nvPr/>
                  </p:nvSpPr>
                  <p:spPr bwMode="auto">
                    <a:xfrm>
                      <a:off x="41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8990" name="Group 48"/>
                <p:cNvGrpSpPr>
                  <a:grpSpLocks/>
                </p:cNvGrpSpPr>
                <p:nvPr/>
              </p:nvGrpSpPr>
              <p:grpSpPr bwMode="auto">
                <a:xfrm>
                  <a:off x="3412" y="2788"/>
                  <a:ext cx="952" cy="472"/>
                  <a:chOff x="3412" y="2788"/>
                  <a:chExt cx="952" cy="472"/>
                </a:xfrm>
              </p:grpSpPr>
              <p:grpSp>
                <p:nvGrpSpPr>
                  <p:cNvPr id="38991" name="Group 49"/>
                  <p:cNvGrpSpPr>
                    <a:grpSpLocks/>
                  </p:cNvGrpSpPr>
                  <p:nvPr/>
                </p:nvGrpSpPr>
                <p:grpSpPr bwMode="auto">
                  <a:xfrm>
                    <a:off x="3412" y="2788"/>
                    <a:ext cx="472" cy="472"/>
                    <a:chOff x="3412" y="2788"/>
                    <a:chExt cx="472" cy="472"/>
                  </a:xfrm>
                </p:grpSpPr>
                <p:sp>
                  <p:nvSpPr>
                    <p:cNvPr id="38997" name="Rectangle 50"/>
                    <p:cNvSpPr>
                      <a:spLocks noChangeArrowheads="1"/>
                    </p:cNvSpPr>
                    <p:nvPr/>
                  </p:nvSpPr>
                  <p:spPr bwMode="auto">
                    <a:xfrm>
                      <a:off x="34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8" name="Rectangle 51"/>
                    <p:cNvSpPr>
                      <a:spLocks noChangeArrowheads="1"/>
                    </p:cNvSpPr>
                    <p:nvPr/>
                  </p:nvSpPr>
                  <p:spPr bwMode="auto">
                    <a:xfrm>
                      <a:off x="36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9" name="Rectangle 52"/>
                    <p:cNvSpPr>
                      <a:spLocks noChangeArrowheads="1"/>
                    </p:cNvSpPr>
                    <p:nvPr/>
                  </p:nvSpPr>
                  <p:spPr bwMode="auto">
                    <a:xfrm>
                      <a:off x="34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0" name="Rectangle 53"/>
                    <p:cNvSpPr>
                      <a:spLocks noChangeArrowheads="1"/>
                    </p:cNvSpPr>
                    <p:nvPr/>
                  </p:nvSpPr>
                  <p:spPr bwMode="auto">
                    <a:xfrm>
                      <a:off x="36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92" name="Group 54"/>
                  <p:cNvGrpSpPr>
                    <a:grpSpLocks/>
                  </p:cNvGrpSpPr>
                  <p:nvPr/>
                </p:nvGrpSpPr>
                <p:grpSpPr bwMode="auto">
                  <a:xfrm>
                    <a:off x="3892" y="2788"/>
                    <a:ext cx="472" cy="472"/>
                    <a:chOff x="3892" y="2788"/>
                    <a:chExt cx="472" cy="472"/>
                  </a:xfrm>
                </p:grpSpPr>
                <p:sp>
                  <p:nvSpPr>
                    <p:cNvPr id="38993" name="Rectangle 55"/>
                    <p:cNvSpPr>
                      <a:spLocks noChangeArrowheads="1"/>
                    </p:cNvSpPr>
                    <p:nvPr/>
                  </p:nvSpPr>
                  <p:spPr bwMode="auto">
                    <a:xfrm>
                      <a:off x="38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4" name="Rectangle 56"/>
                    <p:cNvSpPr>
                      <a:spLocks noChangeArrowheads="1"/>
                    </p:cNvSpPr>
                    <p:nvPr/>
                  </p:nvSpPr>
                  <p:spPr bwMode="auto">
                    <a:xfrm>
                      <a:off x="41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5" name="Rectangle 57"/>
                    <p:cNvSpPr>
                      <a:spLocks noChangeArrowheads="1"/>
                    </p:cNvSpPr>
                    <p:nvPr/>
                  </p:nvSpPr>
                  <p:spPr bwMode="auto">
                    <a:xfrm>
                      <a:off x="38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6" name="Rectangle 58"/>
                    <p:cNvSpPr>
                      <a:spLocks noChangeArrowheads="1"/>
                    </p:cNvSpPr>
                    <p:nvPr/>
                  </p:nvSpPr>
                  <p:spPr bwMode="auto">
                    <a:xfrm>
                      <a:off x="41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38966" name="Group 59"/>
              <p:cNvGrpSpPr>
                <a:grpSpLocks/>
              </p:cNvGrpSpPr>
              <p:nvPr/>
            </p:nvGrpSpPr>
            <p:grpSpPr bwMode="auto">
              <a:xfrm>
                <a:off x="4372" y="2788"/>
                <a:ext cx="952" cy="952"/>
                <a:chOff x="4372" y="2788"/>
                <a:chExt cx="952" cy="952"/>
              </a:xfrm>
            </p:grpSpPr>
            <p:grpSp>
              <p:nvGrpSpPr>
                <p:cNvPr id="38967" name="Group 60"/>
                <p:cNvGrpSpPr>
                  <a:grpSpLocks/>
                </p:cNvGrpSpPr>
                <p:nvPr/>
              </p:nvGrpSpPr>
              <p:grpSpPr bwMode="auto">
                <a:xfrm>
                  <a:off x="4372" y="3268"/>
                  <a:ext cx="952" cy="472"/>
                  <a:chOff x="4372" y="3268"/>
                  <a:chExt cx="952" cy="472"/>
                </a:xfrm>
              </p:grpSpPr>
              <p:grpSp>
                <p:nvGrpSpPr>
                  <p:cNvPr id="38979" name="Group 61"/>
                  <p:cNvGrpSpPr>
                    <a:grpSpLocks/>
                  </p:cNvGrpSpPr>
                  <p:nvPr/>
                </p:nvGrpSpPr>
                <p:grpSpPr bwMode="auto">
                  <a:xfrm>
                    <a:off x="4372" y="3268"/>
                    <a:ext cx="472" cy="472"/>
                    <a:chOff x="4372" y="3268"/>
                    <a:chExt cx="472" cy="472"/>
                  </a:xfrm>
                </p:grpSpPr>
                <p:sp>
                  <p:nvSpPr>
                    <p:cNvPr id="38985" name="Rectangle 62"/>
                    <p:cNvSpPr>
                      <a:spLocks noChangeArrowheads="1"/>
                    </p:cNvSpPr>
                    <p:nvPr/>
                  </p:nvSpPr>
                  <p:spPr bwMode="auto">
                    <a:xfrm>
                      <a:off x="437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6" name="Rectangle 63"/>
                    <p:cNvSpPr>
                      <a:spLocks noChangeArrowheads="1"/>
                    </p:cNvSpPr>
                    <p:nvPr/>
                  </p:nvSpPr>
                  <p:spPr bwMode="auto">
                    <a:xfrm>
                      <a:off x="46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7" name="Rectangle 64"/>
                    <p:cNvSpPr>
                      <a:spLocks noChangeArrowheads="1"/>
                    </p:cNvSpPr>
                    <p:nvPr/>
                  </p:nvSpPr>
                  <p:spPr bwMode="auto">
                    <a:xfrm>
                      <a:off x="437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8" name="Rectangle 65"/>
                    <p:cNvSpPr>
                      <a:spLocks noChangeArrowheads="1"/>
                    </p:cNvSpPr>
                    <p:nvPr/>
                  </p:nvSpPr>
                  <p:spPr bwMode="auto">
                    <a:xfrm>
                      <a:off x="46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80" name="Group 66"/>
                  <p:cNvGrpSpPr>
                    <a:grpSpLocks/>
                  </p:cNvGrpSpPr>
                  <p:nvPr/>
                </p:nvGrpSpPr>
                <p:grpSpPr bwMode="auto">
                  <a:xfrm>
                    <a:off x="4852" y="3268"/>
                    <a:ext cx="472" cy="472"/>
                    <a:chOff x="4852" y="3268"/>
                    <a:chExt cx="472" cy="472"/>
                  </a:xfrm>
                </p:grpSpPr>
                <p:sp>
                  <p:nvSpPr>
                    <p:cNvPr id="38981" name="Rectangle 67"/>
                    <p:cNvSpPr>
                      <a:spLocks noChangeArrowheads="1"/>
                    </p:cNvSpPr>
                    <p:nvPr/>
                  </p:nvSpPr>
                  <p:spPr bwMode="auto">
                    <a:xfrm>
                      <a:off x="48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2" name="Rectangle 68"/>
                    <p:cNvSpPr>
                      <a:spLocks noChangeArrowheads="1"/>
                    </p:cNvSpPr>
                    <p:nvPr/>
                  </p:nvSpPr>
                  <p:spPr bwMode="auto">
                    <a:xfrm>
                      <a:off x="50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3" name="Rectangle 69"/>
                    <p:cNvSpPr>
                      <a:spLocks noChangeArrowheads="1"/>
                    </p:cNvSpPr>
                    <p:nvPr/>
                  </p:nvSpPr>
                  <p:spPr bwMode="auto">
                    <a:xfrm>
                      <a:off x="48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4" name="Rectangle 70"/>
                    <p:cNvSpPr>
                      <a:spLocks noChangeArrowheads="1"/>
                    </p:cNvSpPr>
                    <p:nvPr/>
                  </p:nvSpPr>
                  <p:spPr bwMode="auto">
                    <a:xfrm>
                      <a:off x="50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8968" name="Group 71"/>
                <p:cNvGrpSpPr>
                  <a:grpSpLocks/>
                </p:cNvGrpSpPr>
                <p:nvPr/>
              </p:nvGrpSpPr>
              <p:grpSpPr bwMode="auto">
                <a:xfrm>
                  <a:off x="4372" y="2788"/>
                  <a:ext cx="952" cy="472"/>
                  <a:chOff x="4372" y="2788"/>
                  <a:chExt cx="952" cy="472"/>
                </a:xfrm>
              </p:grpSpPr>
              <p:grpSp>
                <p:nvGrpSpPr>
                  <p:cNvPr id="38969" name="Group 72"/>
                  <p:cNvGrpSpPr>
                    <a:grpSpLocks/>
                  </p:cNvGrpSpPr>
                  <p:nvPr/>
                </p:nvGrpSpPr>
                <p:grpSpPr bwMode="auto">
                  <a:xfrm>
                    <a:off x="4372" y="2788"/>
                    <a:ext cx="472" cy="472"/>
                    <a:chOff x="4372" y="2788"/>
                    <a:chExt cx="472" cy="472"/>
                  </a:xfrm>
                </p:grpSpPr>
                <p:sp>
                  <p:nvSpPr>
                    <p:cNvPr id="38975" name="Rectangle 73"/>
                    <p:cNvSpPr>
                      <a:spLocks noChangeArrowheads="1"/>
                    </p:cNvSpPr>
                    <p:nvPr/>
                  </p:nvSpPr>
                  <p:spPr bwMode="auto">
                    <a:xfrm>
                      <a:off x="437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6" name="Rectangle 74"/>
                    <p:cNvSpPr>
                      <a:spLocks noChangeArrowheads="1"/>
                    </p:cNvSpPr>
                    <p:nvPr/>
                  </p:nvSpPr>
                  <p:spPr bwMode="auto">
                    <a:xfrm>
                      <a:off x="46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7" name="Rectangle 75"/>
                    <p:cNvSpPr>
                      <a:spLocks noChangeArrowheads="1"/>
                    </p:cNvSpPr>
                    <p:nvPr/>
                  </p:nvSpPr>
                  <p:spPr bwMode="auto">
                    <a:xfrm>
                      <a:off x="437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8" name="Rectangle 76"/>
                    <p:cNvSpPr>
                      <a:spLocks noChangeArrowheads="1"/>
                    </p:cNvSpPr>
                    <p:nvPr/>
                  </p:nvSpPr>
                  <p:spPr bwMode="auto">
                    <a:xfrm>
                      <a:off x="46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70" name="Group 77"/>
                  <p:cNvGrpSpPr>
                    <a:grpSpLocks/>
                  </p:cNvGrpSpPr>
                  <p:nvPr/>
                </p:nvGrpSpPr>
                <p:grpSpPr bwMode="auto">
                  <a:xfrm>
                    <a:off x="4852" y="2788"/>
                    <a:ext cx="472" cy="472"/>
                    <a:chOff x="4852" y="2788"/>
                    <a:chExt cx="472" cy="472"/>
                  </a:xfrm>
                </p:grpSpPr>
                <p:sp>
                  <p:nvSpPr>
                    <p:cNvPr id="38971" name="Rectangle 78"/>
                    <p:cNvSpPr>
                      <a:spLocks noChangeArrowheads="1"/>
                    </p:cNvSpPr>
                    <p:nvPr/>
                  </p:nvSpPr>
                  <p:spPr bwMode="auto">
                    <a:xfrm>
                      <a:off x="48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2" name="Rectangle 79"/>
                    <p:cNvSpPr>
                      <a:spLocks noChangeArrowheads="1"/>
                    </p:cNvSpPr>
                    <p:nvPr/>
                  </p:nvSpPr>
                  <p:spPr bwMode="auto">
                    <a:xfrm>
                      <a:off x="50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3" name="Rectangle 80"/>
                    <p:cNvSpPr>
                      <a:spLocks noChangeArrowheads="1"/>
                    </p:cNvSpPr>
                    <p:nvPr/>
                  </p:nvSpPr>
                  <p:spPr bwMode="auto">
                    <a:xfrm>
                      <a:off x="48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4" name="Rectangle 81"/>
                    <p:cNvSpPr>
                      <a:spLocks noChangeArrowheads="1"/>
                    </p:cNvSpPr>
                    <p:nvPr/>
                  </p:nvSpPr>
                  <p:spPr bwMode="auto">
                    <a:xfrm>
                      <a:off x="50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38921" name="Group 82"/>
            <p:cNvGrpSpPr>
              <a:grpSpLocks/>
            </p:cNvGrpSpPr>
            <p:nvPr/>
          </p:nvGrpSpPr>
          <p:grpSpPr bwMode="auto">
            <a:xfrm>
              <a:off x="3412" y="1828"/>
              <a:ext cx="952" cy="952"/>
              <a:chOff x="3412" y="1828"/>
              <a:chExt cx="952" cy="952"/>
            </a:xfrm>
          </p:grpSpPr>
          <p:grpSp>
            <p:nvGrpSpPr>
              <p:cNvPr id="38943" name="Group 83"/>
              <p:cNvGrpSpPr>
                <a:grpSpLocks/>
              </p:cNvGrpSpPr>
              <p:nvPr/>
            </p:nvGrpSpPr>
            <p:grpSpPr bwMode="auto">
              <a:xfrm>
                <a:off x="3412" y="2308"/>
                <a:ext cx="952" cy="472"/>
                <a:chOff x="3412" y="2308"/>
                <a:chExt cx="952" cy="472"/>
              </a:xfrm>
            </p:grpSpPr>
            <p:grpSp>
              <p:nvGrpSpPr>
                <p:cNvPr id="38955" name="Group 84"/>
                <p:cNvGrpSpPr>
                  <a:grpSpLocks/>
                </p:cNvGrpSpPr>
                <p:nvPr/>
              </p:nvGrpSpPr>
              <p:grpSpPr bwMode="auto">
                <a:xfrm>
                  <a:off x="3412" y="2308"/>
                  <a:ext cx="472" cy="472"/>
                  <a:chOff x="3412" y="2308"/>
                  <a:chExt cx="472" cy="472"/>
                </a:xfrm>
              </p:grpSpPr>
              <p:sp>
                <p:nvSpPr>
                  <p:cNvPr id="38961" name="Rectangle 85"/>
                  <p:cNvSpPr>
                    <a:spLocks noChangeArrowheads="1"/>
                  </p:cNvSpPr>
                  <p:nvPr/>
                </p:nvSpPr>
                <p:spPr bwMode="auto">
                  <a:xfrm>
                    <a:off x="34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62" name="Rectangle 86"/>
                  <p:cNvSpPr>
                    <a:spLocks noChangeArrowheads="1"/>
                  </p:cNvSpPr>
                  <p:nvPr/>
                </p:nvSpPr>
                <p:spPr bwMode="auto">
                  <a:xfrm>
                    <a:off x="36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63" name="Rectangle 87"/>
                  <p:cNvSpPr>
                    <a:spLocks noChangeArrowheads="1"/>
                  </p:cNvSpPr>
                  <p:nvPr/>
                </p:nvSpPr>
                <p:spPr bwMode="auto">
                  <a:xfrm>
                    <a:off x="34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64" name="Rectangle 88"/>
                  <p:cNvSpPr>
                    <a:spLocks noChangeArrowheads="1"/>
                  </p:cNvSpPr>
                  <p:nvPr/>
                </p:nvSpPr>
                <p:spPr bwMode="auto">
                  <a:xfrm>
                    <a:off x="36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56" name="Group 89"/>
                <p:cNvGrpSpPr>
                  <a:grpSpLocks/>
                </p:cNvGrpSpPr>
                <p:nvPr/>
              </p:nvGrpSpPr>
              <p:grpSpPr bwMode="auto">
                <a:xfrm>
                  <a:off x="3892" y="2308"/>
                  <a:ext cx="472" cy="472"/>
                  <a:chOff x="3892" y="2308"/>
                  <a:chExt cx="472" cy="472"/>
                </a:xfrm>
              </p:grpSpPr>
              <p:sp>
                <p:nvSpPr>
                  <p:cNvPr id="38957" name="Rectangle 90"/>
                  <p:cNvSpPr>
                    <a:spLocks noChangeArrowheads="1"/>
                  </p:cNvSpPr>
                  <p:nvPr/>
                </p:nvSpPr>
                <p:spPr bwMode="auto">
                  <a:xfrm>
                    <a:off x="38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8" name="Rectangle 91"/>
                  <p:cNvSpPr>
                    <a:spLocks noChangeArrowheads="1"/>
                  </p:cNvSpPr>
                  <p:nvPr/>
                </p:nvSpPr>
                <p:spPr bwMode="auto">
                  <a:xfrm>
                    <a:off x="413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9" name="Rectangle 92"/>
                  <p:cNvSpPr>
                    <a:spLocks noChangeArrowheads="1"/>
                  </p:cNvSpPr>
                  <p:nvPr/>
                </p:nvSpPr>
                <p:spPr bwMode="auto">
                  <a:xfrm>
                    <a:off x="38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60" name="Rectangle 93"/>
                  <p:cNvSpPr>
                    <a:spLocks noChangeArrowheads="1"/>
                  </p:cNvSpPr>
                  <p:nvPr/>
                </p:nvSpPr>
                <p:spPr bwMode="auto">
                  <a:xfrm>
                    <a:off x="413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8944" name="Group 94"/>
              <p:cNvGrpSpPr>
                <a:grpSpLocks/>
              </p:cNvGrpSpPr>
              <p:nvPr/>
            </p:nvGrpSpPr>
            <p:grpSpPr bwMode="auto">
              <a:xfrm>
                <a:off x="3412" y="1828"/>
                <a:ext cx="952" cy="472"/>
                <a:chOff x="3412" y="1828"/>
                <a:chExt cx="952" cy="472"/>
              </a:xfrm>
            </p:grpSpPr>
            <p:grpSp>
              <p:nvGrpSpPr>
                <p:cNvPr id="38945" name="Group 95"/>
                <p:cNvGrpSpPr>
                  <a:grpSpLocks/>
                </p:cNvGrpSpPr>
                <p:nvPr/>
              </p:nvGrpSpPr>
              <p:grpSpPr bwMode="auto">
                <a:xfrm>
                  <a:off x="3412" y="1828"/>
                  <a:ext cx="472" cy="472"/>
                  <a:chOff x="3412" y="1828"/>
                  <a:chExt cx="472" cy="472"/>
                </a:xfrm>
              </p:grpSpPr>
              <p:sp>
                <p:nvSpPr>
                  <p:cNvPr id="38951" name="Rectangle 96"/>
                  <p:cNvSpPr>
                    <a:spLocks noChangeArrowheads="1"/>
                  </p:cNvSpPr>
                  <p:nvPr/>
                </p:nvSpPr>
                <p:spPr bwMode="auto">
                  <a:xfrm>
                    <a:off x="341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2" name="Rectangle 97"/>
                  <p:cNvSpPr>
                    <a:spLocks noChangeArrowheads="1"/>
                  </p:cNvSpPr>
                  <p:nvPr/>
                </p:nvSpPr>
                <p:spPr bwMode="auto">
                  <a:xfrm>
                    <a:off x="36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3" name="Rectangle 98"/>
                  <p:cNvSpPr>
                    <a:spLocks noChangeArrowheads="1"/>
                  </p:cNvSpPr>
                  <p:nvPr/>
                </p:nvSpPr>
                <p:spPr bwMode="auto">
                  <a:xfrm>
                    <a:off x="34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4" name="Rectangle 99"/>
                  <p:cNvSpPr>
                    <a:spLocks noChangeArrowheads="1"/>
                  </p:cNvSpPr>
                  <p:nvPr/>
                </p:nvSpPr>
                <p:spPr bwMode="auto">
                  <a:xfrm>
                    <a:off x="36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46" name="Group 100"/>
                <p:cNvGrpSpPr>
                  <a:grpSpLocks/>
                </p:cNvGrpSpPr>
                <p:nvPr/>
              </p:nvGrpSpPr>
              <p:grpSpPr bwMode="auto">
                <a:xfrm>
                  <a:off x="3892" y="1828"/>
                  <a:ext cx="472" cy="472"/>
                  <a:chOff x="3892" y="1828"/>
                  <a:chExt cx="472" cy="472"/>
                </a:xfrm>
              </p:grpSpPr>
              <p:sp>
                <p:nvSpPr>
                  <p:cNvPr id="38947" name="Rectangle 101"/>
                  <p:cNvSpPr>
                    <a:spLocks noChangeArrowheads="1"/>
                  </p:cNvSpPr>
                  <p:nvPr/>
                </p:nvSpPr>
                <p:spPr bwMode="auto">
                  <a:xfrm>
                    <a:off x="38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8" name="Rectangle 102"/>
                  <p:cNvSpPr>
                    <a:spLocks noChangeArrowheads="1"/>
                  </p:cNvSpPr>
                  <p:nvPr/>
                </p:nvSpPr>
                <p:spPr bwMode="auto">
                  <a:xfrm>
                    <a:off x="413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9" name="Rectangle 103"/>
                  <p:cNvSpPr>
                    <a:spLocks noChangeArrowheads="1"/>
                  </p:cNvSpPr>
                  <p:nvPr/>
                </p:nvSpPr>
                <p:spPr bwMode="auto">
                  <a:xfrm>
                    <a:off x="38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0" name="Rectangle 104"/>
                  <p:cNvSpPr>
                    <a:spLocks noChangeArrowheads="1"/>
                  </p:cNvSpPr>
                  <p:nvPr/>
                </p:nvSpPr>
                <p:spPr bwMode="auto">
                  <a:xfrm>
                    <a:off x="413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38922" name="Group 105"/>
            <p:cNvGrpSpPr>
              <a:grpSpLocks/>
            </p:cNvGrpSpPr>
            <p:nvPr/>
          </p:nvGrpSpPr>
          <p:grpSpPr bwMode="auto">
            <a:xfrm>
              <a:off x="4372" y="2308"/>
              <a:ext cx="952" cy="472"/>
              <a:chOff x="4372" y="2308"/>
              <a:chExt cx="952" cy="472"/>
            </a:xfrm>
          </p:grpSpPr>
          <p:grpSp>
            <p:nvGrpSpPr>
              <p:cNvPr id="38933" name="Group 106"/>
              <p:cNvGrpSpPr>
                <a:grpSpLocks/>
              </p:cNvGrpSpPr>
              <p:nvPr/>
            </p:nvGrpSpPr>
            <p:grpSpPr bwMode="auto">
              <a:xfrm>
                <a:off x="4372" y="2308"/>
                <a:ext cx="472" cy="472"/>
                <a:chOff x="4372" y="2308"/>
                <a:chExt cx="472" cy="472"/>
              </a:xfrm>
            </p:grpSpPr>
            <p:sp>
              <p:nvSpPr>
                <p:cNvPr id="38939" name="Rectangle 107"/>
                <p:cNvSpPr>
                  <a:spLocks noChangeArrowheads="1"/>
                </p:cNvSpPr>
                <p:nvPr/>
              </p:nvSpPr>
              <p:spPr bwMode="auto">
                <a:xfrm>
                  <a:off x="437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0" name="Rectangle 108"/>
                <p:cNvSpPr>
                  <a:spLocks noChangeArrowheads="1"/>
                </p:cNvSpPr>
                <p:nvPr/>
              </p:nvSpPr>
              <p:spPr bwMode="auto">
                <a:xfrm>
                  <a:off x="46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1" name="Rectangle 109"/>
                <p:cNvSpPr>
                  <a:spLocks noChangeArrowheads="1"/>
                </p:cNvSpPr>
                <p:nvPr/>
              </p:nvSpPr>
              <p:spPr bwMode="auto">
                <a:xfrm>
                  <a:off x="437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2" name="Rectangle 110"/>
                <p:cNvSpPr>
                  <a:spLocks noChangeArrowheads="1"/>
                </p:cNvSpPr>
                <p:nvPr/>
              </p:nvSpPr>
              <p:spPr bwMode="auto">
                <a:xfrm>
                  <a:off x="46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34" name="Group 111"/>
              <p:cNvGrpSpPr>
                <a:grpSpLocks/>
              </p:cNvGrpSpPr>
              <p:nvPr/>
            </p:nvGrpSpPr>
            <p:grpSpPr bwMode="auto">
              <a:xfrm>
                <a:off x="4852" y="2308"/>
                <a:ext cx="472" cy="472"/>
                <a:chOff x="4852" y="2308"/>
                <a:chExt cx="472" cy="472"/>
              </a:xfrm>
            </p:grpSpPr>
            <p:sp>
              <p:nvSpPr>
                <p:cNvPr id="38935" name="Rectangle 112"/>
                <p:cNvSpPr>
                  <a:spLocks noChangeArrowheads="1"/>
                </p:cNvSpPr>
                <p:nvPr/>
              </p:nvSpPr>
              <p:spPr bwMode="auto">
                <a:xfrm>
                  <a:off x="48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6" name="Rectangle 113"/>
                <p:cNvSpPr>
                  <a:spLocks noChangeArrowheads="1"/>
                </p:cNvSpPr>
                <p:nvPr/>
              </p:nvSpPr>
              <p:spPr bwMode="auto">
                <a:xfrm>
                  <a:off x="50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7" name="Rectangle 114"/>
                <p:cNvSpPr>
                  <a:spLocks noChangeArrowheads="1"/>
                </p:cNvSpPr>
                <p:nvPr/>
              </p:nvSpPr>
              <p:spPr bwMode="auto">
                <a:xfrm>
                  <a:off x="48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8" name="Rectangle 115"/>
                <p:cNvSpPr>
                  <a:spLocks noChangeArrowheads="1"/>
                </p:cNvSpPr>
                <p:nvPr/>
              </p:nvSpPr>
              <p:spPr bwMode="auto">
                <a:xfrm>
                  <a:off x="50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38923" name="Rectangle 116"/>
            <p:cNvSpPr>
              <a:spLocks noChangeArrowheads="1"/>
            </p:cNvSpPr>
            <p:nvPr/>
          </p:nvSpPr>
          <p:spPr bwMode="auto">
            <a:xfrm>
              <a:off x="437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24" name="Rectangle 117"/>
            <p:cNvSpPr>
              <a:spLocks noChangeArrowheads="1"/>
            </p:cNvSpPr>
            <p:nvPr/>
          </p:nvSpPr>
          <p:spPr bwMode="auto">
            <a:xfrm>
              <a:off x="4612" y="20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38925" name="Rectangle 118"/>
            <p:cNvSpPr>
              <a:spLocks noChangeArrowheads="1"/>
            </p:cNvSpPr>
            <p:nvPr/>
          </p:nvSpPr>
          <p:spPr bwMode="auto">
            <a:xfrm>
              <a:off x="437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26" name="Rectangle 119"/>
            <p:cNvSpPr>
              <a:spLocks noChangeArrowheads="1"/>
            </p:cNvSpPr>
            <p:nvPr/>
          </p:nvSpPr>
          <p:spPr bwMode="auto">
            <a:xfrm>
              <a:off x="46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38927" name="Group 120"/>
            <p:cNvGrpSpPr>
              <a:grpSpLocks/>
            </p:cNvGrpSpPr>
            <p:nvPr/>
          </p:nvGrpSpPr>
          <p:grpSpPr bwMode="auto">
            <a:xfrm>
              <a:off x="4852" y="1828"/>
              <a:ext cx="472" cy="472"/>
              <a:chOff x="4852" y="1828"/>
              <a:chExt cx="472" cy="472"/>
            </a:xfrm>
          </p:grpSpPr>
          <p:sp>
            <p:nvSpPr>
              <p:cNvPr id="38929" name="Rectangle 121"/>
              <p:cNvSpPr>
                <a:spLocks noChangeArrowheads="1"/>
              </p:cNvSpPr>
              <p:nvPr/>
            </p:nvSpPr>
            <p:spPr bwMode="auto">
              <a:xfrm>
                <a:off x="48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0" name="Rectangle 122"/>
              <p:cNvSpPr>
                <a:spLocks noChangeArrowheads="1"/>
              </p:cNvSpPr>
              <p:nvPr/>
            </p:nvSpPr>
            <p:spPr bwMode="auto">
              <a:xfrm>
                <a:off x="50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1" name="Rectangle 123"/>
              <p:cNvSpPr>
                <a:spLocks noChangeArrowheads="1"/>
              </p:cNvSpPr>
              <p:nvPr/>
            </p:nvSpPr>
            <p:spPr bwMode="auto">
              <a:xfrm>
                <a:off x="48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2" name="Rectangle 124"/>
              <p:cNvSpPr>
                <a:spLocks noChangeArrowheads="1"/>
              </p:cNvSpPr>
              <p:nvPr/>
            </p:nvSpPr>
            <p:spPr bwMode="auto">
              <a:xfrm>
                <a:off x="50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38928" name="Rectangle 125"/>
            <p:cNvSpPr>
              <a:spLocks noChangeArrowheads="1"/>
            </p:cNvSpPr>
            <p:nvPr/>
          </p:nvSpPr>
          <p:spPr bwMode="auto">
            <a:xfrm>
              <a:off x="417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8x8</a:t>
              </a:r>
            </a:p>
          </p:txBody>
        </p:sp>
      </p:grpSp>
      <p:sp>
        <p:nvSpPr>
          <p:cNvPr id="38918" name="Rectangle 2"/>
          <p:cNvSpPr>
            <a:spLocks noGrp="1" noChangeArrowheads="1"/>
          </p:cNvSpPr>
          <p:nvPr/>
        </p:nvSpPr>
        <p:spPr bwMode="auto">
          <a:xfrm>
            <a:off x="1257300" y="188913"/>
            <a:ext cx="72802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4400">
                <a:solidFill>
                  <a:schemeClr val="tx2"/>
                </a:solidFill>
              </a:rPr>
              <a:t>缺陷棋盤的定義</a:t>
            </a:r>
            <a:endParaRPr lang="en-US" altLang="zh-TW" sz="4400">
              <a:solidFill>
                <a:schemeClr val="tx2"/>
              </a:solidFill>
            </a:endParaRPr>
          </a:p>
        </p:txBody>
      </p:sp>
      <p:sp>
        <p:nvSpPr>
          <p:cNvPr id="38919"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CE6152A-160B-4F60-9560-AB222A6A034B}" type="slidenum">
              <a:rPr kumimoji="0" lang="en-US" altLang="zh-TW" sz="1400" smtClean="0">
                <a:latin typeface="Arial" charset="0"/>
              </a:rPr>
              <a:pPr eaLnBrk="1" hangingPunct="1">
                <a:spcBef>
                  <a:spcPct val="0"/>
                </a:spcBef>
                <a:buClrTx/>
                <a:buSzTx/>
                <a:buFontTx/>
                <a:buNone/>
              </a:pPr>
              <a:t>34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lIns="92075" tIns="46038" rIns="92075" bIns="46038"/>
          <a:lstStyle/>
          <a:p>
            <a:pPr eaLnBrk="1" hangingPunct="1"/>
            <a:r>
              <a:rPr lang="zh-TW" altLang="en-US" smtClean="0"/>
              <a:t>三格骨牌的定義</a:t>
            </a:r>
            <a:endParaRPr lang="en-US" altLang="zh-TW" smtClean="0"/>
          </a:p>
        </p:txBody>
      </p:sp>
      <p:sp>
        <p:nvSpPr>
          <p:cNvPr id="16387" name="Rectangle 3"/>
          <p:cNvSpPr>
            <a:spLocks noGrp="1" noChangeArrowheads="1"/>
          </p:cNvSpPr>
          <p:nvPr>
            <p:ph idx="1"/>
          </p:nvPr>
        </p:nvSpPr>
        <p:spPr>
          <a:xfrm>
            <a:off x="644525" y="1989138"/>
            <a:ext cx="7772400" cy="1219200"/>
          </a:xfrm>
        </p:spPr>
        <p:txBody>
          <a:bodyPr lIns="92075" tIns="46038" rIns="92075" bIns="46038"/>
          <a:lstStyle/>
          <a:p>
            <a:pPr eaLnBrk="1" hangingPunct="1"/>
            <a:r>
              <a:rPr lang="zh-TW" altLang="en-US" smtClean="0"/>
              <a:t>三格骨牌</a:t>
            </a:r>
            <a:r>
              <a:rPr lang="en-US" altLang="zh-TW" smtClean="0"/>
              <a:t>(</a:t>
            </a:r>
            <a:r>
              <a:rPr lang="en-US" altLang="zh-TW" smtClean="0">
                <a:solidFill>
                  <a:schemeClr val="tx2"/>
                </a:solidFill>
              </a:rPr>
              <a:t>Triomino)</a:t>
            </a:r>
            <a:r>
              <a:rPr lang="zh-TW" altLang="en-US" smtClean="0">
                <a:solidFill>
                  <a:schemeClr val="tx2"/>
                </a:solidFill>
              </a:rPr>
              <a:t>為一</a:t>
            </a:r>
            <a:r>
              <a:rPr lang="en-US" altLang="zh-TW" smtClean="0">
                <a:solidFill>
                  <a:schemeClr val="tx2"/>
                </a:solidFill>
              </a:rPr>
              <a:t>L</a:t>
            </a:r>
            <a:r>
              <a:rPr lang="zh-TW" altLang="en-US" smtClean="0">
                <a:solidFill>
                  <a:schemeClr val="tx2"/>
                </a:solidFill>
              </a:rPr>
              <a:t>型骨牌，可</a:t>
            </a:r>
            <a:r>
              <a:rPr lang="zh-TW" altLang="en-US" smtClean="0"/>
              <a:t>填滿</a:t>
            </a:r>
            <a:r>
              <a:rPr lang="zh-TW" altLang="en-US" smtClean="0">
                <a:solidFill>
                  <a:schemeClr val="tx2"/>
                </a:solidFill>
              </a:rPr>
              <a:t>一棋盤上的</a:t>
            </a:r>
            <a:r>
              <a:rPr lang="en-US" altLang="zh-TW" smtClean="0">
                <a:solidFill>
                  <a:schemeClr val="tx2"/>
                </a:solidFill>
              </a:rPr>
              <a:t>3</a:t>
            </a:r>
            <a:r>
              <a:rPr lang="zh-TW" altLang="en-US" smtClean="0">
                <a:solidFill>
                  <a:schemeClr val="tx2"/>
                </a:solidFill>
              </a:rPr>
              <a:t>個單格。</a:t>
            </a:r>
            <a:endParaRPr lang="en-US" altLang="zh-TW" smtClean="0">
              <a:solidFill>
                <a:schemeClr val="tx2"/>
              </a:solidFill>
            </a:endParaRPr>
          </a:p>
          <a:p>
            <a:pPr eaLnBrk="1" hangingPunct="1"/>
            <a:endParaRPr lang="en-US" altLang="zh-TW" smtClean="0">
              <a:solidFill>
                <a:schemeClr val="bg2"/>
              </a:solidFill>
            </a:endParaRPr>
          </a:p>
          <a:p>
            <a:pPr eaLnBrk="1" hangingPunct="1">
              <a:buFontTx/>
              <a:buNone/>
            </a:pPr>
            <a:r>
              <a:rPr lang="zh-TW" altLang="en-US" smtClean="0"/>
              <a:t>三格骨牌</a:t>
            </a:r>
            <a:r>
              <a:rPr lang="zh-TW" altLang="en-US" smtClean="0">
                <a:solidFill>
                  <a:schemeClr val="bg2"/>
                </a:solidFill>
              </a:rPr>
              <a:t>有</a:t>
            </a:r>
            <a:r>
              <a:rPr lang="en-US" altLang="zh-TW" smtClean="0">
                <a:solidFill>
                  <a:schemeClr val="bg2"/>
                </a:solidFill>
              </a:rPr>
              <a:t>4</a:t>
            </a:r>
            <a:r>
              <a:rPr lang="zh-TW" altLang="en-US" smtClean="0">
                <a:solidFill>
                  <a:schemeClr val="bg2"/>
                </a:solidFill>
              </a:rPr>
              <a:t>種方向。</a:t>
            </a:r>
            <a:endParaRPr lang="en-US" altLang="zh-TW" smtClean="0">
              <a:solidFill>
                <a:schemeClr val="bg2"/>
              </a:solidFill>
            </a:endParaRPr>
          </a:p>
        </p:txBody>
      </p:sp>
      <p:grpSp>
        <p:nvGrpSpPr>
          <p:cNvPr id="2" name="Group 4"/>
          <p:cNvGrpSpPr>
            <a:grpSpLocks/>
          </p:cNvGrpSpPr>
          <p:nvPr/>
        </p:nvGrpSpPr>
        <p:grpSpPr bwMode="auto">
          <a:xfrm>
            <a:off x="914400" y="5187950"/>
            <a:ext cx="908050" cy="1212850"/>
            <a:chOff x="576" y="3268"/>
            <a:chExt cx="572" cy="764"/>
          </a:xfrm>
        </p:grpSpPr>
        <p:sp>
          <p:nvSpPr>
            <p:cNvPr id="39954" name="Rectangle 5"/>
            <p:cNvSpPr>
              <a:spLocks noChangeArrowheads="1"/>
            </p:cNvSpPr>
            <p:nvPr/>
          </p:nvSpPr>
          <p:spPr bwMode="auto">
            <a:xfrm>
              <a:off x="57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5" name="Rectangle 6"/>
            <p:cNvSpPr>
              <a:spLocks noChangeArrowheads="1"/>
            </p:cNvSpPr>
            <p:nvPr/>
          </p:nvSpPr>
          <p:spPr bwMode="auto">
            <a:xfrm>
              <a:off x="676"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6" name="Rectangle 7"/>
            <p:cNvSpPr>
              <a:spLocks noChangeArrowheads="1"/>
            </p:cNvSpPr>
            <p:nvPr/>
          </p:nvSpPr>
          <p:spPr bwMode="auto">
            <a:xfrm>
              <a:off x="916"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7" name="Rectangle 8"/>
            <p:cNvSpPr>
              <a:spLocks noChangeArrowheads="1"/>
            </p:cNvSpPr>
            <p:nvPr/>
          </p:nvSpPr>
          <p:spPr bwMode="auto">
            <a:xfrm>
              <a:off x="676"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 name="Group 9"/>
          <p:cNvGrpSpPr>
            <a:grpSpLocks/>
          </p:cNvGrpSpPr>
          <p:nvPr/>
        </p:nvGrpSpPr>
        <p:grpSpPr bwMode="auto">
          <a:xfrm>
            <a:off x="3206750" y="5187950"/>
            <a:ext cx="749300" cy="749300"/>
            <a:chOff x="2020" y="3268"/>
            <a:chExt cx="472" cy="472"/>
          </a:xfrm>
        </p:grpSpPr>
        <p:sp>
          <p:nvSpPr>
            <p:cNvPr id="39951" name="Rectangle 10"/>
            <p:cNvSpPr>
              <a:spLocks noChangeArrowheads="1"/>
            </p:cNvSpPr>
            <p:nvPr/>
          </p:nvSpPr>
          <p:spPr bwMode="auto">
            <a:xfrm>
              <a:off x="2020"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2" name="Rectangle 11"/>
            <p:cNvSpPr>
              <a:spLocks noChangeArrowheads="1"/>
            </p:cNvSpPr>
            <p:nvPr/>
          </p:nvSpPr>
          <p:spPr bwMode="auto">
            <a:xfrm>
              <a:off x="2020"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3" name="Rectangle 12"/>
            <p:cNvSpPr>
              <a:spLocks noChangeArrowheads="1"/>
            </p:cNvSpPr>
            <p:nvPr/>
          </p:nvSpPr>
          <p:spPr bwMode="auto">
            <a:xfrm>
              <a:off x="2260"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 name="Group 13"/>
          <p:cNvGrpSpPr>
            <a:grpSpLocks/>
          </p:cNvGrpSpPr>
          <p:nvPr/>
        </p:nvGrpSpPr>
        <p:grpSpPr bwMode="auto">
          <a:xfrm>
            <a:off x="5187950" y="5111750"/>
            <a:ext cx="749300" cy="749300"/>
            <a:chOff x="3268" y="3220"/>
            <a:chExt cx="472" cy="472"/>
          </a:xfrm>
        </p:grpSpPr>
        <p:sp>
          <p:nvSpPr>
            <p:cNvPr id="39948" name="Rectangle 14"/>
            <p:cNvSpPr>
              <a:spLocks noChangeArrowheads="1"/>
            </p:cNvSpPr>
            <p:nvPr/>
          </p:nvSpPr>
          <p:spPr bwMode="auto">
            <a:xfrm>
              <a:off x="3268" y="3220"/>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49" name="Rectangle 15"/>
            <p:cNvSpPr>
              <a:spLocks noChangeArrowheads="1"/>
            </p:cNvSpPr>
            <p:nvPr/>
          </p:nvSpPr>
          <p:spPr bwMode="auto">
            <a:xfrm>
              <a:off x="3508" y="3220"/>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0" name="Rectangle 16"/>
            <p:cNvSpPr>
              <a:spLocks noChangeArrowheads="1"/>
            </p:cNvSpPr>
            <p:nvPr/>
          </p:nvSpPr>
          <p:spPr bwMode="auto">
            <a:xfrm>
              <a:off x="3508" y="3460"/>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5" name="Group 17"/>
          <p:cNvGrpSpPr>
            <a:grpSpLocks/>
          </p:cNvGrpSpPr>
          <p:nvPr/>
        </p:nvGrpSpPr>
        <p:grpSpPr bwMode="auto">
          <a:xfrm>
            <a:off x="7321550" y="5035550"/>
            <a:ext cx="749300" cy="749300"/>
            <a:chOff x="4612" y="3172"/>
            <a:chExt cx="472" cy="472"/>
          </a:xfrm>
        </p:grpSpPr>
        <p:sp>
          <p:nvSpPr>
            <p:cNvPr id="39945" name="Rectangle 18"/>
            <p:cNvSpPr>
              <a:spLocks noChangeArrowheads="1"/>
            </p:cNvSpPr>
            <p:nvPr/>
          </p:nvSpPr>
          <p:spPr bwMode="auto">
            <a:xfrm>
              <a:off x="4612" y="3412"/>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46" name="Rectangle 19"/>
            <p:cNvSpPr>
              <a:spLocks noChangeArrowheads="1"/>
            </p:cNvSpPr>
            <p:nvPr/>
          </p:nvSpPr>
          <p:spPr bwMode="auto">
            <a:xfrm>
              <a:off x="4852" y="3412"/>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47" name="Rectangle 20"/>
            <p:cNvSpPr>
              <a:spLocks noChangeArrowheads="1"/>
            </p:cNvSpPr>
            <p:nvPr/>
          </p:nvSpPr>
          <p:spPr bwMode="auto">
            <a:xfrm>
              <a:off x="4852" y="3172"/>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39944" name="投影片編號版面配置區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C4339AF8-7ABB-4643-B9E8-7F9008706FBD}" type="slidenum">
              <a:rPr kumimoji="0" lang="en-US" altLang="zh-TW" sz="1400" smtClean="0">
                <a:latin typeface="Arial" charset="0"/>
              </a:rPr>
              <a:pPr eaLnBrk="1" hangingPunct="1">
                <a:spcBef>
                  <a:spcPct val="0"/>
                </a:spcBef>
                <a:buClrTx/>
                <a:buSzTx/>
                <a:buFontTx/>
                <a:buNone/>
              </a:pPr>
              <a:t>35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 calcmode="lin" valueType="num">
                                      <p:cBhvr additive="base">
                                        <p:cTn id="13"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57300" y="152400"/>
            <a:ext cx="7277100" cy="1620838"/>
          </a:xfrm>
          <a:noFill/>
        </p:spPr>
        <p:txBody>
          <a:bodyPr lIns="92075" tIns="46038" rIns="92075" bIns="46038"/>
          <a:lstStyle/>
          <a:p>
            <a:pPr eaLnBrk="1" hangingPunct="1"/>
            <a:r>
              <a:rPr lang="zh-TW" altLang="en-US" smtClean="0"/>
              <a:t>缺陷棋盤填滿問題</a:t>
            </a:r>
            <a:endParaRPr lang="en-US" altLang="zh-TW" smtClean="0"/>
          </a:p>
        </p:txBody>
      </p:sp>
      <p:sp>
        <p:nvSpPr>
          <p:cNvPr id="17411" name="Rectangle 3"/>
          <p:cNvSpPr>
            <a:spLocks noGrp="1" noChangeArrowheads="1"/>
          </p:cNvSpPr>
          <p:nvPr>
            <p:ph idx="1"/>
          </p:nvPr>
        </p:nvSpPr>
        <p:spPr>
          <a:xfrm>
            <a:off x="755650" y="1844675"/>
            <a:ext cx="7772400" cy="1666875"/>
          </a:xfrm>
        </p:spPr>
        <p:txBody>
          <a:bodyPr lIns="92075" tIns="46038" rIns="92075" bIns="46038"/>
          <a:lstStyle/>
          <a:p>
            <a:pPr eaLnBrk="1" hangingPunct="1"/>
            <a:r>
              <a:rPr lang="zh-TW" altLang="en-US" smtClean="0"/>
              <a:t>放置</a:t>
            </a:r>
            <a:r>
              <a:rPr lang="en-US" altLang="zh-TW" smtClean="0">
                <a:solidFill>
                  <a:srgbClr val="3333FF"/>
                </a:solidFill>
              </a:rPr>
              <a:t>(n</a:t>
            </a:r>
            <a:r>
              <a:rPr lang="en-US" altLang="zh-TW" baseline="30000" smtClean="0">
                <a:solidFill>
                  <a:srgbClr val="3333FF"/>
                </a:solidFill>
              </a:rPr>
              <a:t>2</a:t>
            </a:r>
            <a:r>
              <a:rPr lang="en-US" altLang="zh-TW" smtClean="0">
                <a:solidFill>
                  <a:srgbClr val="3333FF"/>
                </a:solidFill>
              </a:rPr>
              <a:t> - 1)/3 </a:t>
            </a:r>
            <a:r>
              <a:rPr lang="zh-TW" altLang="en-US" smtClean="0"/>
              <a:t>個三格骨牌在</a:t>
            </a:r>
            <a:r>
              <a:rPr lang="en-US" altLang="zh-TW" smtClean="0">
                <a:solidFill>
                  <a:srgbClr val="3333FF"/>
                </a:solidFill>
              </a:rPr>
              <a:t>n x n</a:t>
            </a:r>
            <a:r>
              <a:rPr lang="zh-TW" altLang="en-US" smtClean="0"/>
              <a:t>缺陷棋盤上，使得全部</a:t>
            </a:r>
            <a:r>
              <a:rPr lang="en-US" altLang="zh-TW" smtClean="0">
                <a:solidFill>
                  <a:srgbClr val="3333FF"/>
                </a:solidFill>
              </a:rPr>
              <a:t>(n</a:t>
            </a:r>
            <a:r>
              <a:rPr lang="en-US" altLang="zh-TW" baseline="30000" smtClean="0">
                <a:solidFill>
                  <a:srgbClr val="3333FF"/>
                </a:solidFill>
              </a:rPr>
              <a:t>2 </a:t>
            </a:r>
            <a:r>
              <a:rPr lang="en-US" altLang="zh-TW" smtClean="0">
                <a:solidFill>
                  <a:srgbClr val="3333FF"/>
                </a:solidFill>
              </a:rPr>
              <a:t>– 1)</a:t>
            </a:r>
            <a:r>
              <a:rPr lang="zh-TW" altLang="en-US" smtClean="0"/>
              <a:t>個非缺陷單格都被填滿。</a:t>
            </a:r>
            <a:endParaRPr lang="en-US" altLang="zh-TW" smtClean="0">
              <a:solidFill>
                <a:schemeClr val="bg2"/>
              </a:solidFill>
            </a:endParaRPr>
          </a:p>
        </p:txBody>
      </p:sp>
      <p:grpSp>
        <p:nvGrpSpPr>
          <p:cNvPr id="3" name="Group 7"/>
          <p:cNvGrpSpPr>
            <a:grpSpLocks/>
          </p:cNvGrpSpPr>
          <p:nvPr/>
        </p:nvGrpSpPr>
        <p:grpSpPr bwMode="auto">
          <a:xfrm>
            <a:off x="1547813" y="5456238"/>
            <a:ext cx="831850" cy="1212850"/>
            <a:chOff x="1396" y="3268"/>
            <a:chExt cx="524" cy="764"/>
          </a:xfrm>
        </p:grpSpPr>
        <p:sp>
          <p:nvSpPr>
            <p:cNvPr id="41110" name="Rectangle 8"/>
            <p:cNvSpPr>
              <a:spLocks noChangeArrowheads="1"/>
            </p:cNvSpPr>
            <p:nvPr/>
          </p:nvSpPr>
          <p:spPr bwMode="auto">
            <a:xfrm>
              <a:off x="139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11" name="Rectangle 9"/>
            <p:cNvSpPr>
              <a:spLocks noChangeArrowheads="1"/>
            </p:cNvSpPr>
            <p:nvPr/>
          </p:nvSpPr>
          <p:spPr bwMode="auto">
            <a:xfrm>
              <a:off x="163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12" name="Rectangle 10"/>
            <p:cNvSpPr>
              <a:spLocks noChangeArrowheads="1"/>
            </p:cNvSpPr>
            <p:nvPr/>
          </p:nvSpPr>
          <p:spPr bwMode="auto">
            <a:xfrm>
              <a:off x="1396"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13" name="Rectangle 11"/>
            <p:cNvSpPr>
              <a:spLocks noChangeArrowheads="1"/>
            </p:cNvSpPr>
            <p:nvPr/>
          </p:nvSpPr>
          <p:spPr bwMode="auto">
            <a:xfrm>
              <a:off x="1636"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14" name="Rectangle 12"/>
            <p:cNvSpPr>
              <a:spLocks noChangeArrowheads="1"/>
            </p:cNvSpPr>
            <p:nvPr/>
          </p:nvSpPr>
          <p:spPr bwMode="auto">
            <a:xfrm>
              <a:off x="1440"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2x2</a:t>
              </a:r>
            </a:p>
          </p:txBody>
        </p:sp>
      </p:grpSp>
      <p:grpSp>
        <p:nvGrpSpPr>
          <p:cNvPr id="4" name="Group 13"/>
          <p:cNvGrpSpPr>
            <a:grpSpLocks/>
          </p:cNvGrpSpPr>
          <p:nvPr/>
        </p:nvGrpSpPr>
        <p:grpSpPr bwMode="auto">
          <a:xfrm>
            <a:off x="1547813" y="5456238"/>
            <a:ext cx="749300" cy="749300"/>
            <a:chOff x="1396" y="3268"/>
            <a:chExt cx="472" cy="472"/>
          </a:xfrm>
        </p:grpSpPr>
        <p:sp>
          <p:nvSpPr>
            <p:cNvPr id="41106" name="Rectangle 14"/>
            <p:cNvSpPr>
              <a:spLocks noChangeArrowheads="1"/>
            </p:cNvSpPr>
            <p:nvPr/>
          </p:nvSpPr>
          <p:spPr bwMode="auto">
            <a:xfrm>
              <a:off x="1396"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7" name="Rectangle 15"/>
            <p:cNvSpPr>
              <a:spLocks noChangeArrowheads="1"/>
            </p:cNvSpPr>
            <p:nvPr/>
          </p:nvSpPr>
          <p:spPr bwMode="auto">
            <a:xfrm>
              <a:off x="1636"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8" name="Rectangle 16"/>
            <p:cNvSpPr>
              <a:spLocks noChangeArrowheads="1"/>
            </p:cNvSpPr>
            <p:nvPr/>
          </p:nvSpPr>
          <p:spPr bwMode="auto">
            <a:xfrm>
              <a:off x="1396"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1109" name="Rectangle 17"/>
            <p:cNvSpPr>
              <a:spLocks noChangeArrowheads="1"/>
            </p:cNvSpPr>
            <p:nvPr/>
          </p:nvSpPr>
          <p:spPr bwMode="auto">
            <a:xfrm>
              <a:off x="1636"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5" name="Group 18"/>
          <p:cNvGrpSpPr>
            <a:grpSpLocks/>
          </p:cNvGrpSpPr>
          <p:nvPr/>
        </p:nvGrpSpPr>
        <p:grpSpPr bwMode="auto">
          <a:xfrm>
            <a:off x="2843213" y="4694238"/>
            <a:ext cx="1511300" cy="1974850"/>
            <a:chOff x="2212" y="2788"/>
            <a:chExt cx="952" cy="1244"/>
          </a:xfrm>
        </p:grpSpPr>
        <p:grpSp>
          <p:nvGrpSpPr>
            <p:cNvPr id="41085" name="Group 19"/>
            <p:cNvGrpSpPr>
              <a:grpSpLocks/>
            </p:cNvGrpSpPr>
            <p:nvPr/>
          </p:nvGrpSpPr>
          <p:grpSpPr bwMode="auto">
            <a:xfrm>
              <a:off x="2212" y="3268"/>
              <a:ext cx="472" cy="472"/>
              <a:chOff x="2212" y="3268"/>
              <a:chExt cx="472" cy="472"/>
            </a:xfrm>
          </p:grpSpPr>
          <p:sp>
            <p:nvSpPr>
              <p:cNvPr id="41102" name="Rectangle 20"/>
              <p:cNvSpPr>
                <a:spLocks noChangeArrowheads="1"/>
              </p:cNvSpPr>
              <p:nvPr/>
            </p:nvSpPr>
            <p:spPr bwMode="auto">
              <a:xfrm>
                <a:off x="22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3" name="Rectangle 21"/>
              <p:cNvSpPr>
                <a:spLocks noChangeArrowheads="1"/>
              </p:cNvSpPr>
              <p:nvPr/>
            </p:nvSpPr>
            <p:spPr bwMode="auto">
              <a:xfrm>
                <a:off x="24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4" name="Rectangle 22"/>
              <p:cNvSpPr>
                <a:spLocks noChangeArrowheads="1"/>
              </p:cNvSpPr>
              <p:nvPr/>
            </p:nvSpPr>
            <p:spPr bwMode="auto">
              <a:xfrm>
                <a:off x="22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5" name="Rectangle 23"/>
              <p:cNvSpPr>
                <a:spLocks noChangeArrowheads="1"/>
              </p:cNvSpPr>
              <p:nvPr/>
            </p:nvSpPr>
            <p:spPr bwMode="auto">
              <a:xfrm>
                <a:off x="24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1086" name="Rectangle 24"/>
            <p:cNvSpPr>
              <a:spLocks noChangeArrowheads="1"/>
            </p:cNvSpPr>
            <p:nvPr/>
          </p:nvSpPr>
          <p:spPr bwMode="auto">
            <a:xfrm>
              <a:off x="26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7" name="Rectangle 25"/>
            <p:cNvSpPr>
              <a:spLocks noChangeArrowheads="1"/>
            </p:cNvSpPr>
            <p:nvPr/>
          </p:nvSpPr>
          <p:spPr bwMode="auto">
            <a:xfrm>
              <a:off x="29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8" name="Rectangle 26"/>
            <p:cNvSpPr>
              <a:spLocks noChangeArrowheads="1"/>
            </p:cNvSpPr>
            <p:nvPr/>
          </p:nvSpPr>
          <p:spPr bwMode="auto">
            <a:xfrm>
              <a:off x="2692"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9" name="Rectangle 27"/>
            <p:cNvSpPr>
              <a:spLocks noChangeArrowheads="1"/>
            </p:cNvSpPr>
            <p:nvPr/>
          </p:nvSpPr>
          <p:spPr bwMode="auto">
            <a:xfrm>
              <a:off x="29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41090" name="Group 28"/>
            <p:cNvGrpSpPr>
              <a:grpSpLocks/>
            </p:cNvGrpSpPr>
            <p:nvPr/>
          </p:nvGrpSpPr>
          <p:grpSpPr bwMode="auto">
            <a:xfrm>
              <a:off x="2212" y="2788"/>
              <a:ext cx="952" cy="472"/>
              <a:chOff x="2212" y="2788"/>
              <a:chExt cx="952" cy="472"/>
            </a:xfrm>
          </p:grpSpPr>
          <p:grpSp>
            <p:nvGrpSpPr>
              <p:cNvPr id="41092" name="Group 29"/>
              <p:cNvGrpSpPr>
                <a:grpSpLocks/>
              </p:cNvGrpSpPr>
              <p:nvPr/>
            </p:nvGrpSpPr>
            <p:grpSpPr bwMode="auto">
              <a:xfrm>
                <a:off x="2212" y="2788"/>
                <a:ext cx="472" cy="472"/>
                <a:chOff x="2212" y="2788"/>
                <a:chExt cx="472" cy="472"/>
              </a:xfrm>
            </p:grpSpPr>
            <p:sp>
              <p:nvSpPr>
                <p:cNvPr id="41098" name="Rectangle 30"/>
                <p:cNvSpPr>
                  <a:spLocks noChangeArrowheads="1"/>
                </p:cNvSpPr>
                <p:nvPr/>
              </p:nvSpPr>
              <p:spPr bwMode="auto">
                <a:xfrm>
                  <a:off x="22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99" name="Rectangle 31"/>
                <p:cNvSpPr>
                  <a:spLocks noChangeArrowheads="1"/>
                </p:cNvSpPr>
                <p:nvPr/>
              </p:nvSpPr>
              <p:spPr bwMode="auto">
                <a:xfrm>
                  <a:off x="24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0" name="Rectangle 32"/>
                <p:cNvSpPr>
                  <a:spLocks noChangeArrowheads="1"/>
                </p:cNvSpPr>
                <p:nvPr/>
              </p:nvSpPr>
              <p:spPr bwMode="auto">
                <a:xfrm>
                  <a:off x="22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1" name="Rectangle 33"/>
                <p:cNvSpPr>
                  <a:spLocks noChangeArrowheads="1"/>
                </p:cNvSpPr>
                <p:nvPr/>
              </p:nvSpPr>
              <p:spPr bwMode="auto">
                <a:xfrm>
                  <a:off x="24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93" name="Group 34"/>
              <p:cNvGrpSpPr>
                <a:grpSpLocks/>
              </p:cNvGrpSpPr>
              <p:nvPr/>
            </p:nvGrpSpPr>
            <p:grpSpPr bwMode="auto">
              <a:xfrm>
                <a:off x="2692" y="2788"/>
                <a:ext cx="472" cy="472"/>
                <a:chOff x="2692" y="2788"/>
                <a:chExt cx="472" cy="472"/>
              </a:xfrm>
            </p:grpSpPr>
            <p:sp>
              <p:nvSpPr>
                <p:cNvPr id="41094" name="Rectangle 35"/>
                <p:cNvSpPr>
                  <a:spLocks noChangeArrowheads="1"/>
                </p:cNvSpPr>
                <p:nvPr/>
              </p:nvSpPr>
              <p:spPr bwMode="auto">
                <a:xfrm>
                  <a:off x="26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95" name="Rectangle 36"/>
                <p:cNvSpPr>
                  <a:spLocks noChangeArrowheads="1"/>
                </p:cNvSpPr>
                <p:nvPr/>
              </p:nvSpPr>
              <p:spPr bwMode="auto">
                <a:xfrm>
                  <a:off x="29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96" name="Rectangle 37"/>
                <p:cNvSpPr>
                  <a:spLocks noChangeArrowheads="1"/>
                </p:cNvSpPr>
                <p:nvPr/>
              </p:nvSpPr>
              <p:spPr bwMode="auto">
                <a:xfrm>
                  <a:off x="26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97" name="Rectangle 38"/>
                <p:cNvSpPr>
                  <a:spLocks noChangeArrowheads="1"/>
                </p:cNvSpPr>
                <p:nvPr/>
              </p:nvSpPr>
              <p:spPr bwMode="auto">
                <a:xfrm>
                  <a:off x="29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41091" name="Rectangle 39"/>
            <p:cNvSpPr>
              <a:spLocks noChangeArrowheads="1"/>
            </p:cNvSpPr>
            <p:nvPr/>
          </p:nvSpPr>
          <p:spPr bwMode="auto">
            <a:xfrm>
              <a:off x="249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4x4</a:t>
              </a:r>
            </a:p>
          </p:txBody>
        </p:sp>
      </p:grpSp>
      <p:grpSp>
        <p:nvGrpSpPr>
          <p:cNvPr id="10" name="Group 40"/>
          <p:cNvGrpSpPr>
            <a:grpSpLocks/>
          </p:cNvGrpSpPr>
          <p:nvPr/>
        </p:nvGrpSpPr>
        <p:grpSpPr bwMode="auto">
          <a:xfrm>
            <a:off x="3605213" y="5456238"/>
            <a:ext cx="749300" cy="749300"/>
            <a:chOff x="2692" y="3268"/>
            <a:chExt cx="472" cy="472"/>
          </a:xfrm>
        </p:grpSpPr>
        <p:sp>
          <p:nvSpPr>
            <p:cNvPr id="41081" name="Rectangle 41"/>
            <p:cNvSpPr>
              <a:spLocks noChangeArrowheads="1"/>
            </p:cNvSpPr>
            <p:nvPr/>
          </p:nvSpPr>
          <p:spPr bwMode="auto">
            <a:xfrm>
              <a:off x="2692"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2" name="Rectangle 42"/>
            <p:cNvSpPr>
              <a:spLocks noChangeArrowheads="1"/>
            </p:cNvSpPr>
            <p:nvPr/>
          </p:nvSpPr>
          <p:spPr bwMode="auto">
            <a:xfrm>
              <a:off x="2932"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3" name="Rectangle 43"/>
            <p:cNvSpPr>
              <a:spLocks noChangeArrowheads="1"/>
            </p:cNvSpPr>
            <p:nvPr/>
          </p:nvSpPr>
          <p:spPr bwMode="auto">
            <a:xfrm>
              <a:off x="2692"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4" name="Rectangle 44"/>
            <p:cNvSpPr>
              <a:spLocks noChangeArrowheads="1"/>
            </p:cNvSpPr>
            <p:nvPr/>
          </p:nvSpPr>
          <p:spPr bwMode="auto">
            <a:xfrm>
              <a:off x="2932"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1" name="Group 45"/>
          <p:cNvGrpSpPr>
            <a:grpSpLocks/>
          </p:cNvGrpSpPr>
          <p:nvPr/>
        </p:nvGrpSpPr>
        <p:grpSpPr bwMode="auto">
          <a:xfrm>
            <a:off x="2843213" y="5456238"/>
            <a:ext cx="749300" cy="749300"/>
            <a:chOff x="2212" y="3268"/>
            <a:chExt cx="472" cy="472"/>
          </a:xfrm>
        </p:grpSpPr>
        <p:sp>
          <p:nvSpPr>
            <p:cNvPr id="41077" name="Rectangle 46"/>
            <p:cNvSpPr>
              <a:spLocks noChangeArrowheads="1"/>
            </p:cNvSpPr>
            <p:nvPr/>
          </p:nvSpPr>
          <p:spPr bwMode="auto">
            <a:xfrm>
              <a:off x="2212" y="3508"/>
              <a:ext cx="232" cy="232"/>
            </a:xfrm>
            <a:prstGeom prst="rect">
              <a:avLst/>
            </a:prstGeom>
            <a:solidFill>
              <a:schemeClr val="tx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8" name="Rectangle 47"/>
            <p:cNvSpPr>
              <a:spLocks noChangeArrowheads="1"/>
            </p:cNvSpPr>
            <p:nvPr/>
          </p:nvSpPr>
          <p:spPr bwMode="auto">
            <a:xfrm>
              <a:off x="2452" y="3508"/>
              <a:ext cx="232" cy="232"/>
            </a:xfrm>
            <a:prstGeom prst="rect">
              <a:avLst/>
            </a:prstGeom>
            <a:solidFill>
              <a:schemeClr val="tx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9" name="Rectangle 48"/>
            <p:cNvSpPr>
              <a:spLocks noChangeArrowheads="1"/>
            </p:cNvSpPr>
            <p:nvPr/>
          </p:nvSpPr>
          <p:spPr bwMode="auto">
            <a:xfrm>
              <a:off x="2212" y="3268"/>
              <a:ext cx="232" cy="232"/>
            </a:xfrm>
            <a:prstGeom prst="rect">
              <a:avLst/>
            </a:prstGeom>
            <a:solidFill>
              <a:schemeClr val="tx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0" name="Rectangle 49"/>
            <p:cNvSpPr>
              <a:spLocks noChangeArrowheads="1"/>
            </p:cNvSpPr>
            <p:nvPr/>
          </p:nvSpPr>
          <p:spPr bwMode="auto">
            <a:xfrm>
              <a:off x="24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2" name="Group 50"/>
          <p:cNvGrpSpPr>
            <a:grpSpLocks/>
          </p:cNvGrpSpPr>
          <p:nvPr/>
        </p:nvGrpSpPr>
        <p:grpSpPr bwMode="auto">
          <a:xfrm>
            <a:off x="2843213" y="4694238"/>
            <a:ext cx="749300" cy="749300"/>
            <a:chOff x="2212" y="2788"/>
            <a:chExt cx="472" cy="472"/>
          </a:xfrm>
        </p:grpSpPr>
        <p:sp>
          <p:nvSpPr>
            <p:cNvPr id="41073" name="Rectangle 51"/>
            <p:cNvSpPr>
              <a:spLocks noChangeArrowheads="1"/>
            </p:cNvSpPr>
            <p:nvPr/>
          </p:nvSpPr>
          <p:spPr bwMode="auto">
            <a:xfrm>
              <a:off x="2212" y="3028"/>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4" name="Rectangle 52"/>
            <p:cNvSpPr>
              <a:spLocks noChangeArrowheads="1"/>
            </p:cNvSpPr>
            <p:nvPr/>
          </p:nvSpPr>
          <p:spPr bwMode="auto">
            <a:xfrm>
              <a:off x="24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5" name="Rectangle 53"/>
            <p:cNvSpPr>
              <a:spLocks noChangeArrowheads="1"/>
            </p:cNvSpPr>
            <p:nvPr/>
          </p:nvSpPr>
          <p:spPr bwMode="auto">
            <a:xfrm>
              <a:off x="2212" y="2788"/>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6" name="Rectangle 54"/>
            <p:cNvSpPr>
              <a:spLocks noChangeArrowheads="1"/>
            </p:cNvSpPr>
            <p:nvPr/>
          </p:nvSpPr>
          <p:spPr bwMode="auto">
            <a:xfrm>
              <a:off x="2452" y="2788"/>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3" name="Group 55"/>
          <p:cNvGrpSpPr>
            <a:grpSpLocks/>
          </p:cNvGrpSpPr>
          <p:nvPr/>
        </p:nvGrpSpPr>
        <p:grpSpPr bwMode="auto">
          <a:xfrm>
            <a:off x="3224213" y="5075238"/>
            <a:ext cx="749300" cy="749300"/>
            <a:chOff x="2452" y="3028"/>
            <a:chExt cx="472" cy="472"/>
          </a:xfrm>
        </p:grpSpPr>
        <p:sp>
          <p:nvSpPr>
            <p:cNvPr id="41069" name="Rectangle 56"/>
            <p:cNvSpPr>
              <a:spLocks noChangeArrowheads="1"/>
            </p:cNvSpPr>
            <p:nvPr/>
          </p:nvSpPr>
          <p:spPr bwMode="auto">
            <a:xfrm>
              <a:off x="2452" y="3268"/>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0" name="Rectangle 57"/>
            <p:cNvSpPr>
              <a:spLocks noChangeArrowheads="1"/>
            </p:cNvSpPr>
            <p:nvPr/>
          </p:nvSpPr>
          <p:spPr bwMode="auto">
            <a:xfrm>
              <a:off x="2692"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1071" name="Rectangle 58"/>
            <p:cNvSpPr>
              <a:spLocks noChangeArrowheads="1"/>
            </p:cNvSpPr>
            <p:nvPr/>
          </p:nvSpPr>
          <p:spPr bwMode="auto">
            <a:xfrm>
              <a:off x="2452" y="3028"/>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2" name="Rectangle 59"/>
            <p:cNvSpPr>
              <a:spLocks noChangeArrowheads="1"/>
            </p:cNvSpPr>
            <p:nvPr/>
          </p:nvSpPr>
          <p:spPr bwMode="auto">
            <a:xfrm>
              <a:off x="2692" y="3028"/>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4" name="Group 60"/>
          <p:cNvGrpSpPr>
            <a:grpSpLocks/>
          </p:cNvGrpSpPr>
          <p:nvPr/>
        </p:nvGrpSpPr>
        <p:grpSpPr bwMode="auto">
          <a:xfrm>
            <a:off x="3605213" y="4694238"/>
            <a:ext cx="749300" cy="749300"/>
            <a:chOff x="2692" y="2788"/>
            <a:chExt cx="472" cy="472"/>
          </a:xfrm>
        </p:grpSpPr>
        <p:sp>
          <p:nvSpPr>
            <p:cNvPr id="41065" name="Rectangle 61"/>
            <p:cNvSpPr>
              <a:spLocks noChangeArrowheads="1"/>
            </p:cNvSpPr>
            <p:nvPr/>
          </p:nvSpPr>
          <p:spPr bwMode="auto">
            <a:xfrm>
              <a:off x="2692" y="3028"/>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6" name="Rectangle 62"/>
            <p:cNvSpPr>
              <a:spLocks noChangeArrowheads="1"/>
            </p:cNvSpPr>
            <p:nvPr/>
          </p:nvSpPr>
          <p:spPr bwMode="auto">
            <a:xfrm>
              <a:off x="2932" y="3028"/>
              <a:ext cx="232" cy="232"/>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7" name="Rectangle 63"/>
            <p:cNvSpPr>
              <a:spLocks noChangeArrowheads="1"/>
            </p:cNvSpPr>
            <p:nvPr/>
          </p:nvSpPr>
          <p:spPr bwMode="auto">
            <a:xfrm>
              <a:off x="2692" y="2788"/>
              <a:ext cx="232" cy="232"/>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8" name="Rectangle 64"/>
            <p:cNvSpPr>
              <a:spLocks noChangeArrowheads="1"/>
            </p:cNvSpPr>
            <p:nvPr/>
          </p:nvSpPr>
          <p:spPr bwMode="auto">
            <a:xfrm>
              <a:off x="2932" y="2788"/>
              <a:ext cx="232" cy="232"/>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5" name="Group 65"/>
          <p:cNvGrpSpPr>
            <a:grpSpLocks/>
          </p:cNvGrpSpPr>
          <p:nvPr/>
        </p:nvGrpSpPr>
        <p:grpSpPr bwMode="auto">
          <a:xfrm>
            <a:off x="4748213" y="3170238"/>
            <a:ext cx="3035300" cy="3498850"/>
            <a:chOff x="3412" y="1828"/>
            <a:chExt cx="1912" cy="2204"/>
          </a:xfrm>
        </p:grpSpPr>
        <p:grpSp>
          <p:nvGrpSpPr>
            <p:cNvPr id="40974" name="Group 66"/>
            <p:cNvGrpSpPr>
              <a:grpSpLocks/>
            </p:cNvGrpSpPr>
            <p:nvPr/>
          </p:nvGrpSpPr>
          <p:grpSpPr bwMode="auto">
            <a:xfrm>
              <a:off x="3412" y="2788"/>
              <a:ext cx="1912" cy="952"/>
              <a:chOff x="3412" y="2788"/>
              <a:chExt cx="1912" cy="952"/>
            </a:xfrm>
          </p:grpSpPr>
          <p:grpSp>
            <p:nvGrpSpPr>
              <p:cNvPr id="41019" name="Group 67"/>
              <p:cNvGrpSpPr>
                <a:grpSpLocks/>
              </p:cNvGrpSpPr>
              <p:nvPr/>
            </p:nvGrpSpPr>
            <p:grpSpPr bwMode="auto">
              <a:xfrm>
                <a:off x="3412" y="2788"/>
                <a:ext cx="952" cy="952"/>
                <a:chOff x="3412" y="2788"/>
                <a:chExt cx="952" cy="952"/>
              </a:xfrm>
            </p:grpSpPr>
            <p:grpSp>
              <p:nvGrpSpPr>
                <p:cNvPr id="41043" name="Group 68"/>
                <p:cNvGrpSpPr>
                  <a:grpSpLocks/>
                </p:cNvGrpSpPr>
                <p:nvPr/>
              </p:nvGrpSpPr>
              <p:grpSpPr bwMode="auto">
                <a:xfrm>
                  <a:off x="3412" y="3268"/>
                  <a:ext cx="952" cy="472"/>
                  <a:chOff x="3412" y="3268"/>
                  <a:chExt cx="952" cy="472"/>
                </a:xfrm>
              </p:grpSpPr>
              <p:grpSp>
                <p:nvGrpSpPr>
                  <p:cNvPr id="41055" name="Group 69"/>
                  <p:cNvGrpSpPr>
                    <a:grpSpLocks/>
                  </p:cNvGrpSpPr>
                  <p:nvPr/>
                </p:nvGrpSpPr>
                <p:grpSpPr bwMode="auto">
                  <a:xfrm>
                    <a:off x="3412" y="3268"/>
                    <a:ext cx="472" cy="472"/>
                    <a:chOff x="3412" y="3268"/>
                    <a:chExt cx="472" cy="472"/>
                  </a:xfrm>
                </p:grpSpPr>
                <p:sp>
                  <p:nvSpPr>
                    <p:cNvPr id="41061" name="Rectangle 70"/>
                    <p:cNvSpPr>
                      <a:spLocks noChangeArrowheads="1"/>
                    </p:cNvSpPr>
                    <p:nvPr/>
                  </p:nvSpPr>
                  <p:spPr bwMode="auto">
                    <a:xfrm>
                      <a:off x="34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2" name="Rectangle 71"/>
                    <p:cNvSpPr>
                      <a:spLocks noChangeArrowheads="1"/>
                    </p:cNvSpPr>
                    <p:nvPr/>
                  </p:nvSpPr>
                  <p:spPr bwMode="auto">
                    <a:xfrm>
                      <a:off x="36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3" name="Rectangle 72"/>
                    <p:cNvSpPr>
                      <a:spLocks noChangeArrowheads="1"/>
                    </p:cNvSpPr>
                    <p:nvPr/>
                  </p:nvSpPr>
                  <p:spPr bwMode="auto">
                    <a:xfrm>
                      <a:off x="34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4" name="Rectangle 73"/>
                    <p:cNvSpPr>
                      <a:spLocks noChangeArrowheads="1"/>
                    </p:cNvSpPr>
                    <p:nvPr/>
                  </p:nvSpPr>
                  <p:spPr bwMode="auto">
                    <a:xfrm>
                      <a:off x="36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56" name="Group 74"/>
                  <p:cNvGrpSpPr>
                    <a:grpSpLocks/>
                  </p:cNvGrpSpPr>
                  <p:nvPr/>
                </p:nvGrpSpPr>
                <p:grpSpPr bwMode="auto">
                  <a:xfrm>
                    <a:off x="3892" y="3268"/>
                    <a:ext cx="472" cy="472"/>
                    <a:chOff x="3892" y="3268"/>
                    <a:chExt cx="472" cy="472"/>
                  </a:xfrm>
                </p:grpSpPr>
                <p:sp>
                  <p:nvSpPr>
                    <p:cNvPr id="41057" name="Rectangle 75"/>
                    <p:cNvSpPr>
                      <a:spLocks noChangeArrowheads="1"/>
                    </p:cNvSpPr>
                    <p:nvPr/>
                  </p:nvSpPr>
                  <p:spPr bwMode="auto">
                    <a:xfrm>
                      <a:off x="38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8" name="Rectangle 76"/>
                    <p:cNvSpPr>
                      <a:spLocks noChangeArrowheads="1"/>
                    </p:cNvSpPr>
                    <p:nvPr/>
                  </p:nvSpPr>
                  <p:spPr bwMode="auto">
                    <a:xfrm>
                      <a:off x="41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9" name="Rectangle 77"/>
                    <p:cNvSpPr>
                      <a:spLocks noChangeArrowheads="1"/>
                    </p:cNvSpPr>
                    <p:nvPr/>
                  </p:nvSpPr>
                  <p:spPr bwMode="auto">
                    <a:xfrm>
                      <a:off x="38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0" name="Rectangle 78"/>
                    <p:cNvSpPr>
                      <a:spLocks noChangeArrowheads="1"/>
                    </p:cNvSpPr>
                    <p:nvPr/>
                  </p:nvSpPr>
                  <p:spPr bwMode="auto">
                    <a:xfrm>
                      <a:off x="41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1044" name="Group 79"/>
                <p:cNvGrpSpPr>
                  <a:grpSpLocks/>
                </p:cNvGrpSpPr>
                <p:nvPr/>
              </p:nvGrpSpPr>
              <p:grpSpPr bwMode="auto">
                <a:xfrm>
                  <a:off x="3412" y="2788"/>
                  <a:ext cx="952" cy="472"/>
                  <a:chOff x="3412" y="2788"/>
                  <a:chExt cx="952" cy="472"/>
                </a:xfrm>
              </p:grpSpPr>
              <p:grpSp>
                <p:nvGrpSpPr>
                  <p:cNvPr id="41045" name="Group 80"/>
                  <p:cNvGrpSpPr>
                    <a:grpSpLocks/>
                  </p:cNvGrpSpPr>
                  <p:nvPr/>
                </p:nvGrpSpPr>
                <p:grpSpPr bwMode="auto">
                  <a:xfrm>
                    <a:off x="3412" y="2788"/>
                    <a:ext cx="472" cy="472"/>
                    <a:chOff x="3412" y="2788"/>
                    <a:chExt cx="472" cy="472"/>
                  </a:xfrm>
                </p:grpSpPr>
                <p:sp>
                  <p:nvSpPr>
                    <p:cNvPr id="41051" name="Rectangle 81"/>
                    <p:cNvSpPr>
                      <a:spLocks noChangeArrowheads="1"/>
                    </p:cNvSpPr>
                    <p:nvPr/>
                  </p:nvSpPr>
                  <p:spPr bwMode="auto">
                    <a:xfrm>
                      <a:off x="34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2" name="Rectangle 82"/>
                    <p:cNvSpPr>
                      <a:spLocks noChangeArrowheads="1"/>
                    </p:cNvSpPr>
                    <p:nvPr/>
                  </p:nvSpPr>
                  <p:spPr bwMode="auto">
                    <a:xfrm>
                      <a:off x="36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3" name="Rectangle 83"/>
                    <p:cNvSpPr>
                      <a:spLocks noChangeArrowheads="1"/>
                    </p:cNvSpPr>
                    <p:nvPr/>
                  </p:nvSpPr>
                  <p:spPr bwMode="auto">
                    <a:xfrm>
                      <a:off x="34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4" name="Rectangle 84"/>
                    <p:cNvSpPr>
                      <a:spLocks noChangeArrowheads="1"/>
                    </p:cNvSpPr>
                    <p:nvPr/>
                  </p:nvSpPr>
                  <p:spPr bwMode="auto">
                    <a:xfrm>
                      <a:off x="36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46" name="Group 85"/>
                  <p:cNvGrpSpPr>
                    <a:grpSpLocks/>
                  </p:cNvGrpSpPr>
                  <p:nvPr/>
                </p:nvGrpSpPr>
                <p:grpSpPr bwMode="auto">
                  <a:xfrm>
                    <a:off x="3892" y="2788"/>
                    <a:ext cx="472" cy="472"/>
                    <a:chOff x="3892" y="2788"/>
                    <a:chExt cx="472" cy="472"/>
                  </a:xfrm>
                </p:grpSpPr>
                <p:sp>
                  <p:nvSpPr>
                    <p:cNvPr id="41047" name="Rectangle 86"/>
                    <p:cNvSpPr>
                      <a:spLocks noChangeArrowheads="1"/>
                    </p:cNvSpPr>
                    <p:nvPr/>
                  </p:nvSpPr>
                  <p:spPr bwMode="auto">
                    <a:xfrm>
                      <a:off x="38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8" name="Rectangle 87"/>
                    <p:cNvSpPr>
                      <a:spLocks noChangeArrowheads="1"/>
                    </p:cNvSpPr>
                    <p:nvPr/>
                  </p:nvSpPr>
                  <p:spPr bwMode="auto">
                    <a:xfrm>
                      <a:off x="41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9" name="Rectangle 88"/>
                    <p:cNvSpPr>
                      <a:spLocks noChangeArrowheads="1"/>
                    </p:cNvSpPr>
                    <p:nvPr/>
                  </p:nvSpPr>
                  <p:spPr bwMode="auto">
                    <a:xfrm>
                      <a:off x="38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0" name="Rectangle 89"/>
                    <p:cNvSpPr>
                      <a:spLocks noChangeArrowheads="1"/>
                    </p:cNvSpPr>
                    <p:nvPr/>
                  </p:nvSpPr>
                  <p:spPr bwMode="auto">
                    <a:xfrm>
                      <a:off x="41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1020" name="Group 90"/>
              <p:cNvGrpSpPr>
                <a:grpSpLocks/>
              </p:cNvGrpSpPr>
              <p:nvPr/>
            </p:nvGrpSpPr>
            <p:grpSpPr bwMode="auto">
              <a:xfrm>
                <a:off x="4372" y="2788"/>
                <a:ext cx="952" cy="952"/>
                <a:chOff x="4372" y="2788"/>
                <a:chExt cx="952" cy="952"/>
              </a:xfrm>
            </p:grpSpPr>
            <p:grpSp>
              <p:nvGrpSpPr>
                <p:cNvPr id="41021" name="Group 91"/>
                <p:cNvGrpSpPr>
                  <a:grpSpLocks/>
                </p:cNvGrpSpPr>
                <p:nvPr/>
              </p:nvGrpSpPr>
              <p:grpSpPr bwMode="auto">
                <a:xfrm>
                  <a:off x="4372" y="3268"/>
                  <a:ext cx="952" cy="472"/>
                  <a:chOff x="4372" y="3268"/>
                  <a:chExt cx="952" cy="472"/>
                </a:xfrm>
              </p:grpSpPr>
              <p:grpSp>
                <p:nvGrpSpPr>
                  <p:cNvPr id="41033" name="Group 92"/>
                  <p:cNvGrpSpPr>
                    <a:grpSpLocks/>
                  </p:cNvGrpSpPr>
                  <p:nvPr/>
                </p:nvGrpSpPr>
                <p:grpSpPr bwMode="auto">
                  <a:xfrm>
                    <a:off x="4372" y="3268"/>
                    <a:ext cx="472" cy="472"/>
                    <a:chOff x="4372" y="3268"/>
                    <a:chExt cx="472" cy="472"/>
                  </a:xfrm>
                </p:grpSpPr>
                <p:sp>
                  <p:nvSpPr>
                    <p:cNvPr id="41039" name="Rectangle 93"/>
                    <p:cNvSpPr>
                      <a:spLocks noChangeArrowheads="1"/>
                    </p:cNvSpPr>
                    <p:nvPr/>
                  </p:nvSpPr>
                  <p:spPr bwMode="auto">
                    <a:xfrm>
                      <a:off x="437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0" name="Rectangle 94"/>
                    <p:cNvSpPr>
                      <a:spLocks noChangeArrowheads="1"/>
                    </p:cNvSpPr>
                    <p:nvPr/>
                  </p:nvSpPr>
                  <p:spPr bwMode="auto">
                    <a:xfrm>
                      <a:off x="46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1" name="Rectangle 95"/>
                    <p:cNvSpPr>
                      <a:spLocks noChangeArrowheads="1"/>
                    </p:cNvSpPr>
                    <p:nvPr/>
                  </p:nvSpPr>
                  <p:spPr bwMode="auto">
                    <a:xfrm>
                      <a:off x="437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2" name="Rectangle 96"/>
                    <p:cNvSpPr>
                      <a:spLocks noChangeArrowheads="1"/>
                    </p:cNvSpPr>
                    <p:nvPr/>
                  </p:nvSpPr>
                  <p:spPr bwMode="auto">
                    <a:xfrm>
                      <a:off x="46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34" name="Group 97"/>
                  <p:cNvGrpSpPr>
                    <a:grpSpLocks/>
                  </p:cNvGrpSpPr>
                  <p:nvPr/>
                </p:nvGrpSpPr>
                <p:grpSpPr bwMode="auto">
                  <a:xfrm>
                    <a:off x="4852" y="3268"/>
                    <a:ext cx="472" cy="472"/>
                    <a:chOff x="4852" y="3268"/>
                    <a:chExt cx="472" cy="472"/>
                  </a:xfrm>
                </p:grpSpPr>
                <p:sp>
                  <p:nvSpPr>
                    <p:cNvPr id="41035" name="Rectangle 98"/>
                    <p:cNvSpPr>
                      <a:spLocks noChangeArrowheads="1"/>
                    </p:cNvSpPr>
                    <p:nvPr/>
                  </p:nvSpPr>
                  <p:spPr bwMode="auto">
                    <a:xfrm>
                      <a:off x="48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6" name="Rectangle 99"/>
                    <p:cNvSpPr>
                      <a:spLocks noChangeArrowheads="1"/>
                    </p:cNvSpPr>
                    <p:nvPr/>
                  </p:nvSpPr>
                  <p:spPr bwMode="auto">
                    <a:xfrm>
                      <a:off x="50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7" name="Rectangle 100"/>
                    <p:cNvSpPr>
                      <a:spLocks noChangeArrowheads="1"/>
                    </p:cNvSpPr>
                    <p:nvPr/>
                  </p:nvSpPr>
                  <p:spPr bwMode="auto">
                    <a:xfrm>
                      <a:off x="48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8" name="Rectangle 101"/>
                    <p:cNvSpPr>
                      <a:spLocks noChangeArrowheads="1"/>
                    </p:cNvSpPr>
                    <p:nvPr/>
                  </p:nvSpPr>
                  <p:spPr bwMode="auto">
                    <a:xfrm>
                      <a:off x="50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1022" name="Group 102"/>
                <p:cNvGrpSpPr>
                  <a:grpSpLocks/>
                </p:cNvGrpSpPr>
                <p:nvPr/>
              </p:nvGrpSpPr>
              <p:grpSpPr bwMode="auto">
                <a:xfrm>
                  <a:off x="4372" y="2788"/>
                  <a:ext cx="952" cy="472"/>
                  <a:chOff x="4372" y="2788"/>
                  <a:chExt cx="952" cy="472"/>
                </a:xfrm>
              </p:grpSpPr>
              <p:grpSp>
                <p:nvGrpSpPr>
                  <p:cNvPr id="41023" name="Group 103"/>
                  <p:cNvGrpSpPr>
                    <a:grpSpLocks/>
                  </p:cNvGrpSpPr>
                  <p:nvPr/>
                </p:nvGrpSpPr>
                <p:grpSpPr bwMode="auto">
                  <a:xfrm>
                    <a:off x="4372" y="2788"/>
                    <a:ext cx="472" cy="472"/>
                    <a:chOff x="4372" y="2788"/>
                    <a:chExt cx="472" cy="472"/>
                  </a:xfrm>
                </p:grpSpPr>
                <p:sp>
                  <p:nvSpPr>
                    <p:cNvPr id="41029" name="Rectangle 104"/>
                    <p:cNvSpPr>
                      <a:spLocks noChangeArrowheads="1"/>
                    </p:cNvSpPr>
                    <p:nvPr/>
                  </p:nvSpPr>
                  <p:spPr bwMode="auto">
                    <a:xfrm>
                      <a:off x="437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0" name="Rectangle 105"/>
                    <p:cNvSpPr>
                      <a:spLocks noChangeArrowheads="1"/>
                    </p:cNvSpPr>
                    <p:nvPr/>
                  </p:nvSpPr>
                  <p:spPr bwMode="auto">
                    <a:xfrm>
                      <a:off x="46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1" name="Rectangle 106"/>
                    <p:cNvSpPr>
                      <a:spLocks noChangeArrowheads="1"/>
                    </p:cNvSpPr>
                    <p:nvPr/>
                  </p:nvSpPr>
                  <p:spPr bwMode="auto">
                    <a:xfrm>
                      <a:off x="437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2" name="Rectangle 107"/>
                    <p:cNvSpPr>
                      <a:spLocks noChangeArrowheads="1"/>
                    </p:cNvSpPr>
                    <p:nvPr/>
                  </p:nvSpPr>
                  <p:spPr bwMode="auto">
                    <a:xfrm>
                      <a:off x="46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24" name="Group 108"/>
                  <p:cNvGrpSpPr>
                    <a:grpSpLocks/>
                  </p:cNvGrpSpPr>
                  <p:nvPr/>
                </p:nvGrpSpPr>
                <p:grpSpPr bwMode="auto">
                  <a:xfrm>
                    <a:off x="4852" y="2788"/>
                    <a:ext cx="472" cy="472"/>
                    <a:chOff x="4852" y="2788"/>
                    <a:chExt cx="472" cy="472"/>
                  </a:xfrm>
                </p:grpSpPr>
                <p:sp>
                  <p:nvSpPr>
                    <p:cNvPr id="41025" name="Rectangle 109"/>
                    <p:cNvSpPr>
                      <a:spLocks noChangeArrowheads="1"/>
                    </p:cNvSpPr>
                    <p:nvPr/>
                  </p:nvSpPr>
                  <p:spPr bwMode="auto">
                    <a:xfrm>
                      <a:off x="48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26" name="Rectangle 110"/>
                    <p:cNvSpPr>
                      <a:spLocks noChangeArrowheads="1"/>
                    </p:cNvSpPr>
                    <p:nvPr/>
                  </p:nvSpPr>
                  <p:spPr bwMode="auto">
                    <a:xfrm>
                      <a:off x="50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27" name="Rectangle 111"/>
                    <p:cNvSpPr>
                      <a:spLocks noChangeArrowheads="1"/>
                    </p:cNvSpPr>
                    <p:nvPr/>
                  </p:nvSpPr>
                  <p:spPr bwMode="auto">
                    <a:xfrm>
                      <a:off x="48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28" name="Rectangle 112"/>
                    <p:cNvSpPr>
                      <a:spLocks noChangeArrowheads="1"/>
                    </p:cNvSpPr>
                    <p:nvPr/>
                  </p:nvSpPr>
                  <p:spPr bwMode="auto">
                    <a:xfrm>
                      <a:off x="50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40975" name="Group 113"/>
            <p:cNvGrpSpPr>
              <a:grpSpLocks/>
            </p:cNvGrpSpPr>
            <p:nvPr/>
          </p:nvGrpSpPr>
          <p:grpSpPr bwMode="auto">
            <a:xfrm>
              <a:off x="3412" y="1828"/>
              <a:ext cx="952" cy="952"/>
              <a:chOff x="3412" y="1828"/>
              <a:chExt cx="952" cy="952"/>
            </a:xfrm>
          </p:grpSpPr>
          <p:grpSp>
            <p:nvGrpSpPr>
              <p:cNvPr id="40997" name="Group 114"/>
              <p:cNvGrpSpPr>
                <a:grpSpLocks/>
              </p:cNvGrpSpPr>
              <p:nvPr/>
            </p:nvGrpSpPr>
            <p:grpSpPr bwMode="auto">
              <a:xfrm>
                <a:off x="3412" y="2308"/>
                <a:ext cx="952" cy="472"/>
                <a:chOff x="3412" y="2308"/>
                <a:chExt cx="952" cy="472"/>
              </a:xfrm>
            </p:grpSpPr>
            <p:grpSp>
              <p:nvGrpSpPr>
                <p:cNvPr id="41009" name="Group 115"/>
                <p:cNvGrpSpPr>
                  <a:grpSpLocks/>
                </p:cNvGrpSpPr>
                <p:nvPr/>
              </p:nvGrpSpPr>
              <p:grpSpPr bwMode="auto">
                <a:xfrm>
                  <a:off x="3412" y="2308"/>
                  <a:ext cx="472" cy="472"/>
                  <a:chOff x="3412" y="2308"/>
                  <a:chExt cx="472" cy="472"/>
                </a:xfrm>
              </p:grpSpPr>
              <p:sp>
                <p:nvSpPr>
                  <p:cNvPr id="41015" name="Rectangle 116"/>
                  <p:cNvSpPr>
                    <a:spLocks noChangeArrowheads="1"/>
                  </p:cNvSpPr>
                  <p:nvPr/>
                </p:nvSpPr>
                <p:spPr bwMode="auto">
                  <a:xfrm>
                    <a:off x="34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6" name="Rectangle 117"/>
                  <p:cNvSpPr>
                    <a:spLocks noChangeArrowheads="1"/>
                  </p:cNvSpPr>
                  <p:nvPr/>
                </p:nvSpPr>
                <p:spPr bwMode="auto">
                  <a:xfrm>
                    <a:off x="36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7" name="Rectangle 118"/>
                  <p:cNvSpPr>
                    <a:spLocks noChangeArrowheads="1"/>
                  </p:cNvSpPr>
                  <p:nvPr/>
                </p:nvSpPr>
                <p:spPr bwMode="auto">
                  <a:xfrm>
                    <a:off x="34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8" name="Rectangle 119"/>
                  <p:cNvSpPr>
                    <a:spLocks noChangeArrowheads="1"/>
                  </p:cNvSpPr>
                  <p:nvPr/>
                </p:nvSpPr>
                <p:spPr bwMode="auto">
                  <a:xfrm>
                    <a:off x="36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10" name="Group 120"/>
                <p:cNvGrpSpPr>
                  <a:grpSpLocks/>
                </p:cNvGrpSpPr>
                <p:nvPr/>
              </p:nvGrpSpPr>
              <p:grpSpPr bwMode="auto">
                <a:xfrm>
                  <a:off x="3892" y="2308"/>
                  <a:ext cx="472" cy="472"/>
                  <a:chOff x="3892" y="2308"/>
                  <a:chExt cx="472" cy="472"/>
                </a:xfrm>
              </p:grpSpPr>
              <p:sp>
                <p:nvSpPr>
                  <p:cNvPr id="41011" name="Rectangle 121"/>
                  <p:cNvSpPr>
                    <a:spLocks noChangeArrowheads="1"/>
                  </p:cNvSpPr>
                  <p:nvPr/>
                </p:nvSpPr>
                <p:spPr bwMode="auto">
                  <a:xfrm>
                    <a:off x="38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2" name="Rectangle 122"/>
                  <p:cNvSpPr>
                    <a:spLocks noChangeArrowheads="1"/>
                  </p:cNvSpPr>
                  <p:nvPr/>
                </p:nvSpPr>
                <p:spPr bwMode="auto">
                  <a:xfrm>
                    <a:off x="413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3" name="Rectangle 123"/>
                  <p:cNvSpPr>
                    <a:spLocks noChangeArrowheads="1"/>
                  </p:cNvSpPr>
                  <p:nvPr/>
                </p:nvSpPr>
                <p:spPr bwMode="auto">
                  <a:xfrm>
                    <a:off x="38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4" name="Rectangle 124"/>
                  <p:cNvSpPr>
                    <a:spLocks noChangeArrowheads="1"/>
                  </p:cNvSpPr>
                  <p:nvPr/>
                </p:nvSpPr>
                <p:spPr bwMode="auto">
                  <a:xfrm>
                    <a:off x="413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0998" name="Group 125"/>
              <p:cNvGrpSpPr>
                <a:grpSpLocks/>
              </p:cNvGrpSpPr>
              <p:nvPr/>
            </p:nvGrpSpPr>
            <p:grpSpPr bwMode="auto">
              <a:xfrm>
                <a:off x="3412" y="1828"/>
                <a:ext cx="952" cy="472"/>
                <a:chOff x="3412" y="1828"/>
                <a:chExt cx="952" cy="472"/>
              </a:xfrm>
            </p:grpSpPr>
            <p:grpSp>
              <p:nvGrpSpPr>
                <p:cNvPr id="40999" name="Group 126"/>
                <p:cNvGrpSpPr>
                  <a:grpSpLocks/>
                </p:cNvGrpSpPr>
                <p:nvPr/>
              </p:nvGrpSpPr>
              <p:grpSpPr bwMode="auto">
                <a:xfrm>
                  <a:off x="3412" y="1828"/>
                  <a:ext cx="472" cy="472"/>
                  <a:chOff x="3412" y="1828"/>
                  <a:chExt cx="472" cy="472"/>
                </a:xfrm>
              </p:grpSpPr>
              <p:sp>
                <p:nvSpPr>
                  <p:cNvPr id="41005" name="Rectangle 127"/>
                  <p:cNvSpPr>
                    <a:spLocks noChangeArrowheads="1"/>
                  </p:cNvSpPr>
                  <p:nvPr/>
                </p:nvSpPr>
                <p:spPr bwMode="auto">
                  <a:xfrm>
                    <a:off x="341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6" name="Rectangle 128"/>
                  <p:cNvSpPr>
                    <a:spLocks noChangeArrowheads="1"/>
                  </p:cNvSpPr>
                  <p:nvPr/>
                </p:nvSpPr>
                <p:spPr bwMode="auto">
                  <a:xfrm>
                    <a:off x="36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7" name="Rectangle 129"/>
                  <p:cNvSpPr>
                    <a:spLocks noChangeArrowheads="1"/>
                  </p:cNvSpPr>
                  <p:nvPr/>
                </p:nvSpPr>
                <p:spPr bwMode="auto">
                  <a:xfrm>
                    <a:off x="34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8" name="Rectangle 130"/>
                  <p:cNvSpPr>
                    <a:spLocks noChangeArrowheads="1"/>
                  </p:cNvSpPr>
                  <p:nvPr/>
                </p:nvSpPr>
                <p:spPr bwMode="auto">
                  <a:xfrm>
                    <a:off x="36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00" name="Group 131"/>
                <p:cNvGrpSpPr>
                  <a:grpSpLocks/>
                </p:cNvGrpSpPr>
                <p:nvPr/>
              </p:nvGrpSpPr>
              <p:grpSpPr bwMode="auto">
                <a:xfrm>
                  <a:off x="3892" y="1828"/>
                  <a:ext cx="472" cy="472"/>
                  <a:chOff x="3892" y="1828"/>
                  <a:chExt cx="472" cy="472"/>
                </a:xfrm>
              </p:grpSpPr>
              <p:sp>
                <p:nvSpPr>
                  <p:cNvPr id="41001" name="Rectangle 132"/>
                  <p:cNvSpPr>
                    <a:spLocks noChangeArrowheads="1"/>
                  </p:cNvSpPr>
                  <p:nvPr/>
                </p:nvSpPr>
                <p:spPr bwMode="auto">
                  <a:xfrm>
                    <a:off x="38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2" name="Rectangle 133"/>
                  <p:cNvSpPr>
                    <a:spLocks noChangeArrowheads="1"/>
                  </p:cNvSpPr>
                  <p:nvPr/>
                </p:nvSpPr>
                <p:spPr bwMode="auto">
                  <a:xfrm>
                    <a:off x="413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3" name="Rectangle 134"/>
                  <p:cNvSpPr>
                    <a:spLocks noChangeArrowheads="1"/>
                  </p:cNvSpPr>
                  <p:nvPr/>
                </p:nvSpPr>
                <p:spPr bwMode="auto">
                  <a:xfrm>
                    <a:off x="38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4" name="Rectangle 135"/>
                  <p:cNvSpPr>
                    <a:spLocks noChangeArrowheads="1"/>
                  </p:cNvSpPr>
                  <p:nvPr/>
                </p:nvSpPr>
                <p:spPr bwMode="auto">
                  <a:xfrm>
                    <a:off x="413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0976" name="Group 136"/>
            <p:cNvGrpSpPr>
              <a:grpSpLocks/>
            </p:cNvGrpSpPr>
            <p:nvPr/>
          </p:nvGrpSpPr>
          <p:grpSpPr bwMode="auto">
            <a:xfrm>
              <a:off x="4372" y="2308"/>
              <a:ext cx="952" cy="472"/>
              <a:chOff x="4372" y="2308"/>
              <a:chExt cx="952" cy="472"/>
            </a:xfrm>
          </p:grpSpPr>
          <p:grpSp>
            <p:nvGrpSpPr>
              <p:cNvPr id="40987" name="Group 137"/>
              <p:cNvGrpSpPr>
                <a:grpSpLocks/>
              </p:cNvGrpSpPr>
              <p:nvPr/>
            </p:nvGrpSpPr>
            <p:grpSpPr bwMode="auto">
              <a:xfrm>
                <a:off x="4372" y="2308"/>
                <a:ext cx="472" cy="472"/>
                <a:chOff x="4372" y="2308"/>
                <a:chExt cx="472" cy="472"/>
              </a:xfrm>
            </p:grpSpPr>
            <p:sp>
              <p:nvSpPr>
                <p:cNvPr id="40993" name="Rectangle 138"/>
                <p:cNvSpPr>
                  <a:spLocks noChangeArrowheads="1"/>
                </p:cNvSpPr>
                <p:nvPr/>
              </p:nvSpPr>
              <p:spPr bwMode="auto">
                <a:xfrm>
                  <a:off x="437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4" name="Rectangle 139"/>
                <p:cNvSpPr>
                  <a:spLocks noChangeArrowheads="1"/>
                </p:cNvSpPr>
                <p:nvPr/>
              </p:nvSpPr>
              <p:spPr bwMode="auto">
                <a:xfrm>
                  <a:off x="46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5" name="Rectangle 140"/>
                <p:cNvSpPr>
                  <a:spLocks noChangeArrowheads="1"/>
                </p:cNvSpPr>
                <p:nvPr/>
              </p:nvSpPr>
              <p:spPr bwMode="auto">
                <a:xfrm>
                  <a:off x="437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6" name="Rectangle 141"/>
                <p:cNvSpPr>
                  <a:spLocks noChangeArrowheads="1"/>
                </p:cNvSpPr>
                <p:nvPr/>
              </p:nvSpPr>
              <p:spPr bwMode="auto">
                <a:xfrm>
                  <a:off x="46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0988" name="Group 142"/>
              <p:cNvGrpSpPr>
                <a:grpSpLocks/>
              </p:cNvGrpSpPr>
              <p:nvPr/>
            </p:nvGrpSpPr>
            <p:grpSpPr bwMode="auto">
              <a:xfrm>
                <a:off x="4852" y="2308"/>
                <a:ext cx="472" cy="472"/>
                <a:chOff x="4852" y="2308"/>
                <a:chExt cx="472" cy="472"/>
              </a:xfrm>
            </p:grpSpPr>
            <p:sp>
              <p:nvSpPr>
                <p:cNvPr id="40989" name="Rectangle 143"/>
                <p:cNvSpPr>
                  <a:spLocks noChangeArrowheads="1"/>
                </p:cNvSpPr>
                <p:nvPr/>
              </p:nvSpPr>
              <p:spPr bwMode="auto">
                <a:xfrm>
                  <a:off x="48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0" name="Rectangle 144"/>
                <p:cNvSpPr>
                  <a:spLocks noChangeArrowheads="1"/>
                </p:cNvSpPr>
                <p:nvPr/>
              </p:nvSpPr>
              <p:spPr bwMode="auto">
                <a:xfrm>
                  <a:off x="50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1" name="Rectangle 145"/>
                <p:cNvSpPr>
                  <a:spLocks noChangeArrowheads="1"/>
                </p:cNvSpPr>
                <p:nvPr/>
              </p:nvSpPr>
              <p:spPr bwMode="auto">
                <a:xfrm>
                  <a:off x="48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2" name="Rectangle 146"/>
                <p:cNvSpPr>
                  <a:spLocks noChangeArrowheads="1"/>
                </p:cNvSpPr>
                <p:nvPr/>
              </p:nvSpPr>
              <p:spPr bwMode="auto">
                <a:xfrm>
                  <a:off x="50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40977" name="Rectangle 147"/>
            <p:cNvSpPr>
              <a:spLocks noChangeArrowheads="1"/>
            </p:cNvSpPr>
            <p:nvPr/>
          </p:nvSpPr>
          <p:spPr bwMode="auto">
            <a:xfrm>
              <a:off x="437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78" name="Rectangle 148"/>
            <p:cNvSpPr>
              <a:spLocks noChangeArrowheads="1"/>
            </p:cNvSpPr>
            <p:nvPr/>
          </p:nvSpPr>
          <p:spPr bwMode="auto">
            <a:xfrm>
              <a:off x="4612" y="20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0979" name="Rectangle 149"/>
            <p:cNvSpPr>
              <a:spLocks noChangeArrowheads="1"/>
            </p:cNvSpPr>
            <p:nvPr/>
          </p:nvSpPr>
          <p:spPr bwMode="auto">
            <a:xfrm>
              <a:off x="437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80" name="Rectangle 150"/>
            <p:cNvSpPr>
              <a:spLocks noChangeArrowheads="1"/>
            </p:cNvSpPr>
            <p:nvPr/>
          </p:nvSpPr>
          <p:spPr bwMode="auto">
            <a:xfrm>
              <a:off x="46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40981" name="Group 151"/>
            <p:cNvGrpSpPr>
              <a:grpSpLocks/>
            </p:cNvGrpSpPr>
            <p:nvPr/>
          </p:nvGrpSpPr>
          <p:grpSpPr bwMode="auto">
            <a:xfrm>
              <a:off x="4852" y="1828"/>
              <a:ext cx="472" cy="472"/>
              <a:chOff x="4852" y="1828"/>
              <a:chExt cx="472" cy="472"/>
            </a:xfrm>
          </p:grpSpPr>
          <p:sp>
            <p:nvSpPr>
              <p:cNvPr id="40983" name="Rectangle 152"/>
              <p:cNvSpPr>
                <a:spLocks noChangeArrowheads="1"/>
              </p:cNvSpPr>
              <p:nvPr/>
            </p:nvSpPr>
            <p:spPr bwMode="auto">
              <a:xfrm>
                <a:off x="48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84" name="Rectangle 153"/>
              <p:cNvSpPr>
                <a:spLocks noChangeArrowheads="1"/>
              </p:cNvSpPr>
              <p:nvPr/>
            </p:nvSpPr>
            <p:spPr bwMode="auto">
              <a:xfrm>
                <a:off x="50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85" name="Rectangle 154"/>
              <p:cNvSpPr>
                <a:spLocks noChangeArrowheads="1"/>
              </p:cNvSpPr>
              <p:nvPr/>
            </p:nvSpPr>
            <p:spPr bwMode="auto">
              <a:xfrm>
                <a:off x="48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86" name="Rectangle 155"/>
              <p:cNvSpPr>
                <a:spLocks noChangeArrowheads="1"/>
              </p:cNvSpPr>
              <p:nvPr/>
            </p:nvSpPr>
            <p:spPr bwMode="auto">
              <a:xfrm>
                <a:off x="50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0982" name="Rectangle 156"/>
            <p:cNvSpPr>
              <a:spLocks noChangeArrowheads="1"/>
            </p:cNvSpPr>
            <p:nvPr/>
          </p:nvSpPr>
          <p:spPr bwMode="auto">
            <a:xfrm>
              <a:off x="417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8x8</a:t>
              </a:r>
            </a:p>
          </p:txBody>
        </p:sp>
      </p:grpSp>
      <p:sp>
        <p:nvSpPr>
          <p:cNvPr id="40973" name="投影片編號版面配置區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77E3C15-38A5-46A2-BFFA-ECCD779A9E10}" type="slidenum">
              <a:rPr kumimoji="0" lang="en-US" altLang="zh-TW" sz="1400" smtClean="0">
                <a:latin typeface="Arial" charset="0"/>
              </a:rPr>
              <a:pPr eaLnBrk="1" hangingPunct="1">
                <a:spcBef>
                  <a:spcPct val="0"/>
                </a:spcBef>
                <a:buClrTx/>
                <a:buSzTx/>
                <a:buFontTx/>
                <a:buNone/>
              </a:pPr>
              <a:t>36</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01650" y="2060575"/>
            <a:ext cx="8102600" cy="4392613"/>
          </a:xfrm>
        </p:spPr>
        <p:txBody>
          <a:bodyPr/>
          <a:lstStyle/>
          <a:p>
            <a:r>
              <a:rPr lang="en-US" altLang="zh-TW" sz="2400" smtClean="0"/>
              <a:t>Algorithm </a:t>
            </a:r>
            <a:r>
              <a:rPr lang="zh-TW" altLang="en-US" sz="2400" smtClean="0"/>
              <a:t>缺陷棋盤填滿演算法</a:t>
            </a:r>
            <a:endParaRPr lang="en-US" altLang="zh-TW" sz="2400" smtClean="0"/>
          </a:p>
          <a:p>
            <a:r>
              <a:rPr lang="en-US" altLang="zh-TW" sz="2400" smtClean="0"/>
              <a:t>Input: n x n</a:t>
            </a:r>
            <a:r>
              <a:rPr lang="zh-TW" altLang="en-US" sz="2400" smtClean="0"/>
              <a:t>缺陷棋盤，</a:t>
            </a:r>
            <a:r>
              <a:rPr lang="en-US" altLang="zh-TW" sz="2400" smtClean="0"/>
              <a:t> n</a:t>
            </a:r>
            <a:r>
              <a:rPr lang="en-US" altLang="zh-TW" sz="2400" smtClean="0">
                <a:sym typeface="Symbol" pitchFamily="18" charset="2"/>
              </a:rPr>
              <a:t>2</a:t>
            </a:r>
            <a:r>
              <a:rPr lang="zh-TW" altLang="en-US" sz="2400" smtClean="0">
                <a:sym typeface="Symbol" pitchFamily="18" charset="2"/>
              </a:rPr>
              <a:t>而且</a:t>
            </a:r>
            <a:r>
              <a:rPr lang="en-US" altLang="zh-TW" sz="2400" smtClean="0"/>
              <a:t>n</a:t>
            </a:r>
            <a:r>
              <a:rPr lang="zh-TW" altLang="en-US" sz="2400" smtClean="0"/>
              <a:t>是</a:t>
            </a:r>
            <a:r>
              <a:rPr lang="en-US" altLang="zh-TW" sz="2400" smtClean="0"/>
              <a:t>2</a:t>
            </a:r>
            <a:r>
              <a:rPr lang="zh-TW" altLang="en-US" sz="2400" smtClean="0"/>
              <a:t>的幂</a:t>
            </a:r>
            <a:endParaRPr lang="en-US" altLang="zh-TW" sz="2400" smtClean="0"/>
          </a:p>
          <a:p>
            <a:r>
              <a:rPr lang="en-US" altLang="zh-TW" sz="2400" smtClean="0"/>
              <a:t>Output: </a:t>
            </a:r>
            <a:r>
              <a:rPr lang="zh-TW" altLang="en-US" sz="2400" smtClean="0"/>
              <a:t>以三格骨牌填滿的</a:t>
            </a:r>
            <a:r>
              <a:rPr lang="en-US" altLang="zh-TW" sz="2400" smtClean="0"/>
              <a:t>n x n</a:t>
            </a:r>
            <a:r>
              <a:rPr lang="zh-TW" altLang="en-US" sz="2400" smtClean="0"/>
              <a:t>缺陷棋盤</a:t>
            </a:r>
            <a:endParaRPr lang="en-US" altLang="zh-TW" sz="2400" smtClean="0"/>
          </a:p>
          <a:p>
            <a:r>
              <a:rPr lang="zh-TW" altLang="en-US" sz="2400" smtClean="0">
                <a:solidFill>
                  <a:srgbClr val="3333FF"/>
                </a:solidFill>
              </a:rPr>
              <a:t>步驟</a:t>
            </a:r>
            <a:r>
              <a:rPr lang="en-US" altLang="zh-TW" sz="2400" smtClean="0">
                <a:solidFill>
                  <a:srgbClr val="3333FF"/>
                </a:solidFill>
              </a:rPr>
              <a:t>1:</a:t>
            </a:r>
            <a:r>
              <a:rPr lang="en-US" altLang="zh-TW" sz="2400" smtClean="0"/>
              <a:t> </a:t>
            </a:r>
            <a:r>
              <a:rPr lang="zh-TW" altLang="en-US" sz="2400" smtClean="0"/>
              <a:t>若</a:t>
            </a:r>
            <a:r>
              <a:rPr lang="en-US" altLang="zh-TW" sz="2400" smtClean="0"/>
              <a:t>n=2</a:t>
            </a:r>
            <a:r>
              <a:rPr lang="zh-TW" altLang="en-US" sz="2400" smtClean="0"/>
              <a:t>，則旋轉一個三格骨牌直接填滿缺陷棋盤，回傳此</a:t>
            </a:r>
            <a:r>
              <a:rPr lang="en-US" altLang="zh-TW" sz="2400" smtClean="0"/>
              <a:t>2 x 2</a:t>
            </a:r>
            <a:r>
              <a:rPr lang="zh-TW" altLang="en-US" sz="2400" smtClean="0"/>
              <a:t>缺陷棋盤並結束。</a:t>
            </a:r>
            <a:endParaRPr lang="en-US" altLang="zh-TW" sz="2400" smtClean="0"/>
          </a:p>
          <a:p>
            <a:r>
              <a:rPr lang="zh-TW" altLang="en-US" sz="2400" smtClean="0">
                <a:solidFill>
                  <a:srgbClr val="3333FF"/>
                </a:solidFill>
              </a:rPr>
              <a:t>步驟</a:t>
            </a:r>
            <a:r>
              <a:rPr lang="en-US" altLang="zh-TW" sz="2400" smtClean="0">
                <a:solidFill>
                  <a:srgbClr val="3333FF"/>
                </a:solidFill>
              </a:rPr>
              <a:t>2:</a:t>
            </a:r>
            <a:r>
              <a:rPr lang="en-US" altLang="zh-TW" sz="2400" smtClean="0"/>
              <a:t> </a:t>
            </a:r>
            <a:r>
              <a:rPr lang="zh-TW" altLang="en-US" sz="2400" smtClean="0"/>
              <a:t>將缺陷棋盤分為</a:t>
            </a:r>
            <a:r>
              <a:rPr lang="en-US" altLang="zh-TW" sz="2400" smtClean="0"/>
              <a:t>3</a:t>
            </a:r>
            <a:r>
              <a:rPr lang="zh-TW" altLang="en-US" sz="2400" smtClean="0"/>
              <a:t>個</a:t>
            </a:r>
            <a:r>
              <a:rPr lang="en-US" altLang="zh-TW" sz="2400" smtClean="0"/>
              <a:t>(n/2) x (n/2)</a:t>
            </a:r>
            <a:r>
              <a:rPr lang="zh-TW" altLang="en-US" sz="2400" smtClean="0"/>
              <a:t>棋盤及</a:t>
            </a:r>
            <a:r>
              <a:rPr lang="en-US" altLang="zh-TW" sz="2400" smtClean="0"/>
              <a:t>1</a:t>
            </a:r>
            <a:r>
              <a:rPr lang="zh-TW" altLang="en-US" sz="2400" smtClean="0"/>
              <a:t>個</a:t>
            </a:r>
            <a:r>
              <a:rPr lang="en-US" altLang="zh-TW" sz="2400" smtClean="0"/>
              <a:t>(n/2) x (n/2)</a:t>
            </a:r>
            <a:r>
              <a:rPr lang="zh-TW" altLang="en-US" sz="2400" smtClean="0"/>
              <a:t>缺陷棋盤，旋轉一個三格骨牌填滿</a:t>
            </a:r>
            <a:r>
              <a:rPr lang="en-US" altLang="zh-TW" sz="2400" smtClean="0"/>
              <a:t>3</a:t>
            </a:r>
            <a:r>
              <a:rPr lang="zh-TW" altLang="en-US" sz="2400" smtClean="0"/>
              <a:t>個棋盤中相鄰的單格，可使</a:t>
            </a:r>
            <a:r>
              <a:rPr lang="en-US" altLang="zh-TW" sz="2400" smtClean="0"/>
              <a:t>3</a:t>
            </a:r>
            <a:r>
              <a:rPr lang="zh-TW" altLang="en-US" sz="2400" smtClean="0"/>
              <a:t>個棋盤成為缺陷棋盤，我們可得</a:t>
            </a:r>
            <a:r>
              <a:rPr lang="en-US" altLang="zh-TW" sz="2400" smtClean="0">
                <a:solidFill>
                  <a:srgbClr val="3333FF"/>
                </a:solidFill>
              </a:rPr>
              <a:t>4</a:t>
            </a:r>
            <a:r>
              <a:rPr lang="zh-TW" altLang="en-US" sz="2400" smtClean="0">
                <a:solidFill>
                  <a:srgbClr val="3333FF"/>
                </a:solidFill>
              </a:rPr>
              <a:t>個</a:t>
            </a:r>
            <a:r>
              <a:rPr lang="en-US" altLang="zh-TW" sz="2400" smtClean="0">
                <a:solidFill>
                  <a:srgbClr val="3333FF"/>
                </a:solidFill>
              </a:rPr>
              <a:t>(n/2) x (n/2)</a:t>
            </a:r>
            <a:r>
              <a:rPr lang="zh-TW" altLang="en-US" sz="2400" smtClean="0">
                <a:solidFill>
                  <a:srgbClr val="3333FF"/>
                </a:solidFill>
              </a:rPr>
              <a:t>缺陷棋盤</a:t>
            </a:r>
            <a:r>
              <a:rPr lang="zh-TW" altLang="en-US" sz="2400" smtClean="0"/>
              <a:t>。</a:t>
            </a:r>
            <a:endParaRPr lang="en-US" altLang="zh-TW" sz="2400" smtClean="0"/>
          </a:p>
          <a:p>
            <a:r>
              <a:rPr lang="zh-TW" altLang="en-US" sz="2400" smtClean="0">
                <a:solidFill>
                  <a:srgbClr val="3333FF"/>
                </a:solidFill>
              </a:rPr>
              <a:t>步驟</a:t>
            </a:r>
            <a:r>
              <a:rPr lang="en-US" altLang="zh-TW" sz="2400" smtClean="0">
                <a:solidFill>
                  <a:srgbClr val="3333FF"/>
                </a:solidFill>
              </a:rPr>
              <a:t>3:</a:t>
            </a:r>
            <a:r>
              <a:rPr lang="en-US" altLang="zh-TW" sz="2400" smtClean="0"/>
              <a:t> </a:t>
            </a:r>
            <a:r>
              <a:rPr lang="zh-TW" altLang="en-US" sz="2400" smtClean="0"/>
              <a:t>遞迴地使用缺陷棋盤填滿演算法以三格骨牌填滿步驟</a:t>
            </a:r>
            <a:r>
              <a:rPr lang="en-US" altLang="zh-TW" sz="2400" smtClean="0"/>
              <a:t>2</a:t>
            </a:r>
            <a:r>
              <a:rPr lang="zh-TW" altLang="en-US" sz="2400" smtClean="0"/>
              <a:t>的</a:t>
            </a:r>
            <a:r>
              <a:rPr lang="en-US" altLang="zh-TW" sz="2400" smtClean="0"/>
              <a:t>4</a:t>
            </a:r>
            <a:r>
              <a:rPr lang="zh-TW" altLang="en-US" sz="2400" smtClean="0"/>
              <a:t>個</a:t>
            </a:r>
            <a:r>
              <a:rPr lang="en-US" altLang="zh-TW" sz="2400" smtClean="0"/>
              <a:t>(n/2) x (n/2)</a:t>
            </a:r>
            <a:r>
              <a:rPr lang="zh-TW" altLang="en-US" sz="2400" smtClean="0"/>
              <a:t>缺陷棋盤，回傳原始</a:t>
            </a:r>
            <a:r>
              <a:rPr lang="en-US" altLang="zh-TW" sz="2400" smtClean="0"/>
              <a:t>n x n</a:t>
            </a:r>
            <a:r>
              <a:rPr lang="zh-TW" altLang="en-US" sz="2400" smtClean="0"/>
              <a:t>缺陷棋盤並結束。</a:t>
            </a:r>
            <a:endParaRPr lang="en-US" altLang="zh-TW" sz="2400" smtClean="0"/>
          </a:p>
        </p:txBody>
      </p:sp>
      <p:sp>
        <p:nvSpPr>
          <p:cNvPr id="41987"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缺陷棋盤填滿演算法</a:t>
            </a:r>
            <a:endParaRPr lang="en-US" altLang="zh-TW" smtClean="0"/>
          </a:p>
        </p:txBody>
      </p:sp>
      <p:sp>
        <p:nvSpPr>
          <p:cNvPr id="4198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AA711B48-F96F-4397-99AF-AEA6BE859F8A}" type="slidenum">
              <a:rPr kumimoji="0" lang="en-US" altLang="zh-TW" sz="1400" smtClean="0">
                <a:latin typeface="Arial" charset="0"/>
              </a:rPr>
              <a:pPr eaLnBrk="1" hangingPunct="1">
                <a:spcBef>
                  <a:spcPct val="0"/>
                </a:spcBef>
                <a:buClrTx/>
                <a:buSzTx/>
                <a:buFontTx/>
                <a:buNone/>
              </a:pPr>
              <a:t>37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58888" y="908050"/>
            <a:ext cx="7848600" cy="914400"/>
          </a:xfrm>
          <a:noFill/>
        </p:spPr>
        <p:txBody>
          <a:bodyPr lIns="92075" tIns="46038" rIns="92075" bIns="46038"/>
          <a:lstStyle/>
          <a:p>
            <a:pPr eaLnBrk="1" hangingPunct="1"/>
            <a:r>
              <a:rPr lang="zh-TW" altLang="en-US" smtClean="0"/>
              <a:t>缺陷棋盤填滿演算法實例</a:t>
            </a:r>
            <a:endParaRPr lang="en-US" altLang="zh-TW" smtClean="0"/>
          </a:p>
        </p:txBody>
      </p:sp>
      <p:grpSp>
        <p:nvGrpSpPr>
          <p:cNvPr id="43011" name="Group 3"/>
          <p:cNvGrpSpPr>
            <a:grpSpLocks/>
          </p:cNvGrpSpPr>
          <p:nvPr/>
        </p:nvGrpSpPr>
        <p:grpSpPr bwMode="auto">
          <a:xfrm>
            <a:off x="2749550" y="1935163"/>
            <a:ext cx="3035300" cy="3498850"/>
            <a:chOff x="1732" y="676"/>
            <a:chExt cx="1912" cy="2204"/>
          </a:xfrm>
        </p:grpSpPr>
        <p:grpSp>
          <p:nvGrpSpPr>
            <p:cNvPr id="43034" name="Group 4"/>
            <p:cNvGrpSpPr>
              <a:grpSpLocks/>
            </p:cNvGrpSpPr>
            <p:nvPr/>
          </p:nvGrpSpPr>
          <p:grpSpPr bwMode="auto">
            <a:xfrm>
              <a:off x="1732" y="1636"/>
              <a:ext cx="1912" cy="952"/>
              <a:chOff x="1732" y="1636"/>
              <a:chExt cx="1912" cy="952"/>
            </a:xfrm>
          </p:grpSpPr>
          <p:grpSp>
            <p:nvGrpSpPr>
              <p:cNvPr id="43079" name="Group 5"/>
              <p:cNvGrpSpPr>
                <a:grpSpLocks/>
              </p:cNvGrpSpPr>
              <p:nvPr/>
            </p:nvGrpSpPr>
            <p:grpSpPr bwMode="auto">
              <a:xfrm>
                <a:off x="1732" y="1636"/>
                <a:ext cx="952" cy="952"/>
                <a:chOff x="1732" y="1636"/>
                <a:chExt cx="952" cy="952"/>
              </a:xfrm>
            </p:grpSpPr>
            <p:grpSp>
              <p:nvGrpSpPr>
                <p:cNvPr id="43103" name="Group 6"/>
                <p:cNvGrpSpPr>
                  <a:grpSpLocks/>
                </p:cNvGrpSpPr>
                <p:nvPr/>
              </p:nvGrpSpPr>
              <p:grpSpPr bwMode="auto">
                <a:xfrm>
                  <a:off x="1732" y="2116"/>
                  <a:ext cx="952" cy="472"/>
                  <a:chOff x="1732" y="2116"/>
                  <a:chExt cx="952" cy="472"/>
                </a:xfrm>
              </p:grpSpPr>
              <p:grpSp>
                <p:nvGrpSpPr>
                  <p:cNvPr id="43115" name="Group 7"/>
                  <p:cNvGrpSpPr>
                    <a:grpSpLocks/>
                  </p:cNvGrpSpPr>
                  <p:nvPr/>
                </p:nvGrpSpPr>
                <p:grpSpPr bwMode="auto">
                  <a:xfrm>
                    <a:off x="1732" y="2116"/>
                    <a:ext cx="472" cy="472"/>
                    <a:chOff x="1732" y="2116"/>
                    <a:chExt cx="472" cy="472"/>
                  </a:xfrm>
                </p:grpSpPr>
                <p:sp>
                  <p:nvSpPr>
                    <p:cNvPr id="43121" name="Rectangle 8"/>
                    <p:cNvSpPr>
                      <a:spLocks noChangeArrowheads="1"/>
                    </p:cNvSpPr>
                    <p:nvPr/>
                  </p:nvSpPr>
                  <p:spPr bwMode="auto">
                    <a:xfrm>
                      <a:off x="173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22" name="Rectangle 9"/>
                    <p:cNvSpPr>
                      <a:spLocks noChangeArrowheads="1"/>
                    </p:cNvSpPr>
                    <p:nvPr/>
                  </p:nvSpPr>
                  <p:spPr bwMode="auto">
                    <a:xfrm>
                      <a:off x="197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23" name="Rectangle 10"/>
                    <p:cNvSpPr>
                      <a:spLocks noChangeArrowheads="1"/>
                    </p:cNvSpPr>
                    <p:nvPr/>
                  </p:nvSpPr>
                  <p:spPr bwMode="auto">
                    <a:xfrm>
                      <a:off x="173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24" name="Rectangle 11"/>
                    <p:cNvSpPr>
                      <a:spLocks noChangeArrowheads="1"/>
                    </p:cNvSpPr>
                    <p:nvPr/>
                  </p:nvSpPr>
                  <p:spPr bwMode="auto">
                    <a:xfrm>
                      <a:off x="197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116" name="Group 12"/>
                  <p:cNvGrpSpPr>
                    <a:grpSpLocks/>
                  </p:cNvGrpSpPr>
                  <p:nvPr/>
                </p:nvGrpSpPr>
                <p:grpSpPr bwMode="auto">
                  <a:xfrm>
                    <a:off x="2212" y="2116"/>
                    <a:ext cx="472" cy="472"/>
                    <a:chOff x="2212" y="2116"/>
                    <a:chExt cx="472" cy="472"/>
                  </a:xfrm>
                </p:grpSpPr>
                <p:sp>
                  <p:nvSpPr>
                    <p:cNvPr id="43117" name="Rectangle 13"/>
                    <p:cNvSpPr>
                      <a:spLocks noChangeArrowheads="1"/>
                    </p:cNvSpPr>
                    <p:nvPr/>
                  </p:nvSpPr>
                  <p:spPr bwMode="auto">
                    <a:xfrm>
                      <a:off x="221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8" name="Rectangle 14"/>
                    <p:cNvSpPr>
                      <a:spLocks noChangeArrowheads="1"/>
                    </p:cNvSpPr>
                    <p:nvPr/>
                  </p:nvSpPr>
                  <p:spPr bwMode="auto">
                    <a:xfrm>
                      <a:off x="245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9" name="Rectangle 15"/>
                    <p:cNvSpPr>
                      <a:spLocks noChangeArrowheads="1"/>
                    </p:cNvSpPr>
                    <p:nvPr/>
                  </p:nvSpPr>
                  <p:spPr bwMode="auto">
                    <a:xfrm>
                      <a:off x="221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20" name="Rectangle 16"/>
                    <p:cNvSpPr>
                      <a:spLocks noChangeArrowheads="1"/>
                    </p:cNvSpPr>
                    <p:nvPr/>
                  </p:nvSpPr>
                  <p:spPr bwMode="auto">
                    <a:xfrm>
                      <a:off x="245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3104" name="Group 17"/>
                <p:cNvGrpSpPr>
                  <a:grpSpLocks/>
                </p:cNvGrpSpPr>
                <p:nvPr/>
              </p:nvGrpSpPr>
              <p:grpSpPr bwMode="auto">
                <a:xfrm>
                  <a:off x="1732" y="1636"/>
                  <a:ext cx="952" cy="472"/>
                  <a:chOff x="1732" y="1636"/>
                  <a:chExt cx="952" cy="472"/>
                </a:xfrm>
              </p:grpSpPr>
              <p:grpSp>
                <p:nvGrpSpPr>
                  <p:cNvPr id="43105" name="Group 18"/>
                  <p:cNvGrpSpPr>
                    <a:grpSpLocks/>
                  </p:cNvGrpSpPr>
                  <p:nvPr/>
                </p:nvGrpSpPr>
                <p:grpSpPr bwMode="auto">
                  <a:xfrm>
                    <a:off x="1732" y="1636"/>
                    <a:ext cx="472" cy="472"/>
                    <a:chOff x="1732" y="1636"/>
                    <a:chExt cx="472" cy="472"/>
                  </a:xfrm>
                </p:grpSpPr>
                <p:sp>
                  <p:nvSpPr>
                    <p:cNvPr id="43111" name="Rectangle 19"/>
                    <p:cNvSpPr>
                      <a:spLocks noChangeArrowheads="1"/>
                    </p:cNvSpPr>
                    <p:nvPr/>
                  </p:nvSpPr>
                  <p:spPr bwMode="auto">
                    <a:xfrm>
                      <a:off x="173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2" name="Rectangle 20"/>
                    <p:cNvSpPr>
                      <a:spLocks noChangeArrowheads="1"/>
                    </p:cNvSpPr>
                    <p:nvPr/>
                  </p:nvSpPr>
                  <p:spPr bwMode="auto">
                    <a:xfrm>
                      <a:off x="197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3" name="Rectangle 21"/>
                    <p:cNvSpPr>
                      <a:spLocks noChangeArrowheads="1"/>
                    </p:cNvSpPr>
                    <p:nvPr/>
                  </p:nvSpPr>
                  <p:spPr bwMode="auto">
                    <a:xfrm>
                      <a:off x="173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4" name="Rectangle 22"/>
                    <p:cNvSpPr>
                      <a:spLocks noChangeArrowheads="1"/>
                    </p:cNvSpPr>
                    <p:nvPr/>
                  </p:nvSpPr>
                  <p:spPr bwMode="auto">
                    <a:xfrm>
                      <a:off x="197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106" name="Group 23"/>
                  <p:cNvGrpSpPr>
                    <a:grpSpLocks/>
                  </p:cNvGrpSpPr>
                  <p:nvPr/>
                </p:nvGrpSpPr>
                <p:grpSpPr bwMode="auto">
                  <a:xfrm>
                    <a:off x="2212" y="1636"/>
                    <a:ext cx="472" cy="472"/>
                    <a:chOff x="2212" y="1636"/>
                    <a:chExt cx="472" cy="472"/>
                  </a:xfrm>
                </p:grpSpPr>
                <p:sp>
                  <p:nvSpPr>
                    <p:cNvPr id="43107" name="Rectangle 24"/>
                    <p:cNvSpPr>
                      <a:spLocks noChangeArrowheads="1"/>
                    </p:cNvSpPr>
                    <p:nvPr/>
                  </p:nvSpPr>
                  <p:spPr bwMode="auto">
                    <a:xfrm>
                      <a:off x="221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8" name="Rectangle 25"/>
                    <p:cNvSpPr>
                      <a:spLocks noChangeArrowheads="1"/>
                    </p:cNvSpPr>
                    <p:nvPr/>
                  </p:nvSpPr>
                  <p:spPr bwMode="auto">
                    <a:xfrm>
                      <a:off x="245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9" name="Rectangle 26"/>
                    <p:cNvSpPr>
                      <a:spLocks noChangeArrowheads="1"/>
                    </p:cNvSpPr>
                    <p:nvPr/>
                  </p:nvSpPr>
                  <p:spPr bwMode="auto">
                    <a:xfrm>
                      <a:off x="221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0" name="Rectangle 27"/>
                    <p:cNvSpPr>
                      <a:spLocks noChangeArrowheads="1"/>
                    </p:cNvSpPr>
                    <p:nvPr/>
                  </p:nvSpPr>
                  <p:spPr bwMode="auto">
                    <a:xfrm>
                      <a:off x="245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3080" name="Group 28"/>
              <p:cNvGrpSpPr>
                <a:grpSpLocks/>
              </p:cNvGrpSpPr>
              <p:nvPr/>
            </p:nvGrpSpPr>
            <p:grpSpPr bwMode="auto">
              <a:xfrm>
                <a:off x="2692" y="1636"/>
                <a:ext cx="952" cy="952"/>
                <a:chOff x="2692" y="1636"/>
                <a:chExt cx="952" cy="952"/>
              </a:xfrm>
            </p:grpSpPr>
            <p:grpSp>
              <p:nvGrpSpPr>
                <p:cNvPr id="43081" name="Group 29"/>
                <p:cNvGrpSpPr>
                  <a:grpSpLocks/>
                </p:cNvGrpSpPr>
                <p:nvPr/>
              </p:nvGrpSpPr>
              <p:grpSpPr bwMode="auto">
                <a:xfrm>
                  <a:off x="2692" y="2116"/>
                  <a:ext cx="952" cy="472"/>
                  <a:chOff x="2692" y="2116"/>
                  <a:chExt cx="952" cy="472"/>
                </a:xfrm>
              </p:grpSpPr>
              <p:grpSp>
                <p:nvGrpSpPr>
                  <p:cNvPr id="43093" name="Group 30"/>
                  <p:cNvGrpSpPr>
                    <a:grpSpLocks/>
                  </p:cNvGrpSpPr>
                  <p:nvPr/>
                </p:nvGrpSpPr>
                <p:grpSpPr bwMode="auto">
                  <a:xfrm>
                    <a:off x="2692" y="2116"/>
                    <a:ext cx="472" cy="472"/>
                    <a:chOff x="2692" y="2116"/>
                    <a:chExt cx="472" cy="472"/>
                  </a:xfrm>
                </p:grpSpPr>
                <p:sp>
                  <p:nvSpPr>
                    <p:cNvPr id="43099" name="Rectangle 31"/>
                    <p:cNvSpPr>
                      <a:spLocks noChangeArrowheads="1"/>
                    </p:cNvSpPr>
                    <p:nvPr/>
                  </p:nvSpPr>
                  <p:spPr bwMode="auto">
                    <a:xfrm>
                      <a:off x="269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0" name="Rectangle 32"/>
                    <p:cNvSpPr>
                      <a:spLocks noChangeArrowheads="1"/>
                    </p:cNvSpPr>
                    <p:nvPr/>
                  </p:nvSpPr>
                  <p:spPr bwMode="auto">
                    <a:xfrm>
                      <a:off x="293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1" name="Rectangle 33"/>
                    <p:cNvSpPr>
                      <a:spLocks noChangeArrowheads="1"/>
                    </p:cNvSpPr>
                    <p:nvPr/>
                  </p:nvSpPr>
                  <p:spPr bwMode="auto">
                    <a:xfrm>
                      <a:off x="269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2" name="Rectangle 34"/>
                    <p:cNvSpPr>
                      <a:spLocks noChangeArrowheads="1"/>
                    </p:cNvSpPr>
                    <p:nvPr/>
                  </p:nvSpPr>
                  <p:spPr bwMode="auto">
                    <a:xfrm>
                      <a:off x="293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94" name="Group 35"/>
                  <p:cNvGrpSpPr>
                    <a:grpSpLocks/>
                  </p:cNvGrpSpPr>
                  <p:nvPr/>
                </p:nvGrpSpPr>
                <p:grpSpPr bwMode="auto">
                  <a:xfrm>
                    <a:off x="3172" y="2116"/>
                    <a:ext cx="472" cy="472"/>
                    <a:chOff x="3172" y="2116"/>
                    <a:chExt cx="472" cy="472"/>
                  </a:xfrm>
                </p:grpSpPr>
                <p:sp>
                  <p:nvSpPr>
                    <p:cNvPr id="43095" name="Rectangle 36"/>
                    <p:cNvSpPr>
                      <a:spLocks noChangeArrowheads="1"/>
                    </p:cNvSpPr>
                    <p:nvPr/>
                  </p:nvSpPr>
                  <p:spPr bwMode="auto">
                    <a:xfrm>
                      <a:off x="317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6" name="Rectangle 37"/>
                    <p:cNvSpPr>
                      <a:spLocks noChangeArrowheads="1"/>
                    </p:cNvSpPr>
                    <p:nvPr/>
                  </p:nvSpPr>
                  <p:spPr bwMode="auto">
                    <a:xfrm>
                      <a:off x="341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7" name="Rectangle 38"/>
                    <p:cNvSpPr>
                      <a:spLocks noChangeArrowheads="1"/>
                    </p:cNvSpPr>
                    <p:nvPr/>
                  </p:nvSpPr>
                  <p:spPr bwMode="auto">
                    <a:xfrm>
                      <a:off x="317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8" name="Rectangle 39"/>
                    <p:cNvSpPr>
                      <a:spLocks noChangeArrowheads="1"/>
                    </p:cNvSpPr>
                    <p:nvPr/>
                  </p:nvSpPr>
                  <p:spPr bwMode="auto">
                    <a:xfrm>
                      <a:off x="341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3082" name="Group 40"/>
                <p:cNvGrpSpPr>
                  <a:grpSpLocks/>
                </p:cNvGrpSpPr>
                <p:nvPr/>
              </p:nvGrpSpPr>
              <p:grpSpPr bwMode="auto">
                <a:xfrm>
                  <a:off x="2692" y="1636"/>
                  <a:ext cx="952" cy="472"/>
                  <a:chOff x="2692" y="1636"/>
                  <a:chExt cx="952" cy="472"/>
                </a:xfrm>
              </p:grpSpPr>
              <p:grpSp>
                <p:nvGrpSpPr>
                  <p:cNvPr id="43083" name="Group 41"/>
                  <p:cNvGrpSpPr>
                    <a:grpSpLocks/>
                  </p:cNvGrpSpPr>
                  <p:nvPr/>
                </p:nvGrpSpPr>
                <p:grpSpPr bwMode="auto">
                  <a:xfrm>
                    <a:off x="2692" y="1636"/>
                    <a:ext cx="472" cy="472"/>
                    <a:chOff x="2692" y="1636"/>
                    <a:chExt cx="472" cy="472"/>
                  </a:xfrm>
                </p:grpSpPr>
                <p:sp>
                  <p:nvSpPr>
                    <p:cNvPr id="43089" name="Rectangle 42"/>
                    <p:cNvSpPr>
                      <a:spLocks noChangeArrowheads="1"/>
                    </p:cNvSpPr>
                    <p:nvPr/>
                  </p:nvSpPr>
                  <p:spPr bwMode="auto">
                    <a:xfrm>
                      <a:off x="269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0" name="Rectangle 43"/>
                    <p:cNvSpPr>
                      <a:spLocks noChangeArrowheads="1"/>
                    </p:cNvSpPr>
                    <p:nvPr/>
                  </p:nvSpPr>
                  <p:spPr bwMode="auto">
                    <a:xfrm>
                      <a:off x="293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1" name="Rectangle 44"/>
                    <p:cNvSpPr>
                      <a:spLocks noChangeArrowheads="1"/>
                    </p:cNvSpPr>
                    <p:nvPr/>
                  </p:nvSpPr>
                  <p:spPr bwMode="auto">
                    <a:xfrm>
                      <a:off x="269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2" name="Rectangle 45"/>
                    <p:cNvSpPr>
                      <a:spLocks noChangeArrowheads="1"/>
                    </p:cNvSpPr>
                    <p:nvPr/>
                  </p:nvSpPr>
                  <p:spPr bwMode="auto">
                    <a:xfrm>
                      <a:off x="293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84" name="Group 46"/>
                  <p:cNvGrpSpPr>
                    <a:grpSpLocks/>
                  </p:cNvGrpSpPr>
                  <p:nvPr/>
                </p:nvGrpSpPr>
                <p:grpSpPr bwMode="auto">
                  <a:xfrm>
                    <a:off x="3172" y="1636"/>
                    <a:ext cx="472" cy="472"/>
                    <a:chOff x="3172" y="1636"/>
                    <a:chExt cx="472" cy="472"/>
                  </a:xfrm>
                </p:grpSpPr>
                <p:sp>
                  <p:nvSpPr>
                    <p:cNvPr id="43085" name="Rectangle 47"/>
                    <p:cNvSpPr>
                      <a:spLocks noChangeArrowheads="1"/>
                    </p:cNvSpPr>
                    <p:nvPr/>
                  </p:nvSpPr>
                  <p:spPr bwMode="auto">
                    <a:xfrm>
                      <a:off x="317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86" name="Rectangle 48"/>
                    <p:cNvSpPr>
                      <a:spLocks noChangeArrowheads="1"/>
                    </p:cNvSpPr>
                    <p:nvPr/>
                  </p:nvSpPr>
                  <p:spPr bwMode="auto">
                    <a:xfrm>
                      <a:off x="341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87" name="Rectangle 49"/>
                    <p:cNvSpPr>
                      <a:spLocks noChangeArrowheads="1"/>
                    </p:cNvSpPr>
                    <p:nvPr/>
                  </p:nvSpPr>
                  <p:spPr bwMode="auto">
                    <a:xfrm>
                      <a:off x="317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88" name="Rectangle 50"/>
                    <p:cNvSpPr>
                      <a:spLocks noChangeArrowheads="1"/>
                    </p:cNvSpPr>
                    <p:nvPr/>
                  </p:nvSpPr>
                  <p:spPr bwMode="auto">
                    <a:xfrm>
                      <a:off x="341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43035" name="Group 51"/>
            <p:cNvGrpSpPr>
              <a:grpSpLocks/>
            </p:cNvGrpSpPr>
            <p:nvPr/>
          </p:nvGrpSpPr>
          <p:grpSpPr bwMode="auto">
            <a:xfrm>
              <a:off x="1732" y="676"/>
              <a:ext cx="952" cy="952"/>
              <a:chOff x="1732" y="676"/>
              <a:chExt cx="952" cy="952"/>
            </a:xfrm>
          </p:grpSpPr>
          <p:grpSp>
            <p:nvGrpSpPr>
              <p:cNvPr id="43057" name="Group 52"/>
              <p:cNvGrpSpPr>
                <a:grpSpLocks/>
              </p:cNvGrpSpPr>
              <p:nvPr/>
            </p:nvGrpSpPr>
            <p:grpSpPr bwMode="auto">
              <a:xfrm>
                <a:off x="1732" y="1156"/>
                <a:ext cx="952" cy="472"/>
                <a:chOff x="1732" y="1156"/>
                <a:chExt cx="952" cy="472"/>
              </a:xfrm>
            </p:grpSpPr>
            <p:grpSp>
              <p:nvGrpSpPr>
                <p:cNvPr id="43069" name="Group 53"/>
                <p:cNvGrpSpPr>
                  <a:grpSpLocks/>
                </p:cNvGrpSpPr>
                <p:nvPr/>
              </p:nvGrpSpPr>
              <p:grpSpPr bwMode="auto">
                <a:xfrm>
                  <a:off x="1732" y="1156"/>
                  <a:ext cx="472" cy="472"/>
                  <a:chOff x="1732" y="1156"/>
                  <a:chExt cx="472" cy="472"/>
                </a:xfrm>
              </p:grpSpPr>
              <p:sp>
                <p:nvSpPr>
                  <p:cNvPr id="43075" name="Rectangle 54"/>
                  <p:cNvSpPr>
                    <a:spLocks noChangeArrowheads="1"/>
                  </p:cNvSpPr>
                  <p:nvPr/>
                </p:nvSpPr>
                <p:spPr bwMode="auto">
                  <a:xfrm>
                    <a:off x="173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6" name="Rectangle 55"/>
                  <p:cNvSpPr>
                    <a:spLocks noChangeArrowheads="1"/>
                  </p:cNvSpPr>
                  <p:nvPr/>
                </p:nvSpPr>
                <p:spPr bwMode="auto">
                  <a:xfrm>
                    <a:off x="197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7" name="Rectangle 56"/>
                  <p:cNvSpPr>
                    <a:spLocks noChangeArrowheads="1"/>
                  </p:cNvSpPr>
                  <p:nvPr/>
                </p:nvSpPr>
                <p:spPr bwMode="auto">
                  <a:xfrm>
                    <a:off x="173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8" name="Rectangle 57"/>
                  <p:cNvSpPr>
                    <a:spLocks noChangeArrowheads="1"/>
                  </p:cNvSpPr>
                  <p:nvPr/>
                </p:nvSpPr>
                <p:spPr bwMode="auto">
                  <a:xfrm>
                    <a:off x="197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70" name="Group 58"/>
                <p:cNvGrpSpPr>
                  <a:grpSpLocks/>
                </p:cNvGrpSpPr>
                <p:nvPr/>
              </p:nvGrpSpPr>
              <p:grpSpPr bwMode="auto">
                <a:xfrm>
                  <a:off x="2212" y="1156"/>
                  <a:ext cx="472" cy="472"/>
                  <a:chOff x="2212" y="1156"/>
                  <a:chExt cx="472" cy="472"/>
                </a:xfrm>
              </p:grpSpPr>
              <p:sp>
                <p:nvSpPr>
                  <p:cNvPr id="43071" name="Rectangle 59"/>
                  <p:cNvSpPr>
                    <a:spLocks noChangeArrowheads="1"/>
                  </p:cNvSpPr>
                  <p:nvPr/>
                </p:nvSpPr>
                <p:spPr bwMode="auto">
                  <a:xfrm>
                    <a:off x="221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2" name="Rectangle 60"/>
                  <p:cNvSpPr>
                    <a:spLocks noChangeArrowheads="1"/>
                  </p:cNvSpPr>
                  <p:nvPr/>
                </p:nvSpPr>
                <p:spPr bwMode="auto">
                  <a:xfrm>
                    <a:off x="245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3" name="Rectangle 61"/>
                  <p:cNvSpPr>
                    <a:spLocks noChangeArrowheads="1"/>
                  </p:cNvSpPr>
                  <p:nvPr/>
                </p:nvSpPr>
                <p:spPr bwMode="auto">
                  <a:xfrm>
                    <a:off x="221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4" name="Rectangle 62"/>
                  <p:cNvSpPr>
                    <a:spLocks noChangeArrowheads="1"/>
                  </p:cNvSpPr>
                  <p:nvPr/>
                </p:nvSpPr>
                <p:spPr bwMode="auto">
                  <a:xfrm>
                    <a:off x="245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3058" name="Group 63"/>
              <p:cNvGrpSpPr>
                <a:grpSpLocks/>
              </p:cNvGrpSpPr>
              <p:nvPr/>
            </p:nvGrpSpPr>
            <p:grpSpPr bwMode="auto">
              <a:xfrm>
                <a:off x="1732" y="676"/>
                <a:ext cx="952" cy="472"/>
                <a:chOff x="1732" y="676"/>
                <a:chExt cx="952" cy="472"/>
              </a:xfrm>
            </p:grpSpPr>
            <p:grpSp>
              <p:nvGrpSpPr>
                <p:cNvPr id="43059" name="Group 64"/>
                <p:cNvGrpSpPr>
                  <a:grpSpLocks/>
                </p:cNvGrpSpPr>
                <p:nvPr/>
              </p:nvGrpSpPr>
              <p:grpSpPr bwMode="auto">
                <a:xfrm>
                  <a:off x="1732" y="676"/>
                  <a:ext cx="472" cy="472"/>
                  <a:chOff x="1732" y="676"/>
                  <a:chExt cx="472" cy="472"/>
                </a:xfrm>
              </p:grpSpPr>
              <p:sp>
                <p:nvSpPr>
                  <p:cNvPr id="43065" name="Rectangle 65"/>
                  <p:cNvSpPr>
                    <a:spLocks noChangeArrowheads="1"/>
                  </p:cNvSpPr>
                  <p:nvPr/>
                </p:nvSpPr>
                <p:spPr bwMode="auto">
                  <a:xfrm>
                    <a:off x="173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6" name="Rectangle 66"/>
                  <p:cNvSpPr>
                    <a:spLocks noChangeArrowheads="1"/>
                  </p:cNvSpPr>
                  <p:nvPr/>
                </p:nvSpPr>
                <p:spPr bwMode="auto">
                  <a:xfrm>
                    <a:off x="197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7" name="Rectangle 67"/>
                  <p:cNvSpPr>
                    <a:spLocks noChangeArrowheads="1"/>
                  </p:cNvSpPr>
                  <p:nvPr/>
                </p:nvSpPr>
                <p:spPr bwMode="auto">
                  <a:xfrm>
                    <a:off x="173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8" name="Rectangle 68"/>
                  <p:cNvSpPr>
                    <a:spLocks noChangeArrowheads="1"/>
                  </p:cNvSpPr>
                  <p:nvPr/>
                </p:nvSpPr>
                <p:spPr bwMode="auto">
                  <a:xfrm>
                    <a:off x="197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60" name="Group 69"/>
                <p:cNvGrpSpPr>
                  <a:grpSpLocks/>
                </p:cNvGrpSpPr>
                <p:nvPr/>
              </p:nvGrpSpPr>
              <p:grpSpPr bwMode="auto">
                <a:xfrm>
                  <a:off x="2212" y="676"/>
                  <a:ext cx="472" cy="472"/>
                  <a:chOff x="2212" y="676"/>
                  <a:chExt cx="472" cy="472"/>
                </a:xfrm>
              </p:grpSpPr>
              <p:sp>
                <p:nvSpPr>
                  <p:cNvPr id="43061" name="Rectangle 70"/>
                  <p:cNvSpPr>
                    <a:spLocks noChangeArrowheads="1"/>
                  </p:cNvSpPr>
                  <p:nvPr/>
                </p:nvSpPr>
                <p:spPr bwMode="auto">
                  <a:xfrm>
                    <a:off x="221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2" name="Rectangle 71"/>
                  <p:cNvSpPr>
                    <a:spLocks noChangeArrowheads="1"/>
                  </p:cNvSpPr>
                  <p:nvPr/>
                </p:nvSpPr>
                <p:spPr bwMode="auto">
                  <a:xfrm>
                    <a:off x="245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3" name="Rectangle 72"/>
                  <p:cNvSpPr>
                    <a:spLocks noChangeArrowheads="1"/>
                  </p:cNvSpPr>
                  <p:nvPr/>
                </p:nvSpPr>
                <p:spPr bwMode="auto">
                  <a:xfrm>
                    <a:off x="221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4" name="Rectangle 73"/>
                  <p:cNvSpPr>
                    <a:spLocks noChangeArrowheads="1"/>
                  </p:cNvSpPr>
                  <p:nvPr/>
                </p:nvSpPr>
                <p:spPr bwMode="auto">
                  <a:xfrm>
                    <a:off x="245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3036" name="Group 74"/>
            <p:cNvGrpSpPr>
              <a:grpSpLocks/>
            </p:cNvGrpSpPr>
            <p:nvPr/>
          </p:nvGrpSpPr>
          <p:grpSpPr bwMode="auto">
            <a:xfrm>
              <a:off x="2692" y="1156"/>
              <a:ext cx="952" cy="472"/>
              <a:chOff x="2692" y="1156"/>
              <a:chExt cx="952" cy="472"/>
            </a:xfrm>
          </p:grpSpPr>
          <p:grpSp>
            <p:nvGrpSpPr>
              <p:cNvPr id="43047" name="Group 75"/>
              <p:cNvGrpSpPr>
                <a:grpSpLocks/>
              </p:cNvGrpSpPr>
              <p:nvPr/>
            </p:nvGrpSpPr>
            <p:grpSpPr bwMode="auto">
              <a:xfrm>
                <a:off x="2692" y="1156"/>
                <a:ext cx="472" cy="472"/>
                <a:chOff x="2692" y="1156"/>
                <a:chExt cx="472" cy="472"/>
              </a:xfrm>
            </p:grpSpPr>
            <p:sp>
              <p:nvSpPr>
                <p:cNvPr id="43053" name="Rectangle 76"/>
                <p:cNvSpPr>
                  <a:spLocks noChangeArrowheads="1"/>
                </p:cNvSpPr>
                <p:nvPr/>
              </p:nvSpPr>
              <p:spPr bwMode="auto">
                <a:xfrm>
                  <a:off x="269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4" name="Rectangle 77"/>
                <p:cNvSpPr>
                  <a:spLocks noChangeArrowheads="1"/>
                </p:cNvSpPr>
                <p:nvPr/>
              </p:nvSpPr>
              <p:spPr bwMode="auto">
                <a:xfrm>
                  <a:off x="293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5" name="Rectangle 78"/>
                <p:cNvSpPr>
                  <a:spLocks noChangeArrowheads="1"/>
                </p:cNvSpPr>
                <p:nvPr/>
              </p:nvSpPr>
              <p:spPr bwMode="auto">
                <a:xfrm>
                  <a:off x="269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6" name="Rectangle 79"/>
                <p:cNvSpPr>
                  <a:spLocks noChangeArrowheads="1"/>
                </p:cNvSpPr>
                <p:nvPr/>
              </p:nvSpPr>
              <p:spPr bwMode="auto">
                <a:xfrm>
                  <a:off x="293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48" name="Group 80"/>
              <p:cNvGrpSpPr>
                <a:grpSpLocks/>
              </p:cNvGrpSpPr>
              <p:nvPr/>
            </p:nvGrpSpPr>
            <p:grpSpPr bwMode="auto">
              <a:xfrm>
                <a:off x="3172" y="1156"/>
                <a:ext cx="472" cy="472"/>
                <a:chOff x="3172" y="1156"/>
                <a:chExt cx="472" cy="472"/>
              </a:xfrm>
            </p:grpSpPr>
            <p:sp>
              <p:nvSpPr>
                <p:cNvPr id="43049" name="Rectangle 81"/>
                <p:cNvSpPr>
                  <a:spLocks noChangeArrowheads="1"/>
                </p:cNvSpPr>
                <p:nvPr/>
              </p:nvSpPr>
              <p:spPr bwMode="auto">
                <a:xfrm>
                  <a:off x="317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0" name="Rectangle 82"/>
                <p:cNvSpPr>
                  <a:spLocks noChangeArrowheads="1"/>
                </p:cNvSpPr>
                <p:nvPr/>
              </p:nvSpPr>
              <p:spPr bwMode="auto">
                <a:xfrm>
                  <a:off x="341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1" name="Rectangle 83"/>
                <p:cNvSpPr>
                  <a:spLocks noChangeArrowheads="1"/>
                </p:cNvSpPr>
                <p:nvPr/>
              </p:nvSpPr>
              <p:spPr bwMode="auto">
                <a:xfrm>
                  <a:off x="317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2" name="Rectangle 84"/>
                <p:cNvSpPr>
                  <a:spLocks noChangeArrowheads="1"/>
                </p:cNvSpPr>
                <p:nvPr/>
              </p:nvSpPr>
              <p:spPr bwMode="auto">
                <a:xfrm>
                  <a:off x="341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43037" name="Rectangle 85"/>
            <p:cNvSpPr>
              <a:spLocks noChangeArrowheads="1"/>
            </p:cNvSpPr>
            <p:nvPr/>
          </p:nvSpPr>
          <p:spPr bwMode="auto">
            <a:xfrm>
              <a:off x="269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8" name="Rectangle 86"/>
            <p:cNvSpPr>
              <a:spLocks noChangeArrowheads="1"/>
            </p:cNvSpPr>
            <p:nvPr/>
          </p:nvSpPr>
          <p:spPr bwMode="auto">
            <a:xfrm>
              <a:off x="2932" y="916"/>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9" name="Rectangle 87"/>
            <p:cNvSpPr>
              <a:spLocks noChangeArrowheads="1"/>
            </p:cNvSpPr>
            <p:nvPr/>
          </p:nvSpPr>
          <p:spPr bwMode="auto">
            <a:xfrm>
              <a:off x="269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40" name="Rectangle 88"/>
            <p:cNvSpPr>
              <a:spLocks noChangeArrowheads="1"/>
            </p:cNvSpPr>
            <p:nvPr/>
          </p:nvSpPr>
          <p:spPr bwMode="auto">
            <a:xfrm>
              <a:off x="293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43041" name="Group 89"/>
            <p:cNvGrpSpPr>
              <a:grpSpLocks/>
            </p:cNvGrpSpPr>
            <p:nvPr/>
          </p:nvGrpSpPr>
          <p:grpSpPr bwMode="auto">
            <a:xfrm>
              <a:off x="3172" y="676"/>
              <a:ext cx="472" cy="472"/>
              <a:chOff x="3172" y="676"/>
              <a:chExt cx="472" cy="472"/>
            </a:xfrm>
          </p:grpSpPr>
          <p:sp>
            <p:nvSpPr>
              <p:cNvPr id="43043" name="Rectangle 90"/>
              <p:cNvSpPr>
                <a:spLocks noChangeArrowheads="1"/>
              </p:cNvSpPr>
              <p:nvPr/>
            </p:nvSpPr>
            <p:spPr bwMode="auto">
              <a:xfrm>
                <a:off x="317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44" name="Rectangle 91"/>
              <p:cNvSpPr>
                <a:spLocks noChangeArrowheads="1"/>
              </p:cNvSpPr>
              <p:nvPr/>
            </p:nvSpPr>
            <p:spPr bwMode="auto">
              <a:xfrm>
                <a:off x="341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45" name="Rectangle 92"/>
              <p:cNvSpPr>
                <a:spLocks noChangeArrowheads="1"/>
              </p:cNvSpPr>
              <p:nvPr/>
            </p:nvSpPr>
            <p:spPr bwMode="auto">
              <a:xfrm>
                <a:off x="317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46" name="Rectangle 93"/>
              <p:cNvSpPr>
                <a:spLocks noChangeArrowheads="1"/>
              </p:cNvSpPr>
              <p:nvPr/>
            </p:nvSpPr>
            <p:spPr bwMode="auto">
              <a:xfrm>
                <a:off x="341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3042" name="Rectangle 94"/>
            <p:cNvSpPr>
              <a:spLocks noChangeArrowheads="1"/>
            </p:cNvSpPr>
            <p:nvPr/>
          </p:nvSpPr>
          <p:spPr bwMode="auto">
            <a:xfrm>
              <a:off x="2496" y="259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20575" name="Rectangle 95"/>
          <p:cNvSpPr>
            <a:spLocks noChangeArrowheads="1"/>
          </p:cNvSpPr>
          <p:nvPr/>
        </p:nvSpPr>
        <p:spPr bwMode="auto">
          <a:xfrm>
            <a:off x="685800" y="5205413"/>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None/>
            </a:pPr>
            <a:r>
              <a:rPr kumimoji="0" lang="zh-TW" altLang="en-US" sz="2800">
                <a:latin typeface="Times New Roman" pitchFamily="18" charset="0"/>
              </a:rPr>
              <a:t>將</a:t>
            </a:r>
            <a:r>
              <a:rPr kumimoji="0" lang="en-US" altLang="zh-TW" sz="2800">
                <a:solidFill>
                  <a:srgbClr val="3333FF"/>
                </a:solidFill>
                <a:latin typeface="Times New Roman" pitchFamily="18" charset="0"/>
              </a:rPr>
              <a:t>8 x 8</a:t>
            </a:r>
            <a:r>
              <a:rPr kumimoji="0" lang="zh-TW" altLang="en-US" sz="2800">
                <a:solidFill>
                  <a:srgbClr val="3333FF"/>
                </a:solidFill>
                <a:latin typeface="Times New Roman" pitchFamily="18" charset="0"/>
              </a:rPr>
              <a:t>缺陷棋盤</a:t>
            </a:r>
            <a:r>
              <a:rPr kumimoji="0" lang="zh-TW" altLang="en-US" sz="2800">
                <a:latin typeface="Times New Roman" pitchFamily="18" charset="0"/>
              </a:rPr>
              <a:t>分割成</a:t>
            </a:r>
            <a:r>
              <a:rPr kumimoji="0" lang="en-US" altLang="zh-TW" sz="2800">
                <a:solidFill>
                  <a:srgbClr val="3333FF"/>
                </a:solidFill>
                <a:latin typeface="Times New Roman" pitchFamily="18" charset="0"/>
              </a:rPr>
              <a:t>4</a:t>
            </a:r>
            <a:r>
              <a:rPr kumimoji="0" lang="zh-TW" altLang="en-US" sz="2800">
                <a:solidFill>
                  <a:srgbClr val="3333FF"/>
                </a:solidFill>
                <a:latin typeface="Times New Roman" pitchFamily="18" charset="0"/>
              </a:rPr>
              <a:t>個</a:t>
            </a:r>
            <a:r>
              <a:rPr kumimoji="0" lang="zh-TW" altLang="en-US" sz="2800">
                <a:latin typeface="Times New Roman" pitchFamily="18" charset="0"/>
              </a:rPr>
              <a:t>更小的 </a:t>
            </a:r>
            <a:r>
              <a:rPr kumimoji="0" lang="en-US" altLang="zh-TW" sz="2800">
                <a:latin typeface="Times New Roman" pitchFamily="18" charset="0"/>
              </a:rPr>
              <a:t>4 x 4</a:t>
            </a:r>
            <a:r>
              <a:rPr kumimoji="0" lang="zh-TW" altLang="en-US" sz="2800">
                <a:latin typeface="Times New Roman" pitchFamily="18" charset="0"/>
              </a:rPr>
              <a:t> 棋盤。</a:t>
            </a:r>
            <a:r>
              <a:rPr kumimoji="0" lang="en-US" altLang="zh-TW" sz="2800">
                <a:latin typeface="Times New Roman" pitchFamily="18" charset="0"/>
              </a:rPr>
              <a:t> </a:t>
            </a:r>
          </a:p>
        </p:txBody>
      </p:sp>
      <p:sp>
        <p:nvSpPr>
          <p:cNvPr id="20576" name="Line 96"/>
          <p:cNvSpPr>
            <a:spLocks noChangeShapeType="1"/>
          </p:cNvSpPr>
          <p:nvPr/>
        </p:nvSpPr>
        <p:spPr bwMode="auto">
          <a:xfrm>
            <a:off x="4267200" y="1700213"/>
            <a:ext cx="0" cy="350520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20577" name="Line 97"/>
          <p:cNvSpPr>
            <a:spLocks noChangeShapeType="1"/>
          </p:cNvSpPr>
          <p:nvPr/>
        </p:nvSpPr>
        <p:spPr bwMode="auto">
          <a:xfrm>
            <a:off x="2438400" y="3452813"/>
            <a:ext cx="3810000" cy="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20578" name="Rectangle 98"/>
          <p:cNvSpPr>
            <a:spLocks noChangeArrowheads="1"/>
          </p:cNvSpPr>
          <p:nvPr/>
        </p:nvSpPr>
        <p:spPr bwMode="auto">
          <a:xfrm>
            <a:off x="647700" y="5870575"/>
            <a:ext cx="8316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None/>
            </a:pPr>
            <a:r>
              <a:rPr kumimoji="0" lang="zh-TW" altLang="en-US" sz="2800">
                <a:latin typeface="Times New Roman" pitchFamily="18" charset="0"/>
              </a:rPr>
              <a:t>其中</a:t>
            </a:r>
            <a:r>
              <a:rPr kumimoji="0" lang="en-US" altLang="zh-TW" sz="2800">
                <a:solidFill>
                  <a:srgbClr val="3333FF"/>
                </a:solidFill>
                <a:latin typeface="Times New Roman" pitchFamily="18" charset="0"/>
              </a:rPr>
              <a:t>1</a:t>
            </a:r>
            <a:r>
              <a:rPr kumimoji="0" lang="zh-TW" altLang="en-US" sz="2800">
                <a:solidFill>
                  <a:srgbClr val="3333FF"/>
                </a:solidFill>
                <a:latin typeface="Times New Roman" pitchFamily="18" charset="0"/>
              </a:rPr>
              <a:t>個為</a:t>
            </a:r>
            <a:r>
              <a:rPr kumimoji="0" lang="en-US" altLang="zh-TW" sz="2800">
                <a:solidFill>
                  <a:srgbClr val="3333FF"/>
                </a:solidFill>
                <a:latin typeface="Times New Roman" pitchFamily="18" charset="0"/>
              </a:rPr>
              <a:t>4 x 4</a:t>
            </a:r>
            <a:r>
              <a:rPr kumimoji="0" lang="zh-TW" altLang="en-US" sz="2800">
                <a:solidFill>
                  <a:srgbClr val="3333FF"/>
                </a:solidFill>
                <a:latin typeface="Times New Roman" pitchFamily="18" charset="0"/>
              </a:rPr>
              <a:t>缺陷棋盤</a:t>
            </a:r>
            <a:r>
              <a:rPr kumimoji="0" lang="zh-TW" altLang="en-US" sz="2800">
                <a:latin typeface="Times New Roman" pitchFamily="18" charset="0"/>
              </a:rPr>
              <a:t>，其他</a:t>
            </a:r>
            <a:r>
              <a:rPr kumimoji="0" lang="en-US" altLang="zh-TW" sz="2800">
                <a:solidFill>
                  <a:srgbClr val="3333FF"/>
                </a:solidFill>
                <a:latin typeface="Times New Roman" pitchFamily="18" charset="0"/>
              </a:rPr>
              <a:t>3</a:t>
            </a:r>
            <a:r>
              <a:rPr kumimoji="0" lang="zh-TW" altLang="en-US" sz="2800">
                <a:solidFill>
                  <a:srgbClr val="3333FF"/>
                </a:solidFill>
                <a:latin typeface="Times New Roman" pitchFamily="18" charset="0"/>
              </a:rPr>
              <a:t>個為一般 </a:t>
            </a:r>
            <a:r>
              <a:rPr kumimoji="0" lang="en-US" altLang="zh-TW" sz="2800">
                <a:solidFill>
                  <a:srgbClr val="3333FF"/>
                </a:solidFill>
                <a:latin typeface="Times New Roman" pitchFamily="18" charset="0"/>
              </a:rPr>
              <a:t>4 x 4 </a:t>
            </a:r>
            <a:r>
              <a:rPr kumimoji="0" lang="zh-TW" altLang="en-US" sz="2800">
                <a:solidFill>
                  <a:srgbClr val="3333FF"/>
                </a:solidFill>
                <a:latin typeface="Times New Roman" pitchFamily="18" charset="0"/>
              </a:rPr>
              <a:t>棋盤</a:t>
            </a:r>
            <a:r>
              <a:rPr kumimoji="0" lang="zh-TW" altLang="en-US" sz="2800">
                <a:latin typeface="Times New Roman" pitchFamily="18" charset="0"/>
              </a:rPr>
              <a:t>。</a:t>
            </a:r>
            <a:endParaRPr kumimoji="0" lang="en-US" altLang="zh-TW" sz="2800">
              <a:latin typeface="Times New Roman" pitchFamily="18" charset="0"/>
            </a:endParaRPr>
          </a:p>
        </p:txBody>
      </p:sp>
      <p:grpSp>
        <p:nvGrpSpPr>
          <p:cNvPr id="29" name="Group 99"/>
          <p:cNvGrpSpPr>
            <a:grpSpLocks/>
          </p:cNvGrpSpPr>
          <p:nvPr/>
        </p:nvGrpSpPr>
        <p:grpSpPr bwMode="auto">
          <a:xfrm>
            <a:off x="4273550" y="1935163"/>
            <a:ext cx="1511300" cy="1511300"/>
            <a:chOff x="2692" y="676"/>
            <a:chExt cx="952" cy="952"/>
          </a:xfrm>
        </p:grpSpPr>
        <p:sp>
          <p:nvSpPr>
            <p:cNvPr id="43018" name="Rectangle 100"/>
            <p:cNvSpPr>
              <a:spLocks noChangeArrowheads="1"/>
            </p:cNvSpPr>
            <p:nvPr/>
          </p:nvSpPr>
          <p:spPr bwMode="auto">
            <a:xfrm>
              <a:off x="269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19" name="Rectangle 101"/>
            <p:cNvSpPr>
              <a:spLocks noChangeArrowheads="1"/>
            </p:cNvSpPr>
            <p:nvPr/>
          </p:nvSpPr>
          <p:spPr bwMode="auto">
            <a:xfrm>
              <a:off x="293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0" name="Rectangle 102"/>
            <p:cNvSpPr>
              <a:spLocks noChangeArrowheads="1"/>
            </p:cNvSpPr>
            <p:nvPr/>
          </p:nvSpPr>
          <p:spPr bwMode="auto">
            <a:xfrm>
              <a:off x="269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1" name="Rectangle 103"/>
            <p:cNvSpPr>
              <a:spLocks noChangeArrowheads="1"/>
            </p:cNvSpPr>
            <p:nvPr/>
          </p:nvSpPr>
          <p:spPr bwMode="auto">
            <a:xfrm>
              <a:off x="293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2" name="Rectangle 104"/>
            <p:cNvSpPr>
              <a:spLocks noChangeArrowheads="1"/>
            </p:cNvSpPr>
            <p:nvPr/>
          </p:nvSpPr>
          <p:spPr bwMode="auto">
            <a:xfrm>
              <a:off x="317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3" name="Rectangle 105"/>
            <p:cNvSpPr>
              <a:spLocks noChangeArrowheads="1"/>
            </p:cNvSpPr>
            <p:nvPr/>
          </p:nvSpPr>
          <p:spPr bwMode="auto">
            <a:xfrm>
              <a:off x="341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4" name="Rectangle 106"/>
            <p:cNvSpPr>
              <a:spLocks noChangeArrowheads="1"/>
            </p:cNvSpPr>
            <p:nvPr/>
          </p:nvSpPr>
          <p:spPr bwMode="auto">
            <a:xfrm>
              <a:off x="317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5" name="Rectangle 107"/>
            <p:cNvSpPr>
              <a:spLocks noChangeArrowheads="1"/>
            </p:cNvSpPr>
            <p:nvPr/>
          </p:nvSpPr>
          <p:spPr bwMode="auto">
            <a:xfrm>
              <a:off x="341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6" name="Rectangle 108"/>
            <p:cNvSpPr>
              <a:spLocks noChangeArrowheads="1"/>
            </p:cNvSpPr>
            <p:nvPr/>
          </p:nvSpPr>
          <p:spPr bwMode="auto">
            <a:xfrm>
              <a:off x="269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7" name="Rectangle 109"/>
            <p:cNvSpPr>
              <a:spLocks noChangeArrowheads="1"/>
            </p:cNvSpPr>
            <p:nvPr/>
          </p:nvSpPr>
          <p:spPr bwMode="auto">
            <a:xfrm>
              <a:off x="2932" y="916"/>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3028" name="Rectangle 110"/>
            <p:cNvSpPr>
              <a:spLocks noChangeArrowheads="1"/>
            </p:cNvSpPr>
            <p:nvPr/>
          </p:nvSpPr>
          <p:spPr bwMode="auto">
            <a:xfrm>
              <a:off x="269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9" name="Rectangle 111"/>
            <p:cNvSpPr>
              <a:spLocks noChangeArrowheads="1"/>
            </p:cNvSpPr>
            <p:nvPr/>
          </p:nvSpPr>
          <p:spPr bwMode="auto">
            <a:xfrm>
              <a:off x="293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0" name="Rectangle 112"/>
            <p:cNvSpPr>
              <a:spLocks noChangeArrowheads="1"/>
            </p:cNvSpPr>
            <p:nvPr/>
          </p:nvSpPr>
          <p:spPr bwMode="auto">
            <a:xfrm>
              <a:off x="317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1" name="Rectangle 113"/>
            <p:cNvSpPr>
              <a:spLocks noChangeArrowheads="1"/>
            </p:cNvSpPr>
            <p:nvPr/>
          </p:nvSpPr>
          <p:spPr bwMode="auto">
            <a:xfrm>
              <a:off x="341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2" name="Rectangle 114"/>
            <p:cNvSpPr>
              <a:spLocks noChangeArrowheads="1"/>
            </p:cNvSpPr>
            <p:nvPr/>
          </p:nvSpPr>
          <p:spPr bwMode="auto">
            <a:xfrm>
              <a:off x="317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3" name="Rectangle 115"/>
            <p:cNvSpPr>
              <a:spLocks noChangeArrowheads="1"/>
            </p:cNvSpPr>
            <p:nvPr/>
          </p:nvSpPr>
          <p:spPr bwMode="auto">
            <a:xfrm>
              <a:off x="341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3017"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141667C-9B0D-4924-80D3-0A2B66EC0C95}" type="slidenum">
              <a:rPr kumimoji="0" lang="en-US" altLang="zh-TW" sz="1400" smtClean="0">
                <a:latin typeface="Arial" charset="0"/>
              </a:rPr>
              <a:pPr eaLnBrk="1" hangingPunct="1">
                <a:spcBef>
                  <a:spcPct val="0"/>
                </a:spcBef>
                <a:buClrTx/>
                <a:buSzTx/>
                <a:buFontTx/>
                <a:buNone/>
              </a:pPr>
              <a:t>38</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57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5" grpId="0" build="p" autoUpdateAnimBg="0"/>
      <p:bldP spid="20576" grpId="0" animBg="1"/>
      <p:bldP spid="20577" grpId="0" animBg="1"/>
      <p:bldP spid="20578"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3"/>
          <p:cNvGrpSpPr>
            <a:grpSpLocks/>
          </p:cNvGrpSpPr>
          <p:nvPr/>
        </p:nvGrpSpPr>
        <p:grpSpPr bwMode="auto">
          <a:xfrm>
            <a:off x="2749550" y="1874838"/>
            <a:ext cx="3035300" cy="3498850"/>
            <a:chOff x="1732" y="676"/>
            <a:chExt cx="1912" cy="2204"/>
          </a:xfrm>
        </p:grpSpPr>
        <p:grpSp>
          <p:nvGrpSpPr>
            <p:cNvPr id="44063" name="Group 4"/>
            <p:cNvGrpSpPr>
              <a:grpSpLocks/>
            </p:cNvGrpSpPr>
            <p:nvPr/>
          </p:nvGrpSpPr>
          <p:grpSpPr bwMode="auto">
            <a:xfrm>
              <a:off x="1732" y="1636"/>
              <a:ext cx="1912" cy="952"/>
              <a:chOff x="1732" y="1636"/>
              <a:chExt cx="1912" cy="952"/>
            </a:xfrm>
          </p:grpSpPr>
          <p:grpSp>
            <p:nvGrpSpPr>
              <p:cNvPr id="44108" name="Group 5"/>
              <p:cNvGrpSpPr>
                <a:grpSpLocks/>
              </p:cNvGrpSpPr>
              <p:nvPr/>
            </p:nvGrpSpPr>
            <p:grpSpPr bwMode="auto">
              <a:xfrm>
                <a:off x="1732" y="1636"/>
                <a:ext cx="952" cy="952"/>
                <a:chOff x="1732" y="1636"/>
                <a:chExt cx="952" cy="952"/>
              </a:xfrm>
            </p:grpSpPr>
            <p:grpSp>
              <p:nvGrpSpPr>
                <p:cNvPr id="44132" name="Group 6"/>
                <p:cNvGrpSpPr>
                  <a:grpSpLocks/>
                </p:cNvGrpSpPr>
                <p:nvPr/>
              </p:nvGrpSpPr>
              <p:grpSpPr bwMode="auto">
                <a:xfrm>
                  <a:off x="1732" y="2116"/>
                  <a:ext cx="952" cy="472"/>
                  <a:chOff x="1732" y="2116"/>
                  <a:chExt cx="952" cy="472"/>
                </a:xfrm>
              </p:grpSpPr>
              <p:grpSp>
                <p:nvGrpSpPr>
                  <p:cNvPr id="44144" name="Group 7"/>
                  <p:cNvGrpSpPr>
                    <a:grpSpLocks/>
                  </p:cNvGrpSpPr>
                  <p:nvPr/>
                </p:nvGrpSpPr>
                <p:grpSpPr bwMode="auto">
                  <a:xfrm>
                    <a:off x="1732" y="2116"/>
                    <a:ext cx="472" cy="472"/>
                    <a:chOff x="1732" y="2116"/>
                    <a:chExt cx="472" cy="472"/>
                  </a:xfrm>
                </p:grpSpPr>
                <p:sp>
                  <p:nvSpPr>
                    <p:cNvPr id="44150" name="Rectangle 8"/>
                    <p:cNvSpPr>
                      <a:spLocks noChangeArrowheads="1"/>
                    </p:cNvSpPr>
                    <p:nvPr/>
                  </p:nvSpPr>
                  <p:spPr bwMode="auto">
                    <a:xfrm>
                      <a:off x="173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51" name="Rectangle 9"/>
                    <p:cNvSpPr>
                      <a:spLocks noChangeArrowheads="1"/>
                    </p:cNvSpPr>
                    <p:nvPr/>
                  </p:nvSpPr>
                  <p:spPr bwMode="auto">
                    <a:xfrm>
                      <a:off x="197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52" name="Rectangle 10"/>
                    <p:cNvSpPr>
                      <a:spLocks noChangeArrowheads="1"/>
                    </p:cNvSpPr>
                    <p:nvPr/>
                  </p:nvSpPr>
                  <p:spPr bwMode="auto">
                    <a:xfrm>
                      <a:off x="173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53" name="Rectangle 11"/>
                    <p:cNvSpPr>
                      <a:spLocks noChangeArrowheads="1"/>
                    </p:cNvSpPr>
                    <p:nvPr/>
                  </p:nvSpPr>
                  <p:spPr bwMode="auto">
                    <a:xfrm>
                      <a:off x="197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145" name="Group 12"/>
                  <p:cNvGrpSpPr>
                    <a:grpSpLocks/>
                  </p:cNvGrpSpPr>
                  <p:nvPr/>
                </p:nvGrpSpPr>
                <p:grpSpPr bwMode="auto">
                  <a:xfrm>
                    <a:off x="2212" y="2116"/>
                    <a:ext cx="472" cy="472"/>
                    <a:chOff x="2212" y="2116"/>
                    <a:chExt cx="472" cy="472"/>
                  </a:xfrm>
                </p:grpSpPr>
                <p:sp>
                  <p:nvSpPr>
                    <p:cNvPr id="44146" name="Rectangle 13"/>
                    <p:cNvSpPr>
                      <a:spLocks noChangeArrowheads="1"/>
                    </p:cNvSpPr>
                    <p:nvPr/>
                  </p:nvSpPr>
                  <p:spPr bwMode="auto">
                    <a:xfrm>
                      <a:off x="221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7" name="Rectangle 14"/>
                    <p:cNvSpPr>
                      <a:spLocks noChangeArrowheads="1"/>
                    </p:cNvSpPr>
                    <p:nvPr/>
                  </p:nvSpPr>
                  <p:spPr bwMode="auto">
                    <a:xfrm>
                      <a:off x="245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8" name="Rectangle 15"/>
                    <p:cNvSpPr>
                      <a:spLocks noChangeArrowheads="1"/>
                    </p:cNvSpPr>
                    <p:nvPr/>
                  </p:nvSpPr>
                  <p:spPr bwMode="auto">
                    <a:xfrm>
                      <a:off x="221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9" name="Rectangle 16"/>
                    <p:cNvSpPr>
                      <a:spLocks noChangeArrowheads="1"/>
                    </p:cNvSpPr>
                    <p:nvPr/>
                  </p:nvSpPr>
                  <p:spPr bwMode="auto">
                    <a:xfrm>
                      <a:off x="245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4133" name="Group 17"/>
                <p:cNvGrpSpPr>
                  <a:grpSpLocks/>
                </p:cNvGrpSpPr>
                <p:nvPr/>
              </p:nvGrpSpPr>
              <p:grpSpPr bwMode="auto">
                <a:xfrm>
                  <a:off x="1732" y="1636"/>
                  <a:ext cx="952" cy="472"/>
                  <a:chOff x="1732" y="1636"/>
                  <a:chExt cx="952" cy="472"/>
                </a:xfrm>
              </p:grpSpPr>
              <p:grpSp>
                <p:nvGrpSpPr>
                  <p:cNvPr id="44134" name="Group 18"/>
                  <p:cNvGrpSpPr>
                    <a:grpSpLocks/>
                  </p:cNvGrpSpPr>
                  <p:nvPr/>
                </p:nvGrpSpPr>
                <p:grpSpPr bwMode="auto">
                  <a:xfrm>
                    <a:off x="1732" y="1636"/>
                    <a:ext cx="472" cy="472"/>
                    <a:chOff x="1732" y="1636"/>
                    <a:chExt cx="472" cy="472"/>
                  </a:xfrm>
                </p:grpSpPr>
                <p:sp>
                  <p:nvSpPr>
                    <p:cNvPr id="44140" name="Rectangle 19"/>
                    <p:cNvSpPr>
                      <a:spLocks noChangeArrowheads="1"/>
                    </p:cNvSpPr>
                    <p:nvPr/>
                  </p:nvSpPr>
                  <p:spPr bwMode="auto">
                    <a:xfrm>
                      <a:off x="173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1" name="Rectangle 20"/>
                    <p:cNvSpPr>
                      <a:spLocks noChangeArrowheads="1"/>
                    </p:cNvSpPr>
                    <p:nvPr/>
                  </p:nvSpPr>
                  <p:spPr bwMode="auto">
                    <a:xfrm>
                      <a:off x="197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2" name="Rectangle 21"/>
                    <p:cNvSpPr>
                      <a:spLocks noChangeArrowheads="1"/>
                    </p:cNvSpPr>
                    <p:nvPr/>
                  </p:nvSpPr>
                  <p:spPr bwMode="auto">
                    <a:xfrm>
                      <a:off x="173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3" name="Rectangle 22"/>
                    <p:cNvSpPr>
                      <a:spLocks noChangeArrowheads="1"/>
                    </p:cNvSpPr>
                    <p:nvPr/>
                  </p:nvSpPr>
                  <p:spPr bwMode="auto">
                    <a:xfrm>
                      <a:off x="197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135" name="Group 23"/>
                  <p:cNvGrpSpPr>
                    <a:grpSpLocks/>
                  </p:cNvGrpSpPr>
                  <p:nvPr/>
                </p:nvGrpSpPr>
                <p:grpSpPr bwMode="auto">
                  <a:xfrm>
                    <a:off x="2212" y="1636"/>
                    <a:ext cx="472" cy="472"/>
                    <a:chOff x="2212" y="1636"/>
                    <a:chExt cx="472" cy="472"/>
                  </a:xfrm>
                </p:grpSpPr>
                <p:sp>
                  <p:nvSpPr>
                    <p:cNvPr id="44136" name="Rectangle 24"/>
                    <p:cNvSpPr>
                      <a:spLocks noChangeArrowheads="1"/>
                    </p:cNvSpPr>
                    <p:nvPr/>
                  </p:nvSpPr>
                  <p:spPr bwMode="auto">
                    <a:xfrm>
                      <a:off x="221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7" name="Rectangle 25"/>
                    <p:cNvSpPr>
                      <a:spLocks noChangeArrowheads="1"/>
                    </p:cNvSpPr>
                    <p:nvPr/>
                  </p:nvSpPr>
                  <p:spPr bwMode="auto">
                    <a:xfrm>
                      <a:off x="245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8" name="Rectangle 26"/>
                    <p:cNvSpPr>
                      <a:spLocks noChangeArrowheads="1"/>
                    </p:cNvSpPr>
                    <p:nvPr/>
                  </p:nvSpPr>
                  <p:spPr bwMode="auto">
                    <a:xfrm>
                      <a:off x="221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9" name="Rectangle 27"/>
                    <p:cNvSpPr>
                      <a:spLocks noChangeArrowheads="1"/>
                    </p:cNvSpPr>
                    <p:nvPr/>
                  </p:nvSpPr>
                  <p:spPr bwMode="auto">
                    <a:xfrm>
                      <a:off x="245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4109" name="Group 28"/>
              <p:cNvGrpSpPr>
                <a:grpSpLocks/>
              </p:cNvGrpSpPr>
              <p:nvPr/>
            </p:nvGrpSpPr>
            <p:grpSpPr bwMode="auto">
              <a:xfrm>
                <a:off x="2692" y="1636"/>
                <a:ext cx="952" cy="952"/>
                <a:chOff x="2692" y="1636"/>
                <a:chExt cx="952" cy="952"/>
              </a:xfrm>
            </p:grpSpPr>
            <p:grpSp>
              <p:nvGrpSpPr>
                <p:cNvPr id="44110" name="Group 29"/>
                <p:cNvGrpSpPr>
                  <a:grpSpLocks/>
                </p:cNvGrpSpPr>
                <p:nvPr/>
              </p:nvGrpSpPr>
              <p:grpSpPr bwMode="auto">
                <a:xfrm>
                  <a:off x="2692" y="2116"/>
                  <a:ext cx="952" cy="472"/>
                  <a:chOff x="2692" y="2116"/>
                  <a:chExt cx="952" cy="472"/>
                </a:xfrm>
              </p:grpSpPr>
              <p:grpSp>
                <p:nvGrpSpPr>
                  <p:cNvPr id="44122" name="Group 30"/>
                  <p:cNvGrpSpPr>
                    <a:grpSpLocks/>
                  </p:cNvGrpSpPr>
                  <p:nvPr/>
                </p:nvGrpSpPr>
                <p:grpSpPr bwMode="auto">
                  <a:xfrm>
                    <a:off x="2692" y="2116"/>
                    <a:ext cx="472" cy="472"/>
                    <a:chOff x="2692" y="2116"/>
                    <a:chExt cx="472" cy="472"/>
                  </a:xfrm>
                </p:grpSpPr>
                <p:sp>
                  <p:nvSpPr>
                    <p:cNvPr id="44128" name="Rectangle 31"/>
                    <p:cNvSpPr>
                      <a:spLocks noChangeArrowheads="1"/>
                    </p:cNvSpPr>
                    <p:nvPr/>
                  </p:nvSpPr>
                  <p:spPr bwMode="auto">
                    <a:xfrm>
                      <a:off x="269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9" name="Rectangle 32"/>
                    <p:cNvSpPr>
                      <a:spLocks noChangeArrowheads="1"/>
                    </p:cNvSpPr>
                    <p:nvPr/>
                  </p:nvSpPr>
                  <p:spPr bwMode="auto">
                    <a:xfrm>
                      <a:off x="293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0" name="Rectangle 33"/>
                    <p:cNvSpPr>
                      <a:spLocks noChangeArrowheads="1"/>
                    </p:cNvSpPr>
                    <p:nvPr/>
                  </p:nvSpPr>
                  <p:spPr bwMode="auto">
                    <a:xfrm>
                      <a:off x="269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1" name="Rectangle 34"/>
                    <p:cNvSpPr>
                      <a:spLocks noChangeArrowheads="1"/>
                    </p:cNvSpPr>
                    <p:nvPr/>
                  </p:nvSpPr>
                  <p:spPr bwMode="auto">
                    <a:xfrm>
                      <a:off x="293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123" name="Group 35"/>
                  <p:cNvGrpSpPr>
                    <a:grpSpLocks/>
                  </p:cNvGrpSpPr>
                  <p:nvPr/>
                </p:nvGrpSpPr>
                <p:grpSpPr bwMode="auto">
                  <a:xfrm>
                    <a:off x="3172" y="2116"/>
                    <a:ext cx="472" cy="472"/>
                    <a:chOff x="3172" y="2116"/>
                    <a:chExt cx="472" cy="472"/>
                  </a:xfrm>
                </p:grpSpPr>
                <p:sp>
                  <p:nvSpPr>
                    <p:cNvPr id="44124" name="Rectangle 36"/>
                    <p:cNvSpPr>
                      <a:spLocks noChangeArrowheads="1"/>
                    </p:cNvSpPr>
                    <p:nvPr/>
                  </p:nvSpPr>
                  <p:spPr bwMode="auto">
                    <a:xfrm>
                      <a:off x="317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5" name="Rectangle 37"/>
                    <p:cNvSpPr>
                      <a:spLocks noChangeArrowheads="1"/>
                    </p:cNvSpPr>
                    <p:nvPr/>
                  </p:nvSpPr>
                  <p:spPr bwMode="auto">
                    <a:xfrm>
                      <a:off x="341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6" name="Rectangle 38"/>
                    <p:cNvSpPr>
                      <a:spLocks noChangeArrowheads="1"/>
                    </p:cNvSpPr>
                    <p:nvPr/>
                  </p:nvSpPr>
                  <p:spPr bwMode="auto">
                    <a:xfrm>
                      <a:off x="317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7" name="Rectangle 39"/>
                    <p:cNvSpPr>
                      <a:spLocks noChangeArrowheads="1"/>
                    </p:cNvSpPr>
                    <p:nvPr/>
                  </p:nvSpPr>
                  <p:spPr bwMode="auto">
                    <a:xfrm>
                      <a:off x="341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4111" name="Group 40"/>
                <p:cNvGrpSpPr>
                  <a:grpSpLocks/>
                </p:cNvGrpSpPr>
                <p:nvPr/>
              </p:nvGrpSpPr>
              <p:grpSpPr bwMode="auto">
                <a:xfrm>
                  <a:off x="2692" y="1636"/>
                  <a:ext cx="952" cy="472"/>
                  <a:chOff x="2692" y="1636"/>
                  <a:chExt cx="952" cy="472"/>
                </a:xfrm>
              </p:grpSpPr>
              <p:grpSp>
                <p:nvGrpSpPr>
                  <p:cNvPr id="44112" name="Group 41"/>
                  <p:cNvGrpSpPr>
                    <a:grpSpLocks/>
                  </p:cNvGrpSpPr>
                  <p:nvPr/>
                </p:nvGrpSpPr>
                <p:grpSpPr bwMode="auto">
                  <a:xfrm>
                    <a:off x="2692" y="1636"/>
                    <a:ext cx="472" cy="472"/>
                    <a:chOff x="2692" y="1636"/>
                    <a:chExt cx="472" cy="472"/>
                  </a:xfrm>
                </p:grpSpPr>
                <p:sp>
                  <p:nvSpPr>
                    <p:cNvPr id="44118" name="Rectangle 42"/>
                    <p:cNvSpPr>
                      <a:spLocks noChangeArrowheads="1"/>
                    </p:cNvSpPr>
                    <p:nvPr/>
                  </p:nvSpPr>
                  <p:spPr bwMode="auto">
                    <a:xfrm>
                      <a:off x="269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19" name="Rectangle 43"/>
                    <p:cNvSpPr>
                      <a:spLocks noChangeArrowheads="1"/>
                    </p:cNvSpPr>
                    <p:nvPr/>
                  </p:nvSpPr>
                  <p:spPr bwMode="auto">
                    <a:xfrm>
                      <a:off x="293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0" name="Rectangle 44"/>
                    <p:cNvSpPr>
                      <a:spLocks noChangeArrowheads="1"/>
                    </p:cNvSpPr>
                    <p:nvPr/>
                  </p:nvSpPr>
                  <p:spPr bwMode="auto">
                    <a:xfrm>
                      <a:off x="269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1" name="Rectangle 45"/>
                    <p:cNvSpPr>
                      <a:spLocks noChangeArrowheads="1"/>
                    </p:cNvSpPr>
                    <p:nvPr/>
                  </p:nvSpPr>
                  <p:spPr bwMode="auto">
                    <a:xfrm>
                      <a:off x="293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113" name="Group 46"/>
                  <p:cNvGrpSpPr>
                    <a:grpSpLocks/>
                  </p:cNvGrpSpPr>
                  <p:nvPr/>
                </p:nvGrpSpPr>
                <p:grpSpPr bwMode="auto">
                  <a:xfrm>
                    <a:off x="3172" y="1636"/>
                    <a:ext cx="472" cy="472"/>
                    <a:chOff x="3172" y="1636"/>
                    <a:chExt cx="472" cy="472"/>
                  </a:xfrm>
                </p:grpSpPr>
                <p:sp>
                  <p:nvSpPr>
                    <p:cNvPr id="44114" name="Rectangle 47"/>
                    <p:cNvSpPr>
                      <a:spLocks noChangeArrowheads="1"/>
                    </p:cNvSpPr>
                    <p:nvPr/>
                  </p:nvSpPr>
                  <p:spPr bwMode="auto">
                    <a:xfrm>
                      <a:off x="317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15" name="Rectangle 48"/>
                    <p:cNvSpPr>
                      <a:spLocks noChangeArrowheads="1"/>
                    </p:cNvSpPr>
                    <p:nvPr/>
                  </p:nvSpPr>
                  <p:spPr bwMode="auto">
                    <a:xfrm>
                      <a:off x="341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16" name="Rectangle 49"/>
                    <p:cNvSpPr>
                      <a:spLocks noChangeArrowheads="1"/>
                    </p:cNvSpPr>
                    <p:nvPr/>
                  </p:nvSpPr>
                  <p:spPr bwMode="auto">
                    <a:xfrm>
                      <a:off x="317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17" name="Rectangle 50"/>
                    <p:cNvSpPr>
                      <a:spLocks noChangeArrowheads="1"/>
                    </p:cNvSpPr>
                    <p:nvPr/>
                  </p:nvSpPr>
                  <p:spPr bwMode="auto">
                    <a:xfrm>
                      <a:off x="341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44064" name="Group 51"/>
            <p:cNvGrpSpPr>
              <a:grpSpLocks/>
            </p:cNvGrpSpPr>
            <p:nvPr/>
          </p:nvGrpSpPr>
          <p:grpSpPr bwMode="auto">
            <a:xfrm>
              <a:off x="1732" y="676"/>
              <a:ext cx="952" cy="952"/>
              <a:chOff x="1732" y="676"/>
              <a:chExt cx="952" cy="952"/>
            </a:xfrm>
          </p:grpSpPr>
          <p:grpSp>
            <p:nvGrpSpPr>
              <p:cNvPr id="44086" name="Group 52"/>
              <p:cNvGrpSpPr>
                <a:grpSpLocks/>
              </p:cNvGrpSpPr>
              <p:nvPr/>
            </p:nvGrpSpPr>
            <p:grpSpPr bwMode="auto">
              <a:xfrm>
                <a:off x="1732" y="1156"/>
                <a:ext cx="952" cy="472"/>
                <a:chOff x="1732" y="1156"/>
                <a:chExt cx="952" cy="472"/>
              </a:xfrm>
            </p:grpSpPr>
            <p:grpSp>
              <p:nvGrpSpPr>
                <p:cNvPr id="44098" name="Group 53"/>
                <p:cNvGrpSpPr>
                  <a:grpSpLocks/>
                </p:cNvGrpSpPr>
                <p:nvPr/>
              </p:nvGrpSpPr>
              <p:grpSpPr bwMode="auto">
                <a:xfrm>
                  <a:off x="1732" y="1156"/>
                  <a:ext cx="472" cy="472"/>
                  <a:chOff x="1732" y="1156"/>
                  <a:chExt cx="472" cy="472"/>
                </a:xfrm>
              </p:grpSpPr>
              <p:sp>
                <p:nvSpPr>
                  <p:cNvPr id="44104" name="Rectangle 54"/>
                  <p:cNvSpPr>
                    <a:spLocks noChangeArrowheads="1"/>
                  </p:cNvSpPr>
                  <p:nvPr/>
                </p:nvSpPr>
                <p:spPr bwMode="auto">
                  <a:xfrm>
                    <a:off x="173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5" name="Rectangle 55"/>
                  <p:cNvSpPr>
                    <a:spLocks noChangeArrowheads="1"/>
                  </p:cNvSpPr>
                  <p:nvPr/>
                </p:nvSpPr>
                <p:spPr bwMode="auto">
                  <a:xfrm>
                    <a:off x="197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6" name="Rectangle 56"/>
                  <p:cNvSpPr>
                    <a:spLocks noChangeArrowheads="1"/>
                  </p:cNvSpPr>
                  <p:nvPr/>
                </p:nvSpPr>
                <p:spPr bwMode="auto">
                  <a:xfrm>
                    <a:off x="173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7" name="Rectangle 57"/>
                  <p:cNvSpPr>
                    <a:spLocks noChangeArrowheads="1"/>
                  </p:cNvSpPr>
                  <p:nvPr/>
                </p:nvSpPr>
                <p:spPr bwMode="auto">
                  <a:xfrm>
                    <a:off x="197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099" name="Group 58"/>
                <p:cNvGrpSpPr>
                  <a:grpSpLocks/>
                </p:cNvGrpSpPr>
                <p:nvPr/>
              </p:nvGrpSpPr>
              <p:grpSpPr bwMode="auto">
                <a:xfrm>
                  <a:off x="2212" y="1156"/>
                  <a:ext cx="472" cy="472"/>
                  <a:chOff x="2212" y="1156"/>
                  <a:chExt cx="472" cy="472"/>
                </a:xfrm>
              </p:grpSpPr>
              <p:sp>
                <p:nvSpPr>
                  <p:cNvPr id="44100" name="Rectangle 59"/>
                  <p:cNvSpPr>
                    <a:spLocks noChangeArrowheads="1"/>
                  </p:cNvSpPr>
                  <p:nvPr/>
                </p:nvSpPr>
                <p:spPr bwMode="auto">
                  <a:xfrm>
                    <a:off x="221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1" name="Rectangle 60"/>
                  <p:cNvSpPr>
                    <a:spLocks noChangeArrowheads="1"/>
                  </p:cNvSpPr>
                  <p:nvPr/>
                </p:nvSpPr>
                <p:spPr bwMode="auto">
                  <a:xfrm>
                    <a:off x="245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2" name="Rectangle 61"/>
                  <p:cNvSpPr>
                    <a:spLocks noChangeArrowheads="1"/>
                  </p:cNvSpPr>
                  <p:nvPr/>
                </p:nvSpPr>
                <p:spPr bwMode="auto">
                  <a:xfrm>
                    <a:off x="221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3" name="Rectangle 62"/>
                  <p:cNvSpPr>
                    <a:spLocks noChangeArrowheads="1"/>
                  </p:cNvSpPr>
                  <p:nvPr/>
                </p:nvSpPr>
                <p:spPr bwMode="auto">
                  <a:xfrm>
                    <a:off x="245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4087" name="Group 63"/>
              <p:cNvGrpSpPr>
                <a:grpSpLocks/>
              </p:cNvGrpSpPr>
              <p:nvPr/>
            </p:nvGrpSpPr>
            <p:grpSpPr bwMode="auto">
              <a:xfrm>
                <a:off x="1732" y="676"/>
                <a:ext cx="952" cy="472"/>
                <a:chOff x="1732" y="676"/>
                <a:chExt cx="952" cy="472"/>
              </a:xfrm>
            </p:grpSpPr>
            <p:grpSp>
              <p:nvGrpSpPr>
                <p:cNvPr id="44088" name="Group 64"/>
                <p:cNvGrpSpPr>
                  <a:grpSpLocks/>
                </p:cNvGrpSpPr>
                <p:nvPr/>
              </p:nvGrpSpPr>
              <p:grpSpPr bwMode="auto">
                <a:xfrm>
                  <a:off x="1732" y="676"/>
                  <a:ext cx="472" cy="472"/>
                  <a:chOff x="1732" y="676"/>
                  <a:chExt cx="472" cy="472"/>
                </a:xfrm>
              </p:grpSpPr>
              <p:sp>
                <p:nvSpPr>
                  <p:cNvPr id="44094" name="Rectangle 65"/>
                  <p:cNvSpPr>
                    <a:spLocks noChangeArrowheads="1"/>
                  </p:cNvSpPr>
                  <p:nvPr/>
                </p:nvSpPr>
                <p:spPr bwMode="auto">
                  <a:xfrm>
                    <a:off x="173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5" name="Rectangle 66"/>
                  <p:cNvSpPr>
                    <a:spLocks noChangeArrowheads="1"/>
                  </p:cNvSpPr>
                  <p:nvPr/>
                </p:nvSpPr>
                <p:spPr bwMode="auto">
                  <a:xfrm>
                    <a:off x="197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6" name="Rectangle 67"/>
                  <p:cNvSpPr>
                    <a:spLocks noChangeArrowheads="1"/>
                  </p:cNvSpPr>
                  <p:nvPr/>
                </p:nvSpPr>
                <p:spPr bwMode="auto">
                  <a:xfrm>
                    <a:off x="173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7" name="Rectangle 68"/>
                  <p:cNvSpPr>
                    <a:spLocks noChangeArrowheads="1"/>
                  </p:cNvSpPr>
                  <p:nvPr/>
                </p:nvSpPr>
                <p:spPr bwMode="auto">
                  <a:xfrm>
                    <a:off x="197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089" name="Group 69"/>
                <p:cNvGrpSpPr>
                  <a:grpSpLocks/>
                </p:cNvGrpSpPr>
                <p:nvPr/>
              </p:nvGrpSpPr>
              <p:grpSpPr bwMode="auto">
                <a:xfrm>
                  <a:off x="2212" y="676"/>
                  <a:ext cx="472" cy="472"/>
                  <a:chOff x="2212" y="676"/>
                  <a:chExt cx="472" cy="472"/>
                </a:xfrm>
              </p:grpSpPr>
              <p:sp>
                <p:nvSpPr>
                  <p:cNvPr id="44090" name="Rectangle 70"/>
                  <p:cNvSpPr>
                    <a:spLocks noChangeArrowheads="1"/>
                  </p:cNvSpPr>
                  <p:nvPr/>
                </p:nvSpPr>
                <p:spPr bwMode="auto">
                  <a:xfrm>
                    <a:off x="221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1" name="Rectangle 71"/>
                  <p:cNvSpPr>
                    <a:spLocks noChangeArrowheads="1"/>
                  </p:cNvSpPr>
                  <p:nvPr/>
                </p:nvSpPr>
                <p:spPr bwMode="auto">
                  <a:xfrm>
                    <a:off x="245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2" name="Rectangle 72"/>
                  <p:cNvSpPr>
                    <a:spLocks noChangeArrowheads="1"/>
                  </p:cNvSpPr>
                  <p:nvPr/>
                </p:nvSpPr>
                <p:spPr bwMode="auto">
                  <a:xfrm>
                    <a:off x="221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3" name="Rectangle 73"/>
                  <p:cNvSpPr>
                    <a:spLocks noChangeArrowheads="1"/>
                  </p:cNvSpPr>
                  <p:nvPr/>
                </p:nvSpPr>
                <p:spPr bwMode="auto">
                  <a:xfrm>
                    <a:off x="245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4065" name="Group 74"/>
            <p:cNvGrpSpPr>
              <a:grpSpLocks/>
            </p:cNvGrpSpPr>
            <p:nvPr/>
          </p:nvGrpSpPr>
          <p:grpSpPr bwMode="auto">
            <a:xfrm>
              <a:off x="2692" y="1156"/>
              <a:ext cx="952" cy="472"/>
              <a:chOff x="2692" y="1156"/>
              <a:chExt cx="952" cy="472"/>
            </a:xfrm>
          </p:grpSpPr>
          <p:grpSp>
            <p:nvGrpSpPr>
              <p:cNvPr id="44076" name="Group 75"/>
              <p:cNvGrpSpPr>
                <a:grpSpLocks/>
              </p:cNvGrpSpPr>
              <p:nvPr/>
            </p:nvGrpSpPr>
            <p:grpSpPr bwMode="auto">
              <a:xfrm>
                <a:off x="2692" y="1156"/>
                <a:ext cx="472" cy="472"/>
                <a:chOff x="2692" y="1156"/>
                <a:chExt cx="472" cy="472"/>
              </a:xfrm>
            </p:grpSpPr>
            <p:sp>
              <p:nvSpPr>
                <p:cNvPr id="44082" name="Rectangle 76"/>
                <p:cNvSpPr>
                  <a:spLocks noChangeArrowheads="1"/>
                </p:cNvSpPr>
                <p:nvPr/>
              </p:nvSpPr>
              <p:spPr bwMode="auto">
                <a:xfrm>
                  <a:off x="269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3" name="Rectangle 77"/>
                <p:cNvSpPr>
                  <a:spLocks noChangeArrowheads="1"/>
                </p:cNvSpPr>
                <p:nvPr/>
              </p:nvSpPr>
              <p:spPr bwMode="auto">
                <a:xfrm>
                  <a:off x="293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4" name="Rectangle 78"/>
                <p:cNvSpPr>
                  <a:spLocks noChangeArrowheads="1"/>
                </p:cNvSpPr>
                <p:nvPr/>
              </p:nvSpPr>
              <p:spPr bwMode="auto">
                <a:xfrm>
                  <a:off x="269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5" name="Rectangle 79"/>
                <p:cNvSpPr>
                  <a:spLocks noChangeArrowheads="1"/>
                </p:cNvSpPr>
                <p:nvPr/>
              </p:nvSpPr>
              <p:spPr bwMode="auto">
                <a:xfrm>
                  <a:off x="293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077" name="Group 80"/>
              <p:cNvGrpSpPr>
                <a:grpSpLocks/>
              </p:cNvGrpSpPr>
              <p:nvPr/>
            </p:nvGrpSpPr>
            <p:grpSpPr bwMode="auto">
              <a:xfrm>
                <a:off x="3172" y="1156"/>
                <a:ext cx="472" cy="472"/>
                <a:chOff x="3172" y="1156"/>
                <a:chExt cx="472" cy="472"/>
              </a:xfrm>
            </p:grpSpPr>
            <p:sp>
              <p:nvSpPr>
                <p:cNvPr id="44078" name="Rectangle 81"/>
                <p:cNvSpPr>
                  <a:spLocks noChangeArrowheads="1"/>
                </p:cNvSpPr>
                <p:nvPr/>
              </p:nvSpPr>
              <p:spPr bwMode="auto">
                <a:xfrm>
                  <a:off x="317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79" name="Rectangle 82"/>
                <p:cNvSpPr>
                  <a:spLocks noChangeArrowheads="1"/>
                </p:cNvSpPr>
                <p:nvPr/>
              </p:nvSpPr>
              <p:spPr bwMode="auto">
                <a:xfrm>
                  <a:off x="341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0" name="Rectangle 83"/>
                <p:cNvSpPr>
                  <a:spLocks noChangeArrowheads="1"/>
                </p:cNvSpPr>
                <p:nvPr/>
              </p:nvSpPr>
              <p:spPr bwMode="auto">
                <a:xfrm>
                  <a:off x="317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1" name="Rectangle 84"/>
                <p:cNvSpPr>
                  <a:spLocks noChangeArrowheads="1"/>
                </p:cNvSpPr>
                <p:nvPr/>
              </p:nvSpPr>
              <p:spPr bwMode="auto">
                <a:xfrm>
                  <a:off x="341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44066" name="Rectangle 85"/>
            <p:cNvSpPr>
              <a:spLocks noChangeArrowheads="1"/>
            </p:cNvSpPr>
            <p:nvPr/>
          </p:nvSpPr>
          <p:spPr bwMode="auto">
            <a:xfrm>
              <a:off x="269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7" name="Rectangle 86"/>
            <p:cNvSpPr>
              <a:spLocks noChangeArrowheads="1"/>
            </p:cNvSpPr>
            <p:nvPr/>
          </p:nvSpPr>
          <p:spPr bwMode="auto">
            <a:xfrm>
              <a:off x="2932" y="916"/>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8" name="Rectangle 87"/>
            <p:cNvSpPr>
              <a:spLocks noChangeArrowheads="1"/>
            </p:cNvSpPr>
            <p:nvPr/>
          </p:nvSpPr>
          <p:spPr bwMode="auto">
            <a:xfrm>
              <a:off x="269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9" name="Rectangle 88"/>
            <p:cNvSpPr>
              <a:spLocks noChangeArrowheads="1"/>
            </p:cNvSpPr>
            <p:nvPr/>
          </p:nvSpPr>
          <p:spPr bwMode="auto">
            <a:xfrm>
              <a:off x="293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44070" name="Group 89"/>
            <p:cNvGrpSpPr>
              <a:grpSpLocks/>
            </p:cNvGrpSpPr>
            <p:nvPr/>
          </p:nvGrpSpPr>
          <p:grpSpPr bwMode="auto">
            <a:xfrm>
              <a:off x="3172" y="676"/>
              <a:ext cx="472" cy="472"/>
              <a:chOff x="3172" y="676"/>
              <a:chExt cx="472" cy="472"/>
            </a:xfrm>
          </p:grpSpPr>
          <p:sp>
            <p:nvSpPr>
              <p:cNvPr id="44072" name="Rectangle 90"/>
              <p:cNvSpPr>
                <a:spLocks noChangeArrowheads="1"/>
              </p:cNvSpPr>
              <p:nvPr/>
            </p:nvSpPr>
            <p:spPr bwMode="auto">
              <a:xfrm>
                <a:off x="317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73" name="Rectangle 91"/>
              <p:cNvSpPr>
                <a:spLocks noChangeArrowheads="1"/>
              </p:cNvSpPr>
              <p:nvPr/>
            </p:nvSpPr>
            <p:spPr bwMode="auto">
              <a:xfrm>
                <a:off x="341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74" name="Rectangle 92"/>
              <p:cNvSpPr>
                <a:spLocks noChangeArrowheads="1"/>
              </p:cNvSpPr>
              <p:nvPr/>
            </p:nvSpPr>
            <p:spPr bwMode="auto">
              <a:xfrm>
                <a:off x="317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75" name="Rectangle 93"/>
              <p:cNvSpPr>
                <a:spLocks noChangeArrowheads="1"/>
              </p:cNvSpPr>
              <p:nvPr/>
            </p:nvSpPr>
            <p:spPr bwMode="auto">
              <a:xfrm>
                <a:off x="341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4071" name="Rectangle 94"/>
            <p:cNvSpPr>
              <a:spLocks noChangeArrowheads="1"/>
            </p:cNvSpPr>
            <p:nvPr/>
          </p:nvSpPr>
          <p:spPr bwMode="auto">
            <a:xfrm>
              <a:off x="2496" y="259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4035" name="Line 95"/>
          <p:cNvSpPr>
            <a:spLocks noChangeShapeType="1"/>
          </p:cNvSpPr>
          <p:nvPr/>
        </p:nvSpPr>
        <p:spPr bwMode="auto">
          <a:xfrm>
            <a:off x="4267200" y="1639888"/>
            <a:ext cx="0" cy="350520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44036" name="Line 96"/>
          <p:cNvSpPr>
            <a:spLocks noChangeShapeType="1"/>
          </p:cNvSpPr>
          <p:nvPr/>
        </p:nvSpPr>
        <p:spPr bwMode="auto">
          <a:xfrm>
            <a:off x="2438400" y="3392488"/>
            <a:ext cx="3810000" cy="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21601" name="Rectangle 97"/>
          <p:cNvSpPr>
            <a:spLocks noChangeArrowheads="1"/>
          </p:cNvSpPr>
          <p:nvPr/>
        </p:nvSpPr>
        <p:spPr bwMode="auto">
          <a:xfrm>
            <a:off x="762000" y="4933950"/>
            <a:ext cx="8153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Char char="•"/>
            </a:pPr>
            <a:r>
              <a:rPr kumimoji="0" lang="zh-TW" altLang="en-US" sz="2800">
                <a:solidFill>
                  <a:schemeClr val="bg2"/>
                </a:solidFill>
                <a:latin typeface="Times New Roman" pitchFamily="18" charset="0"/>
              </a:rPr>
              <a:t>放置</a:t>
            </a:r>
            <a:r>
              <a:rPr kumimoji="0" lang="en-US" altLang="zh-TW" sz="2800">
                <a:solidFill>
                  <a:srgbClr val="3333FF"/>
                </a:solidFill>
                <a:latin typeface="Times New Roman" pitchFamily="18" charset="0"/>
              </a:rPr>
              <a:t>1</a:t>
            </a:r>
            <a:r>
              <a:rPr kumimoji="0" lang="zh-TW" altLang="en-US" sz="2800">
                <a:solidFill>
                  <a:srgbClr val="3333FF"/>
                </a:solidFill>
                <a:latin typeface="Times New Roman" pitchFamily="18" charset="0"/>
              </a:rPr>
              <a:t>個三格骨牌</a:t>
            </a:r>
            <a:r>
              <a:rPr kumimoji="0" lang="zh-TW" altLang="en-US" sz="2800">
                <a:solidFill>
                  <a:schemeClr val="bg2"/>
                </a:solidFill>
                <a:latin typeface="Times New Roman" pitchFamily="18" charset="0"/>
              </a:rPr>
              <a:t>在</a:t>
            </a:r>
            <a:r>
              <a:rPr kumimoji="0" lang="en-US" altLang="zh-TW" sz="2800">
                <a:solidFill>
                  <a:schemeClr val="bg2"/>
                </a:solidFill>
                <a:latin typeface="Times New Roman" pitchFamily="18" charset="0"/>
              </a:rPr>
              <a:t>3</a:t>
            </a:r>
            <a:r>
              <a:rPr kumimoji="0" lang="zh-TW" altLang="en-US" sz="2800">
                <a:solidFill>
                  <a:schemeClr val="bg2"/>
                </a:solidFill>
                <a:latin typeface="Times New Roman" pitchFamily="18" charset="0"/>
              </a:rPr>
              <a:t>個</a:t>
            </a:r>
            <a:r>
              <a:rPr kumimoji="0" lang="en-US" altLang="zh-TW" sz="2800">
                <a:solidFill>
                  <a:srgbClr val="3333FF"/>
                </a:solidFill>
                <a:latin typeface="Times New Roman" pitchFamily="18" charset="0"/>
              </a:rPr>
              <a:t>4 x 4</a:t>
            </a:r>
            <a:r>
              <a:rPr kumimoji="0" lang="zh-TW" altLang="en-US" sz="2800">
                <a:solidFill>
                  <a:schemeClr val="bg2"/>
                </a:solidFill>
                <a:latin typeface="Times New Roman" pitchFamily="18" charset="0"/>
              </a:rPr>
              <a:t>正常棋盤的</a:t>
            </a:r>
            <a:r>
              <a:rPr kumimoji="0" lang="zh-TW" altLang="en-US" sz="2800">
                <a:solidFill>
                  <a:srgbClr val="3333FF"/>
                </a:solidFill>
                <a:latin typeface="Times New Roman" pitchFamily="18" charset="0"/>
              </a:rPr>
              <a:t>相鄰單格</a:t>
            </a:r>
            <a:r>
              <a:rPr kumimoji="0" lang="zh-TW" altLang="en-US" sz="2800">
                <a:solidFill>
                  <a:schemeClr val="bg2"/>
                </a:solidFill>
                <a:latin typeface="Times New Roman" pitchFamily="18" charset="0"/>
              </a:rPr>
              <a:t>，讓他們也變成缺陷棋盤。</a:t>
            </a:r>
            <a:endParaRPr kumimoji="0" lang="en-US" altLang="zh-TW" sz="2800">
              <a:solidFill>
                <a:schemeClr val="bg2"/>
              </a:solidFill>
              <a:latin typeface="Times New Roman" pitchFamily="18" charset="0"/>
            </a:endParaRPr>
          </a:p>
        </p:txBody>
      </p:sp>
      <p:grpSp>
        <p:nvGrpSpPr>
          <p:cNvPr id="44038" name="Group 98"/>
          <p:cNvGrpSpPr>
            <a:grpSpLocks/>
          </p:cNvGrpSpPr>
          <p:nvPr/>
        </p:nvGrpSpPr>
        <p:grpSpPr bwMode="auto">
          <a:xfrm>
            <a:off x="4273550" y="1874838"/>
            <a:ext cx="1511300" cy="1511300"/>
            <a:chOff x="2692" y="676"/>
            <a:chExt cx="952" cy="952"/>
          </a:xfrm>
        </p:grpSpPr>
        <p:sp>
          <p:nvSpPr>
            <p:cNvPr id="44047" name="Rectangle 99"/>
            <p:cNvSpPr>
              <a:spLocks noChangeArrowheads="1"/>
            </p:cNvSpPr>
            <p:nvPr/>
          </p:nvSpPr>
          <p:spPr bwMode="auto">
            <a:xfrm>
              <a:off x="269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8" name="Rectangle 100"/>
            <p:cNvSpPr>
              <a:spLocks noChangeArrowheads="1"/>
            </p:cNvSpPr>
            <p:nvPr/>
          </p:nvSpPr>
          <p:spPr bwMode="auto">
            <a:xfrm>
              <a:off x="293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9" name="Rectangle 101"/>
            <p:cNvSpPr>
              <a:spLocks noChangeArrowheads="1"/>
            </p:cNvSpPr>
            <p:nvPr/>
          </p:nvSpPr>
          <p:spPr bwMode="auto">
            <a:xfrm>
              <a:off x="269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0" name="Rectangle 102"/>
            <p:cNvSpPr>
              <a:spLocks noChangeArrowheads="1"/>
            </p:cNvSpPr>
            <p:nvPr/>
          </p:nvSpPr>
          <p:spPr bwMode="auto">
            <a:xfrm>
              <a:off x="293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1" name="Rectangle 103"/>
            <p:cNvSpPr>
              <a:spLocks noChangeArrowheads="1"/>
            </p:cNvSpPr>
            <p:nvPr/>
          </p:nvSpPr>
          <p:spPr bwMode="auto">
            <a:xfrm>
              <a:off x="317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2" name="Rectangle 104"/>
            <p:cNvSpPr>
              <a:spLocks noChangeArrowheads="1"/>
            </p:cNvSpPr>
            <p:nvPr/>
          </p:nvSpPr>
          <p:spPr bwMode="auto">
            <a:xfrm>
              <a:off x="341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3" name="Rectangle 105"/>
            <p:cNvSpPr>
              <a:spLocks noChangeArrowheads="1"/>
            </p:cNvSpPr>
            <p:nvPr/>
          </p:nvSpPr>
          <p:spPr bwMode="auto">
            <a:xfrm>
              <a:off x="317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4" name="Rectangle 106"/>
            <p:cNvSpPr>
              <a:spLocks noChangeArrowheads="1"/>
            </p:cNvSpPr>
            <p:nvPr/>
          </p:nvSpPr>
          <p:spPr bwMode="auto">
            <a:xfrm>
              <a:off x="341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5" name="Rectangle 107"/>
            <p:cNvSpPr>
              <a:spLocks noChangeArrowheads="1"/>
            </p:cNvSpPr>
            <p:nvPr/>
          </p:nvSpPr>
          <p:spPr bwMode="auto">
            <a:xfrm>
              <a:off x="269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6" name="Rectangle 108"/>
            <p:cNvSpPr>
              <a:spLocks noChangeArrowheads="1"/>
            </p:cNvSpPr>
            <p:nvPr/>
          </p:nvSpPr>
          <p:spPr bwMode="auto">
            <a:xfrm>
              <a:off x="2932" y="916"/>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4057" name="Rectangle 109"/>
            <p:cNvSpPr>
              <a:spLocks noChangeArrowheads="1"/>
            </p:cNvSpPr>
            <p:nvPr/>
          </p:nvSpPr>
          <p:spPr bwMode="auto">
            <a:xfrm>
              <a:off x="269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8" name="Rectangle 110"/>
            <p:cNvSpPr>
              <a:spLocks noChangeArrowheads="1"/>
            </p:cNvSpPr>
            <p:nvPr/>
          </p:nvSpPr>
          <p:spPr bwMode="auto">
            <a:xfrm>
              <a:off x="293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9" name="Rectangle 111"/>
            <p:cNvSpPr>
              <a:spLocks noChangeArrowheads="1"/>
            </p:cNvSpPr>
            <p:nvPr/>
          </p:nvSpPr>
          <p:spPr bwMode="auto">
            <a:xfrm>
              <a:off x="317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0" name="Rectangle 112"/>
            <p:cNvSpPr>
              <a:spLocks noChangeArrowheads="1"/>
            </p:cNvSpPr>
            <p:nvPr/>
          </p:nvSpPr>
          <p:spPr bwMode="auto">
            <a:xfrm>
              <a:off x="341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1" name="Rectangle 113"/>
            <p:cNvSpPr>
              <a:spLocks noChangeArrowheads="1"/>
            </p:cNvSpPr>
            <p:nvPr/>
          </p:nvSpPr>
          <p:spPr bwMode="auto">
            <a:xfrm>
              <a:off x="317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2" name="Rectangle 114"/>
            <p:cNvSpPr>
              <a:spLocks noChangeArrowheads="1"/>
            </p:cNvSpPr>
            <p:nvPr/>
          </p:nvSpPr>
          <p:spPr bwMode="auto">
            <a:xfrm>
              <a:off x="341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0" name="Group 115"/>
          <p:cNvGrpSpPr>
            <a:grpSpLocks/>
          </p:cNvGrpSpPr>
          <p:nvPr/>
        </p:nvGrpSpPr>
        <p:grpSpPr bwMode="auto">
          <a:xfrm>
            <a:off x="3892550" y="3017838"/>
            <a:ext cx="749300" cy="749300"/>
            <a:chOff x="2452" y="1396"/>
            <a:chExt cx="472" cy="472"/>
          </a:xfrm>
        </p:grpSpPr>
        <p:sp>
          <p:nvSpPr>
            <p:cNvPr id="44043" name="Rectangle 116"/>
            <p:cNvSpPr>
              <a:spLocks noChangeArrowheads="1"/>
            </p:cNvSpPr>
            <p:nvPr/>
          </p:nvSpPr>
          <p:spPr bwMode="auto">
            <a:xfrm>
              <a:off x="2452" y="1636"/>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4" name="Rectangle 117"/>
            <p:cNvSpPr>
              <a:spLocks noChangeArrowheads="1"/>
            </p:cNvSpPr>
            <p:nvPr/>
          </p:nvSpPr>
          <p:spPr bwMode="auto">
            <a:xfrm>
              <a:off x="2692" y="1636"/>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5" name="Rectangle 118"/>
            <p:cNvSpPr>
              <a:spLocks noChangeArrowheads="1"/>
            </p:cNvSpPr>
            <p:nvPr/>
          </p:nvSpPr>
          <p:spPr bwMode="auto">
            <a:xfrm>
              <a:off x="2452" y="1396"/>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6" name="Rectangle 119"/>
            <p:cNvSpPr>
              <a:spLocks noChangeArrowheads="1"/>
            </p:cNvSpPr>
            <p:nvPr/>
          </p:nvSpPr>
          <p:spPr bwMode="auto">
            <a:xfrm>
              <a:off x="269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21624" name="Rectangle 120"/>
          <p:cNvSpPr>
            <a:spLocks noChangeArrowheads="1"/>
          </p:cNvSpPr>
          <p:nvPr/>
        </p:nvSpPr>
        <p:spPr bwMode="auto">
          <a:xfrm>
            <a:off x="755650" y="6011863"/>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Char char="•"/>
            </a:pPr>
            <a:r>
              <a:rPr kumimoji="0" lang="zh-TW" altLang="en-US" sz="2800">
                <a:solidFill>
                  <a:schemeClr val="bg2"/>
                </a:solidFill>
                <a:latin typeface="Times New Roman" pitchFamily="18" charset="0"/>
              </a:rPr>
              <a:t>再</a:t>
            </a:r>
            <a:r>
              <a:rPr kumimoji="0" lang="zh-TW" altLang="en-US" sz="2800">
                <a:solidFill>
                  <a:srgbClr val="3333FF"/>
                </a:solidFill>
                <a:latin typeface="Times New Roman" pitchFamily="18" charset="0"/>
              </a:rPr>
              <a:t>以遞迴方式填滿</a:t>
            </a:r>
            <a:r>
              <a:rPr kumimoji="0" lang="en-US" altLang="zh-TW" sz="2800">
                <a:solidFill>
                  <a:srgbClr val="3333FF"/>
                </a:solidFill>
                <a:latin typeface="Times New Roman" pitchFamily="18" charset="0"/>
              </a:rPr>
              <a:t>4</a:t>
            </a:r>
            <a:r>
              <a:rPr kumimoji="0" lang="zh-TW" altLang="en-US" sz="2800">
                <a:solidFill>
                  <a:srgbClr val="3333FF"/>
                </a:solidFill>
                <a:latin typeface="Times New Roman" pitchFamily="18" charset="0"/>
              </a:rPr>
              <a:t>個缺陷</a:t>
            </a:r>
            <a:r>
              <a:rPr kumimoji="0" lang="en-US" altLang="zh-TW" sz="2800">
                <a:solidFill>
                  <a:srgbClr val="3333FF"/>
                </a:solidFill>
                <a:latin typeface="Times New Roman" pitchFamily="18" charset="0"/>
              </a:rPr>
              <a:t>4 x 4</a:t>
            </a:r>
            <a:r>
              <a:rPr kumimoji="0" lang="zh-TW" altLang="en-US" sz="2800">
                <a:solidFill>
                  <a:srgbClr val="3333FF"/>
                </a:solidFill>
                <a:latin typeface="Times New Roman" pitchFamily="18" charset="0"/>
              </a:rPr>
              <a:t>棋盤</a:t>
            </a:r>
            <a:r>
              <a:rPr kumimoji="0" lang="zh-TW" altLang="en-US" sz="2800">
                <a:solidFill>
                  <a:schemeClr val="bg2"/>
                </a:solidFill>
                <a:latin typeface="Times New Roman" pitchFamily="18" charset="0"/>
              </a:rPr>
              <a:t>。</a:t>
            </a:r>
            <a:endParaRPr kumimoji="0" lang="en-US" altLang="zh-TW" sz="2800">
              <a:solidFill>
                <a:schemeClr val="bg2"/>
              </a:solidFill>
              <a:latin typeface="Times New Roman" pitchFamily="18" charset="0"/>
            </a:endParaRPr>
          </a:p>
        </p:txBody>
      </p:sp>
      <p:sp>
        <p:nvSpPr>
          <p:cNvPr id="44041" name="Rectangle 2"/>
          <p:cNvSpPr>
            <a:spLocks noGrp="1" noChangeArrowheads="1"/>
          </p:cNvSpPr>
          <p:nvPr>
            <p:ph type="title"/>
          </p:nvPr>
        </p:nvSpPr>
        <p:spPr>
          <a:xfrm>
            <a:off x="1150938" y="214313"/>
            <a:ext cx="7453312" cy="1462087"/>
          </a:xfrm>
          <a:noFill/>
        </p:spPr>
        <p:txBody>
          <a:bodyPr lIns="92075" tIns="46038" rIns="92075" bIns="46038"/>
          <a:lstStyle/>
          <a:p>
            <a:pPr eaLnBrk="1" hangingPunct="1"/>
            <a:r>
              <a:rPr lang="zh-TW" altLang="en-US" smtClean="0"/>
              <a:t>缺陷棋盤填滿演算法實例</a:t>
            </a:r>
            <a:r>
              <a:rPr lang="en-US" altLang="zh-TW" smtClean="0"/>
              <a:t>(</a:t>
            </a:r>
            <a:r>
              <a:rPr lang="zh-TW" altLang="en-US" smtClean="0"/>
              <a:t>續</a:t>
            </a:r>
            <a:r>
              <a:rPr lang="en-US" altLang="zh-TW" smtClean="0"/>
              <a:t>)</a:t>
            </a:r>
          </a:p>
        </p:txBody>
      </p:sp>
      <p:sp>
        <p:nvSpPr>
          <p:cNvPr id="4404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CFFB094-1F45-479A-A97B-D0834374693A}" type="slidenum">
              <a:rPr kumimoji="0" lang="en-US" altLang="zh-TW" sz="1400" smtClean="0">
                <a:latin typeface="Arial" charset="0"/>
              </a:rPr>
              <a:pPr eaLnBrk="1" hangingPunct="1">
                <a:spcBef>
                  <a:spcPct val="0"/>
                </a:spcBef>
                <a:buClrTx/>
                <a:buSzTx/>
                <a:buFontTx/>
                <a:buNone/>
              </a:pPr>
              <a:t>39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6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1" grpId="0" build="p" autoUpdateAnimBg="0"/>
      <p:bldP spid="2162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42988" y="214313"/>
            <a:ext cx="8101012" cy="1462087"/>
          </a:xfrm>
        </p:spPr>
        <p:txBody>
          <a:bodyPr/>
          <a:lstStyle/>
          <a:p>
            <a:pPr eaLnBrk="1" hangingPunct="1"/>
            <a:r>
              <a:rPr lang="zh-TW" altLang="en-US" smtClean="0"/>
              <a:t>使用分治解題策略的演算法</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eaLnBrk="1" hangingPunct="1"/>
            <a:r>
              <a:rPr lang="zh-TW" altLang="en-US" sz="2800" smtClean="0"/>
              <a:t>合併排序演算法</a:t>
            </a:r>
            <a:endParaRPr lang="en-US" altLang="zh-TW" sz="2800" smtClean="0"/>
          </a:p>
          <a:p>
            <a:pPr eaLnBrk="1" hangingPunct="1"/>
            <a:r>
              <a:rPr lang="zh-TW" altLang="en-US" sz="2800" smtClean="0"/>
              <a:t>快速排序演算法</a:t>
            </a:r>
            <a:endParaRPr lang="en-US" altLang="zh-TW" sz="2800" smtClean="0"/>
          </a:p>
          <a:p>
            <a:pPr eaLnBrk="1" hangingPunct="1"/>
            <a:r>
              <a:rPr lang="zh-TW" altLang="en-US" sz="2800" smtClean="0"/>
              <a:t>缺陷棋盤填滿演算法</a:t>
            </a:r>
            <a:endParaRPr lang="en-US" altLang="zh-TW" sz="2800" smtClean="0"/>
          </a:p>
          <a:p>
            <a:pPr eaLnBrk="1" hangingPunct="1"/>
            <a:r>
              <a:rPr lang="zh-TW" altLang="en-US" sz="2800" smtClean="0"/>
              <a:t>二維求秩演算法</a:t>
            </a:r>
            <a:endParaRPr lang="en-US" altLang="zh-TW" sz="2800" smtClean="0"/>
          </a:p>
          <a:p>
            <a:pPr eaLnBrk="1" hangingPunct="1"/>
            <a:r>
              <a:rPr lang="zh-TW" altLang="en-US" sz="2800" smtClean="0"/>
              <a:t>二維極大點演算法</a:t>
            </a:r>
            <a:endParaRPr lang="en-US" altLang="zh-TW" sz="2800" smtClean="0"/>
          </a:p>
          <a:p>
            <a:pPr eaLnBrk="1" hangingPunct="1"/>
            <a:r>
              <a:rPr lang="zh-TW" altLang="en-US" sz="2800" smtClean="0"/>
              <a:t>最近二維點對演算法</a:t>
            </a:r>
            <a:endParaRPr lang="en-US" altLang="zh-TW" sz="2800" smtClean="0"/>
          </a:p>
        </p:txBody>
      </p:sp>
      <p:sp>
        <p:nvSpPr>
          <p:cNvPr id="819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92A8F7E6-85DB-409B-95EC-866AF2CD03E2}" type="slidenum">
              <a:rPr kumimoji="0" lang="en-US" altLang="zh-TW" sz="1400" smtClean="0">
                <a:latin typeface="Arial" charset="0"/>
              </a:rPr>
              <a:pPr eaLnBrk="1" hangingPunct="1">
                <a:spcBef>
                  <a:spcPct val="0"/>
                </a:spcBef>
                <a:buClrTx/>
                <a:buSzTx/>
                <a:buFontTx/>
                <a:buNone/>
              </a:pPr>
              <a:t>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 calcmode="lin" valueType="num">
                                      <p:cBhvr additive="base">
                                        <p:cTn id="31"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6">
                                            <p:txEl>
                                              <p:pRg st="5" end="5"/>
                                            </p:txEl>
                                          </p:spTgt>
                                        </p:tgtEl>
                                        <p:attrNameLst>
                                          <p:attrName>style.visibility</p:attrName>
                                        </p:attrNameLst>
                                      </p:cBhvr>
                                      <p:to>
                                        <p:strVal val="visible"/>
                                      </p:to>
                                    </p:set>
                                    <p:anim calcmode="lin" valueType="num">
                                      <p:cBhvr additive="base">
                                        <p:cTn id="37" dur="500" fill="hold"/>
                                        <p:tgtEl>
                                          <p:spTgt spid="307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3"/>
          <p:cNvGrpSpPr>
            <a:grpSpLocks/>
          </p:cNvGrpSpPr>
          <p:nvPr/>
        </p:nvGrpSpPr>
        <p:grpSpPr bwMode="auto">
          <a:xfrm>
            <a:off x="3587750" y="3259138"/>
            <a:ext cx="1511300" cy="1511300"/>
            <a:chOff x="2260" y="1252"/>
            <a:chExt cx="952" cy="952"/>
          </a:xfrm>
        </p:grpSpPr>
        <p:sp>
          <p:nvSpPr>
            <p:cNvPr id="45082" name="Rectangle 4"/>
            <p:cNvSpPr>
              <a:spLocks noChangeArrowheads="1"/>
            </p:cNvSpPr>
            <p:nvPr/>
          </p:nvSpPr>
          <p:spPr bwMode="auto">
            <a:xfrm>
              <a:off x="2260" y="197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3" name="Rectangle 5"/>
            <p:cNvSpPr>
              <a:spLocks noChangeArrowheads="1"/>
            </p:cNvSpPr>
            <p:nvPr/>
          </p:nvSpPr>
          <p:spPr bwMode="auto">
            <a:xfrm>
              <a:off x="2500" y="197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4" name="Rectangle 6"/>
            <p:cNvSpPr>
              <a:spLocks noChangeArrowheads="1"/>
            </p:cNvSpPr>
            <p:nvPr/>
          </p:nvSpPr>
          <p:spPr bwMode="auto">
            <a:xfrm>
              <a:off x="2260" y="173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5" name="Rectangle 7"/>
            <p:cNvSpPr>
              <a:spLocks noChangeArrowheads="1"/>
            </p:cNvSpPr>
            <p:nvPr/>
          </p:nvSpPr>
          <p:spPr bwMode="auto">
            <a:xfrm>
              <a:off x="2500" y="173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6" name="Rectangle 8"/>
            <p:cNvSpPr>
              <a:spLocks noChangeArrowheads="1"/>
            </p:cNvSpPr>
            <p:nvPr/>
          </p:nvSpPr>
          <p:spPr bwMode="auto">
            <a:xfrm>
              <a:off x="2740" y="197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7" name="Rectangle 9"/>
            <p:cNvSpPr>
              <a:spLocks noChangeArrowheads="1"/>
            </p:cNvSpPr>
            <p:nvPr/>
          </p:nvSpPr>
          <p:spPr bwMode="auto">
            <a:xfrm>
              <a:off x="2980" y="197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8" name="Rectangle 10"/>
            <p:cNvSpPr>
              <a:spLocks noChangeArrowheads="1"/>
            </p:cNvSpPr>
            <p:nvPr/>
          </p:nvSpPr>
          <p:spPr bwMode="auto">
            <a:xfrm>
              <a:off x="2740" y="173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9" name="Rectangle 11"/>
            <p:cNvSpPr>
              <a:spLocks noChangeArrowheads="1"/>
            </p:cNvSpPr>
            <p:nvPr/>
          </p:nvSpPr>
          <p:spPr bwMode="auto">
            <a:xfrm>
              <a:off x="2980" y="173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0" name="Rectangle 12"/>
            <p:cNvSpPr>
              <a:spLocks noChangeArrowheads="1"/>
            </p:cNvSpPr>
            <p:nvPr/>
          </p:nvSpPr>
          <p:spPr bwMode="auto">
            <a:xfrm>
              <a:off x="2260" y="149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1" name="Rectangle 13"/>
            <p:cNvSpPr>
              <a:spLocks noChangeArrowheads="1"/>
            </p:cNvSpPr>
            <p:nvPr/>
          </p:nvSpPr>
          <p:spPr bwMode="auto">
            <a:xfrm>
              <a:off x="2500" y="1492"/>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2" name="Rectangle 14"/>
            <p:cNvSpPr>
              <a:spLocks noChangeArrowheads="1"/>
            </p:cNvSpPr>
            <p:nvPr/>
          </p:nvSpPr>
          <p:spPr bwMode="auto">
            <a:xfrm>
              <a:off x="2260" y="125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3" name="Rectangle 15"/>
            <p:cNvSpPr>
              <a:spLocks noChangeArrowheads="1"/>
            </p:cNvSpPr>
            <p:nvPr/>
          </p:nvSpPr>
          <p:spPr bwMode="auto">
            <a:xfrm>
              <a:off x="2500" y="125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4" name="Rectangle 16"/>
            <p:cNvSpPr>
              <a:spLocks noChangeArrowheads="1"/>
            </p:cNvSpPr>
            <p:nvPr/>
          </p:nvSpPr>
          <p:spPr bwMode="auto">
            <a:xfrm>
              <a:off x="2740" y="149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5" name="Rectangle 17"/>
            <p:cNvSpPr>
              <a:spLocks noChangeArrowheads="1"/>
            </p:cNvSpPr>
            <p:nvPr/>
          </p:nvSpPr>
          <p:spPr bwMode="auto">
            <a:xfrm>
              <a:off x="2980" y="149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6" name="Rectangle 18"/>
            <p:cNvSpPr>
              <a:spLocks noChangeArrowheads="1"/>
            </p:cNvSpPr>
            <p:nvPr/>
          </p:nvSpPr>
          <p:spPr bwMode="auto">
            <a:xfrm>
              <a:off x="2740" y="125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7" name="Rectangle 19"/>
            <p:cNvSpPr>
              <a:spLocks noChangeArrowheads="1"/>
            </p:cNvSpPr>
            <p:nvPr/>
          </p:nvSpPr>
          <p:spPr bwMode="auto">
            <a:xfrm>
              <a:off x="2980" y="125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22548" name="Line 20"/>
          <p:cNvSpPr>
            <a:spLocks noChangeShapeType="1"/>
          </p:cNvSpPr>
          <p:nvPr/>
        </p:nvSpPr>
        <p:spPr bwMode="auto">
          <a:xfrm>
            <a:off x="4343400" y="2947988"/>
            <a:ext cx="0" cy="220980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22549" name="Line 21"/>
          <p:cNvSpPr>
            <a:spLocks noChangeShapeType="1"/>
          </p:cNvSpPr>
          <p:nvPr/>
        </p:nvSpPr>
        <p:spPr bwMode="auto">
          <a:xfrm>
            <a:off x="3200400" y="4014788"/>
            <a:ext cx="2286000" cy="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grpSp>
        <p:nvGrpSpPr>
          <p:cNvPr id="3" name="Group 22"/>
          <p:cNvGrpSpPr>
            <a:grpSpLocks/>
          </p:cNvGrpSpPr>
          <p:nvPr/>
        </p:nvGrpSpPr>
        <p:grpSpPr bwMode="auto">
          <a:xfrm>
            <a:off x="3968750" y="3640138"/>
            <a:ext cx="749300" cy="749300"/>
            <a:chOff x="2500" y="1492"/>
            <a:chExt cx="472" cy="472"/>
          </a:xfrm>
        </p:grpSpPr>
        <p:sp>
          <p:nvSpPr>
            <p:cNvPr id="45078" name="Rectangle 23"/>
            <p:cNvSpPr>
              <a:spLocks noChangeArrowheads="1"/>
            </p:cNvSpPr>
            <p:nvPr/>
          </p:nvSpPr>
          <p:spPr bwMode="auto">
            <a:xfrm>
              <a:off x="2500" y="1732"/>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79" name="Rectangle 24"/>
            <p:cNvSpPr>
              <a:spLocks noChangeArrowheads="1"/>
            </p:cNvSpPr>
            <p:nvPr/>
          </p:nvSpPr>
          <p:spPr bwMode="auto">
            <a:xfrm>
              <a:off x="2740" y="1732"/>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0" name="Rectangle 25"/>
            <p:cNvSpPr>
              <a:spLocks noChangeArrowheads="1"/>
            </p:cNvSpPr>
            <p:nvPr/>
          </p:nvSpPr>
          <p:spPr bwMode="auto">
            <a:xfrm>
              <a:off x="2500" y="1492"/>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5081" name="Rectangle 26"/>
            <p:cNvSpPr>
              <a:spLocks noChangeArrowheads="1"/>
            </p:cNvSpPr>
            <p:nvPr/>
          </p:nvSpPr>
          <p:spPr bwMode="auto">
            <a:xfrm>
              <a:off x="2740" y="1492"/>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5062" name="Rectangle 2"/>
          <p:cNvSpPr>
            <a:spLocks noGrp="1" noChangeArrowheads="1"/>
          </p:cNvSpPr>
          <p:nvPr>
            <p:ph type="title"/>
          </p:nvPr>
        </p:nvSpPr>
        <p:spPr>
          <a:xfrm>
            <a:off x="1150938" y="214313"/>
            <a:ext cx="7453312" cy="1462087"/>
          </a:xfrm>
          <a:noFill/>
        </p:spPr>
        <p:txBody>
          <a:bodyPr lIns="92075" tIns="46038" rIns="92075" bIns="46038"/>
          <a:lstStyle/>
          <a:p>
            <a:pPr eaLnBrk="1" hangingPunct="1"/>
            <a:r>
              <a:rPr lang="zh-TW" altLang="en-US" smtClean="0"/>
              <a:t>缺陷棋盤填滿演算法實例</a:t>
            </a:r>
            <a:r>
              <a:rPr lang="en-US" altLang="zh-TW" smtClean="0"/>
              <a:t>(</a:t>
            </a:r>
            <a:r>
              <a:rPr lang="zh-TW" altLang="en-US" smtClean="0"/>
              <a:t>續</a:t>
            </a:r>
            <a:r>
              <a:rPr lang="en-US" altLang="zh-TW" smtClean="0"/>
              <a:t>)</a:t>
            </a:r>
          </a:p>
        </p:txBody>
      </p:sp>
      <p:sp>
        <p:nvSpPr>
          <p:cNvPr id="75" name="Rectangle 8"/>
          <p:cNvSpPr>
            <a:spLocks noChangeArrowheads="1"/>
          </p:cNvSpPr>
          <p:nvPr/>
        </p:nvSpPr>
        <p:spPr bwMode="auto">
          <a:xfrm>
            <a:off x="4359275" y="4397375"/>
            <a:ext cx="368300" cy="368300"/>
          </a:xfrm>
          <a:prstGeom prst="rect">
            <a:avLst/>
          </a:prstGeom>
          <a:solidFill>
            <a:srgbClr val="3333FF"/>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76" name="Rectangle 9"/>
          <p:cNvSpPr>
            <a:spLocks noChangeArrowheads="1"/>
          </p:cNvSpPr>
          <p:nvPr/>
        </p:nvSpPr>
        <p:spPr bwMode="auto">
          <a:xfrm>
            <a:off x="4740275" y="4397375"/>
            <a:ext cx="368300" cy="368300"/>
          </a:xfrm>
          <a:prstGeom prst="rect">
            <a:avLst/>
          </a:prstGeom>
          <a:solidFill>
            <a:srgbClr val="3333FF"/>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77" name="Rectangle 11"/>
          <p:cNvSpPr>
            <a:spLocks noChangeArrowheads="1"/>
          </p:cNvSpPr>
          <p:nvPr/>
        </p:nvSpPr>
        <p:spPr bwMode="auto">
          <a:xfrm>
            <a:off x="4740275" y="4016375"/>
            <a:ext cx="368300" cy="368300"/>
          </a:xfrm>
          <a:prstGeom prst="rect">
            <a:avLst/>
          </a:prstGeom>
          <a:solidFill>
            <a:srgbClr val="3333FF"/>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78" name="Rectangle 17"/>
          <p:cNvSpPr>
            <a:spLocks noChangeArrowheads="1"/>
          </p:cNvSpPr>
          <p:nvPr/>
        </p:nvSpPr>
        <p:spPr bwMode="auto">
          <a:xfrm>
            <a:off x="4733925" y="3644900"/>
            <a:ext cx="368300" cy="368300"/>
          </a:xfrm>
          <a:prstGeom prst="rect">
            <a:avLst/>
          </a:prstGeom>
          <a:solidFill>
            <a:srgbClr val="00B05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79" name="Rectangle 18"/>
          <p:cNvSpPr>
            <a:spLocks noChangeArrowheads="1"/>
          </p:cNvSpPr>
          <p:nvPr/>
        </p:nvSpPr>
        <p:spPr bwMode="auto">
          <a:xfrm>
            <a:off x="4352925" y="3263900"/>
            <a:ext cx="368300" cy="368300"/>
          </a:xfrm>
          <a:prstGeom prst="rect">
            <a:avLst/>
          </a:prstGeom>
          <a:solidFill>
            <a:srgbClr val="00B05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0" name="Rectangle 19"/>
          <p:cNvSpPr>
            <a:spLocks noChangeArrowheads="1"/>
          </p:cNvSpPr>
          <p:nvPr/>
        </p:nvSpPr>
        <p:spPr bwMode="auto">
          <a:xfrm>
            <a:off x="4733925" y="3263900"/>
            <a:ext cx="368300" cy="368300"/>
          </a:xfrm>
          <a:prstGeom prst="rect">
            <a:avLst/>
          </a:prstGeom>
          <a:solidFill>
            <a:srgbClr val="00B05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1" name="Rectangle 4"/>
          <p:cNvSpPr>
            <a:spLocks noChangeArrowheads="1"/>
          </p:cNvSpPr>
          <p:nvPr/>
        </p:nvSpPr>
        <p:spPr bwMode="auto">
          <a:xfrm>
            <a:off x="3595688" y="4397375"/>
            <a:ext cx="368300" cy="368300"/>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2" name="Rectangle 5"/>
          <p:cNvSpPr>
            <a:spLocks noChangeArrowheads="1"/>
          </p:cNvSpPr>
          <p:nvPr/>
        </p:nvSpPr>
        <p:spPr bwMode="auto">
          <a:xfrm>
            <a:off x="3976688" y="4397375"/>
            <a:ext cx="368300" cy="368300"/>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3" name="Rectangle 6"/>
          <p:cNvSpPr>
            <a:spLocks noChangeArrowheads="1"/>
          </p:cNvSpPr>
          <p:nvPr/>
        </p:nvSpPr>
        <p:spPr bwMode="auto">
          <a:xfrm>
            <a:off x="3595688" y="4016375"/>
            <a:ext cx="368300" cy="368300"/>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4" name="Rectangle 12"/>
          <p:cNvSpPr>
            <a:spLocks noChangeArrowheads="1"/>
          </p:cNvSpPr>
          <p:nvPr/>
        </p:nvSpPr>
        <p:spPr bwMode="auto">
          <a:xfrm>
            <a:off x="3584575" y="3656013"/>
            <a:ext cx="368300" cy="368300"/>
          </a:xfrm>
          <a:prstGeom prst="rect">
            <a:avLst/>
          </a:prstGeom>
          <a:solidFill>
            <a:srgbClr val="C000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5" name="Rectangle 14"/>
          <p:cNvSpPr>
            <a:spLocks noChangeArrowheads="1"/>
          </p:cNvSpPr>
          <p:nvPr/>
        </p:nvSpPr>
        <p:spPr bwMode="auto">
          <a:xfrm>
            <a:off x="3584575" y="3275013"/>
            <a:ext cx="368300" cy="368300"/>
          </a:xfrm>
          <a:prstGeom prst="rect">
            <a:avLst/>
          </a:prstGeom>
          <a:solidFill>
            <a:srgbClr val="C000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6" name="Rectangle 15"/>
          <p:cNvSpPr>
            <a:spLocks noChangeArrowheads="1"/>
          </p:cNvSpPr>
          <p:nvPr/>
        </p:nvSpPr>
        <p:spPr bwMode="auto">
          <a:xfrm>
            <a:off x="3965575" y="3275013"/>
            <a:ext cx="368300" cy="368300"/>
          </a:xfrm>
          <a:prstGeom prst="rect">
            <a:avLst/>
          </a:prstGeom>
          <a:solidFill>
            <a:srgbClr val="C000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7" name="Rectangle 120"/>
          <p:cNvSpPr>
            <a:spLocks noChangeArrowheads="1"/>
          </p:cNvSpPr>
          <p:nvPr/>
        </p:nvSpPr>
        <p:spPr bwMode="auto">
          <a:xfrm>
            <a:off x="755650" y="234950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Char char="•"/>
            </a:pPr>
            <a:r>
              <a:rPr kumimoji="0" lang="zh-TW" altLang="en-US" sz="2800">
                <a:solidFill>
                  <a:srgbClr val="3333FF"/>
                </a:solidFill>
                <a:latin typeface="Times New Roman" pitchFamily="18" charset="0"/>
              </a:rPr>
              <a:t>以遞迴方式填滿右上角之缺陷</a:t>
            </a:r>
            <a:r>
              <a:rPr kumimoji="0" lang="en-US" altLang="zh-TW" sz="2800">
                <a:solidFill>
                  <a:srgbClr val="3333FF"/>
                </a:solidFill>
                <a:latin typeface="Times New Roman" pitchFamily="18" charset="0"/>
              </a:rPr>
              <a:t>4 x 4</a:t>
            </a:r>
            <a:r>
              <a:rPr kumimoji="0" lang="zh-TW" altLang="en-US" sz="2800">
                <a:solidFill>
                  <a:srgbClr val="3333FF"/>
                </a:solidFill>
                <a:latin typeface="Times New Roman" pitchFamily="18" charset="0"/>
              </a:rPr>
              <a:t>棋盤</a:t>
            </a:r>
            <a:r>
              <a:rPr kumimoji="0" lang="zh-TW" altLang="en-US" sz="2800">
                <a:solidFill>
                  <a:schemeClr val="bg2"/>
                </a:solidFill>
                <a:latin typeface="Times New Roman" pitchFamily="18" charset="0"/>
              </a:rPr>
              <a:t>。</a:t>
            </a:r>
            <a:endParaRPr kumimoji="0" lang="en-US" altLang="zh-TW" sz="2800">
              <a:solidFill>
                <a:schemeClr val="bg2"/>
              </a:solidFill>
              <a:latin typeface="Times New Roman" pitchFamily="18" charset="0"/>
            </a:endParaRPr>
          </a:p>
        </p:txBody>
      </p:sp>
      <p:sp>
        <p:nvSpPr>
          <p:cNvPr id="88" name="Rectangle 120"/>
          <p:cNvSpPr>
            <a:spLocks noChangeArrowheads="1"/>
          </p:cNvSpPr>
          <p:nvPr/>
        </p:nvSpPr>
        <p:spPr bwMode="auto">
          <a:xfrm>
            <a:off x="811213" y="5387975"/>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Char char="•"/>
            </a:pPr>
            <a:r>
              <a:rPr kumimoji="0" lang="zh-TW" altLang="en-US" sz="2800">
                <a:solidFill>
                  <a:srgbClr val="3333FF"/>
                </a:solidFill>
                <a:latin typeface="Times New Roman" pitchFamily="18" charset="0"/>
              </a:rPr>
              <a:t>以遞迴方式填滿左上角之缺陷</a:t>
            </a:r>
            <a:r>
              <a:rPr kumimoji="0" lang="en-US" altLang="zh-TW" sz="2800">
                <a:solidFill>
                  <a:srgbClr val="3333FF"/>
                </a:solidFill>
                <a:latin typeface="Times New Roman" pitchFamily="18" charset="0"/>
              </a:rPr>
              <a:t>4 x 4</a:t>
            </a:r>
            <a:r>
              <a:rPr kumimoji="0" lang="zh-TW" altLang="en-US" sz="2800">
                <a:solidFill>
                  <a:srgbClr val="3333FF"/>
                </a:solidFill>
                <a:latin typeface="Times New Roman" pitchFamily="18" charset="0"/>
              </a:rPr>
              <a:t>棋盤</a:t>
            </a:r>
            <a:r>
              <a:rPr kumimoji="0" lang="en-US" altLang="zh-TW" sz="2800">
                <a:solidFill>
                  <a:srgbClr val="3333FF"/>
                </a:solidFill>
                <a:latin typeface="Times New Roman" pitchFamily="18" charset="0"/>
              </a:rPr>
              <a:t>….</a:t>
            </a:r>
            <a:r>
              <a:rPr kumimoji="0" lang="zh-TW" altLang="en-US" sz="2800">
                <a:solidFill>
                  <a:schemeClr val="bg2"/>
                </a:solidFill>
                <a:latin typeface="Times New Roman" pitchFamily="18" charset="0"/>
              </a:rPr>
              <a:t>。</a:t>
            </a:r>
            <a:endParaRPr kumimoji="0" lang="en-US" altLang="zh-TW" sz="2800">
              <a:solidFill>
                <a:schemeClr val="bg2"/>
              </a:solidFill>
              <a:latin typeface="Times New Roman" pitchFamily="18" charset="0"/>
            </a:endParaRPr>
          </a:p>
        </p:txBody>
      </p:sp>
      <p:sp>
        <p:nvSpPr>
          <p:cNvPr id="45077"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D4D5C046-9818-4789-A763-02D77AAAB736}" type="slidenum">
              <a:rPr kumimoji="0" lang="en-US" altLang="zh-TW" sz="1400" smtClean="0">
                <a:latin typeface="Arial" charset="0"/>
              </a:rPr>
              <a:pPr eaLnBrk="1" hangingPunct="1">
                <a:spcBef>
                  <a:spcPct val="0"/>
                </a:spcBef>
                <a:buClrTx/>
                <a:buSzTx/>
                <a:buFontTx/>
                <a:buNone/>
              </a:pPr>
              <a:t>40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ppt_x"/>
                                          </p:val>
                                        </p:tav>
                                        <p:tav tm="100000">
                                          <p:val>
                                            <p:strVal val="#ppt_x"/>
                                          </p:val>
                                        </p:tav>
                                      </p:tavLst>
                                    </p:anim>
                                    <p:anim calcmode="lin" valueType="num">
                                      <p:cBhvr additive="base">
                                        <p:cTn id="3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 calcmode="lin" valueType="num">
                                      <p:cBhvr additive="base">
                                        <p:cTn id="37" dur="500" fill="hold"/>
                                        <p:tgtEl>
                                          <p:spTgt spid="81"/>
                                        </p:tgtEl>
                                        <p:attrNameLst>
                                          <p:attrName>ppt_x</p:attrName>
                                        </p:attrNameLst>
                                      </p:cBhvr>
                                      <p:tavLst>
                                        <p:tav tm="0">
                                          <p:val>
                                            <p:strVal val="#ppt_x"/>
                                          </p:val>
                                        </p:tav>
                                        <p:tav tm="100000">
                                          <p:val>
                                            <p:strVal val="#ppt_x"/>
                                          </p:val>
                                        </p:tav>
                                      </p:tavLst>
                                    </p:anim>
                                    <p:anim calcmode="lin" valueType="num">
                                      <p:cBhvr additive="base">
                                        <p:cTn id="38" dur="500" fill="hold"/>
                                        <p:tgtEl>
                                          <p:spTgt spid="8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additive="base">
                                        <p:cTn id="41" dur="500" fill="hold"/>
                                        <p:tgtEl>
                                          <p:spTgt spid="82"/>
                                        </p:tgtEl>
                                        <p:attrNameLst>
                                          <p:attrName>ppt_x</p:attrName>
                                        </p:attrNameLst>
                                      </p:cBhvr>
                                      <p:tavLst>
                                        <p:tav tm="0">
                                          <p:val>
                                            <p:strVal val="#ppt_x"/>
                                          </p:val>
                                        </p:tav>
                                        <p:tav tm="100000">
                                          <p:val>
                                            <p:strVal val="#ppt_x"/>
                                          </p:val>
                                        </p:tav>
                                      </p:tavLst>
                                    </p:anim>
                                    <p:anim calcmode="lin" valueType="num">
                                      <p:cBhvr additive="base">
                                        <p:cTn id="42" dur="500" fill="hold"/>
                                        <p:tgtEl>
                                          <p:spTgt spid="8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anim calcmode="lin" valueType="num">
                                      <p:cBhvr additive="base">
                                        <p:cTn id="45" dur="500" fill="hold"/>
                                        <p:tgtEl>
                                          <p:spTgt spid="83"/>
                                        </p:tgtEl>
                                        <p:attrNameLst>
                                          <p:attrName>ppt_x</p:attrName>
                                        </p:attrNameLst>
                                      </p:cBhvr>
                                      <p:tavLst>
                                        <p:tav tm="0">
                                          <p:val>
                                            <p:strVal val="#ppt_x"/>
                                          </p:val>
                                        </p:tav>
                                        <p:tav tm="100000">
                                          <p:val>
                                            <p:strVal val="#ppt_x"/>
                                          </p:val>
                                        </p:tav>
                                      </p:tavLst>
                                    </p:anim>
                                    <p:anim calcmode="lin" valueType="num">
                                      <p:cBhvr additive="base">
                                        <p:cTn id="4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4"/>
                                        </p:tgtEl>
                                        <p:attrNameLst>
                                          <p:attrName>style.visibility</p:attrName>
                                        </p:attrNameLst>
                                      </p:cBhvr>
                                      <p:to>
                                        <p:strVal val="visible"/>
                                      </p:to>
                                    </p:set>
                                    <p:anim calcmode="lin" valueType="num">
                                      <p:cBhvr additive="base">
                                        <p:cTn id="51" dur="500" fill="hold"/>
                                        <p:tgtEl>
                                          <p:spTgt spid="84"/>
                                        </p:tgtEl>
                                        <p:attrNameLst>
                                          <p:attrName>ppt_x</p:attrName>
                                        </p:attrNameLst>
                                      </p:cBhvr>
                                      <p:tavLst>
                                        <p:tav tm="0">
                                          <p:val>
                                            <p:strVal val="#ppt_x"/>
                                          </p:val>
                                        </p:tav>
                                        <p:tav tm="100000">
                                          <p:val>
                                            <p:strVal val="#ppt_x"/>
                                          </p:val>
                                        </p:tav>
                                      </p:tavLst>
                                    </p:anim>
                                    <p:anim calcmode="lin" valueType="num">
                                      <p:cBhvr additive="base">
                                        <p:cTn id="52" dur="500" fill="hold"/>
                                        <p:tgtEl>
                                          <p:spTgt spid="8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 calcmode="lin" valueType="num">
                                      <p:cBhvr additive="base">
                                        <p:cTn id="59" dur="500" fill="hold"/>
                                        <p:tgtEl>
                                          <p:spTgt spid="86"/>
                                        </p:tgtEl>
                                        <p:attrNameLst>
                                          <p:attrName>ppt_x</p:attrName>
                                        </p:attrNameLst>
                                      </p:cBhvr>
                                      <p:tavLst>
                                        <p:tav tm="0">
                                          <p:val>
                                            <p:strVal val="#ppt_x"/>
                                          </p:val>
                                        </p:tav>
                                        <p:tav tm="100000">
                                          <p:val>
                                            <p:strVal val="#ppt_x"/>
                                          </p:val>
                                        </p:tav>
                                      </p:tavLst>
                                    </p:anim>
                                    <p:anim calcmode="lin" valueType="num">
                                      <p:cBhvr additive="base">
                                        <p:cTn id="6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anim calcmode="lin" valueType="num">
                                      <p:cBhvr additive="base">
                                        <p:cTn id="65" dur="500" fill="hold"/>
                                        <p:tgtEl>
                                          <p:spTgt spid="79"/>
                                        </p:tgtEl>
                                        <p:attrNameLst>
                                          <p:attrName>ppt_x</p:attrName>
                                        </p:attrNameLst>
                                      </p:cBhvr>
                                      <p:tavLst>
                                        <p:tav tm="0">
                                          <p:val>
                                            <p:strVal val="#ppt_x"/>
                                          </p:val>
                                        </p:tav>
                                        <p:tav tm="100000">
                                          <p:val>
                                            <p:strVal val="#ppt_x"/>
                                          </p:val>
                                        </p:tav>
                                      </p:tavLst>
                                    </p:anim>
                                    <p:anim calcmode="lin" valueType="num">
                                      <p:cBhvr additive="base">
                                        <p:cTn id="66" dur="500" fill="hold"/>
                                        <p:tgtEl>
                                          <p:spTgt spid="7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anim calcmode="lin" valueType="num">
                                      <p:cBhvr additive="base">
                                        <p:cTn id="69" dur="500" fill="hold"/>
                                        <p:tgtEl>
                                          <p:spTgt spid="80"/>
                                        </p:tgtEl>
                                        <p:attrNameLst>
                                          <p:attrName>ppt_x</p:attrName>
                                        </p:attrNameLst>
                                      </p:cBhvr>
                                      <p:tavLst>
                                        <p:tav tm="0">
                                          <p:val>
                                            <p:strVal val="#ppt_x"/>
                                          </p:val>
                                        </p:tav>
                                        <p:tav tm="100000">
                                          <p:val>
                                            <p:strVal val="#ppt_x"/>
                                          </p:val>
                                        </p:tav>
                                      </p:tavLst>
                                    </p:anim>
                                    <p:anim calcmode="lin" valueType="num">
                                      <p:cBhvr additive="base">
                                        <p:cTn id="70" dur="500" fill="hold"/>
                                        <p:tgtEl>
                                          <p:spTgt spid="8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 calcmode="lin" valueType="num">
                                      <p:cBhvr additive="base">
                                        <p:cTn id="73" dur="500" fill="hold"/>
                                        <p:tgtEl>
                                          <p:spTgt spid="78"/>
                                        </p:tgtEl>
                                        <p:attrNameLst>
                                          <p:attrName>ppt_x</p:attrName>
                                        </p:attrNameLst>
                                      </p:cBhvr>
                                      <p:tavLst>
                                        <p:tav tm="0">
                                          <p:val>
                                            <p:strVal val="#ppt_x"/>
                                          </p:val>
                                        </p:tav>
                                        <p:tav tm="100000">
                                          <p:val>
                                            <p:strVal val="#ppt_x"/>
                                          </p:val>
                                        </p:tav>
                                      </p:tavLst>
                                    </p:anim>
                                    <p:anim calcmode="lin" valueType="num">
                                      <p:cBhvr additive="base">
                                        <p:cTn id="7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animBg="1"/>
      <p:bldP spid="22549"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build="p" autoUpdateAnimBg="0"/>
      <p:bldP spid="88"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p:cNvSpPr>
            <a:spLocks noGrp="1"/>
          </p:cNvSpPr>
          <p:nvPr>
            <p:ph type="title"/>
          </p:nvPr>
        </p:nvSpPr>
        <p:spPr/>
        <p:txBody>
          <a:bodyPr/>
          <a:lstStyle/>
          <a:p>
            <a:endParaRPr lang="zh-TW" altLang="en-US" smtClean="0"/>
          </a:p>
        </p:txBody>
      </p:sp>
      <p:sp>
        <p:nvSpPr>
          <p:cNvPr id="46083" name="內容版面配置區 2"/>
          <p:cNvSpPr>
            <a:spLocks noGrp="1"/>
          </p:cNvSpPr>
          <p:nvPr>
            <p:ph idx="1"/>
          </p:nvPr>
        </p:nvSpPr>
        <p:spPr/>
        <p:txBody>
          <a:bodyPr/>
          <a:lstStyle/>
          <a:p>
            <a:pPr marL="0" indent="0" eaLnBrk="1" hangingPunct="1">
              <a:buFont typeface="Wingdings" pitchFamily="2" charset="2"/>
              <a:buNone/>
            </a:pPr>
            <a:r>
              <a:rPr lang="en-US" altLang="zh-TW" sz="4800" b="1" dirty="0" smtClean="0"/>
              <a:t>5.</a:t>
            </a:r>
            <a:r>
              <a:rPr lang="zh-TW" altLang="en-US" sz="4800" b="1" dirty="0" smtClean="0"/>
              <a:t> </a:t>
            </a:r>
            <a:r>
              <a:rPr lang="zh-TW" altLang="en-US" sz="4800" dirty="0" smtClean="0"/>
              <a:t>二維求秩演算法</a:t>
            </a:r>
            <a:endParaRPr lang="en-US" altLang="zh-TW" sz="4800" dirty="0" smtClean="0"/>
          </a:p>
        </p:txBody>
      </p:sp>
      <p:sp>
        <p:nvSpPr>
          <p:cNvPr id="460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33BAFB6-69F5-4A1F-A03E-57F0CF291F0B}" type="slidenum">
              <a:rPr kumimoji="0" lang="en-US" altLang="zh-TW" sz="1400" smtClean="0">
                <a:latin typeface="Arial" charset="0"/>
              </a:rPr>
              <a:pPr eaLnBrk="1" hangingPunct="1">
                <a:spcBef>
                  <a:spcPct val="0"/>
                </a:spcBef>
                <a:buClrTx/>
                <a:buSzTx/>
                <a:buFontTx/>
                <a:buNone/>
              </a:pPr>
              <a:t>41</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二維求秩演算法說明</a:t>
            </a:r>
            <a:endParaRPr lang="en-US" altLang="zh-TW" b="1" smtClean="0"/>
          </a:p>
        </p:txBody>
      </p:sp>
      <p:sp>
        <p:nvSpPr>
          <p:cNvPr id="2" name="內容版面配置區 1"/>
          <p:cNvSpPr>
            <a:spLocks noGrp="1"/>
          </p:cNvSpPr>
          <p:nvPr>
            <p:ph idx="1"/>
          </p:nvPr>
        </p:nvSpPr>
        <p:spPr/>
        <p:txBody>
          <a:bodyPr/>
          <a:lstStyle/>
          <a:p>
            <a:r>
              <a:rPr lang="zh-TW" altLang="en-US" smtClean="0">
                <a:solidFill>
                  <a:srgbClr val="3333FF"/>
                </a:solidFill>
              </a:rPr>
              <a:t>二維求秩</a:t>
            </a:r>
            <a:r>
              <a:rPr lang="en-US" altLang="zh-TW" smtClean="0">
                <a:solidFill>
                  <a:srgbClr val="3333FF"/>
                </a:solidFill>
              </a:rPr>
              <a:t>(2D rank finding)</a:t>
            </a:r>
            <a:r>
              <a:rPr lang="zh-TW" altLang="zh-TW" smtClean="0">
                <a:solidFill>
                  <a:srgbClr val="3333FF"/>
                </a:solidFill>
              </a:rPr>
              <a:t>演算法</a:t>
            </a:r>
            <a:r>
              <a:rPr lang="zh-TW" altLang="zh-TW" smtClean="0"/>
              <a:t>使用分治策略解決</a:t>
            </a:r>
            <a:r>
              <a:rPr lang="zh-TW" altLang="en-US" smtClean="0"/>
              <a:t>二維求秩</a:t>
            </a:r>
            <a:r>
              <a:rPr lang="zh-TW" altLang="zh-TW" smtClean="0"/>
              <a:t>問題</a:t>
            </a:r>
            <a:endParaRPr lang="en-US" altLang="zh-TW" smtClean="0"/>
          </a:p>
          <a:p>
            <a:r>
              <a:rPr lang="zh-TW" altLang="zh-TW" smtClean="0"/>
              <a:t>以下我們先定義</a:t>
            </a:r>
            <a:r>
              <a:rPr lang="zh-TW" altLang="en-US" smtClean="0">
                <a:solidFill>
                  <a:srgbClr val="3333FF"/>
                </a:solidFill>
              </a:rPr>
              <a:t>支配</a:t>
            </a:r>
            <a:r>
              <a:rPr lang="en-US" altLang="zh-TW" smtClean="0">
                <a:solidFill>
                  <a:srgbClr val="3333FF"/>
                </a:solidFill>
              </a:rPr>
              <a:t>(dominate)</a:t>
            </a:r>
            <a:r>
              <a:rPr lang="zh-TW" altLang="en-US" smtClean="0"/>
              <a:t>及</a:t>
            </a:r>
            <a:r>
              <a:rPr lang="en-US" altLang="zh-TW" smtClean="0"/>
              <a:t/>
            </a:r>
            <a:br>
              <a:rPr lang="en-US" altLang="zh-TW" smtClean="0"/>
            </a:br>
            <a:r>
              <a:rPr lang="zh-TW" altLang="en-US" smtClean="0">
                <a:solidFill>
                  <a:srgbClr val="3333FF"/>
                </a:solidFill>
              </a:rPr>
              <a:t>秩</a:t>
            </a:r>
            <a:r>
              <a:rPr lang="en-US" altLang="zh-TW" smtClean="0">
                <a:solidFill>
                  <a:srgbClr val="3333FF"/>
                </a:solidFill>
              </a:rPr>
              <a:t>(rank)</a:t>
            </a:r>
            <a:endParaRPr lang="zh-TW" altLang="zh-TW" smtClean="0">
              <a:solidFill>
                <a:srgbClr val="3333FF"/>
              </a:solidFill>
            </a:endParaRPr>
          </a:p>
          <a:p>
            <a:r>
              <a:rPr lang="zh-TW" altLang="zh-TW" smtClean="0"/>
              <a:t>然後我們定義</a:t>
            </a:r>
            <a:r>
              <a:rPr lang="zh-TW" altLang="en-US" smtClean="0">
                <a:solidFill>
                  <a:srgbClr val="3333FF"/>
                </a:solidFill>
              </a:rPr>
              <a:t>二維求秩</a:t>
            </a:r>
            <a:r>
              <a:rPr lang="zh-TW" altLang="zh-TW" smtClean="0">
                <a:solidFill>
                  <a:srgbClr val="3333FF"/>
                </a:solidFill>
              </a:rPr>
              <a:t>問題</a:t>
            </a:r>
          </a:p>
          <a:p>
            <a:r>
              <a:rPr lang="zh-TW" altLang="zh-TW" smtClean="0"/>
              <a:t>最後我們介紹</a:t>
            </a:r>
            <a:r>
              <a:rPr lang="zh-TW" altLang="en-US" smtClean="0">
                <a:solidFill>
                  <a:srgbClr val="3333FF"/>
                </a:solidFill>
              </a:rPr>
              <a:t>二維求秩</a:t>
            </a:r>
            <a:r>
              <a:rPr lang="zh-TW" altLang="zh-TW" smtClean="0">
                <a:solidFill>
                  <a:srgbClr val="3333FF"/>
                </a:solidFill>
              </a:rPr>
              <a:t>演算法</a:t>
            </a:r>
          </a:p>
          <a:p>
            <a:endParaRPr lang="zh-TW" altLang="en-US" smtClean="0"/>
          </a:p>
        </p:txBody>
      </p:sp>
      <p:sp>
        <p:nvSpPr>
          <p:cNvPr id="4710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09FFE79-0C22-4831-BDE4-3F4956AB7A9D}" type="slidenum">
              <a:rPr kumimoji="0" lang="en-US" altLang="zh-TW" sz="1400" smtClean="0">
                <a:latin typeface="Arial" charset="0"/>
              </a:rPr>
              <a:pPr eaLnBrk="1" hangingPunct="1">
                <a:spcBef>
                  <a:spcPct val="0"/>
                </a:spcBef>
                <a:buClrTx/>
                <a:buSzTx/>
                <a:buFontTx/>
                <a:buNone/>
              </a:pPr>
              <a:t>42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3746500"/>
            <a:ext cx="3295650" cy="270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1"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支配及秩的定義</a:t>
            </a:r>
            <a:endParaRPr lang="en-US" altLang="zh-TW" b="1" smtClean="0"/>
          </a:p>
        </p:txBody>
      </p:sp>
      <p:sp>
        <p:nvSpPr>
          <p:cNvPr id="2" name="內容版面配置區 1"/>
          <p:cNvSpPr>
            <a:spLocks noGrp="1"/>
          </p:cNvSpPr>
          <p:nvPr>
            <p:ph idx="1"/>
          </p:nvPr>
        </p:nvSpPr>
        <p:spPr>
          <a:xfrm>
            <a:off x="323850" y="2017713"/>
            <a:ext cx="8631238" cy="4114800"/>
          </a:xfrm>
        </p:spPr>
        <p:txBody>
          <a:bodyPr/>
          <a:lstStyle/>
          <a:p>
            <a:pPr algn="just"/>
            <a:r>
              <a:rPr lang="zh-TW" altLang="en-US" sz="2400" smtClean="0"/>
              <a:t>令</a:t>
            </a:r>
            <a:r>
              <a:rPr lang="pt-BR" altLang="zh-TW" sz="2400" smtClean="0"/>
              <a:t>A = (a</a:t>
            </a:r>
            <a:r>
              <a:rPr lang="pt-BR" altLang="zh-TW" sz="2400" baseline="-25000" smtClean="0"/>
              <a:t>x</a:t>
            </a:r>
            <a:r>
              <a:rPr lang="pt-BR" altLang="zh-TW" sz="2400" smtClean="0"/>
              <a:t>, a</a:t>
            </a:r>
            <a:r>
              <a:rPr lang="pt-BR" altLang="zh-TW" sz="2400" baseline="-25000" smtClean="0"/>
              <a:t>y</a:t>
            </a:r>
            <a:r>
              <a:rPr lang="pt-BR" altLang="zh-TW" sz="2400" smtClean="0"/>
              <a:t>), B = (b</a:t>
            </a:r>
            <a:r>
              <a:rPr lang="pt-BR" altLang="zh-TW" sz="2400" baseline="-25000" smtClean="0"/>
              <a:t>x</a:t>
            </a:r>
            <a:r>
              <a:rPr lang="pt-BR" altLang="zh-TW" sz="2400" smtClean="0"/>
              <a:t>, b</a:t>
            </a:r>
            <a:r>
              <a:rPr lang="pt-BR" altLang="zh-TW" sz="2400" baseline="-25000" smtClean="0"/>
              <a:t>y</a:t>
            </a:r>
            <a:r>
              <a:rPr lang="pt-BR" altLang="zh-TW" sz="2400" smtClean="0"/>
              <a:t>)</a:t>
            </a:r>
            <a:r>
              <a:rPr lang="zh-TW" altLang="en-US" sz="2400" smtClean="0"/>
              <a:t>為二維</a:t>
            </a:r>
            <a:r>
              <a:rPr lang="en-US" altLang="zh-TW" sz="2400" smtClean="0"/>
              <a:t>XY</a:t>
            </a:r>
            <a:r>
              <a:rPr lang="zh-TW" altLang="en-US" sz="2400" smtClean="0"/>
              <a:t>平面上的點，則我們說</a:t>
            </a:r>
            <a:r>
              <a:rPr lang="pt-BR" altLang="zh-TW" sz="2400" smtClean="0"/>
              <a:t>A</a:t>
            </a:r>
            <a:r>
              <a:rPr lang="zh-TW" altLang="en-US" sz="2400" smtClean="0">
                <a:solidFill>
                  <a:srgbClr val="3333FF"/>
                </a:solidFill>
              </a:rPr>
              <a:t>支配</a:t>
            </a:r>
            <a:r>
              <a:rPr lang="en-US" altLang="zh-TW" sz="2400" smtClean="0">
                <a:solidFill>
                  <a:srgbClr val="3333FF"/>
                </a:solidFill>
              </a:rPr>
              <a:t>(dominate)</a:t>
            </a:r>
            <a:r>
              <a:rPr lang="en-US" altLang="zh-TW" sz="2400" smtClean="0"/>
              <a:t>B(</a:t>
            </a:r>
            <a:r>
              <a:rPr lang="zh-TW" altLang="en-US" sz="2400" smtClean="0"/>
              <a:t>記為</a:t>
            </a:r>
            <a:r>
              <a:rPr lang="en-US" altLang="zh-TW" sz="2400" smtClean="0"/>
              <a:t>A</a:t>
            </a:r>
            <a:r>
              <a:rPr lang="en-US" altLang="zh-TW" sz="2400" smtClean="0">
                <a:sym typeface="Symbol" pitchFamily="18" charset="2"/>
              </a:rPr>
              <a:t>B)</a:t>
            </a:r>
            <a:r>
              <a:rPr lang="zh-TW" altLang="en-US" sz="2400" smtClean="0"/>
              <a:t>若且唯若 </a:t>
            </a:r>
            <a:r>
              <a:rPr lang="en-US" altLang="zh-TW" sz="2400" smtClean="0"/>
              <a:t>a</a:t>
            </a:r>
            <a:r>
              <a:rPr lang="en-US" altLang="zh-TW" sz="2400" baseline="-25000" smtClean="0"/>
              <a:t>x</a:t>
            </a:r>
            <a:r>
              <a:rPr lang="en-US" altLang="zh-TW" sz="2400" smtClean="0"/>
              <a:t>&gt; b</a:t>
            </a:r>
            <a:r>
              <a:rPr lang="en-US" altLang="zh-TW" sz="2400" baseline="-25000" smtClean="0"/>
              <a:t>x</a:t>
            </a:r>
            <a:r>
              <a:rPr lang="zh-TW" altLang="en-US" sz="2400" smtClean="0"/>
              <a:t> 且 </a:t>
            </a:r>
            <a:r>
              <a:rPr lang="en-US" altLang="zh-TW" sz="2400" smtClean="0"/>
              <a:t>a</a:t>
            </a:r>
            <a:r>
              <a:rPr lang="en-US" altLang="zh-TW" sz="2400" baseline="-25000" smtClean="0"/>
              <a:t>y</a:t>
            </a:r>
            <a:r>
              <a:rPr lang="zh-TW" altLang="en-US" sz="2400" smtClean="0"/>
              <a:t> </a:t>
            </a:r>
            <a:r>
              <a:rPr lang="en-US" altLang="zh-TW" sz="2400" smtClean="0"/>
              <a:t>&gt; b</a:t>
            </a:r>
            <a:r>
              <a:rPr lang="en-US" altLang="zh-TW" sz="2400" baseline="-25000" smtClean="0"/>
              <a:t>y</a:t>
            </a:r>
            <a:r>
              <a:rPr lang="zh-TW" altLang="en-US" sz="2400" smtClean="0"/>
              <a:t>。</a:t>
            </a:r>
            <a:endParaRPr lang="en-US" altLang="zh-TW" sz="2400" smtClean="0"/>
          </a:p>
          <a:p>
            <a:pPr algn="just"/>
            <a:r>
              <a:rPr lang="zh-TW" altLang="en-US" sz="2400" smtClean="0"/>
              <a:t>給定一個由二維平面點所構成的集合</a:t>
            </a:r>
            <a:r>
              <a:rPr lang="en-US" altLang="zh-TW" sz="2400" smtClean="0"/>
              <a:t>S</a:t>
            </a:r>
            <a:r>
              <a:rPr lang="zh-TW" altLang="en-US" sz="2400" smtClean="0"/>
              <a:t>，點</a:t>
            </a:r>
            <a:r>
              <a:rPr lang="en-US" altLang="zh-TW" sz="2400" smtClean="0"/>
              <a:t>A</a:t>
            </a:r>
            <a:r>
              <a:rPr lang="zh-TW" altLang="en-US" sz="2400" smtClean="0"/>
              <a:t>之</a:t>
            </a:r>
            <a:r>
              <a:rPr lang="zh-TW" altLang="en-US" sz="2400" smtClean="0">
                <a:solidFill>
                  <a:srgbClr val="3333FF"/>
                </a:solidFill>
              </a:rPr>
              <a:t>秩</a:t>
            </a:r>
            <a:r>
              <a:rPr lang="en-US" altLang="zh-TW" sz="2400" smtClean="0">
                <a:solidFill>
                  <a:srgbClr val="3333FF"/>
                </a:solidFill>
              </a:rPr>
              <a:t>(rank)</a:t>
            </a:r>
            <a:r>
              <a:rPr lang="zh-TW" altLang="en-US" sz="2400" smtClean="0"/>
              <a:t>定義為集合</a:t>
            </a:r>
            <a:r>
              <a:rPr lang="en-US" altLang="zh-TW" sz="2400" smtClean="0"/>
              <a:t>S</a:t>
            </a:r>
            <a:r>
              <a:rPr lang="zh-TW" altLang="en-US" sz="2400" smtClean="0"/>
              <a:t>中有多少個點被</a:t>
            </a:r>
            <a:r>
              <a:rPr lang="en-US" altLang="zh-TW" sz="2400" smtClean="0"/>
              <a:t>A</a:t>
            </a:r>
            <a:r>
              <a:rPr lang="zh-TW" altLang="en-US" sz="2400" smtClean="0"/>
              <a:t>所支配。</a:t>
            </a:r>
          </a:p>
          <a:p>
            <a:endParaRPr lang="zh-TW" altLang="en-US" sz="2400" smtClean="0"/>
          </a:p>
        </p:txBody>
      </p:sp>
      <p:sp>
        <p:nvSpPr>
          <p:cNvPr id="3" name="文字方塊 2"/>
          <p:cNvSpPr txBox="1">
            <a:spLocks noChangeArrowheads="1"/>
          </p:cNvSpPr>
          <p:nvPr/>
        </p:nvSpPr>
        <p:spPr bwMode="auto">
          <a:xfrm>
            <a:off x="4932363" y="3933825"/>
            <a:ext cx="4087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E.G.: B</a:t>
            </a:r>
            <a:r>
              <a:rPr lang="en-US" altLang="zh-TW" sz="2400">
                <a:latin typeface="Arial" charset="0"/>
                <a:sym typeface="Symbol" pitchFamily="18" charset="2"/>
              </a:rPr>
              <a:t>A,</a:t>
            </a:r>
            <a:r>
              <a:rPr lang="zh-TW" altLang="en-US" sz="2400">
                <a:latin typeface="Arial" charset="0"/>
                <a:sym typeface="Symbol" pitchFamily="18" charset="2"/>
              </a:rPr>
              <a:t> </a:t>
            </a:r>
            <a:r>
              <a:rPr lang="en-US" altLang="zh-TW" sz="2400">
                <a:latin typeface="Arial" charset="0"/>
                <a:sym typeface="Symbol" pitchFamily="18" charset="2"/>
              </a:rPr>
              <a:t>CA, DC, EA</a:t>
            </a:r>
            <a:endParaRPr lang="zh-TW" altLang="en-US" sz="2400">
              <a:latin typeface="Arial" charset="0"/>
            </a:endParaRPr>
          </a:p>
        </p:txBody>
      </p:sp>
      <p:sp>
        <p:nvSpPr>
          <p:cNvPr id="4" name="矩形 3"/>
          <p:cNvSpPr/>
          <p:nvPr/>
        </p:nvSpPr>
        <p:spPr>
          <a:xfrm>
            <a:off x="1116013" y="5949950"/>
            <a:ext cx="3600450" cy="6159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sp>
        <p:nvSpPr>
          <p:cNvPr id="8" name="文字方塊 7"/>
          <p:cNvSpPr txBox="1">
            <a:spLocks noChangeArrowheads="1"/>
          </p:cNvSpPr>
          <p:nvPr/>
        </p:nvSpPr>
        <p:spPr bwMode="auto">
          <a:xfrm>
            <a:off x="4932363" y="4946650"/>
            <a:ext cx="4087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E.G.: rank(</a:t>
            </a:r>
            <a:r>
              <a:rPr lang="en-US" altLang="zh-TW" sz="2400">
                <a:latin typeface="Arial" charset="0"/>
                <a:sym typeface="Symbol" pitchFamily="18" charset="2"/>
              </a:rPr>
              <a:t>A)=0,</a:t>
            </a:r>
            <a:r>
              <a:rPr lang="zh-TW" altLang="en-US" sz="2400">
                <a:latin typeface="Arial" charset="0"/>
                <a:sym typeface="Symbol" pitchFamily="18" charset="2"/>
              </a:rPr>
              <a:t> </a:t>
            </a:r>
            <a:r>
              <a:rPr lang="en-US" altLang="zh-TW" sz="2400">
                <a:latin typeface="Arial" charset="0"/>
                <a:sym typeface="Symbol" pitchFamily="18" charset="2"/>
              </a:rPr>
              <a:t>rank(B)=1, rank(C)=1, rank(D)=2, rank(E)=2</a:t>
            </a:r>
            <a:endParaRPr lang="zh-TW" altLang="en-US" sz="2400">
              <a:latin typeface="Arial" charset="0"/>
            </a:endParaRPr>
          </a:p>
        </p:txBody>
      </p:sp>
      <p:sp>
        <p:nvSpPr>
          <p:cNvPr id="48136" name="投影片編號版面配置區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40CF068-DB25-4AAC-B2EA-71AAFD191659}" type="slidenum">
              <a:rPr kumimoji="0" lang="en-US" altLang="zh-TW" sz="1400" smtClean="0">
                <a:latin typeface="Arial" charset="0"/>
              </a:rPr>
              <a:pPr eaLnBrk="1" hangingPunct="1">
                <a:spcBef>
                  <a:spcPct val="0"/>
                </a:spcBef>
                <a:buClrTx/>
                <a:buSzTx/>
                <a:buFontTx/>
                <a:buNone/>
              </a:pPr>
              <a:t>43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0836"/>
                                        </p:tgtEl>
                                        <p:attrNameLst>
                                          <p:attrName>style.visibility</p:attrName>
                                        </p:attrNameLst>
                                      </p:cBhvr>
                                      <p:to>
                                        <p:strVal val="visible"/>
                                      </p:to>
                                    </p:set>
                                    <p:anim calcmode="lin" valueType="num">
                                      <p:cBhvr additive="base">
                                        <p:cTn id="13" dur="500" fill="hold"/>
                                        <p:tgtEl>
                                          <p:spTgt spid="120836"/>
                                        </p:tgtEl>
                                        <p:attrNameLst>
                                          <p:attrName>ppt_x</p:attrName>
                                        </p:attrNameLst>
                                      </p:cBhvr>
                                      <p:tavLst>
                                        <p:tav tm="0">
                                          <p:val>
                                            <p:strVal val="#ppt_x"/>
                                          </p:val>
                                        </p:tav>
                                        <p:tav tm="100000">
                                          <p:val>
                                            <p:strVal val="#ppt_x"/>
                                          </p:val>
                                        </p:tav>
                                      </p:tavLst>
                                    </p:anim>
                                    <p:anim calcmode="lin" valueType="num">
                                      <p:cBhvr additive="base">
                                        <p:cTn id="14"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smtClean="0"/>
              <a:t>二維求秩問題</a:t>
            </a:r>
            <a:endParaRPr lang="en-US" altLang="zh-TW" b="1" smtClean="0"/>
          </a:p>
        </p:txBody>
      </p:sp>
      <p:sp>
        <p:nvSpPr>
          <p:cNvPr id="2" name="內容版面配置區 1"/>
          <p:cNvSpPr>
            <a:spLocks noGrp="1"/>
          </p:cNvSpPr>
          <p:nvPr>
            <p:ph idx="1"/>
          </p:nvPr>
        </p:nvSpPr>
        <p:spPr>
          <a:xfrm>
            <a:off x="323850" y="2492375"/>
            <a:ext cx="7848600" cy="3640138"/>
          </a:xfrm>
        </p:spPr>
        <p:txBody>
          <a:bodyPr/>
          <a:lstStyle/>
          <a:p>
            <a:pPr algn="just"/>
            <a:r>
              <a:rPr lang="zh-TW" altLang="en-US" sz="2800" smtClean="0"/>
              <a:t>給定一個由</a:t>
            </a:r>
            <a:r>
              <a:rPr lang="en-US" altLang="zh-TW" sz="2800" smtClean="0"/>
              <a:t>n</a:t>
            </a:r>
            <a:r>
              <a:rPr lang="zh-TW" altLang="en-US" sz="2800" smtClean="0"/>
              <a:t>個二維平面點所構成的集合</a:t>
            </a:r>
            <a:r>
              <a:rPr lang="en-US" altLang="zh-TW" sz="2800" smtClean="0"/>
              <a:t>S</a:t>
            </a:r>
            <a:r>
              <a:rPr lang="zh-TW" altLang="en-US" sz="2800" smtClean="0"/>
              <a:t>，求出</a:t>
            </a:r>
            <a:r>
              <a:rPr lang="en-US" altLang="zh-TW" sz="2800" smtClean="0"/>
              <a:t>S</a:t>
            </a:r>
            <a:r>
              <a:rPr lang="zh-TW" altLang="en-US" sz="2800" smtClean="0"/>
              <a:t>中所有點的秩</a:t>
            </a:r>
            <a:r>
              <a:rPr lang="zh-TW" altLang="en-US" sz="2800" smtClean="0">
                <a:solidFill>
                  <a:srgbClr val="3333FF"/>
                </a:solidFill>
              </a:rPr>
              <a:t>。</a:t>
            </a:r>
            <a:endParaRPr lang="en-US" altLang="zh-TW" sz="2800" smtClean="0">
              <a:solidFill>
                <a:srgbClr val="3333FF"/>
              </a:solidFill>
            </a:endParaRPr>
          </a:p>
          <a:p>
            <a:pPr algn="just"/>
            <a:endParaRPr lang="en-US" altLang="zh-TW" sz="2800" smtClean="0">
              <a:solidFill>
                <a:srgbClr val="3333FF"/>
              </a:solidFill>
            </a:endParaRPr>
          </a:p>
          <a:p>
            <a:pPr lvl="1" eaLnBrk="1" hangingPunct="1"/>
            <a:r>
              <a:rPr lang="zh-TW" altLang="en-US" sz="2400" b="1" smtClean="0"/>
              <a:t>可以用</a:t>
            </a:r>
            <a:r>
              <a:rPr lang="zh-TW" altLang="en-US" sz="2400" b="1" smtClean="0">
                <a:solidFill>
                  <a:srgbClr val="3333FF"/>
                </a:solidFill>
              </a:rPr>
              <a:t>窮舉</a:t>
            </a:r>
            <a:r>
              <a:rPr lang="en-US" altLang="zh-TW" sz="2400" b="1" smtClean="0">
                <a:solidFill>
                  <a:srgbClr val="3333FF"/>
                </a:solidFill>
              </a:rPr>
              <a:t>(exhaustive)</a:t>
            </a:r>
            <a:r>
              <a:rPr lang="zh-TW" altLang="en-US" sz="2400" b="1" smtClean="0">
                <a:solidFill>
                  <a:srgbClr val="3333FF"/>
                </a:solidFill>
              </a:rPr>
              <a:t>演算法</a:t>
            </a:r>
            <a:r>
              <a:rPr lang="zh-TW" altLang="en-US" sz="2400" b="1" smtClean="0"/>
              <a:t>，</a:t>
            </a:r>
            <a:r>
              <a:rPr lang="zh-TW" altLang="en-US" sz="2400" smtClean="0"/>
              <a:t>比較所有的可能成對點，時間複雜度為</a:t>
            </a:r>
            <a:r>
              <a:rPr lang="en-US" altLang="zh-TW" sz="2400" smtClean="0">
                <a:solidFill>
                  <a:srgbClr val="3333FF"/>
                </a:solidFill>
              </a:rPr>
              <a:t>O(n</a:t>
            </a:r>
            <a:r>
              <a:rPr lang="en-US" altLang="zh-TW" sz="2400" baseline="30000" smtClean="0">
                <a:solidFill>
                  <a:srgbClr val="3333FF"/>
                </a:solidFill>
              </a:rPr>
              <a:t>2</a:t>
            </a:r>
            <a:r>
              <a:rPr lang="en-US" altLang="zh-TW" sz="2400" smtClean="0">
                <a:solidFill>
                  <a:srgbClr val="3333FF"/>
                </a:solidFill>
              </a:rPr>
              <a:t>)</a:t>
            </a:r>
            <a:r>
              <a:rPr lang="zh-TW" altLang="en-US" sz="2400" smtClean="0"/>
              <a:t>。</a:t>
            </a:r>
            <a:endParaRPr lang="en-US" altLang="zh-TW" sz="2400" smtClean="0"/>
          </a:p>
          <a:p>
            <a:pPr algn="just"/>
            <a:endParaRPr lang="zh-TW" altLang="en-US" sz="2800" smtClean="0"/>
          </a:p>
          <a:p>
            <a:endParaRPr lang="zh-TW" altLang="en-US" sz="2400" smtClean="0"/>
          </a:p>
        </p:txBody>
      </p:sp>
      <p:sp>
        <p:nvSpPr>
          <p:cNvPr id="491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04868FB-6C8F-49D3-90B2-B326D6962835}" type="slidenum">
              <a:rPr kumimoji="0" lang="en-US" altLang="zh-TW" sz="1400" smtClean="0">
                <a:latin typeface="Arial" charset="0"/>
              </a:rPr>
              <a:pPr eaLnBrk="1" hangingPunct="1">
                <a:spcBef>
                  <a:spcPct val="0"/>
                </a:spcBef>
                <a:buClrTx/>
                <a:buSzTx/>
                <a:buFontTx/>
                <a:buNone/>
              </a:pPr>
              <a:t>44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468313" y="1916113"/>
            <a:ext cx="8102600" cy="4392612"/>
          </a:xfrm>
        </p:spPr>
        <p:txBody>
          <a:bodyPr/>
          <a:lstStyle/>
          <a:p>
            <a:r>
              <a:rPr lang="en-US" altLang="zh-TW" sz="2400" dirty="0" smtClean="0"/>
              <a:t>Algorithm</a:t>
            </a:r>
            <a:r>
              <a:rPr lang="zh-TW" altLang="en-US" sz="2400" dirty="0" smtClean="0"/>
              <a:t> 二維求秩演算法</a:t>
            </a:r>
            <a:endParaRPr lang="en-US" altLang="zh-TW" sz="2400" dirty="0" smtClean="0"/>
          </a:p>
          <a:p>
            <a:r>
              <a:rPr lang="en-US" altLang="zh-TW" sz="2400" dirty="0" smtClean="0"/>
              <a:t>Input: n</a:t>
            </a:r>
            <a:r>
              <a:rPr lang="zh-TW" altLang="en-US" sz="2400" dirty="0" smtClean="0"/>
              <a:t>個二維平面點所構成的集合</a:t>
            </a:r>
            <a:r>
              <a:rPr lang="en-US" altLang="zh-TW" sz="2400" dirty="0" smtClean="0"/>
              <a:t>S</a:t>
            </a:r>
            <a:r>
              <a:rPr lang="zh-TW" altLang="en-US" sz="2400" dirty="0" smtClean="0"/>
              <a:t>，</a:t>
            </a:r>
            <a:r>
              <a:rPr lang="en-US" altLang="zh-TW" sz="2400" dirty="0" smtClean="0"/>
              <a:t>n</a:t>
            </a:r>
            <a:r>
              <a:rPr lang="en-US" altLang="zh-TW" sz="2400" dirty="0" smtClean="0">
                <a:sym typeface="Symbol" pitchFamily="18" charset="2"/>
              </a:rPr>
              <a:t>1</a:t>
            </a:r>
            <a:endParaRPr lang="en-US" altLang="zh-TW" sz="2400" dirty="0" smtClean="0"/>
          </a:p>
          <a:p>
            <a:r>
              <a:rPr lang="en-US" altLang="zh-TW" sz="2400" dirty="0" smtClean="0"/>
              <a:t>Output: </a:t>
            </a:r>
            <a:r>
              <a:rPr lang="zh-TW" altLang="en-US" sz="2400" dirty="0" smtClean="0"/>
              <a:t>集合</a:t>
            </a:r>
            <a:r>
              <a:rPr lang="en-US" altLang="zh-TW" sz="2400" dirty="0" smtClean="0"/>
              <a:t>S</a:t>
            </a:r>
            <a:r>
              <a:rPr lang="zh-TW" altLang="en-US" sz="2400" dirty="0" smtClean="0"/>
              <a:t>中所有點的秩</a:t>
            </a:r>
            <a:r>
              <a:rPr lang="en-US" altLang="zh-TW" sz="2400" dirty="0" smtClean="0"/>
              <a:t>(rank)</a:t>
            </a:r>
          </a:p>
          <a:p>
            <a:r>
              <a:rPr lang="zh-TW" altLang="en-US" sz="2400" dirty="0" smtClean="0">
                <a:solidFill>
                  <a:srgbClr val="3333FF"/>
                </a:solidFill>
              </a:rPr>
              <a:t>步驟</a:t>
            </a:r>
            <a:r>
              <a:rPr lang="en-US" altLang="zh-TW" sz="2400" dirty="0" smtClean="0">
                <a:solidFill>
                  <a:srgbClr val="3333FF"/>
                </a:solidFill>
              </a:rPr>
              <a:t>1:</a:t>
            </a:r>
            <a:r>
              <a:rPr lang="en-US" altLang="zh-TW" sz="2400" dirty="0" smtClean="0"/>
              <a:t> </a:t>
            </a:r>
            <a:r>
              <a:rPr lang="zh-TW" altLang="en-US" sz="2400" dirty="0" smtClean="0"/>
              <a:t>若</a:t>
            </a:r>
            <a:r>
              <a:rPr lang="en-US" altLang="zh-TW" sz="2400" dirty="0" smtClean="0"/>
              <a:t>n=1</a:t>
            </a:r>
            <a:r>
              <a:rPr lang="zh-TW" altLang="en-US" sz="2400" dirty="0" smtClean="0"/>
              <a:t>，則回傳</a:t>
            </a:r>
            <a:r>
              <a:rPr lang="en-US" altLang="zh-TW" sz="2400" dirty="0" smtClean="0"/>
              <a:t>S</a:t>
            </a:r>
            <a:r>
              <a:rPr lang="zh-TW" altLang="en-US" sz="2400" dirty="0" smtClean="0"/>
              <a:t>中唯一一個點的秩為</a:t>
            </a:r>
            <a:r>
              <a:rPr lang="en-US" altLang="zh-TW" sz="2400" dirty="0" smtClean="0"/>
              <a:t>0</a:t>
            </a:r>
            <a:r>
              <a:rPr lang="zh-TW" altLang="en-US" sz="2400" dirty="0" smtClean="0"/>
              <a:t>並結束。</a:t>
            </a:r>
            <a:endParaRPr lang="en-US" altLang="zh-TW" sz="2400" dirty="0" smtClean="0"/>
          </a:p>
          <a:p>
            <a:r>
              <a:rPr lang="zh-TW" altLang="en-US" sz="2400" dirty="0" smtClean="0">
                <a:solidFill>
                  <a:srgbClr val="3333FF"/>
                </a:solidFill>
              </a:rPr>
              <a:t>步驟</a:t>
            </a:r>
            <a:r>
              <a:rPr lang="en-US" altLang="zh-TW" sz="2400" dirty="0" smtClean="0">
                <a:solidFill>
                  <a:srgbClr val="3333FF"/>
                </a:solidFill>
              </a:rPr>
              <a:t>2:</a:t>
            </a:r>
            <a:r>
              <a:rPr lang="en-US" altLang="zh-TW" sz="2400" dirty="0" smtClean="0"/>
              <a:t> </a:t>
            </a:r>
            <a:r>
              <a:rPr lang="zh-TW" altLang="en-US" sz="2400" dirty="0" smtClean="0"/>
              <a:t>找出所有點的</a:t>
            </a:r>
            <a:r>
              <a:rPr lang="en-US" altLang="zh-TW" sz="2400" dirty="0" smtClean="0"/>
              <a:t>X</a:t>
            </a:r>
            <a:r>
              <a:rPr lang="zh-TW" altLang="en-US" sz="2400" dirty="0" smtClean="0"/>
              <a:t>軸中位數</a:t>
            </a:r>
            <a:r>
              <a:rPr lang="en-US" altLang="zh-TW" sz="2400" dirty="0" smtClean="0"/>
              <a:t>(median)</a:t>
            </a:r>
            <a:r>
              <a:rPr lang="zh-TW" altLang="en-US" sz="2400" dirty="0" smtClean="0"/>
              <a:t>畫出</a:t>
            </a:r>
            <a:r>
              <a:rPr lang="zh-TW" altLang="zh-TW" sz="2400" dirty="0" smtClean="0"/>
              <a:t>垂直於</a:t>
            </a:r>
            <a:r>
              <a:rPr lang="en-US" altLang="zh-TW" sz="2400" dirty="0" smtClean="0"/>
              <a:t>X</a:t>
            </a:r>
            <a:r>
              <a:rPr lang="zh-TW" altLang="zh-TW" sz="2400" dirty="0" smtClean="0"/>
              <a:t>軸</a:t>
            </a:r>
            <a:r>
              <a:rPr lang="zh-TW" altLang="en-US" sz="2400" dirty="0" smtClean="0"/>
              <a:t>的直線</a:t>
            </a:r>
            <a:r>
              <a:rPr lang="en-US" altLang="zh-TW" sz="2400" dirty="0" smtClean="0"/>
              <a:t>L</a:t>
            </a:r>
            <a:r>
              <a:rPr lang="zh-TW" altLang="en-US" sz="2400" dirty="0" smtClean="0"/>
              <a:t>，將</a:t>
            </a:r>
            <a:r>
              <a:rPr lang="en-US" altLang="zh-TW" sz="2400" dirty="0" smtClean="0"/>
              <a:t>S</a:t>
            </a:r>
            <a:r>
              <a:rPr lang="zh-TW" altLang="en-US" sz="2400" dirty="0" smtClean="0"/>
              <a:t>中的點分為二個集合</a:t>
            </a:r>
            <a:r>
              <a:rPr lang="en-US" altLang="zh-TW" sz="2400" dirty="0" smtClean="0"/>
              <a:t>S</a:t>
            </a:r>
            <a:r>
              <a:rPr lang="en-US" altLang="zh-TW" sz="2400" baseline="-25000" dirty="0" smtClean="0"/>
              <a:t>L</a:t>
            </a:r>
            <a:r>
              <a:rPr lang="zh-TW" altLang="en-US" sz="2400" dirty="0" smtClean="0"/>
              <a:t>與</a:t>
            </a:r>
            <a:r>
              <a:rPr lang="en-US" altLang="zh-TW" sz="2400" dirty="0" smtClean="0"/>
              <a:t>S</a:t>
            </a:r>
            <a:r>
              <a:rPr lang="en-US" altLang="zh-TW" sz="2400" baseline="-25000" dirty="0" smtClean="0"/>
              <a:t>R</a:t>
            </a:r>
            <a:r>
              <a:rPr lang="zh-TW" altLang="en-US" sz="2400" dirty="0" smtClean="0"/>
              <a:t>。</a:t>
            </a:r>
            <a:endParaRPr lang="en-US" altLang="zh-TW" sz="2400" dirty="0" smtClean="0"/>
          </a:p>
          <a:p>
            <a:r>
              <a:rPr lang="zh-TW" altLang="en-US" sz="2400" dirty="0" smtClean="0">
                <a:solidFill>
                  <a:srgbClr val="3333FF"/>
                </a:solidFill>
              </a:rPr>
              <a:t>步驟</a:t>
            </a:r>
            <a:r>
              <a:rPr lang="en-US" altLang="zh-TW" sz="2400" dirty="0" smtClean="0">
                <a:solidFill>
                  <a:srgbClr val="3333FF"/>
                </a:solidFill>
              </a:rPr>
              <a:t>3:</a:t>
            </a:r>
            <a:r>
              <a:rPr lang="en-US" altLang="zh-TW" sz="2400" dirty="0" smtClean="0"/>
              <a:t> </a:t>
            </a:r>
            <a:r>
              <a:rPr lang="zh-TW" altLang="en-US" sz="2400" dirty="0" smtClean="0"/>
              <a:t>遞迴地使用二維求秩演算法分別求出</a:t>
            </a:r>
            <a:r>
              <a:rPr lang="en-US" altLang="zh-TW" sz="2400" dirty="0" smtClean="0"/>
              <a:t>S</a:t>
            </a:r>
            <a:r>
              <a:rPr lang="en-US" altLang="zh-TW" sz="2400" baseline="-25000" dirty="0" smtClean="0"/>
              <a:t>L</a:t>
            </a:r>
            <a:r>
              <a:rPr lang="zh-TW" altLang="en-US" sz="2400" dirty="0" smtClean="0"/>
              <a:t>與</a:t>
            </a:r>
            <a:r>
              <a:rPr lang="en-US" altLang="zh-TW" sz="2400" dirty="0" smtClean="0"/>
              <a:t>S</a:t>
            </a:r>
            <a:r>
              <a:rPr lang="en-US" altLang="zh-TW" sz="2400" baseline="-25000" dirty="0" smtClean="0"/>
              <a:t>R</a:t>
            </a:r>
            <a:r>
              <a:rPr lang="zh-TW" altLang="en-US" sz="2400" dirty="0" smtClean="0"/>
              <a:t>中所有點的秩。</a:t>
            </a:r>
            <a:endParaRPr lang="en-US" altLang="zh-TW" sz="2400" dirty="0" smtClean="0"/>
          </a:p>
          <a:p>
            <a:pPr algn="just"/>
            <a:r>
              <a:rPr lang="zh-TW" altLang="en-US" sz="2400" dirty="0" smtClean="0">
                <a:solidFill>
                  <a:srgbClr val="3333FF"/>
                </a:solidFill>
              </a:rPr>
              <a:t>步驟</a:t>
            </a:r>
            <a:r>
              <a:rPr lang="en-US" altLang="zh-TW" sz="2400" dirty="0" smtClean="0">
                <a:solidFill>
                  <a:srgbClr val="3333FF"/>
                </a:solidFill>
              </a:rPr>
              <a:t>4: </a:t>
            </a:r>
            <a:r>
              <a:rPr lang="zh-TW" altLang="en-US" sz="2400" dirty="0" smtClean="0"/>
              <a:t>根據</a:t>
            </a:r>
            <a:r>
              <a:rPr lang="en-US" altLang="zh-TW" sz="2400" dirty="0" smtClean="0"/>
              <a:t>Y</a:t>
            </a:r>
            <a:r>
              <a:rPr lang="zh-TW" altLang="en-US" sz="2400" dirty="0" smtClean="0"/>
              <a:t>軸值排序所有在</a:t>
            </a:r>
            <a:r>
              <a:rPr lang="en-US" altLang="zh-TW" sz="2400" dirty="0" smtClean="0"/>
              <a:t>S(S=S</a:t>
            </a:r>
            <a:r>
              <a:rPr lang="en-US" altLang="zh-TW" sz="2400" baseline="-25000" dirty="0" smtClean="0"/>
              <a:t>L</a:t>
            </a:r>
            <a:r>
              <a:rPr lang="zh-TW" altLang="en-US" sz="2400" dirty="0" smtClean="0">
                <a:sym typeface="Symbol" pitchFamily="18" charset="2"/>
              </a:rPr>
              <a:t></a:t>
            </a:r>
            <a:r>
              <a:rPr lang="en-US" altLang="zh-TW" sz="2400" dirty="0" smtClean="0"/>
              <a:t>S</a:t>
            </a:r>
            <a:r>
              <a:rPr lang="en-US" altLang="zh-TW" sz="2400" baseline="-25000" dirty="0" smtClean="0"/>
              <a:t>R</a:t>
            </a:r>
            <a:r>
              <a:rPr lang="en-US" altLang="zh-TW" sz="2400" dirty="0" smtClean="0"/>
              <a:t>)</a:t>
            </a:r>
            <a:r>
              <a:rPr lang="zh-TW" altLang="en-US" sz="2400" dirty="0" smtClean="0"/>
              <a:t>中的點，依序</a:t>
            </a:r>
            <a:r>
              <a:rPr lang="zh-TW" altLang="en-US" sz="2400" dirty="0"/>
              <a:t>由</a:t>
            </a:r>
            <a:r>
              <a:rPr lang="zh-TW" altLang="en-US" sz="2400" dirty="0" smtClean="0"/>
              <a:t>小而</a:t>
            </a:r>
            <a:r>
              <a:rPr lang="zh-TW" altLang="en-US" sz="2400" dirty="0"/>
              <a:t>大</a:t>
            </a:r>
            <a:r>
              <a:rPr lang="zh-TW" altLang="en-US" sz="2400" dirty="0" smtClean="0"/>
              <a:t>掃描所有點，求出每一個在</a:t>
            </a:r>
            <a:r>
              <a:rPr lang="en-US" altLang="zh-TW" sz="2400" dirty="0" smtClean="0"/>
              <a:t>S</a:t>
            </a:r>
            <a:r>
              <a:rPr lang="en-US" altLang="zh-TW" sz="2400" baseline="-25000" dirty="0" smtClean="0"/>
              <a:t>R</a:t>
            </a:r>
            <a:r>
              <a:rPr lang="zh-TW" altLang="en-US" sz="2400" dirty="0" smtClean="0"/>
              <a:t>的點</a:t>
            </a:r>
            <a:r>
              <a:rPr lang="en-US" altLang="zh-TW" sz="2400" dirty="0" err="1" smtClean="0"/>
              <a:t>i</a:t>
            </a:r>
            <a:r>
              <a:rPr lang="zh-TW" altLang="en-US" sz="2400" dirty="0" smtClean="0"/>
              <a:t>排在多少在</a:t>
            </a:r>
            <a:r>
              <a:rPr lang="en-US" altLang="zh-TW" sz="2400" dirty="0" smtClean="0"/>
              <a:t>S</a:t>
            </a:r>
            <a:r>
              <a:rPr lang="en-US" altLang="zh-TW" sz="2400" baseline="-25000" dirty="0" smtClean="0"/>
              <a:t>L</a:t>
            </a:r>
            <a:r>
              <a:rPr lang="zh-TW" altLang="en-US" sz="2400" dirty="0" smtClean="0"/>
              <a:t>的點的後面</a:t>
            </a:r>
            <a:r>
              <a:rPr lang="en-US" altLang="zh-TW" sz="2400" dirty="0" smtClean="0"/>
              <a:t>(</a:t>
            </a:r>
            <a:r>
              <a:rPr lang="zh-TW" altLang="en-US" sz="2400" dirty="0" smtClean="0"/>
              <a:t>記為</a:t>
            </a:r>
            <a:r>
              <a:rPr lang="en-US" altLang="zh-TW" sz="2400" dirty="0" err="1" smtClean="0"/>
              <a:t>update</a:t>
            </a:r>
            <a:r>
              <a:rPr lang="en-US" altLang="zh-TW" sz="2400" baseline="-25000" dirty="0" err="1" smtClean="0"/>
              <a:t>i</a:t>
            </a:r>
            <a:r>
              <a:rPr lang="en-US" altLang="zh-TW" sz="2400" dirty="0" smtClean="0"/>
              <a:t>)</a:t>
            </a:r>
            <a:r>
              <a:rPr lang="zh-TW" altLang="en-US" sz="2400" dirty="0" smtClean="0"/>
              <a:t>，並將點</a:t>
            </a:r>
            <a:r>
              <a:rPr lang="en-US" altLang="zh-TW" sz="2400" dirty="0" err="1" smtClean="0"/>
              <a:t>i</a:t>
            </a:r>
            <a:r>
              <a:rPr lang="zh-TW" altLang="en-US" sz="2400" dirty="0" smtClean="0"/>
              <a:t>的秩加上</a:t>
            </a:r>
            <a:r>
              <a:rPr lang="en-US" altLang="zh-TW" sz="2400" dirty="0" err="1" smtClean="0"/>
              <a:t>update</a:t>
            </a:r>
            <a:r>
              <a:rPr lang="en-US" altLang="zh-TW" sz="2400" baseline="-25000" dirty="0" err="1" smtClean="0"/>
              <a:t>i</a:t>
            </a:r>
            <a:r>
              <a:rPr lang="zh-TW" altLang="en-US" sz="2400" dirty="0" smtClean="0"/>
              <a:t>，最後回傳</a:t>
            </a:r>
            <a:r>
              <a:rPr lang="en-US" altLang="zh-TW" sz="2400" dirty="0" smtClean="0"/>
              <a:t>S</a:t>
            </a:r>
            <a:r>
              <a:rPr lang="zh-TW" altLang="en-US" sz="2400" dirty="0" smtClean="0"/>
              <a:t>中所有點的秩。</a:t>
            </a:r>
            <a:endParaRPr lang="en-US" altLang="zh-TW" sz="2400" dirty="0" smtClean="0"/>
          </a:p>
          <a:p>
            <a:endParaRPr lang="en-US" altLang="zh-TW" sz="2400" dirty="0" smtClean="0"/>
          </a:p>
        </p:txBody>
      </p:sp>
      <p:sp>
        <p:nvSpPr>
          <p:cNvPr id="50179"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二維求秩演算法</a:t>
            </a:r>
            <a:endParaRPr lang="en-US" altLang="zh-TW" smtClean="0"/>
          </a:p>
        </p:txBody>
      </p:sp>
      <p:sp>
        <p:nvSpPr>
          <p:cNvPr id="5018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BBED56C-45D0-4204-B860-9193F02EE6E5}" type="slidenum">
              <a:rPr kumimoji="0" lang="en-US" altLang="zh-TW" sz="1400" smtClean="0">
                <a:latin typeface="Arial" charset="0"/>
              </a:rPr>
              <a:pPr eaLnBrk="1" hangingPunct="1">
                <a:spcBef>
                  <a:spcPct val="0"/>
                </a:spcBef>
                <a:buClrTx/>
                <a:buSzTx/>
                <a:buFontTx/>
                <a:buNone/>
              </a:pPr>
              <a:t>45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1258888" y="1052513"/>
            <a:ext cx="7993062" cy="677862"/>
          </a:xfrm>
          <a:noFill/>
        </p:spPr>
        <p:txBody>
          <a:bodyPr/>
          <a:lstStyle/>
          <a:p>
            <a:pPr eaLnBrk="1" hangingPunct="1"/>
            <a:r>
              <a:rPr lang="zh-TW" altLang="en-US" b="1" smtClean="0"/>
              <a:t>二維求秩演算法範例</a:t>
            </a:r>
            <a:endParaRPr lang="en-US" altLang="zh-TW" smtClean="0"/>
          </a:p>
        </p:txBody>
      </p:sp>
      <p:sp>
        <p:nvSpPr>
          <p:cNvPr id="7" name="Rectangle 3"/>
          <p:cNvSpPr>
            <a:spLocks noGrp="1" noChangeArrowheads="1"/>
          </p:cNvSpPr>
          <p:nvPr>
            <p:ph idx="1"/>
          </p:nvPr>
        </p:nvSpPr>
        <p:spPr>
          <a:xfrm>
            <a:off x="501650" y="2060575"/>
            <a:ext cx="8102600" cy="4392613"/>
          </a:xfrm>
        </p:spPr>
        <p:txBody>
          <a:bodyPr/>
          <a:lstStyle/>
          <a:p>
            <a:r>
              <a:rPr lang="zh-TW" altLang="en-US" sz="2400" smtClean="0"/>
              <a:t>假定給定平面上</a:t>
            </a:r>
            <a:r>
              <a:rPr lang="en-US" altLang="zh-TW" sz="2400" smtClean="0"/>
              <a:t>10</a:t>
            </a:r>
            <a:r>
              <a:rPr lang="zh-TW" altLang="en-US" sz="2400" smtClean="0"/>
              <a:t>個點，依其</a:t>
            </a:r>
            <a:r>
              <a:rPr lang="en-US" altLang="zh-TW" sz="2400" smtClean="0"/>
              <a:t>X</a:t>
            </a:r>
            <a:r>
              <a:rPr lang="zh-TW" altLang="en-US" sz="2400" smtClean="0"/>
              <a:t>軸中位數</a:t>
            </a:r>
            <a:r>
              <a:rPr lang="en-US" altLang="zh-TW" sz="2400" smtClean="0"/>
              <a:t>(median)</a:t>
            </a:r>
            <a:r>
              <a:rPr lang="zh-TW" altLang="en-US" sz="2400" smtClean="0"/>
              <a:t>畫出直線</a:t>
            </a:r>
            <a:r>
              <a:rPr lang="en-US" altLang="zh-TW" sz="2400" smtClean="0"/>
              <a:t>L</a:t>
            </a:r>
            <a:r>
              <a:rPr lang="zh-TW" altLang="en-US" sz="2400" smtClean="0"/>
              <a:t>將之分為二個集合</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。下圖顯示</a:t>
            </a:r>
            <a:r>
              <a:rPr lang="en-US" altLang="zh-TW" sz="2400" smtClean="0"/>
              <a:t>S</a:t>
            </a:r>
            <a:r>
              <a:rPr lang="en-US" altLang="zh-TW" sz="2400" baseline="-25000" smtClean="0"/>
              <a:t>R</a:t>
            </a:r>
            <a:r>
              <a:rPr lang="zh-TW" altLang="en-US" sz="2400" smtClean="0"/>
              <a:t>中所有點的秩的更新。</a:t>
            </a:r>
            <a:endParaRPr lang="en-US" altLang="zh-TW" sz="2400" smtClean="0"/>
          </a:p>
        </p:txBody>
      </p:sp>
      <p:pic>
        <p:nvPicPr>
          <p:cNvPr id="1228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205163"/>
            <a:ext cx="5976937"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05"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F2D5888-B558-4CE1-BB11-880BC153F394}" type="slidenum">
              <a:rPr kumimoji="0" lang="en-US" altLang="zh-TW" sz="1400" smtClean="0">
                <a:latin typeface="Arial" charset="0"/>
              </a:rPr>
              <a:pPr eaLnBrk="1" hangingPunct="1">
                <a:spcBef>
                  <a:spcPct val="0"/>
                </a:spcBef>
                <a:buClrTx/>
                <a:buSzTx/>
                <a:buFontTx/>
                <a:buNone/>
              </a:pPr>
              <a:t>46</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882"/>
                                        </p:tgtEl>
                                        <p:attrNameLst>
                                          <p:attrName>style.visibility</p:attrName>
                                        </p:attrNameLst>
                                      </p:cBhvr>
                                      <p:to>
                                        <p:strVal val="visible"/>
                                      </p:to>
                                    </p:set>
                                    <p:anim calcmode="lin" valueType="num">
                                      <p:cBhvr additive="base">
                                        <p:cTn id="13" dur="500" fill="hold"/>
                                        <p:tgtEl>
                                          <p:spTgt spid="122882"/>
                                        </p:tgtEl>
                                        <p:attrNameLst>
                                          <p:attrName>ppt_x</p:attrName>
                                        </p:attrNameLst>
                                      </p:cBhvr>
                                      <p:tavLst>
                                        <p:tav tm="0">
                                          <p:val>
                                            <p:strVal val="#ppt_x"/>
                                          </p:val>
                                        </p:tav>
                                        <p:tav tm="100000">
                                          <p:val>
                                            <p:strVal val="#ppt_x"/>
                                          </p:val>
                                        </p:tav>
                                      </p:tavLst>
                                    </p:anim>
                                    <p:anim calcmode="lin" valueType="num">
                                      <p:cBhvr additive="base">
                                        <p:cTn id="14" dur="500" fill="hold"/>
                                        <p:tgtEl>
                                          <p:spTgt spid="122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a:xfrm>
            <a:off x="1042988" y="617538"/>
            <a:ext cx="8101012" cy="1155700"/>
          </a:xfrm>
          <a:noFill/>
        </p:spPr>
        <p:txBody>
          <a:bodyPr/>
          <a:lstStyle/>
          <a:p>
            <a:pPr eaLnBrk="1" hangingPunct="1"/>
            <a:r>
              <a:rPr lang="zh-TW" altLang="en-US" b="1" smtClean="0"/>
              <a:t>二維求秩演算法時間複雜度分析</a:t>
            </a:r>
            <a:endParaRPr lang="en-US" altLang="zh-TW" smtClean="0"/>
          </a:p>
        </p:txBody>
      </p:sp>
      <p:sp>
        <p:nvSpPr>
          <p:cNvPr id="50180" name="內容版面配置區 2"/>
          <p:cNvSpPr>
            <a:spLocks noGrp="1"/>
          </p:cNvSpPr>
          <p:nvPr>
            <p:ph idx="1"/>
          </p:nvPr>
        </p:nvSpPr>
        <p:spPr>
          <a:xfrm>
            <a:off x="34925" y="2060575"/>
            <a:ext cx="8704263" cy="4114800"/>
          </a:xfrm>
        </p:spPr>
        <p:txBody>
          <a:bodyPr/>
          <a:lstStyle/>
          <a:p>
            <a:endParaRPr lang="en-US" altLang="zh-TW" sz="2000" smtClean="0"/>
          </a:p>
          <a:p>
            <a:r>
              <a:rPr lang="zh-TW" altLang="en-US" sz="2000" smtClean="0"/>
              <a:t>步驟</a:t>
            </a:r>
            <a:r>
              <a:rPr lang="zh-TW" altLang="zh-TW" sz="2000" smtClean="0"/>
              <a:t>時間複雜度</a:t>
            </a:r>
            <a:r>
              <a:rPr lang="en-US" altLang="zh-TW" sz="2000" smtClean="0"/>
              <a:t>:</a:t>
            </a:r>
            <a:br>
              <a:rPr lang="en-US" altLang="zh-TW" sz="2000" smtClean="0"/>
            </a:br>
            <a:r>
              <a:rPr lang="zh-TW" altLang="en-US" sz="2000" smtClean="0"/>
              <a:t>步驟</a:t>
            </a:r>
            <a:r>
              <a:rPr lang="en-US" altLang="zh-TW" sz="2000" smtClean="0"/>
              <a:t>2:</a:t>
            </a:r>
            <a:r>
              <a:rPr lang="zh-TW" altLang="en-US" sz="2000" smtClean="0"/>
              <a:t> </a:t>
            </a:r>
            <a:r>
              <a:rPr lang="en-US" altLang="zh-TW" sz="2000" smtClean="0"/>
              <a:t>c</a:t>
            </a:r>
            <a:r>
              <a:rPr lang="en-US" altLang="zh-TW" sz="2000" baseline="-25000" smtClean="0"/>
              <a:t>1</a:t>
            </a:r>
            <a:r>
              <a:rPr lang="en-US" altLang="zh-TW" sz="2000" smtClean="0"/>
              <a:t>n log n</a:t>
            </a:r>
            <a:r>
              <a:rPr lang="zh-TW" altLang="en-US" sz="2000" smtClean="0"/>
              <a:t> </a:t>
            </a:r>
            <a:r>
              <a:rPr lang="en-US" altLang="zh-TW" sz="2000" smtClean="0"/>
              <a:t>(</a:t>
            </a:r>
            <a:r>
              <a:rPr lang="zh-TW" altLang="zh-TW" sz="2000" smtClean="0"/>
              <a:t>排序</a:t>
            </a:r>
            <a:r>
              <a:rPr lang="en-US" altLang="zh-TW" sz="2000" smtClean="0"/>
              <a:t>)</a:t>
            </a:r>
            <a:br>
              <a:rPr lang="en-US" altLang="zh-TW" sz="2000" smtClean="0"/>
            </a:br>
            <a:r>
              <a:rPr lang="zh-TW" altLang="en-US" sz="2000" smtClean="0"/>
              <a:t>步驟</a:t>
            </a:r>
            <a:r>
              <a:rPr lang="en-US" altLang="zh-TW" sz="2000" smtClean="0"/>
              <a:t>4:</a:t>
            </a:r>
            <a:r>
              <a:rPr lang="zh-TW" altLang="en-US" sz="2000" smtClean="0"/>
              <a:t> </a:t>
            </a:r>
            <a:r>
              <a:rPr lang="en-US" altLang="zh-TW" sz="2000" smtClean="0"/>
              <a:t>c</a:t>
            </a:r>
            <a:r>
              <a:rPr lang="en-US" altLang="zh-TW" sz="2000" baseline="-25000" smtClean="0"/>
              <a:t>2</a:t>
            </a:r>
            <a:r>
              <a:rPr lang="en-US" altLang="zh-TW" sz="2000" smtClean="0"/>
              <a:t>n log n</a:t>
            </a:r>
            <a:r>
              <a:rPr lang="zh-TW" altLang="en-US" sz="2000" smtClean="0"/>
              <a:t> </a:t>
            </a:r>
            <a:r>
              <a:rPr lang="en-US" altLang="zh-TW" sz="2000" smtClean="0"/>
              <a:t>(</a:t>
            </a:r>
            <a:r>
              <a:rPr lang="zh-TW" altLang="zh-TW" sz="2000" smtClean="0"/>
              <a:t>排序</a:t>
            </a:r>
            <a:r>
              <a:rPr lang="en-US" altLang="zh-TW" sz="2000" smtClean="0"/>
              <a:t>)</a:t>
            </a:r>
            <a:endParaRPr lang="zh-TW" altLang="zh-TW" sz="2000" smtClean="0"/>
          </a:p>
          <a:p>
            <a:endParaRPr lang="en-US" altLang="zh-TW" sz="2000" smtClean="0"/>
          </a:p>
          <a:p>
            <a:r>
              <a:rPr lang="zh-TW" altLang="zh-TW" sz="2000" smtClean="0"/>
              <a:t>總時間複雜度</a:t>
            </a:r>
            <a:r>
              <a:rPr lang="en-US" altLang="zh-TW" sz="2000" smtClean="0"/>
              <a:t>:</a:t>
            </a:r>
            <a:endParaRPr lang="zh-TW" altLang="zh-TW" sz="2000" smtClean="0"/>
          </a:p>
          <a:p>
            <a:r>
              <a:rPr lang="en-US" altLang="zh-TW" sz="2000" smtClean="0"/>
              <a:t>T(n) = 2T(n/2) + c</a:t>
            </a:r>
            <a:r>
              <a:rPr lang="en-US" altLang="zh-TW" sz="2000" baseline="-25000" smtClean="0"/>
              <a:t>1</a:t>
            </a:r>
            <a:r>
              <a:rPr lang="en-US" altLang="zh-TW" sz="2000" smtClean="0"/>
              <a:t>n log n + c</a:t>
            </a:r>
            <a:r>
              <a:rPr lang="en-US" altLang="zh-TW" sz="2000" baseline="-25000" smtClean="0"/>
              <a:t>2</a:t>
            </a:r>
            <a:r>
              <a:rPr lang="en-US" altLang="zh-TW" sz="2000" smtClean="0"/>
              <a:t>n log n</a:t>
            </a:r>
            <a:endParaRPr lang="zh-TW" altLang="zh-TW" sz="2000" smtClean="0"/>
          </a:p>
          <a:p>
            <a:r>
              <a:rPr lang="en-US" altLang="zh-TW" sz="2000" smtClean="0"/>
              <a:t>	= 2</a:t>
            </a:r>
            <a:r>
              <a:rPr lang="en-US" altLang="zh-TW" sz="2000" u="sng" smtClean="0"/>
              <a:t>T(n/2)</a:t>
            </a:r>
            <a:r>
              <a:rPr lang="en-US" altLang="zh-TW" sz="2000" smtClean="0"/>
              <a:t> + cn log n</a:t>
            </a:r>
            <a:endParaRPr lang="zh-TW" altLang="zh-TW" sz="2000" smtClean="0"/>
          </a:p>
          <a:p>
            <a:r>
              <a:rPr lang="en-US" altLang="zh-TW" sz="2000" smtClean="0"/>
              <a:t>	= 2(</a:t>
            </a:r>
            <a:r>
              <a:rPr lang="en-US" altLang="zh-TW" sz="2000" u="sng" smtClean="0"/>
              <a:t>2T(n/4)+c(n/2) log (n/2)</a:t>
            </a:r>
            <a:r>
              <a:rPr lang="en-US" altLang="zh-TW" sz="2000" smtClean="0"/>
              <a:t>)+ cn log n</a:t>
            </a:r>
          </a:p>
          <a:p>
            <a:r>
              <a:rPr lang="en-US" altLang="zh-TW" sz="2000" smtClean="0"/>
              <a:t>       = 4T(n/4) + cn log (n/2) + cn log n</a:t>
            </a:r>
            <a:endParaRPr lang="zh-TW" altLang="zh-TW" sz="2000" smtClean="0"/>
          </a:p>
          <a:p>
            <a:r>
              <a:rPr lang="en-US" altLang="zh-TW" sz="2000" smtClean="0"/>
              <a:t>	= nT(1) + cn(log n + log (n/2)+ log (n/4) +</a:t>
            </a:r>
            <a:r>
              <a:rPr lang="zh-TW" altLang="zh-TW" sz="2000" smtClean="0"/>
              <a:t>…</a:t>
            </a:r>
            <a:r>
              <a:rPr lang="en-US" altLang="zh-TW" sz="2000" smtClean="0"/>
              <a:t>+ log 2)</a:t>
            </a:r>
            <a:endParaRPr lang="zh-TW" altLang="zh-TW" sz="2000" smtClean="0"/>
          </a:p>
          <a:p>
            <a:r>
              <a:rPr lang="en-US" altLang="zh-TW" sz="2000" smtClean="0"/>
              <a:t>	</a:t>
            </a:r>
            <a:r>
              <a:rPr lang="en-US" altLang="zh-TW" sz="2000" smtClean="0">
                <a:sym typeface="Symbol" pitchFamily="18" charset="2"/>
              </a:rPr>
              <a:t></a:t>
            </a:r>
            <a:r>
              <a:rPr lang="en-US" altLang="zh-TW" sz="2000" smtClean="0"/>
              <a:t> nT(1) + cn (log n (log n+ log 2))/2 (</a:t>
            </a:r>
            <a:r>
              <a:rPr lang="zh-TW" altLang="en-US" sz="2000" smtClean="0"/>
              <a:t>其中</a:t>
            </a:r>
            <a:r>
              <a:rPr lang="en-US" altLang="zh-TW" sz="2000" smtClean="0"/>
              <a:t>T(1)=1)</a:t>
            </a:r>
            <a:endParaRPr lang="zh-TW" altLang="zh-TW" sz="2000" smtClean="0"/>
          </a:p>
          <a:p>
            <a:r>
              <a:rPr lang="en-US" altLang="zh-TW" sz="2000" smtClean="0"/>
              <a:t>	= O(n log</a:t>
            </a:r>
            <a:r>
              <a:rPr lang="en-US" altLang="zh-TW" sz="2000" baseline="30000" smtClean="0"/>
              <a:t>2</a:t>
            </a:r>
            <a:r>
              <a:rPr lang="en-US" altLang="zh-TW" sz="2000" smtClean="0"/>
              <a:t>n)</a:t>
            </a:r>
            <a:endParaRPr lang="zh-TW" altLang="zh-TW" sz="2000" smtClean="0"/>
          </a:p>
          <a:p>
            <a:endParaRPr lang="zh-TW" altLang="en-US" sz="2000" smtClean="0"/>
          </a:p>
        </p:txBody>
      </p:sp>
      <p:sp>
        <p:nvSpPr>
          <p:cNvPr id="5" name="Rectangle 3"/>
          <p:cNvSpPr txBox="1">
            <a:spLocks noChangeArrowheads="1"/>
          </p:cNvSpPr>
          <p:nvPr/>
        </p:nvSpPr>
        <p:spPr bwMode="auto">
          <a:xfrm>
            <a:off x="4427538" y="1844675"/>
            <a:ext cx="460851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defRPr/>
            </a:pPr>
            <a:r>
              <a:rPr lang="en-US" altLang="zh-TW" sz="1100" kern="0" dirty="0" smtClean="0"/>
              <a:t>Algorithm</a:t>
            </a:r>
            <a:r>
              <a:rPr lang="zh-TW" altLang="en-US" sz="1100" kern="0" dirty="0" smtClean="0"/>
              <a:t> 二維求秩演算法</a:t>
            </a:r>
            <a:endParaRPr lang="en-US" altLang="zh-TW" sz="1100" kern="0" dirty="0" smtClean="0"/>
          </a:p>
          <a:p>
            <a:pPr>
              <a:defRPr/>
            </a:pPr>
            <a:r>
              <a:rPr lang="en-US" altLang="zh-TW" sz="1100" kern="0" dirty="0" smtClean="0"/>
              <a:t>Input: n</a:t>
            </a:r>
            <a:r>
              <a:rPr lang="zh-TW" altLang="en-US" sz="1100" kern="0" dirty="0" smtClean="0"/>
              <a:t>個二維平面點所構成的集合</a:t>
            </a:r>
            <a:r>
              <a:rPr lang="en-US" altLang="zh-TW" sz="1100" kern="0" dirty="0" smtClean="0"/>
              <a:t>S</a:t>
            </a:r>
            <a:r>
              <a:rPr lang="zh-TW" altLang="en-US" sz="1100" kern="0" dirty="0" smtClean="0"/>
              <a:t>，</a:t>
            </a:r>
            <a:r>
              <a:rPr lang="en-US" altLang="zh-TW" sz="1100" kern="0" dirty="0" smtClean="0"/>
              <a:t>n</a:t>
            </a:r>
            <a:r>
              <a:rPr lang="en-US" altLang="zh-TW" sz="1100" kern="0" dirty="0" smtClean="0">
                <a:sym typeface="Symbol" pitchFamily="18" charset="2"/>
              </a:rPr>
              <a:t>1</a:t>
            </a:r>
            <a:endParaRPr lang="en-US" altLang="zh-TW" sz="1100" kern="0" dirty="0" smtClean="0"/>
          </a:p>
          <a:p>
            <a:pPr>
              <a:defRPr/>
            </a:pPr>
            <a:r>
              <a:rPr lang="en-US" altLang="zh-TW" sz="1100" kern="0" dirty="0" smtClean="0"/>
              <a:t>Output: </a:t>
            </a:r>
            <a:r>
              <a:rPr lang="zh-TW" altLang="en-US" sz="1100" kern="0" dirty="0" smtClean="0"/>
              <a:t>集合</a:t>
            </a:r>
            <a:r>
              <a:rPr lang="en-US" altLang="zh-TW" sz="1100" kern="0" dirty="0" smtClean="0"/>
              <a:t>S</a:t>
            </a:r>
            <a:r>
              <a:rPr lang="zh-TW" altLang="en-US" sz="1100" kern="0" dirty="0" smtClean="0"/>
              <a:t>中所有點的秩</a:t>
            </a:r>
            <a:r>
              <a:rPr lang="en-US" altLang="zh-TW" sz="1100" kern="0" dirty="0" smtClean="0"/>
              <a:t>(rank)</a:t>
            </a:r>
          </a:p>
          <a:p>
            <a:pPr>
              <a:defRPr/>
            </a:pPr>
            <a:r>
              <a:rPr lang="zh-TW" altLang="en-US" sz="1100" kern="0" dirty="0" smtClean="0">
                <a:solidFill>
                  <a:srgbClr val="3333FF"/>
                </a:solidFill>
              </a:rPr>
              <a:t>步驟</a:t>
            </a:r>
            <a:r>
              <a:rPr lang="en-US" altLang="zh-TW" sz="1100" kern="0" dirty="0" smtClean="0">
                <a:solidFill>
                  <a:srgbClr val="3333FF"/>
                </a:solidFill>
              </a:rPr>
              <a:t>1:</a:t>
            </a:r>
            <a:r>
              <a:rPr lang="en-US" altLang="zh-TW" sz="1100" kern="0" dirty="0" smtClean="0"/>
              <a:t> </a:t>
            </a:r>
            <a:r>
              <a:rPr lang="zh-TW" altLang="en-US" sz="1100" kern="0" dirty="0" smtClean="0"/>
              <a:t>若</a:t>
            </a:r>
            <a:r>
              <a:rPr lang="en-US" altLang="zh-TW" sz="1100" kern="0" dirty="0" smtClean="0"/>
              <a:t>n=1</a:t>
            </a:r>
            <a:r>
              <a:rPr lang="zh-TW" altLang="en-US" sz="1100" kern="0" dirty="0" smtClean="0"/>
              <a:t>，則回傳</a:t>
            </a:r>
            <a:r>
              <a:rPr lang="en-US" altLang="zh-TW" sz="1100" kern="0" dirty="0" smtClean="0"/>
              <a:t>S</a:t>
            </a:r>
            <a:r>
              <a:rPr lang="zh-TW" altLang="en-US" sz="1100" kern="0" dirty="0" smtClean="0"/>
              <a:t>中唯一一個點的秩為</a:t>
            </a:r>
            <a:r>
              <a:rPr lang="en-US" altLang="zh-TW" sz="1100" kern="0" dirty="0" smtClean="0"/>
              <a:t>0</a:t>
            </a:r>
            <a:r>
              <a:rPr lang="zh-TW" altLang="en-US" sz="1100" kern="0" dirty="0" smtClean="0"/>
              <a:t>並結束。</a:t>
            </a:r>
            <a:endParaRPr lang="en-US" altLang="zh-TW" sz="1100" kern="0" dirty="0" smtClean="0"/>
          </a:p>
          <a:p>
            <a:pPr>
              <a:defRPr/>
            </a:pPr>
            <a:r>
              <a:rPr lang="zh-TW" altLang="en-US" sz="1100" kern="0" dirty="0" smtClean="0">
                <a:solidFill>
                  <a:srgbClr val="3333FF"/>
                </a:solidFill>
              </a:rPr>
              <a:t>步驟</a:t>
            </a:r>
            <a:r>
              <a:rPr lang="en-US" altLang="zh-TW" sz="1100" kern="0" dirty="0" smtClean="0">
                <a:solidFill>
                  <a:srgbClr val="3333FF"/>
                </a:solidFill>
              </a:rPr>
              <a:t>2:</a:t>
            </a:r>
            <a:r>
              <a:rPr lang="en-US" altLang="zh-TW" sz="1100" kern="0" dirty="0" smtClean="0"/>
              <a:t> </a:t>
            </a:r>
            <a:r>
              <a:rPr lang="zh-TW" altLang="en-US" sz="1100" kern="0" dirty="0" smtClean="0"/>
              <a:t>找出所有點的</a:t>
            </a:r>
            <a:r>
              <a:rPr lang="en-US" altLang="zh-TW" sz="1100" kern="0" dirty="0" smtClean="0"/>
              <a:t>X</a:t>
            </a:r>
            <a:r>
              <a:rPr lang="zh-TW" altLang="en-US" sz="1100" kern="0" dirty="0" smtClean="0"/>
              <a:t>軸中位數</a:t>
            </a:r>
            <a:r>
              <a:rPr lang="en-US" altLang="zh-TW" sz="1100" kern="0" dirty="0" smtClean="0"/>
              <a:t>(median)</a:t>
            </a:r>
            <a:r>
              <a:rPr lang="zh-TW" altLang="en-US" sz="1100" kern="0" dirty="0" smtClean="0"/>
              <a:t>畫出</a:t>
            </a:r>
            <a:r>
              <a:rPr lang="zh-TW" altLang="zh-TW" sz="1100" kern="0" dirty="0" smtClean="0"/>
              <a:t>垂直於</a:t>
            </a:r>
            <a:r>
              <a:rPr lang="en-US" altLang="zh-TW" sz="1100" kern="0" dirty="0" smtClean="0"/>
              <a:t>X</a:t>
            </a:r>
            <a:r>
              <a:rPr lang="zh-TW" altLang="zh-TW" sz="1100" kern="0" dirty="0" smtClean="0"/>
              <a:t>軸</a:t>
            </a:r>
            <a:r>
              <a:rPr lang="zh-TW" altLang="en-US" sz="1100" kern="0" dirty="0" smtClean="0"/>
              <a:t>的直線</a:t>
            </a:r>
            <a:r>
              <a:rPr lang="en-US" altLang="zh-TW" sz="1100" kern="0" dirty="0" smtClean="0"/>
              <a:t>L</a:t>
            </a:r>
            <a:r>
              <a:rPr lang="zh-TW" altLang="en-US" sz="1100" kern="0" dirty="0" smtClean="0"/>
              <a:t>，將</a:t>
            </a:r>
            <a:r>
              <a:rPr lang="en-US" altLang="zh-TW" sz="1100" kern="0" dirty="0" smtClean="0"/>
              <a:t>S</a:t>
            </a:r>
            <a:r>
              <a:rPr lang="zh-TW" altLang="en-US" sz="1100" kern="0" dirty="0" smtClean="0"/>
              <a:t>中的點分為二個集合</a:t>
            </a:r>
            <a:r>
              <a:rPr lang="en-US" altLang="zh-TW" sz="1100" kern="0" dirty="0" smtClean="0"/>
              <a:t>S</a:t>
            </a:r>
            <a:r>
              <a:rPr lang="en-US" altLang="zh-TW" sz="1100" kern="0" baseline="-25000" dirty="0" smtClean="0"/>
              <a:t>L</a:t>
            </a:r>
            <a:r>
              <a:rPr lang="zh-TW" altLang="en-US" sz="1100" kern="0" dirty="0" smtClean="0"/>
              <a:t>與</a:t>
            </a:r>
            <a:r>
              <a:rPr lang="en-US" altLang="zh-TW" sz="1100" kern="0" dirty="0" smtClean="0"/>
              <a:t>S</a:t>
            </a:r>
            <a:r>
              <a:rPr lang="en-US" altLang="zh-TW" sz="1100" kern="0" baseline="-25000" dirty="0" smtClean="0"/>
              <a:t>R</a:t>
            </a:r>
            <a:r>
              <a:rPr lang="zh-TW" altLang="en-US" sz="1100" kern="0" dirty="0" smtClean="0"/>
              <a:t>。</a:t>
            </a:r>
            <a:endParaRPr lang="en-US" altLang="zh-TW" sz="1100" kern="0" dirty="0" smtClean="0"/>
          </a:p>
          <a:p>
            <a:pPr>
              <a:defRPr/>
            </a:pPr>
            <a:r>
              <a:rPr lang="zh-TW" altLang="en-US" sz="1100" kern="0" dirty="0" smtClean="0">
                <a:solidFill>
                  <a:srgbClr val="3333FF"/>
                </a:solidFill>
              </a:rPr>
              <a:t>步驟</a:t>
            </a:r>
            <a:r>
              <a:rPr lang="en-US" altLang="zh-TW" sz="1100" kern="0" dirty="0" smtClean="0">
                <a:solidFill>
                  <a:srgbClr val="3333FF"/>
                </a:solidFill>
              </a:rPr>
              <a:t>3:</a:t>
            </a:r>
            <a:r>
              <a:rPr lang="en-US" altLang="zh-TW" sz="1100" kern="0" dirty="0" smtClean="0"/>
              <a:t> </a:t>
            </a:r>
            <a:r>
              <a:rPr lang="zh-TW" altLang="en-US" sz="1100" kern="0" dirty="0" smtClean="0"/>
              <a:t>遞迴地使用二維求秩演算法分別求出</a:t>
            </a:r>
            <a:r>
              <a:rPr lang="en-US" altLang="zh-TW" sz="1100" kern="0" dirty="0" smtClean="0"/>
              <a:t>S</a:t>
            </a:r>
            <a:r>
              <a:rPr lang="en-US" altLang="zh-TW" sz="1100" kern="0" baseline="-25000" dirty="0" smtClean="0"/>
              <a:t>L</a:t>
            </a:r>
            <a:r>
              <a:rPr lang="zh-TW" altLang="en-US" sz="1100" kern="0" dirty="0" smtClean="0"/>
              <a:t>與</a:t>
            </a:r>
            <a:r>
              <a:rPr lang="en-US" altLang="zh-TW" sz="1100" kern="0" dirty="0" smtClean="0"/>
              <a:t>S</a:t>
            </a:r>
            <a:r>
              <a:rPr lang="en-US" altLang="zh-TW" sz="1100" kern="0" baseline="-25000" dirty="0" smtClean="0"/>
              <a:t>R</a:t>
            </a:r>
            <a:r>
              <a:rPr lang="zh-TW" altLang="en-US" sz="1100" kern="0" dirty="0" smtClean="0"/>
              <a:t>中所有點的秩。</a:t>
            </a:r>
            <a:endParaRPr lang="en-US" altLang="zh-TW" sz="1100" kern="0" dirty="0" smtClean="0"/>
          </a:p>
          <a:p>
            <a:pPr algn="just">
              <a:defRPr/>
            </a:pPr>
            <a:r>
              <a:rPr lang="zh-TW" altLang="en-US" sz="1100" kern="0" dirty="0" smtClean="0">
                <a:solidFill>
                  <a:srgbClr val="3333FF"/>
                </a:solidFill>
              </a:rPr>
              <a:t>步驟</a:t>
            </a:r>
            <a:r>
              <a:rPr lang="en-US" altLang="zh-TW" sz="1100" kern="0" dirty="0" smtClean="0">
                <a:solidFill>
                  <a:srgbClr val="3333FF"/>
                </a:solidFill>
              </a:rPr>
              <a:t>4: </a:t>
            </a:r>
            <a:r>
              <a:rPr lang="zh-TW" altLang="en-US" sz="1100" kern="0" dirty="0" smtClean="0"/>
              <a:t>根據</a:t>
            </a:r>
            <a:r>
              <a:rPr lang="en-US" altLang="zh-TW" sz="1100" kern="0" dirty="0" smtClean="0"/>
              <a:t>Y</a:t>
            </a:r>
            <a:r>
              <a:rPr lang="zh-TW" altLang="en-US" sz="1100" kern="0" dirty="0" smtClean="0"/>
              <a:t>軸值排序所有在</a:t>
            </a:r>
            <a:r>
              <a:rPr lang="en-US" altLang="zh-TW" sz="1100" kern="0" dirty="0" smtClean="0"/>
              <a:t>S(S=S</a:t>
            </a:r>
            <a:r>
              <a:rPr lang="en-US" altLang="zh-TW" sz="1100" kern="0" baseline="-25000" dirty="0" smtClean="0"/>
              <a:t>L</a:t>
            </a:r>
            <a:r>
              <a:rPr lang="zh-TW" altLang="en-US" sz="1100" kern="0" dirty="0" smtClean="0">
                <a:sym typeface="Symbol"/>
              </a:rPr>
              <a:t></a:t>
            </a:r>
            <a:r>
              <a:rPr lang="en-US" altLang="zh-TW" sz="1100" kern="0" dirty="0" smtClean="0"/>
              <a:t>S</a:t>
            </a:r>
            <a:r>
              <a:rPr lang="en-US" altLang="zh-TW" sz="1100" kern="0" baseline="-25000" dirty="0" smtClean="0"/>
              <a:t>R</a:t>
            </a:r>
            <a:r>
              <a:rPr lang="en-US" altLang="zh-TW" sz="1100" kern="0" dirty="0" smtClean="0"/>
              <a:t>)</a:t>
            </a:r>
            <a:r>
              <a:rPr lang="zh-TW" altLang="en-US" sz="1100" kern="0" dirty="0" smtClean="0"/>
              <a:t>中的點，依序掃描所有點且求出每一個在</a:t>
            </a:r>
            <a:r>
              <a:rPr lang="en-US" altLang="zh-TW" sz="1100" kern="0" dirty="0" smtClean="0"/>
              <a:t>S</a:t>
            </a:r>
            <a:r>
              <a:rPr lang="en-US" altLang="zh-TW" sz="1100" kern="0" baseline="-25000" dirty="0" smtClean="0"/>
              <a:t>R</a:t>
            </a:r>
            <a:r>
              <a:rPr lang="zh-TW" altLang="en-US" sz="1100" kern="0" dirty="0" smtClean="0"/>
              <a:t>的點</a:t>
            </a:r>
            <a:r>
              <a:rPr lang="en-US" altLang="zh-TW" sz="1100" kern="0" dirty="0" err="1" smtClean="0"/>
              <a:t>i</a:t>
            </a:r>
            <a:r>
              <a:rPr lang="zh-TW" altLang="en-US" sz="1100" kern="0" dirty="0" smtClean="0"/>
              <a:t>排在多少在</a:t>
            </a:r>
            <a:r>
              <a:rPr lang="en-US" altLang="zh-TW" sz="1100" kern="0" dirty="0" smtClean="0"/>
              <a:t>S</a:t>
            </a:r>
            <a:r>
              <a:rPr lang="en-US" altLang="zh-TW" sz="1100" kern="0" baseline="-25000" dirty="0" smtClean="0"/>
              <a:t>L</a:t>
            </a:r>
            <a:r>
              <a:rPr lang="zh-TW" altLang="en-US" sz="1100" kern="0" dirty="0" smtClean="0"/>
              <a:t>的點的後面</a:t>
            </a:r>
            <a:r>
              <a:rPr lang="en-US" altLang="zh-TW" sz="1100" kern="0" dirty="0" smtClean="0"/>
              <a:t>(</a:t>
            </a:r>
            <a:r>
              <a:rPr lang="zh-TW" altLang="en-US" sz="1100" kern="0" dirty="0" smtClean="0"/>
              <a:t>記為</a:t>
            </a:r>
            <a:r>
              <a:rPr lang="en-US" altLang="zh-TW" sz="1100" kern="0" dirty="0" err="1" smtClean="0"/>
              <a:t>update</a:t>
            </a:r>
            <a:r>
              <a:rPr lang="en-US" altLang="zh-TW" sz="1100" kern="0" baseline="-25000" dirty="0" err="1" smtClean="0"/>
              <a:t>i</a:t>
            </a:r>
            <a:r>
              <a:rPr lang="en-US" altLang="zh-TW" sz="1100" kern="0" dirty="0" smtClean="0"/>
              <a:t>)</a:t>
            </a:r>
            <a:r>
              <a:rPr lang="zh-TW" altLang="en-US" sz="1100" kern="0" dirty="0" smtClean="0"/>
              <a:t>，並將點</a:t>
            </a:r>
            <a:r>
              <a:rPr lang="en-US" altLang="zh-TW" sz="1100" kern="0" dirty="0" err="1" smtClean="0"/>
              <a:t>i</a:t>
            </a:r>
            <a:r>
              <a:rPr lang="zh-TW" altLang="en-US" sz="1100" kern="0" dirty="0" smtClean="0"/>
              <a:t>的秩加上</a:t>
            </a:r>
            <a:r>
              <a:rPr lang="en-US" altLang="zh-TW" sz="1100" kern="0" dirty="0" err="1" smtClean="0"/>
              <a:t>update</a:t>
            </a:r>
            <a:r>
              <a:rPr lang="en-US" altLang="zh-TW" sz="1100" kern="0" baseline="-25000" dirty="0" err="1" smtClean="0"/>
              <a:t>i</a:t>
            </a:r>
            <a:r>
              <a:rPr lang="zh-TW" altLang="en-US" sz="1100" kern="0" dirty="0" smtClean="0"/>
              <a:t>；最後回傳</a:t>
            </a:r>
            <a:r>
              <a:rPr lang="en-US" altLang="zh-TW" sz="1100" kern="0" dirty="0" smtClean="0"/>
              <a:t>S</a:t>
            </a:r>
            <a:r>
              <a:rPr lang="zh-TW" altLang="en-US" sz="1100" kern="0" dirty="0" smtClean="0"/>
              <a:t>中所有點的秩並結束。</a:t>
            </a:r>
            <a:endParaRPr lang="en-US" altLang="zh-TW" sz="1100" kern="0" dirty="0" smtClean="0"/>
          </a:p>
          <a:p>
            <a:pPr>
              <a:defRPr/>
            </a:pPr>
            <a:endParaRPr lang="en-US" altLang="zh-TW" sz="1100" kern="0" dirty="0" smtClean="0"/>
          </a:p>
        </p:txBody>
      </p:sp>
      <p:sp>
        <p:nvSpPr>
          <p:cNvPr id="52229"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7435F36-80DA-4962-823A-B8AE0498C762}" type="slidenum">
              <a:rPr kumimoji="0" lang="en-US" altLang="zh-TW" sz="1400" smtClean="0">
                <a:latin typeface="Arial" charset="0"/>
              </a:rPr>
              <a:pPr eaLnBrk="1" hangingPunct="1">
                <a:spcBef>
                  <a:spcPct val="0"/>
                </a:spcBef>
                <a:buClrTx/>
                <a:buSzTx/>
                <a:buFontTx/>
                <a:buNone/>
              </a:pPr>
              <a:t>47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80">
                                            <p:txEl>
                                              <p:pRg st="1" end="1"/>
                                            </p:txEl>
                                          </p:spTgt>
                                        </p:tgtEl>
                                        <p:attrNameLst>
                                          <p:attrName>style.visibility</p:attrName>
                                        </p:attrNameLst>
                                      </p:cBhvr>
                                      <p:to>
                                        <p:strVal val="visible"/>
                                      </p:to>
                                    </p:set>
                                    <p:anim calcmode="lin" valueType="num">
                                      <p:cBhvr additive="base">
                                        <p:cTn id="13" dur="5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anim calcmode="lin" valueType="num">
                                      <p:cBhvr additive="base">
                                        <p:cTn id="19"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180">
                                            <p:txEl>
                                              <p:pRg st="4" end="4"/>
                                            </p:txEl>
                                          </p:spTgt>
                                        </p:tgtEl>
                                        <p:attrNameLst>
                                          <p:attrName>style.visibility</p:attrName>
                                        </p:attrNameLst>
                                      </p:cBhvr>
                                      <p:to>
                                        <p:strVal val="visible"/>
                                      </p:to>
                                    </p:set>
                                    <p:anim calcmode="lin" valueType="num">
                                      <p:cBhvr additive="base">
                                        <p:cTn id="25"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180">
                                            <p:txEl>
                                              <p:pRg st="5" end="5"/>
                                            </p:txEl>
                                          </p:spTgt>
                                        </p:tgtEl>
                                        <p:attrNameLst>
                                          <p:attrName>style.visibility</p:attrName>
                                        </p:attrNameLst>
                                      </p:cBhvr>
                                      <p:to>
                                        <p:strVal val="visible"/>
                                      </p:to>
                                    </p:set>
                                    <p:anim calcmode="lin" valueType="num">
                                      <p:cBhvr additive="base">
                                        <p:cTn id="31"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180">
                                            <p:txEl>
                                              <p:pRg st="6" end="6"/>
                                            </p:txEl>
                                          </p:spTgt>
                                        </p:tgtEl>
                                        <p:attrNameLst>
                                          <p:attrName>style.visibility</p:attrName>
                                        </p:attrNameLst>
                                      </p:cBhvr>
                                      <p:to>
                                        <p:strVal val="visible"/>
                                      </p:to>
                                    </p:set>
                                    <p:anim calcmode="lin" valueType="num">
                                      <p:cBhvr additive="base">
                                        <p:cTn id="37" dur="500" fill="hold"/>
                                        <p:tgtEl>
                                          <p:spTgt spid="5018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8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0180">
                                            <p:txEl>
                                              <p:pRg st="7" end="7"/>
                                            </p:txEl>
                                          </p:spTgt>
                                        </p:tgtEl>
                                        <p:attrNameLst>
                                          <p:attrName>style.visibility</p:attrName>
                                        </p:attrNameLst>
                                      </p:cBhvr>
                                      <p:to>
                                        <p:strVal val="visible"/>
                                      </p:to>
                                    </p:set>
                                    <p:anim calcmode="lin" valueType="num">
                                      <p:cBhvr additive="base">
                                        <p:cTn id="43" dur="500" fill="hold"/>
                                        <p:tgtEl>
                                          <p:spTgt spid="5018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018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0180">
                                            <p:txEl>
                                              <p:pRg st="8" end="8"/>
                                            </p:txEl>
                                          </p:spTgt>
                                        </p:tgtEl>
                                        <p:attrNameLst>
                                          <p:attrName>style.visibility</p:attrName>
                                        </p:attrNameLst>
                                      </p:cBhvr>
                                      <p:to>
                                        <p:strVal val="visible"/>
                                      </p:to>
                                    </p:set>
                                    <p:anim calcmode="lin" valueType="num">
                                      <p:cBhvr additive="base">
                                        <p:cTn id="49" dur="500" fill="hold"/>
                                        <p:tgtEl>
                                          <p:spTgt spid="5018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018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0180">
                                            <p:txEl>
                                              <p:pRg st="9" end="9"/>
                                            </p:txEl>
                                          </p:spTgt>
                                        </p:tgtEl>
                                        <p:attrNameLst>
                                          <p:attrName>style.visibility</p:attrName>
                                        </p:attrNameLst>
                                      </p:cBhvr>
                                      <p:to>
                                        <p:strVal val="visible"/>
                                      </p:to>
                                    </p:set>
                                    <p:anim calcmode="lin" valueType="num">
                                      <p:cBhvr additive="base">
                                        <p:cTn id="55" dur="500" fill="hold"/>
                                        <p:tgtEl>
                                          <p:spTgt spid="5018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018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0180">
                                            <p:txEl>
                                              <p:pRg st="10" end="10"/>
                                            </p:txEl>
                                          </p:spTgt>
                                        </p:tgtEl>
                                        <p:attrNameLst>
                                          <p:attrName>style.visibility</p:attrName>
                                        </p:attrNameLst>
                                      </p:cBhvr>
                                      <p:to>
                                        <p:strVal val="visible"/>
                                      </p:to>
                                    </p:set>
                                    <p:anim calcmode="lin" valueType="num">
                                      <p:cBhvr additive="base">
                                        <p:cTn id="61" dur="500" fill="hold"/>
                                        <p:tgtEl>
                                          <p:spTgt spid="50180">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018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1"/>
          <p:cNvSpPr>
            <a:spLocks noGrp="1"/>
          </p:cNvSpPr>
          <p:nvPr>
            <p:ph type="title"/>
          </p:nvPr>
        </p:nvSpPr>
        <p:spPr/>
        <p:txBody>
          <a:bodyPr/>
          <a:lstStyle/>
          <a:p>
            <a:endParaRPr lang="zh-TW" altLang="en-US" smtClean="0"/>
          </a:p>
        </p:txBody>
      </p:sp>
      <p:sp>
        <p:nvSpPr>
          <p:cNvPr id="53251"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6.</a:t>
            </a:r>
            <a:r>
              <a:rPr lang="zh-TW" altLang="en-US" sz="4800" b="1" dirty="0" smtClean="0"/>
              <a:t> </a:t>
            </a:r>
            <a:r>
              <a:rPr lang="zh-TW" altLang="en-US" sz="4800" dirty="0" smtClean="0"/>
              <a:t>二維極大點演算法</a:t>
            </a:r>
            <a:endParaRPr lang="en-US" altLang="zh-TW" sz="4800" dirty="0" smtClean="0"/>
          </a:p>
        </p:txBody>
      </p:sp>
      <p:sp>
        <p:nvSpPr>
          <p:cNvPr id="5325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D238FFE3-297F-485B-ACE9-0BC233098766}" type="slidenum">
              <a:rPr kumimoji="0" lang="en-US" altLang="zh-TW" sz="1400" smtClean="0">
                <a:latin typeface="Arial" charset="0"/>
              </a:rPr>
              <a:pPr eaLnBrk="1" hangingPunct="1">
                <a:spcBef>
                  <a:spcPct val="0"/>
                </a:spcBef>
                <a:buClrTx/>
                <a:buSzTx/>
                <a:buFontTx/>
                <a:buNone/>
              </a:pPr>
              <a:t>48</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二維</a:t>
            </a:r>
            <a:r>
              <a:rPr lang="zh-TW" altLang="en-US" smtClean="0"/>
              <a:t>極大點</a:t>
            </a:r>
            <a:r>
              <a:rPr lang="zh-TW" altLang="en-US" b="1" smtClean="0"/>
              <a:t>演算法說明</a:t>
            </a:r>
            <a:endParaRPr lang="en-US" altLang="zh-TW" b="1" smtClean="0"/>
          </a:p>
        </p:txBody>
      </p:sp>
      <p:sp>
        <p:nvSpPr>
          <p:cNvPr id="2" name="內容版面配置區 1"/>
          <p:cNvSpPr>
            <a:spLocks noGrp="1"/>
          </p:cNvSpPr>
          <p:nvPr>
            <p:ph idx="1"/>
          </p:nvPr>
        </p:nvSpPr>
        <p:spPr/>
        <p:txBody>
          <a:bodyPr/>
          <a:lstStyle/>
          <a:p>
            <a:r>
              <a:rPr lang="zh-TW" altLang="en-US" smtClean="0">
                <a:solidFill>
                  <a:srgbClr val="3333FF"/>
                </a:solidFill>
              </a:rPr>
              <a:t>二維極大點</a:t>
            </a:r>
            <a:r>
              <a:rPr lang="en-US" altLang="zh-TW" smtClean="0">
                <a:solidFill>
                  <a:srgbClr val="3333FF"/>
                </a:solidFill>
              </a:rPr>
              <a:t>(2D maxima finding)</a:t>
            </a:r>
            <a:r>
              <a:rPr lang="zh-TW" altLang="zh-TW" smtClean="0">
                <a:solidFill>
                  <a:srgbClr val="3333FF"/>
                </a:solidFill>
              </a:rPr>
              <a:t>演算法</a:t>
            </a:r>
            <a:r>
              <a:rPr lang="zh-TW" altLang="zh-TW" smtClean="0"/>
              <a:t>使用分治策略解決</a:t>
            </a:r>
            <a:r>
              <a:rPr lang="zh-TW" altLang="en-US" smtClean="0"/>
              <a:t>二維極大點</a:t>
            </a:r>
            <a:r>
              <a:rPr lang="zh-TW" altLang="zh-TW" smtClean="0"/>
              <a:t>問題</a:t>
            </a:r>
            <a:endParaRPr lang="en-US" altLang="zh-TW" smtClean="0"/>
          </a:p>
          <a:p>
            <a:r>
              <a:rPr lang="zh-TW" altLang="zh-TW" smtClean="0"/>
              <a:t>以下我們先定義</a:t>
            </a:r>
            <a:r>
              <a:rPr lang="zh-TW" altLang="en-US" smtClean="0">
                <a:solidFill>
                  <a:srgbClr val="3333FF"/>
                </a:solidFill>
              </a:rPr>
              <a:t>支配</a:t>
            </a:r>
            <a:r>
              <a:rPr lang="en-US" altLang="zh-TW" smtClean="0">
                <a:solidFill>
                  <a:srgbClr val="3333FF"/>
                </a:solidFill>
              </a:rPr>
              <a:t>(dominate)</a:t>
            </a:r>
            <a:r>
              <a:rPr lang="zh-TW" altLang="en-US" smtClean="0"/>
              <a:t>及</a:t>
            </a:r>
            <a:r>
              <a:rPr lang="en-US" altLang="zh-TW" smtClean="0"/>
              <a:t/>
            </a:r>
            <a:br>
              <a:rPr lang="en-US" altLang="zh-TW" smtClean="0"/>
            </a:br>
            <a:r>
              <a:rPr lang="zh-TW" altLang="en-US" smtClean="0">
                <a:solidFill>
                  <a:srgbClr val="3333FF"/>
                </a:solidFill>
              </a:rPr>
              <a:t>極大點</a:t>
            </a:r>
            <a:r>
              <a:rPr lang="en-US" altLang="zh-TW" smtClean="0">
                <a:solidFill>
                  <a:srgbClr val="3333FF"/>
                </a:solidFill>
              </a:rPr>
              <a:t>(maxima)</a:t>
            </a:r>
            <a:endParaRPr lang="zh-TW" altLang="zh-TW" smtClean="0">
              <a:solidFill>
                <a:srgbClr val="3333FF"/>
              </a:solidFill>
            </a:endParaRPr>
          </a:p>
          <a:p>
            <a:r>
              <a:rPr lang="zh-TW" altLang="zh-TW" smtClean="0"/>
              <a:t>然後我們定義</a:t>
            </a:r>
            <a:r>
              <a:rPr lang="zh-TW" altLang="en-US" smtClean="0">
                <a:solidFill>
                  <a:srgbClr val="3333FF"/>
                </a:solidFill>
              </a:rPr>
              <a:t>二維極大點</a:t>
            </a:r>
            <a:r>
              <a:rPr lang="zh-TW" altLang="zh-TW" smtClean="0">
                <a:solidFill>
                  <a:srgbClr val="3333FF"/>
                </a:solidFill>
              </a:rPr>
              <a:t>問題</a:t>
            </a:r>
          </a:p>
          <a:p>
            <a:r>
              <a:rPr lang="zh-TW" altLang="zh-TW" smtClean="0"/>
              <a:t>最後我們介紹</a:t>
            </a:r>
            <a:r>
              <a:rPr lang="zh-TW" altLang="en-US" smtClean="0">
                <a:solidFill>
                  <a:srgbClr val="3333FF"/>
                </a:solidFill>
              </a:rPr>
              <a:t>二維極大點</a:t>
            </a:r>
            <a:r>
              <a:rPr lang="zh-TW" altLang="zh-TW" smtClean="0">
                <a:solidFill>
                  <a:srgbClr val="3333FF"/>
                </a:solidFill>
              </a:rPr>
              <a:t>演算法</a:t>
            </a:r>
          </a:p>
          <a:p>
            <a:endParaRPr lang="zh-TW" altLang="en-US" smtClean="0"/>
          </a:p>
        </p:txBody>
      </p:sp>
      <p:sp>
        <p:nvSpPr>
          <p:cNvPr id="5427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94268EA-C357-47FF-B14F-FC05627136ED}" type="slidenum">
              <a:rPr kumimoji="0" lang="en-US" altLang="zh-TW" sz="1400" smtClean="0">
                <a:latin typeface="Arial" charset="0"/>
              </a:rPr>
              <a:pPr eaLnBrk="1" hangingPunct="1">
                <a:spcBef>
                  <a:spcPct val="0"/>
                </a:spcBef>
                <a:buClrTx/>
                <a:buSzTx/>
                <a:buFontTx/>
                <a:buNone/>
              </a:pPr>
              <a:t>49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endParaRPr lang="zh-TW" altLang="en-US" smtClean="0"/>
          </a:p>
        </p:txBody>
      </p:sp>
      <p:sp>
        <p:nvSpPr>
          <p:cNvPr id="9219" name="內容版面配置區 2"/>
          <p:cNvSpPr>
            <a:spLocks noGrp="1"/>
          </p:cNvSpPr>
          <p:nvPr>
            <p:ph idx="1"/>
          </p:nvPr>
        </p:nvSpPr>
        <p:spPr/>
        <p:txBody>
          <a:bodyPr/>
          <a:lstStyle/>
          <a:p>
            <a:pPr marL="0" indent="0">
              <a:buFont typeface="Wingdings" pitchFamily="2" charset="2"/>
              <a:buNone/>
            </a:pPr>
            <a:r>
              <a:rPr lang="en-US" altLang="zh-TW" sz="4800" b="1" dirty="0" smtClean="0"/>
              <a:t>2. </a:t>
            </a:r>
            <a:r>
              <a:rPr lang="zh-TW" altLang="en-US" sz="4800" b="1" dirty="0" smtClean="0"/>
              <a:t>合併排序演算法</a:t>
            </a:r>
            <a:endParaRPr lang="zh-TW" altLang="en-US" sz="4800" dirty="0" smtClean="0"/>
          </a:p>
        </p:txBody>
      </p:sp>
      <p:sp>
        <p:nvSpPr>
          <p:cNvPr id="922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CF12A2B3-4F36-4C3F-89D4-97162BD1D038}" type="slidenum">
              <a:rPr kumimoji="0" lang="en-US" altLang="zh-TW" sz="1400" smtClean="0">
                <a:latin typeface="Arial" charset="0"/>
              </a:rPr>
              <a:pPr eaLnBrk="1" hangingPunct="1">
                <a:spcBef>
                  <a:spcPct val="0"/>
                </a:spcBef>
                <a:buClrTx/>
                <a:buSzTx/>
                <a:buFontTx/>
                <a:buNone/>
              </a:pPr>
              <a:t>5</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4210050"/>
            <a:ext cx="3295650" cy="270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299"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支配及極大點的定義</a:t>
            </a:r>
            <a:endParaRPr lang="en-US" altLang="zh-TW" b="1" smtClean="0"/>
          </a:p>
        </p:txBody>
      </p:sp>
      <p:sp>
        <p:nvSpPr>
          <p:cNvPr id="2" name="內容版面配置區 1"/>
          <p:cNvSpPr>
            <a:spLocks noGrp="1"/>
          </p:cNvSpPr>
          <p:nvPr>
            <p:ph idx="1"/>
          </p:nvPr>
        </p:nvSpPr>
        <p:spPr>
          <a:xfrm>
            <a:off x="323850" y="2017713"/>
            <a:ext cx="8631238" cy="4114800"/>
          </a:xfrm>
        </p:spPr>
        <p:txBody>
          <a:bodyPr/>
          <a:lstStyle/>
          <a:p>
            <a:pPr algn="just"/>
            <a:r>
              <a:rPr lang="zh-TW" altLang="en-US" sz="2400" smtClean="0"/>
              <a:t>令</a:t>
            </a:r>
            <a:r>
              <a:rPr lang="pt-BR" altLang="zh-TW" sz="2400" smtClean="0"/>
              <a:t>A = (a</a:t>
            </a:r>
            <a:r>
              <a:rPr lang="pt-BR" altLang="zh-TW" sz="2400" baseline="-25000" smtClean="0"/>
              <a:t>x</a:t>
            </a:r>
            <a:r>
              <a:rPr lang="pt-BR" altLang="zh-TW" sz="2400" smtClean="0"/>
              <a:t>, a</a:t>
            </a:r>
            <a:r>
              <a:rPr lang="pt-BR" altLang="zh-TW" sz="2400" baseline="-25000" smtClean="0"/>
              <a:t>y</a:t>
            </a:r>
            <a:r>
              <a:rPr lang="pt-BR" altLang="zh-TW" sz="2400" smtClean="0"/>
              <a:t>), B = (b</a:t>
            </a:r>
            <a:r>
              <a:rPr lang="pt-BR" altLang="zh-TW" sz="2400" baseline="-25000" smtClean="0"/>
              <a:t>x</a:t>
            </a:r>
            <a:r>
              <a:rPr lang="pt-BR" altLang="zh-TW" sz="2400" smtClean="0"/>
              <a:t>, b</a:t>
            </a:r>
            <a:r>
              <a:rPr lang="pt-BR" altLang="zh-TW" sz="2400" baseline="-25000" smtClean="0"/>
              <a:t>y</a:t>
            </a:r>
            <a:r>
              <a:rPr lang="pt-BR" altLang="zh-TW" sz="2400" smtClean="0"/>
              <a:t>)</a:t>
            </a:r>
            <a:r>
              <a:rPr lang="zh-TW" altLang="en-US" sz="2400" smtClean="0"/>
              <a:t>為二維</a:t>
            </a:r>
            <a:r>
              <a:rPr lang="en-US" altLang="zh-TW" sz="2400" smtClean="0"/>
              <a:t>XY</a:t>
            </a:r>
            <a:r>
              <a:rPr lang="zh-TW" altLang="en-US" sz="2400" smtClean="0"/>
              <a:t>平面上的點，則我們說</a:t>
            </a:r>
            <a:r>
              <a:rPr lang="pt-BR" altLang="zh-TW" sz="2400" smtClean="0"/>
              <a:t>A</a:t>
            </a:r>
            <a:r>
              <a:rPr lang="zh-TW" altLang="en-US" sz="2400" smtClean="0">
                <a:solidFill>
                  <a:srgbClr val="3333FF"/>
                </a:solidFill>
              </a:rPr>
              <a:t>支配</a:t>
            </a:r>
            <a:r>
              <a:rPr lang="en-US" altLang="zh-TW" sz="2400" smtClean="0">
                <a:solidFill>
                  <a:srgbClr val="3333FF"/>
                </a:solidFill>
              </a:rPr>
              <a:t>(dominate)</a:t>
            </a:r>
            <a:r>
              <a:rPr lang="en-US" altLang="zh-TW" sz="2400" smtClean="0"/>
              <a:t>B(</a:t>
            </a:r>
            <a:r>
              <a:rPr lang="zh-TW" altLang="en-US" sz="2400" smtClean="0"/>
              <a:t>記為</a:t>
            </a:r>
            <a:r>
              <a:rPr lang="en-US" altLang="zh-TW" sz="2400" smtClean="0"/>
              <a:t>A</a:t>
            </a:r>
            <a:r>
              <a:rPr lang="en-US" altLang="zh-TW" sz="2400" smtClean="0">
                <a:sym typeface="Symbol" pitchFamily="18" charset="2"/>
              </a:rPr>
              <a:t>B)</a:t>
            </a:r>
            <a:r>
              <a:rPr lang="zh-TW" altLang="en-US" sz="2400" smtClean="0"/>
              <a:t>若且唯若 </a:t>
            </a:r>
            <a:r>
              <a:rPr lang="en-US" altLang="zh-TW" sz="2400" smtClean="0"/>
              <a:t>a</a:t>
            </a:r>
            <a:r>
              <a:rPr lang="en-US" altLang="zh-TW" sz="2400" baseline="-25000" smtClean="0"/>
              <a:t>x</a:t>
            </a:r>
            <a:r>
              <a:rPr lang="en-US" altLang="zh-TW" sz="2400" smtClean="0"/>
              <a:t>&gt; b</a:t>
            </a:r>
            <a:r>
              <a:rPr lang="en-US" altLang="zh-TW" sz="2400" baseline="-25000" smtClean="0"/>
              <a:t>x</a:t>
            </a:r>
            <a:r>
              <a:rPr lang="zh-TW" altLang="en-US" sz="2400" smtClean="0"/>
              <a:t> 且 </a:t>
            </a:r>
            <a:r>
              <a:rPr lang="en-US" altLang="zh-TW" sz="2400" smtClean="0"/>
              <a:t>a</a:t>
            </a:r>
            <a:r>
              <a:rPr lang="en-US" altLang="zh-TW" sz="2400" baseline="-25000" smtClean="0"/>
              <a:t>x</a:t>
            </a:r>
            <a:r>
              <a:rPr lang="zh-TW" altLang="en-US" sz="2400" smtClean="0"/>
              <a:t> </a:t>
            </a:r>
            <a:r>
              <a:rPr lang="en-US" altLang="zh-TW" sz="2400" smtClean="0"/>
              <a:t>&gt; b</a:t>
            </a:r>
            <a:r>
              <a:rPr lang="en-US" altLang="zh-TW" sz="2400" baseline="-25000" smtClean="0"/>
              <a:t>y</a:t>
            </a:r>
            <a:r>
              <a:rPr lang="zh-TW" altLang="en-US" sz="2400" smtClean="0"/>
              <a:t>。</a:t>
            </a:r>
            <a:endParaRPr lang="en-US" altLang="zh-TW" sz="2400" smtClean="0"/>
          </a:p>
          <a:p>
            <a:pPr algn="just"/>
            <a:r>
              <a:rPr lang="zh-TW" altLang="zh-TW" sz="2400" smtClean="0"/>
              <a:t>如果一個點不被任何其他點所支配，我們就稱此點</a:t>
            </a:r>
            <a:r>
              <a:rPr lang="zh-TW" altLang="zh-TW" sz="2400" smtClean="0">
                <a:solidFill>
                  <a:srgbClr val="3333FF"/>
                </a:solidFill>
              </a:rPr>
              <a:t>不被支配</a:t>
            </a:r>
            <a:r>
              <a:rPr lang="en-US" altLang="zh-TW" sz="2400" smtClean="0">
                <a:solidFill>
                  <a:srgbClr val="3333FF"/>
                </a:solidFill>
              </a:rPr>
              <a:t>(non-dominated)</a:t>
            </a:r>
            <a:r>
              <a:rPr lang="zh-TW" altLang="zh-TW" sz="2400" smtClean="0"/>
              <a:t>，或稱此點為</a:t>
            </a:r>
            <a:r>
              <a:rPr lang="zh-TW" altLang="en-US" sz="2400" smtClean="0">
                <a:solidFill>
                  <a:srgbClr val="3333FF"/>
                </a:solidFill>
              </a:rPr>
              <a:t>極大點</a:t>
            </a:r>
            <a:r>
              <a:rPr lang="en-US" altLang="zh-TW" sz="2400" smtClean="0">
                <a:solidFill>
                  <a:srgbClr val="3333FF"/>
                </a:solidFill>
              </a:rPr>
              <a:t>(maxima)</a:t>
            </a:r>
            <a:r>
              <a:rPr lang="zh-TW" altLang="zh-TW" sz="2400" smtClean="0"/>
              <a:t>。</a:t>
            </a:r>
            <a:endParaRPr lang="en-US" altLang="zh-TW" sz="2400" smtClean="0"/>
          </a:p>
          <a:p>
            <a:pPr algn="just"/>
            <a:r>
              <a:rPr lang="zh-TW" altLang="en-US" sz="2400" smtClean="0"/>
              <a:t>極大點不只一個。</a:t>
            </a:r>
            <a:endParaRPr lang="zh-TW" altLang="zh-TW" sz="2400" smtClean="0"/>
          </a:p>
          <a:p>
            <a:endParaRPr lang="zh-TW" altLang="en-US" sz="2400" smtClean="0"/>
          </a:p>
        </p:txBody>
      </p:sp>
      <p:sp>
        <p:nvSpPr>
          <p:cNvPr id="4" name="矩形 3"/>
          <p:cNvSpPr/>
          <p:nvPr/>
        </p:nvSpPr>
        <p:spPr>
          <a:xfrm>
            <a:off x="2339975" y="6413500"/>
            <a:ext cx="3600450" cy="6159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sp>
        <p:nvSpPr>
          <p:cNvPr id="9" name="矩形 8"/>
          <p:cNvSpPr/>
          <p:nvPr/>
        </p:nvSpPr>
        <p:spPr>
          <a:xfrm>
            <a:off x="3317875" y="5013325"/>
            <a:ext cx="173038" cy="1635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5" name="矩形 14"/>
          <p:cNvSpPr/>
          <p:nvPr/>
        </p:nvSpPr>
        <p:spPr>
          <a:xfrm>
            <a:off x="3935413" y="5265738"/>
            <a:ext cx="174625" cy="165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6" name="矩形 15"/>
          <p:cNvSpPr/>
          <p:nvPr/>
        </p:nvSpPr>
        <p:spPr>
          <a:xfrm>
            <a:off x="4318000" y="5430838"/>
            <a:ext cx="173038" cy="163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5305"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9764C30-9D8A-4BE8-AC6C-DAF041C484EB}" type="slidenum">
              <a:rPr kumimoji="0" lang="en-US" altLang="zh-TW" sz="1400" smtClean="0">
                <a:latin typeface="Arial" charset="0"/>
              </a:rPr>
              <a:pPr eaLnBrk="1" hangingPunct="1">
                <a:spcBef>
                  <a:spcPct val="0"/>
                </a:spcBef>
                <a:buClrTx/>
                <a:buSzTx/>
                <a:buFontTx/>
                <a:buNone/>
              </a:pPr>
              <a:t>50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0836"/>
                                        </p:tgtEl>
                                        <p:attrNameLst>
                                          <p:attrName>style.visibility</p:attrName>
                                        </p:attrNameLst>
                                      </p:cBhvr>
                                      <p:to>
                                        <p:strVal val="visible"/>
                                      </p:to>
                                    </p:set>
                                    <p:anim calcmode="lin" valueType="num">
                                      <p:cBhvr additive="base">
                                        <p:cTn id="25" dur="500" fill="hold"/>
                                        <p:tgtEl>
                                          <p:spTgt spid="120836"/>
                                        </p:tgtEl>
                                        <p:attrNameLst>
                                          <p:attrName>ppt_x</p:attrName>
                                        </p:attrNameLst>
                                      </p:cBhvr>
                                      <p:tavLst>
                                        <p:tav tm="0">
                                          <p:val>
                                            <p:strVal val="#ppt_x"/>
                                          </p:val>
                                        </p:tav>
                                        <p:tav tm="100000">
                                          <p:val>
                                            <p:strVal val="#ppt_x"/>
                                          </p:val>
                                        </p:tav>
                                      </p:tavLst>
                                    </p:anim>
                                    <p:anim calcmode="lin" valueType="num">
                                      <p:cBhvr additive="base">
                                        <p:cTn id="26"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animBg="1"/>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smtClean="0"/>
              <a:t>二維極大點問題</a:t>
            </a:r>
            <a:endParaRPr lang="en-US" altLang="zh-TW" b="1" smtClean="0"/>
          </a:p>
        </p:txBody>
      </p:sp>
      <p:sp>
        <p:nvSpPr>
          <p:cNvPr id="2" name="內容版面配置區 1"/>
          <p:cNvSpPr>
            <a:spLocks noGrp="1"/>
          </p:cNvSpPr>
          <p:nvPr>
            <p:ph idx="1"/>
          </p:nvPr>
        </p:nvSpPr>
        <p:spPr>
          <a:xfrm>
            <a:off x="323850" y="2492375"/>
            <a:ext cx="7848600" cy="3640138"/>
          </a:xfrm>
        </p:spPr>
        <p:txBody>
          <a:bodyPr/>
          <a:lstStyle/>
          <a:p>
            <a:pPr algn="just"/>
            <a:r>
              <a:rPr lang="zh-TW" altLang="en-US" sz="2800" smtClean="0"/>
              <a:t>給定一個由</a:t>
            </a:r>
            <a:r>
              <a:rPr lang="en-US" altLang="zh-TW" sz="2800" smtClean="0"/>
              <a:t>n</a:t>
            </a:r>
            <a:r>
              <a:rPr lang="zh-TW" altLang="en-US" sz="2800" smtClean="0"/>
              <a:t>個二維平面點所構成的集合</a:t>
            </a:r>
            <a:r>
              <a:rPr lang="en-US" altLang="zh-TW" sz="2800" smtClean="0"/>
              <a:t>S</a:t>
            </a:r>
            <a:r>
              <a:rPr lang="zh-TW" altLang="en-US" sz="2800" smtClean="0"/>
              <a:t>，求出</a:t>
            </a:r>
            <a:r>
              <a:rPr lang="en-US" altLang="zh-TW" sz="2800" smtClean="0"/>
              <a:t>S</a:t>
            </a:r>
            <a:r>
              <a:rPr lang="zh-TW" altLang="en-US" sz="2800" smtClean="0"/>
              <a:t>中的極大點</a:t>
            </a:r>
            <a:r>
              <a:rPr lang="en-US" altLang="zh-TW" sz="2800" smtClean="0"/>
              <a:t>(maxima)</a:t>
            </a:r>
            <a:r>
              <a:rPr lang="zh-TW" altLang="en-US" sz="2800" smtClean="0">
                <a:solidFill>
                  <a:srgbClr val="3333FF"/>
                </a:solidFill>
              </a:rPr>
              <a:t>。</a:t>
            </a:r>
            <a:endParaRPr lang="en-US" altLang="zh-TW" sz="2800" smtClean="0">
              <a:solidFill>
                <a:srgbClr val="3333FF"/>
              </a:solidFill>
            </a:endParaRPr>
          </a:p>
          <a:p>
            <a:pPr algn="just"/>
            <a:endParaRPr lang="en-US" altLang="zh-TW" sz="2800" smtClean="0">
              <a:solidFill>
                <a:srgbClr val="3333FF"/>
              </a:solidFill>
            </a:endParaRPr>
          </a:p>
          <a:p>
            <a:pPr lvl="1" eaLnBrk="1" hangingPunct="1"/>
            <a:r>
              <a:rPr lang="zh-TW" altLang="en-US" sz="2400" b="1" smtClean="0"/>
              <a:t>可以用</a:t>
            </a:r>
            <a:r>
              <a:rPr lang="zh-TW" altLang="en-US" sz="2400" b="1" smtClean="0">
                <a:solidFill>
                  <a:srgbClr val="3333FF"/>
                </a:solidFill>
              </a:rPr>
              <a:t>窮舉</a:t>
            </a:r>
            <a:r>
              <a:rPr lang="en-US" altLang="zh-TW" sz="2400" b="1" smtClean="0">
                <a:solidFill>
                  <a:srgbClr val="3333FF"/>
                </a:solidFill>
              </a:rPr>
              <a:t>(exhaustive)</a:t>
            </a:r>
            <a:r>
              <a:rPr lang="zh-TW" altLang="en-US" sz="2400" b="1" smtClean="0">
                <a:solidFill>
                  <a:srgbClr val="3333FF"/>
                </a:solidFill>
              </a:rPr>
              <a:t>演算法</a:t>
            </a:r>
            <a:r>
              <a:rPr lang="zh-TW" altLang="en-US" sz="2400" b="1" smtClean="0"/>
              <a:t>，</a:t>
            </a:r>
            <a:r>
              <a:rPr lang="zh-TW" altLang="en-US" sz="2400" smtClean="0"/>
              <a:t>比較所有的可能成對點，其時間複雜度為</a:t>
            </a:r>
            <a:r>
              <a:rPr lang="en-US" altLang="zh-TW" sz="2400" smtClean="0">
                <a:solidFill>
                  <a:srgbClr val="3333FF"/>
                </a:solidFill>
              </a:rPr>
              <a:t>O(n</a:t>
            </a:r>
            <a:r>
              <a:rPr lang="en-US" altLang="zh-TW" sz="2400" baseline="30000" smtClean="0">
                <a:solidFill>
                  <a:srgbClr val="3333FF"/>
                </a:solidFill>
              </a:rPr>
              <a:t>2</a:t>
            </a:r>
            <a:r>
              <a:rPr lang="en-US" altLang="zh-TW" sz="2400" smtClean="0">
                <a:solidFill>
                  <a:srgbClr val="3333FF"/>
                </a:solidFill>
              </a:rPr>
              <a:t>)</a:t>
            </a:r>
            <a:r>
              <a:rPr lang="zh-TW" altLang="en-US" sz="2400" smtClean="0"/>
              <a:t>。</a:t>
            </a:r>
            <a:endParaRPr lang="en-US" altLang="zh-TW" sz="2400" smtClean="0"/>
          </a:p>
          <a:p>
            <a:pPr algn="just"/>
            <a:endParaRPr lang="zh-TW" altLang="en-US" sz="2800" smtClean="0"/>
          </a:p>
          <a:p>
            <a:endParaRPr lang="zh-TW" altLang="en-US" sz="2400" smtClean="0"/>
          </a:p>
        </p:txBody>
      </p:sp>
      <p:sp>
        <p:nvSpPr>
          <p:cNvPr id="5632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AC3FCF3-9C0D-4CC9-A15D-83C549C1F036}" type="slidenum">
              <a:rPr kumimoji="0" lang="en-US" altLang="zh-TW" sz="1400" smtClean="0">
                <a:latin typeface="Arial" charset="0"/>
              </a:rPr>
              <a:pPr eaLnBrk="1" hangingPunct="1">
                <a:spcBef>
                  <a:spcPct val="0"/>
                </a:spcBef>
                <a:buClrTx/>
                <a:buSzTx/>
                <a:buFontTx/>
                <a:buNone/>
              </a:pPr>
              <a:t>51</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01650" y="2060575"/>
            <a:ext cx="8318500" cy="4392613"/>
          </a:xfrm>
        </p:spPr>
        <p:txBody>
          <a:bodyPr/>
          <a:lstStyle/>
          <a:p>
            <a:r>
              <a:rPr lang="en-US" altLang="zh-TW" sz="2400" smtClean="0"/>
              <a:t>Algorithm</a:t>
            </a:r>
            <a:r>
              <a:rPr lang="zh-TW" altLang="en-US" sz="2400" smtClean="0"/>
              <a:t> 二維極大點演算法</a:t>
            </a:r>
            <a:endParaRPr lang="en-US" altLang="zh-TW" sz="2400" smtClean="0"/>
          </a:p>
          <a:p>
            <a:r>
              <a:rPr lang="en-US" altLang="zh-TW" sz="2400" smtClean="0"/>
              <a:t>Input: n</a:t>
            </a:r>
            <a:r>
              <a:rPr lang="zh-TW" altLang="en-US" sz="2400" smtClean="0"/>
              <a:t>個二維平面點所構成的集合</a:t>
            </a:r>
            <a:r>
              <a:rPr lang="en-US" altLang="zh-TW" sz="2400" smtClean="0"/>
              <a:t>S</a:t>
            </a:r>
            <a:r>
              <a:rPr lang="zh-TW" altLang="en-US" sz="2400" smtClean="0"/>
              <a:t>，</a:t>
            </a:r>
            <a:r>
              <a:rPr lang="en-US" altLang="zh-TW" sz="2400" smtClean="0"/>
              <a:t>n</a:t>
            </a:r>
            <a:r>
              <a:rPr lang="en-US" altLang="zh-TW" sz="2400" smtClean="0">
                <a:sym typeface="Symbol" pitchFamily="18" charset="2"/>
              </a:rPr>
              <a:t>1</a:t>
            </a:r>
            <a:endParaRPr lang="en-US" altLang="zh-TW" sz="2400" smtClean="0"/>
          </a:p>
          <a:p>
            <a:r>
              <a:rPr lang="en-US" altLang="zh-TW" sz="2400" smtClean="0"/>
              <a:t>Output:</a:t>
            </a:r>
            <a:r>
              <a:rPr lang="zh-TW" altLang="en-US" sz="2400" smtClean="0"/>
              <a:t> 集合</a:t>
            </a:r>
            <a:r>
              <a:rPr lang="en-US" altLang="zh-TW" sz="2400" smtClean="0"/>
              <a:t>S</a:t>
            </a:r>
            <a:r>
              <a:rPr lang="zh-TW" altLang="en-US" sz="2400" smtClean="0"/>
              <a:t>中所有的極大點</a:t>
            </a:r>
            <a:r>
              <a:rPr lang="en-US" altLang="zh-TW" sz="2400" smtClean="0"/>
              <a:t>(maxima)</a:t>
            </a:r>
          </a:p>
          <a:p>
            <a:r>
              <a:rPr lang="zh-TW" altLang="en-US" sz="2400" smtClean="0">
                <a:solidFill>
                  <a:srgbClr val="3333FF"/>
                </a:solidFill>
              </a:rPr>
              <a:t>步驟</a:t>
            </a:r>
            <a:r>
              <a:rPr lang="en-US" altLang="zh-TW" sz="2400" smtClean="0">
                <a:solidFill>
                  <a:srgbClr val="3333FF"/>
                </a:solidFill>
              </a:rPr>
              <a:t>1:</a:t>
            </a:r>
            <a:r>
              <a:rPr lang="zh-TW" altLang="en-US" sz="2400" smtClean="0">
                <a:solidFill>
                  <a:srgbClr val="3333FF"/>
                </a:solidFill>
              </a:rPr>
              <a:t> </a:t>
            </a:r>
            <a:r>
              <a:rPr lang="zh-TW" altLang="en-US" sz="2400" smtClean="0"/>
              <a:t>若</a:t>
            </a:r>
            <a:r>
              <a:rPr lang="en-US" altLang="zh-TW" sz="2400" smtClean="0"/>
              <a:t>n=1</a:t>
            </a:r>
            <a:r>
              <a:rPr lang="zh-TW" altLang="en-US" sz="2400" smtClean="0"/>
              <a:t>，則回傳</a:t>
            </a:r>
            <a:r>
              <a:rPr lang="en-US" altLang="zh-TW" sz="2400" smtClean="0"/>
              <a:t>S</a:t>
            </a:r>
            <a:r>
              <a:rPr lang="zh-TW" altLang="en-US" sz="2400" smtClean="0"/>
              <a:t>中唯一一個點為極大點並結束。</a:t>
            </a:r>
            <a:endParaRPr lang="en-US" altLang="zh-TW" sz="2400" smtClean="0"/>
          </a:p>
          <a:p>
            <a:r>
              <a:rPr lang="zh-TW" altLang="en-US" sz="2400" smtClean="0">
                <a:solidFill>
                  <a:srgbClr val="3333FF"/>
                </a:solidFill>
              </a:rPr>
              <a:t>步驟</a:t>
            </a:r>
            <a:r>
              <a:rPr lang="en-US" altLang="zh-TW" sz="2400" smtClean="0">
                <a:solidFill>
                  <a:srgbClr val="3333FF"/>
                </a:solidFill>
              </a:rPr>
              <a:t>2:</a:t>
            </a:r>
            <a:r>
              <a:rPr lang="en-US" altLang="zh-TW" sz="2400" smtClean="0"/>
              <a:t> </a:t>
            </a:r>
            <a:r>
              <a:rPr lang="zh-TW" altLang="en-US" sz="2400" smtClean="0"/>
              <a:t>找出所有點的</a:t>
            </a:r>
            <a:r>
              <a:rPr lang="en-US" altLang="zh-TW" sz="2400" smtClean="0"/>
              <a:t>X</a:t>
            </a:r>
            <a:r>
              <a:rPr lang="zh-TW" altLang="en-US" sz="2400" smtClean="0"/>
              <a:t>軸中位數</a:t>
            </a:r>
            <a:r>
              <a:rPr lang="en-US" altLang="zh-TW" sz="2400" smtClean="0"/>
              <a:t>(median)</a:t>
            </a:r>
            <a:r>
              <a:rPr lang="zh-TW" altLang="en-US" sz="2400" smtClean="0"/>
              <a:t>畫出</a:t>
            </a:r>
            <a:r>
              <a:rPr lang="zh-TW" altLang="zh-TW" sz="2400" smtClean="0"/>
              <a:t>垂直於</a:t>
            </a:r>
            <a:r>
              <a:rPr lang="en-US" altLang="zh-TW" sz="2400" smtClean="0"/>
              <a:t>X</a:t>
            </a:r>
            <a:r>
              <a:rPr lang="zh-TW" altLang="zh-TW" sz="2400" smtClean="0"/>
              <a:t>軸</a:t>
            </a:r>
            <a:r>
              <a:rPr lang="zh-TW" altLang="en-US" sz="2400" smtClean="0"/>
              <a:t>的直線</a:t>
            </a:r>
            <a:r>
              <a:rPr lang="en-US" altLang="zh-TW" sz="2400" smtClean="0"/>
              <a:t>L</a:t>
            </a:r>
            <a:r>
              <a:rPr lang="zh-TW" altLang="en-US" sz="2400" smtClean="0"/>
              <a:t>，將</a:t>
            </a:r>
            <a:r>
              <a:rPr lang="en-US" altLang="zh-TW" sz="2400" smtClean="0"/>
              <a:t>S</a:t>
            </a:r>
            <a:r>
              <a:rPr lang="zh-TW" altLang="en-US" sz="2400" smtClean="0"/>
              <a:t>中的點分為二個集合</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a:t>
            </a:r>
            <a:endParaRPr lang="en-US" altLang="zh-TW" sz="2400" smtClean="0"/>
          </a:p>
          <a:p>
            <a:r>
              <a:rPr lang="zh-TW" altLang="en-US" sz="2400" smtClean="0">
                <a:solidFill>
                  <a:srgbClr val="3333FF"/>
                </a:solidFill>
              </a:rPr>
              <a:t>步驟</a:t>
            </a:r>
            <a:r>
              <a:rPr lang="en-US" altLang="zh-TW" sz="2400" smtClean="0">
                <a:solidFill>
                  <a:srgbClr val="3333FF"/>
                </a:solidFill>
              </a:rPr>
              <a:t>3:</a:t>
            </a:r>
            <a:r>
              <a:rPr lang="en-US" altLang="zh-TW" sz="2400" smtClean="0"/>
              <a:t> </a:t>
            </a:r>
            <a:r>
              <a:rPr lang="zh-TW" altLang="en-US" sz="2400" smtClean="0"/>
              <a:t>遞迴地使用二維極大點演算法分別求出</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中所有的極大點。</a:t>
            </a:r>
            <a:endParaRPr lang="en-US" altLang="zh-TW" sz="2400" smtClean="0"/>
          </a:p>
          <a:p>
            <a:r>
              <a:rPr lang="zh-TW" altLang="en-US" sz="2400" smtClean="0">
                <a:solidFill>
                  <a:srgbClr val="3333FF"/>
                </a:solidFill>
              </a:rPr>
              <a:t>步驟</a:t>
            </a:r>
            <a:r>
              <a:rPr lang="en-US" altLang="zh-TW" sz="2400" smtClean="0">
                <a:solidFill>
                  <a:srgbClr val="3333FF"/>
                </a:solidFill>
              </a:rPr>
              <a:t>4:</a:t>
            </a:r>
            <a:r>
              <a:rPr lang="zh-TW" altLang="en-US" sz="2400" smtClean="0">
                <a:solidFill>
                  <a:srgbClr val="3333FF"/>
                </a:solidFill>
              </a:rPr>
              <a:t> </a:t>
            </a:r>
            <a:r>
              <a:rPr lang="zh-TW" altLang="zh-TW" sz="2400" smtClean="0"/>
              <a:t>在</a:t>
            </a:r>
            <a:r>
              <a:rPr lang="en-US" altLang="zh-TW" sz="2400" smtClean="0"/>
              <a:t>S</a:t>
            </a:r>
            <a:r>
              <a:rPr lang="en-US" altLang="zh-TW" sz="2400" baseline="-30000" smtClean="0"/>
              <a:t>R</a:t>
            </a:r>
            <a:r>
              <a:rPr lang="zh-TW" altLang="zh-TW" sz="2400" smtClean="0"/>
              <a:t>的</a:t>
            </a:r>
            <a:r>
              <a:rPr lang="zh-TW" altLang="en-US" sz="2400" smtClean="0"/>
              <a:t>極大點</a:t>
            </a:r>
            <a:r>
              <a:rPr lang="zh-TW" altLang="zh-TW" sz="2400" smtClean="0"/>
              <a:t>中找出最大的</a:t>
            </a:r>
            <a:r>
              <a:rPr lang="en-US" altLang="zh-TW" sz="2400" smtClean="0"/>
              <a:t>Y</a:t>
            </a:r>
            <a:r>
              <a:rPr lang="zh-TW" altLang="en-US" sz="2400" smtClean="0"/>
              <a:t>軸</a:t>
            </a:r>
            <a:r>
              <a:rPr lang="zh-TW" altLang="zh-TW" sz="2400" smtClean="0"/>
              <a:t>值</a:t>
            </a:r>
            <a:r>
              <a:rPr lang="en-US" altLang="zh-TW" sz="2400" smtClean="0"/>
              <a:t>y*</a:t>
            </a:r>
            <a:r>
              <a:rPr lang="zh-TW" altLang="zh-TW" sz="2400" smtClean="0"/>
              <a:t>。</a:t>
            </a:r>
            <a:r>
              <a:rPr lang="en-US" altLang="zh-TW" sz="2400" smtClean="0"/>
              <a:t> </a:t>
            </a:r>
            <a:r>
              <a:rPr lang="zh-TW" altLang="zh-TW" sz="2400" smtClean="0"/>
              <a:t>對每個在</a:t>
            </a:r>
            <a:r>
              <a:rPr lang="en-US" altLang="zh-TW" sz="2400" smtClean="0"/>
              <a:t>S</a:t>
            </a:r>
            <a:r>
              <a:rPr lang="en-US" altLang="zh-TW" sz="2400" baseline="-30000" smtClean="0"/>
              <a:t>L</a:t>
            </a:r>
            <a:r>
              <a:rPr lang="zh-TW" altLang="zh-TW" sz="2400" smtClean="0"/>
              <a:t>中的</a:t>
            </a:r>
            <a:r>
              <a:rPr lang="zh-TW" altLang="en-US" sz="2400" smtClean="0"/>
              <a:t>極大點</a:t>
            </a:r>
            <a:r>
              <a:rPr lang="zh-TW" altLang="zh-TW" sz="2400" smtClean="0"/>
              <a:t>，如果該點的</a:t>
            </a:r>
            <a:r>
              <a:rPr lang="en-US" altLang="zh-TW" sz="2400" smtClean="0"/>
              <a:t>Y</a:t>
            </a:r>
            <a:r>
              <a:rPr lang="zh-TW" altLang="en-US" sz="2400" smtClean="0"/>
              <a:t>軸</a:t>
            </a:r>
            <a:r>
              <a:rPr lang="zh-TW" altLang="zh-TW" sz="2400" smtClean="0"/>
              <a:t>值小於</a:t>
            </a:r>
            <a:r>
              <a:rPr lang="en-US" altLang="zh-TW" sz="2400" smtClean="0"/>
              <a:t>y*</a:t>
            </a:r>
            <a:r>
              <a:rPr lang="zh-TW" altLang="en-US" sz="2400" smtClean="0"/>
              <a:t>，</a:t>
            </a:r>
            <a:r>
              <a:rPr lang="zh-TW" altLang="zh-TW" sz="2400" smtClean="0"/>
              <a:t>則</a:t>
            </a:r>
            <a:r>
              <a:rPr lang="zh-TW" altLang="en-US" sz="2400" smtClean="0"/>
              <a:t>標示</a:t>
            </a:r>
            <a:r>
              <a:rPr lang="zh-TW" altLang="zh-TW" sz="2400" smtClean="0"/>
              <a:t>該點</a:t>
            </a:r>
            <a:r>
              <a:rPr lang="zh-TW" altLang="en-US" sz="2400" smtClean="0"/>
              <a:t>為不是極大點</a:t>
            </a:r>
            <a:r>
              <a:rPr lang="zh-TW" altLang="zh-TW" sz="2400" smtClean="0"/>
              <a:t>。回傳</a:t>
            </a:r>
            <a:r>
              <a:rPr lang="en-US" altLang="zh-TW" sz="2400" smtClean="0"/>
              <a:t>S</a:t>
            </a:r>
            <a:r>
              <a:rPr lang="en-US" altLang="zh-TW" sz="2400" baseline="-30000" smtClean="0"/>
              <a:t>R</a:t>
            </a:r>
            <a:r>
              <a:rPr lang="zh-TW" altLang="en-US" sz="2400" smtClean="0"/>
              <a:t>中的極</a:t>
            </a:r>
            <a:r>
              <a:rPr lang="zh-TW" altLang="zh-TW" sz="2400" smtClean="0"/>
              <a:t>大點和</a:t>
            </a:r>
            <a:r>
              <a:rPr lang="en-US" altLang="zh-TW" sz="2400" smtClean="0"/>
              <a:t>S</a:t>
            </a:r>
            <a:r>
              <a:rPr lang="en-US" altLang="zh-TW" sz="2400" baseline="-30000" smtClean="0"/>
              <a:t>L</a:t>
            </a:r>
            <a:r>
              <a:rPr lang="zh-TW" altLang="zh-TW" sz="2400" smtClean="0"/>
              <a:t>中</a:t>
            </a:r>
            <a:r>
              <a:rPr lang="zh-TW" altLang="en-US" sz="2400" smtClean="0"/>
              <a:t>未被標示的極大點</a:t>
            </a:r>
            <a:r>
              <a:rPr lang="zh-TW" altLang="zh-TW" sz="2400" smtClean="0"/>
              <a:t>。</a:t>
            </a:r>
            <a:endParaRPr lang="en-US" altLang="zh-TW" sz="2400" smtClean="0"/>
          </a:p>
          <a:p>
            <a:endParaRPr lang="en-US" altLang="zh-TW" sz="2400" smtClean="0"/>
          </a:p>
        </p:txBody>
      </p:sp>
      <p:sp>
        <p:nvSpPr>
          <p:cNvPr id="57347"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二維極大點演算法</a:t>
            </a:r>
            <a:endParaRPr lang="en-US" altLang="zh-TW" smtClean="0"/>
          </a:p>
        </p:txBody>
      </p:sp>
      <p:sp>
        <p:nvSpPr>
          <p:cNvPr id="5734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AB1F4FC-D43C-4311-8033-7D9FEA285BD7}" type="slidenum">
              <a:rPr kumimoji="0" lang="en-US" altLang="zh-TW" sz="1400" smtClean="0">
                <a:latin typeface="Arial" charset="0"/>
              </a:rPr>
              <a:pPr eaLnBrk="1" hangingPunct="1">
                <a:spcBef>
                  <a:spcPct val="0"/>
                </a:spcBef>
                <a:buClrTx/>
                <a:buSzTx/>
                <a:buFontTx/>
                <a:buNone/>
              </a:pPr>
              <a:t>52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a:xfrm>
            <a:off x="1258888" y="1052513"/>
            <a:ext cx="7993062" cy="677862"/>
          </a:xfrm>
          <a:noFill/>
        </p:spPr>
        <p:txBody>
          <a:bodyPr/>
          <a:lstStyle/>
          <a:p>
            <a:pPr eaLnBrk="1" hangingPunct="1"/>
            <a:r>
              <a:rPr lang="zh-TW" altLang="en-US" b="1" smtClean="0"/>
              <a:t>二維極大點演算法範例</a:t>
            </a:r>
            <a:endParaRPr lang="en-US" altLang="zh-TW" smtClean="0"/>
          </a:p>
        </p:txBody>
      </p:sp>
      <p:sp>
        <p:nvSpPr>
          <p:cNvPr id="7" name="Rectangle 3"/>
          <p:cNvSpPr>
            <a:spLocks noGrp="1" noChangeArrowheads="1"/>
          </p:cNvSpPr>
          <p:nvPr>
            <p:ph idx="1"/>
          </p:nvPr>
        </p:nvSpPr>
        <p:spPr>
          <a:xfrm>
            <a:off x="501650" y="2060575"/>
            <a:ext cx="8391525" cy="4392613"/>
          </a:xfrm>
        </p:spPr>
        <p:txBody>
          <a:bodyPr/>
          <a:lstStyle/>
          <a:p>
            <a:r>
              <a:rPr lang="zh-TW" altLang="en-US" sz="2400" smtClean="0"/>
              <a:t>假定給定平面上</a:t>
            </a:r>
            <a:r>
              <a:rPr lang="en-US" altLang="zh-TW" sz="2400" smtClean="0"/>
              <a:t>10</a:t>
            </a:r>
            <a:r>
              <a:rPr lang="zh-TW" altLang="en-US" sz="2400" smtClean="0"/>
              <a:t>個點，依其</a:t>
            </a:r>
            <a:r>
              <a:rPr lang="en-US" altLang="zh-TW" sz="2400" smtClean="0"/>
              <a:t>X</a:t>
            </a:r>
            <a:r>
              <a:rPr lang="zh-TW" altLang="en-US" sz="2400" smtClean="0"/>
              <a:t>軸中位數</a:t>
            </a:r>
            <a:r>
              <a:rPr lang="en-US" altLang="zh-TW" sz="2400" smtClean="0"/>
              <a:t>(median)</a:t>
            </a:r>
            <a:r>
              <a:rPr lang="zh-TW" altLang="en-US" sz="2400" smtClean="0"/>
              <a:t>畫出直線</a:t>
            </a:r>
            <a:r>
              <a:rPr lang="en-US" altLang="zh-TW" sz="2400" smtClean="0"/>
              <a:t>L</a:t>
            </a:r>
            <a:r>
              <a:rPr lang="zh-TW" altLang="en-US" sz="2400" smtClean="0"/>
              <a:t>將之分為二個集合</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。下圖顯示</a:t>
            </a:r>
            <a:r>
              <a:rPr lang="en-US" altLang="zh-TW" sz="2400" smtClean="0"/>
              <a:t>S</a:t>
            </a:r>
            <a:r>
              <a:rPr lang="en-US" altLang="zh-TW" sz="2400" baseline="-25000" smtClean="0"/>
              <a:t>L</a:t>
            </a:r>
            <a:r>
              <a:rPr lang="zh-TW" altLang="en-US" sz="2400" smtClean="0"/>
              <a:t>中極大點的更新。</a:t>
            </a:r>
            <a:endParaRPr lang="en-US" altLang="zh-TW" sz="2400" smtClean="0"/>
          </a:p>
        </p:txBody>
      </p:sp>
      <p:pic>
        <p:nvPicPr>
          <p:cNvPr id="491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500438"/>
            <a:ext cx="6699250" cy="327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37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353676F-99A0-47A8-AD3D-0DD7909CAF7F}" type="slidenum">
              <a:rPr kumimoji="0" lang="en-US" altLang="zh-TW" sz="1400" smtClean="0">
                <a:latin typeface="Arial" charset="0"/>
              </a:rPr>
              <a:pPr eaLnBrk="1" hangingPunct="1">
                <a:spcBef>
                  <a:spcPct val="0"/>
                </a:spcBef>
                <a:buClrTx/>
                <a:buSzTx/>
                <a:buFontTx/>
                <a:buNone/>
              </a:pPr>
              <a:t>53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9162"/>
                                        </p:tgtEl>
                                        <p:attrNameLst>
                                          <p:attrName>style.visibility</p:attrName>
                                        </p:attrNameLst>
                                      </p:cBhvr>
                                      <p:to>
                                        <p:strVal val="visible"/>
                                      </p:to>
                                    </p:set>
                                    <p:anim calcmode="lin" valueType="num">
                                      <p:cBhvr additive="base">
                                        <p:cTn id="13" dur="500" fill="hold"/>
                                        <p:tgtEl>
                                          <p:spTgt spid="49162"/>
                                        </p:tgtEl>
                                        <p:attrNameLst>
                                          <p:attrName>ppt_x</p:attrName>
                                        </p:attrNameLst>
                                      </p:cBhvr>
                                      <p:tavLst>
                                        <p:tav tm="0">
                                          <p:val>
                                            <p:strVal val="#ppt_x"/>
                                          </p:val>
                                        </p:tav>
                                        <p:tav tm="100000">
                                          <p:val>
                                            <p:strVal val="#ppt_x"/>
                                          </p:val>
                                        </p:tav>
                                      </p:tavLst>
                                    </p:anim>
                                    <p:anim calcmode="lin" valueType="num">
                                      <p:cBhvr additive="base">
                                        <p:cTn id="14"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1042988" y="617538"/>
            <a:ext cx="8101012" cy="1155700"/>
          </a:xfrm>
          <a:noFill/>
        </p:spPr>
        <p:txBody>
          <a:bodyPr/>
          <a:lstStyle/>
          <a:p>
            <a:pPr eaLnBrk="1" hangingPunct="1"/>
            <a:r>
              <a:rPr lang="zh-TW" altLang="en-US" sz="4000" b="1" smtClean="0"/>
              <a:t>二維極大點演算法時間複雜度分析</a:t>
            </a:r>
            <a:endParaRPr lang="en-US" altLang="zh-TW" sz="4000" b="1" smtClean="0"/>
          </a:p>
        </p:txBody>
      </p:sp>
      <p:sp>
        <p:nvSpPr>
          <p:cNvPr id="5" name="內容版面配置區 2"/>
          <p:cNvSpPr txBox="1">
            <a:spLocks/>
          </p:cNvSpPr>
          <p:nvPr/>
        </p:nvSpPr>
        <p:spPr bwMode="auto">
          <a:xfrm>
            <a:off x="34925" y="2060575"/>
            <a:ext cx="8704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defRPr/>
            </a:pPr>
            <a:endParaRPr lang="en-US" altLang="zh-TW" sz="2000" kern="0" dirty="0" smtClean="0"/>
          </a:p>
          <a:p>
            <a:pPr>
              <a:defRPr/>
            </a:pPr>
            <a:r>
              <a:rPr lang="zh-TW" altLang="en-US" sz="2000" kern="0" dirty="0" smtClean="0"/>
              <a:t>步驟</a:t>
            </a:r>
            <a:r>
              <a:rPr lang="zh-TW" altLang="zh-TW" sz="2000" kern="0" dirty="0" smtClean="0"/>
              <a:t>時間複雜度</a:t>
            </a:r>
            <a:r>
              <a:rPr lang="en-US" altLang="zh-TW" sz="2000" kern="0" dirty="0" smtClean="0"/>
              <a:t>:</a:t>
            </a:r>
            <a:br>
              <a:rPr lang="en-US" altLang="zh-TW" sz="2000" kern="0" dirty="0" smtClean="0"/>
            </a:br>
            <a:r>
              <a:rPr lang="zh-TW" altLang="en-US" sz="2000" kern="0" dirty="0" smtClean="0"/>
              <a:t>步驟</a:t>
            </a:r>
            <a:r>
              <a:rPr lang="en-US" altLang="zh-TW" sz="2000" kern="0" dirty="0" smtClean="0"/>
              <a:t>2:</a:t>
            </a:r>
            <a:r>
              <a:rPr lang="zh-TW" altLang="en-US" sz="2000" kern="0" dirty="0" smtClean="0"/>
              <a:t> </a:t>
            </a:r>
            <a:r>
              <a:rPr lang="en-US" altLang="zh-TW" sz="2000" kern="0" dirty="0" smtClean="0"/>
              <a:t>c</a:t>
            </a:r>
            <a:r>
              <a:rPr lang="en-US" altLang="zh-TW" sz="2000" kern="0" baseline="-25000" dirty="0" smtClean="0"/>
              <a:t>1</a:t>
            </a:r>
            <a:r>
              <a:rPr lang="en-US" altLang="zh-TW" sz="2000" kern="0" dirty="0" smtClean="0"/>
              <a:t>n log n</a:t>
            </a:r>
            <a:r>
              <a:rPr lang="zh-TW" altLang="en-US" sz="2000" kern="0" dirty="0" smtClean="0"/>
              <a:t> </a:t>
            </a:r>
            <a:r>
              <a:rPr lang="en-US" altLang="zh-TW" sz="1400" kern="0" dirty="0" smtClean="0"/>
              <a:t>(</a:t>
            </a:r>
            <a:r>
              <a:rPr lang="zh-TW" altLang="en-US" sz="1400" kern="0" dirty="0" smtClean="0"/>
              <a:t>以</a:t>
            </a:r>
            <a:r>
              <a:rPr lang="zh-TW" altLang="zh-TW" sz="1400" kern="0" dirty="0" smtClean="0"/>
              <a:t>排序</a:t>
            </a:r>
            <a:r>
              <a:rPr lang="zh-TW" altLang="en-US" sz="1400" kern="0" dirty="0" smtClean="0"/>
              <a:t>算法求出中位數</a:t>
            </a:r>
            <a:r>
              <a:rPr lang="en-US" altLang="zh-TW" sz="1400" kern="0" dirty="0" smtClean="0"/>
              <a:t>)</a:t>
            </a:r>
            <a:r>
              <a:rPr lang="en-US" altLang="zh-TW" sz="2000" kern="0" dirty="0" smtClean="0"/>
              <a:t/>
            </a:r>
            <a:br>
              <a:rPr lang="en-US" altLang="zh-TW" sz="2000" kern="0" dirty="0" smtClean="0"/>
            </a:br>
            <a:r>
              <a:rPr lang="zh-TW" altLang="en-US" sz="2000" kern="0" dirty="0" smtClean="0"/>
              <a:t>步驟</a:t>
            </a:r>
            <a:r>
              <a:rPr lang="en-US" altLang="zh-TW" sz="2000" kern="0" dirty="0" smtClean="0"/>
              <a:t>4:</a:t>
            </a:r>
            <a:r>
              <a:rPr lang="zh-TW" altLang="en-US" sz="2000" kern="0" dirty="0" smtClean="0"/>
              <a:t> </a:t>
            </a:r>
            <a:r>
              <a:rPr lang="en-US" altLang="zh-TW" sz="2000" kern="0" dirty="0" smtClean="0"/>
              <a:t>c</a:t>
            </a:r>
            <a:r>
              <a:rPr lang="en-US" altLang="zh-TW" sz="2000" kern="0" baseline="-25000" dirty="0" smtClean="0"/>
              <a:t>2</a:t>
            </a:r>
            <a:r>
              <a:rPr lang="en-US" altLang="zh-TW" sz="2000" kern="0" dirty="0" smtClean="0"/>
              <a:t>n</a:t>
            </a:r>
            <a:r>
              <a:rPr lang="zh-TW" altLang="en-US" sz="2000" kern="0" dirty="0" smtClean="0"/>
              <a:t> </a:t>
            </a:r>
            <a:r>
              <a:rPr lang="en-US" altLang="zh-TW" sz="2000" kern="0" dirty="0" smtClean="0"/>
              <a:t>(</a:t>
            </a:r>
            <a:r>
              <a:rPr lang="zh-TW" altLang="en-US" sz="2000" kern="0" dirty="0" smtClean="0"/>
              <a:t>依序檢查</a:t>
            </a:r>
            <a:r>
              <a:rPr lang="en-US" altLang="zh-TW" sz="2000" kern="0" dirty="0" smtClean="0"/>
              <a:t>)</a:t>
            </a:r>
            <a:endParaRPr lang="zh-TW" altLang="zh-TW" sz="2000" kern="0" dirty="0" smtClean="0"/>
          </a:p>
          <a:p>
            <a:pPr>
              <a:defRPr/>
            </a:pPr>
            <a:endParaRPr lang="en-US" altLang="zh-TW" sz="2000" kern="0" dirty="0" smtClean="0"/>
          </a:p>
          <a:p>
            <a:pPr>
              <a:defRPr/>
            </a:pPr>
            <a:r>
              <a:rPr lang="zh-TW" altLang="zh-TW" sz="2000" kern="0" dirty="0" smtClean="0"/>
              <a:t>總時間複雜度</a:t>
            </a:r>
            <a:r>
              <a:rPr lang="en-US" altLang="zh-TW" sz="2000" kern="0" dirty="0" smtClean="0"/>
              <a:t>:</a:t>
            </a:r>
            <a:endParaRPr lang="zh-TW" altLang="zh-TW" sz="2000" kern="0" dirty="0" smtClean="0"/>
          </a:p>
          <a:p>
            <a:pPr>
              <a:defRPr/>
            </a:pPr>
            <a:r>
              <a:rPr lang="en-US" altLang="zh-TW" sz="2000" kern="0" dirty="0" smtClean="0"/>
              <a:t>T(n) = 2T(n/2) + c</a:t>
            </a:r>
            <a:r>
              <a:rPr lang="en-US" altLang="zh-TW" sz="2000" kern="0" baseline="-25000" dirty="0" smtClean="0"/>
              <a:t>1</a:t>
            </a:r>
            <a:r>
              <a:rPr lang="en-US" altLang="zh-TW" sz="2000" kern="0" dirty="0" smtClean="0"/>
              <a:t>n log n + c</a:t>
            </a:r>
            <a:r>
              <a:rPr lang="en-US" altLang="zh-TW" sz="2000" kern="0" baseline="-25000" dirty="0" smtClean="0"/>
              <a:t>2</a:t>
            </a:r>
            <a:r>
              <a:rPr lang="en-US" altLang="zh-TW" sz="2000" kern="0" dirty="0" smtClean="0"/>
              <a:t>n</a:t>
            </a:r>
            <a:endParaRPr lang="zh-TW" altLang="zh-TW" sz="2000" kern="0" dirty="0" smtClean="0"/>
          </a:p>
          <a:p>
            <a:pPr>
              <a:defRPr/>
            </a:pPr>
            <a:r>
              <a:rPr lang="en-US" altLang="zh-TW" sz="2000" kern="0" dirty="0" smtClean="0"/>
              <a:t>	= 2</a:t>
            </a:r>
            <a:r>
              <a:rPr lang="en-US" altLang="zh-TW" sz="2000" u="sng" kern="0" dirty="0" smtClean="0"/>
              <a:t>T(n/2)</a:t>
            </a:r>
            <a:r>
              <a:rPr lang="en-US" altLang="zh-TW" sz="2000" kern="0" dirty="0" smtClean="0"/>
              <a:t> + </a:t>
            </a:r>
            <a:r>
              <a:rPr lang="en-US" altLang="zh-TW" sz="2000" kern="0" dirty="0" err="1" smtClean="0"/>
              <a:t>cn</a:t>
            </a:r>
            <a:r>
              <a:rPr lang="en-US" altLang="zh-TW" sz="2000" kern="0" dirty="0" smtClean="0"/>
              <a:t> log n</a:t>
            </a:r>
            <a:endParaRPr lang="zh-TW" altLang="zh-TW" sz="2000" kern="0" dirty="0" smtClean="0"/>
          </a:p>
          <a:p>
            <a:pPr>
              <a:defRPr/>
            </a:pPr>
            <a:r>
              <a:rPr lang="en-US" altLang="zh-TW" sz="2000" kern="0" dirty="0" smtClean="0"/>
              <a:t>	= 2(</a:t>
            </a:r>
            <a:r>
              <a:rPr lang="en-US" altLang="zh-TW" sz="2000" u="sng" kern="0" dirty="0" smtClean="0"/>
              <a:t>2T(n/4)+c(n/2) log (n/2)</a:t>
            </a:r>
            <a:r>
              <a:rPr lang="en-US" altLang="zh-TW" sz="2000" kern="0" dirty="0" smtClean="0"/>
              <a:t>)+ </a:t>
            </a:r>
            <a:r>
              <a:rPr lang="en-US" altLang="zh-TW" sz="2000" kern="0" dirty="0" err="1" smtClean="0"/>
              <a:t>cn</a:t>
            </a:r>
            <a:r>
              <a:rPr lang="en-US" altLang="zh-TW" sz="2000" kern="0" dirty="0" smtClean="0"/>
              <a:t> log n</a:t>
            </a:r>
          </a:p>
          <a:p>
            <a:pPr>
              <a:defRPr/>
            </a:pPr>
            <a:r>
              <a:rPr lang="en-US" altLang="zh-TW" sz="2000" kern="0" dirty="0" smtClean="0"/>
              <a:t>       = 4T(n/4) + </a:t>
            </a:r>
            <a:r>
              <a:rPr lang="en-US" altLang="zh-TW" sz="2000" kern="0" dirty="0" err="1" smtClean="0"/>
              <a:t>cn</a:t>
            </a:r>
            <a:r>
              <a:rPr lang="en-US" altLang="zh-TW" sz="2000" kern="0" dirty="0" smtClean="0"/>
              <a:t> log (n/2) + </a:t>
            </a:r>
            <a:r>
              <a:rPr lang="en-US" altLang="zh-TW" sz="2000" kern="0" dirty="0" err="1" smtClean="0"/>
              <a:t>cn</a:t>
            </a:r>
            <a:r>
              <a:rPr lang="en-US" altLang="zh-TW" sz="2000" kern="0" dirty="0" smtClean="0"/>
              <a:t> log n</a:t>
            </a:r>
            <a:endParaRPr lang="zh-TW" altLang="zh-TW" sz="2000" kern="0" dirty="0" smtClean="0"/>
          </a:p>
          <a:p>
            <a:pPr>
              <a:defRPr/>
            </a:pPr>
            <a:r>
              <a:rPr lang="en-US" altLang="zh-TW" sz="2000" kern="0" dirty="0" smtClean="0"/>
              <a:t>	= </a:t>
            </a:r>
            <a:r>
              <a:rPr lang="en-US" altLang="zh-TW" sz="2000" kern="0" dirty="0" err="1" smtClean="0"/>
              <a:t>nT</a:t>
            </a:r>
            <a:r>
              <a:rPr lang="en-US" altLang="zh-TW" sz="2000" kern="0" dirty="0" smtClean="0"/>
              <a:t>(1) + </a:t>
            </a:r>
            <a:r>
              <a:rPr lang="en-US" altLang="zh-TW" sz="2000" kern="0" dirty="0" err="1" smtClean="0"/>
              <a:t>cn</a:t>
            </a:r>
            <a:r>
              <a:rPr lang="en-US" altLang="zh-TW" sz="2000" kern="0" dirty="0" smtClean="0"/>
              <a:t>(log n + log (n/2)+ log (n/4) +</a:t>
            </a:r>
            <a:r>
              <a:rPr lang="zh-TW" altLang="zh-TW" sz="2000" kern="0" dirty="0" smtClean="0"/>
              <a:t>…</a:t>
            </a:r>
            <a:r>
              <a:rPr lang="en-US" altLang="zh-TW" sz="2000" kern="0" dirty="0" smtClean="0"/>
              <a:t>+ log 2)</a:t>
            </a:r>
            <a:endParaRPr lang="zh-TW" altLang="zh-TW" sz="2000" kern="0" dirty="0" smtClean="0"/>
          </a:p>
          <a:p>
            <a:pPr>
              <a:defRPr/>
            </a:pPr>
            <a:r>
              <a:rPr lang="en-US" altLang="zh-TW" sz="2000" kern="0" dirty="0" smtClean="0"/>
              <a:t>	= </a:t>
            </a:r>
            <a:r>
              <a:rPr lang="en-US" altLang="zh-TW" sz="2000" kern="0" dirty="0" err="1" smtClean="0"/>
              <a:t>nT</a:t>
            </a:r>
            <a:r>
              <a:rPr lang="en-US" altLang="zh-TW" sz="2000" kern="0" dirty="0" smtClean="0"/>
              <a:t>(1) + </a:t>
            </a:r>
            <a:r>
              <a:rPr lang="en-US" altLang="zh-TW" sz="2000" kern="0" dirty="0" err="1" smtClean="0"/>
              <a:t>cn</a:t>
            </a:r>
            <a:r>
              <a:rPr lang="en-US" altLang="zh-TW" sz="2000" kern="0" dirty="0" smtClean="0"/>
              <a:t> (log n (log n+ log 2))/2 (</a:t>
            </a:r>
            <a:r>
              <a:rPr lang="zh-TW" altLang="en-US" sz="2000" kern="0" dirty="0" smtClean="0"/>
              <a:t>其中</a:t>
            </a:r>
            <a:r>
              <a:rPr lang="en-US" altLang="zh-TW" sz="2000" kern="0" dirty="0" smtClean="0"/>
              <a:t>T(1)=1)</a:t>
            </a:r>
            <a:endParaRPr lang="zh-TW" altLang="zh-TW" sz="2000" kern="0" dirty="0" smtClean="0"/>
          </a:p>
          <a:p>
            <a:pPr>
              <a:defRPr/>
            </a:pPr>
            <a:r>
              <a:rPr lang="en-US" altLang="zh-TW" sz="2000" kern="0" dirty="0" smtClean="0"/>
              <a:t>	= O(n log</a:t>
            </a:r>
            <a:r>
              <a:rPr lang="en-US" altLang="zh-TW" sz="2000" kern="0" baseline="30000" dirty="0" smtClean="0"/>
              <a:t>2</a:t>
            </a:r>
            <a:r>
              <a:rPr lang="en-US" altLang="zh-TW" sz="2000" kern="0" dirty="0" smtClean="0"/>
              <a:t>n)</a:t>
            </a:r>
            <a:endParaRPr lang="zh-TW" altLang="zh-TW" sz="2000" kern="0" dirty="0" smtClean="0"/>
          </a:p>
          <a:p>
            <a:pPr>
              <a:defRPr/>
            </a:pPr>
            <a:endParaRPr lang="zh-TW" altLang="en-US" sz="2000" kern="0" dirty="0" smtClean="0"/>
          </a:p>
        </p:txBody>
      </p:sp>
      <p:sp>
        <p:nvSpPr>
          <p:cNvPr id="59396" name="內容版面配置區 1"/>
          <p:cNvSpPr>
            <a:spLocks noGrp="1"/>
          </p:cNvSpPr>
          <p:nvPr>
            <p:ph idx="1"/>
          </p:nvPr>
        </p:nvSpPr>
        <p:spPr/>
        <p:txBody>
          <a:bodyPr/>
          <a:lstStyle/>
          <a:p>
            <a:endParaRPr lang="zh-TW" altLang="en-US" dirty="0" smtClean="0"/>
          </a:p>
        </p:txBody>
      </p:sp>
      <p:sp>
        <p:nvSpPr>
          <p:cNvPr id="7" name="Rectangle 3"/>
          <p:cNvSpPr txBox="1">
            <a:spLocks noChangeArrowheads="1"/>
          </p:cNvSpPr>
          <p:nvPr/>
        </p:nvSpPr>
        <p:spPr bwMode="auto">
          <a:xfrm>
            <a:off x="4387850" y="1916113"/>
            <a:ext cx="47212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defRPr/>
            </a:pPr>
            <a:r>
              <a:rPr lang="en-US" altLang="zh-TW" sz="1200" kern="0" dirty="0" smtClean="0"/>
              <a:t>Algorithm</a:t>
            </a:r>
            <a:r>
              <a:rPr lang="zh-TW" altLang="en-US" sz="1200" kern="0" dirty="0" smtClean="0"/>
              <a:t> 二維極大點演算法</a:t>
            </a:r>
            <a:endParaRPr lang="en-US" altLang="zh-TW" sz="1200" kern="0" dirty="0" smtClean="0"/>
          </a:p>
          <a:p>
            <a:pPr algn="just">
              <a:defRPr/>
            </a:pPr>
            <a:r>
              <a:rPr lang="en-US" altLang="zh-TW" sz="1200" kern="0" dirty="0" smtClean="0"/>
              <a:t>Input: n</a:t>
            </a:r>
            <a:r>
              <a:rPr lang="zh-TW" altLang="en-US" sz="1200" kern="0" dirty="0" smtClean="0"/>
              <a:t>個二維平面點所構成的集合</a:t>
            </a:r>
            <a:r>
              <a:rPr lang="en-US" altLang="zh-TW" sz="1200" kern="0" dirty="0" smtClean="0"/>
              <a:t>S</a:t>
            </a:r>
            <a:r>
              <a:rPr lang="zh-TW" altLang="en-US" sz="1200" kern="0" dirty="0" smtClean="0"/>
              <a:t>，</a:t>
            </a:r>
            <a:r>
              <a:rPr lang="en-US" altLang="zh-TW" sz="1200" kern="0" dirty="0" smtClean="0"/>
              <a:t>n</a:t>
            </a:r>
            <a:r>
              <a:rPr lang="en-US" altLang="zh-TW" sz="1200" kern="0" dirty="0" smtClean="0">
                <a:sym typeface="Symbol" pitchFamily="18" charset="2"/>
              </a:rPr>
              <a:t>1</a:t>
            </a:r>
            <a:endParaRPr lang="en-US" altLang="zh-TW" sz="1200" kern="0" dirty="0" smtClean="0"/>
          </a:p>
          <a:p>
            <a:pPr algn="just">
              <a:defRPr/>
            </a:pPr>
            <a:r>
              <a:rPr lang="en-US" altLang="zh-TW" sz="1200" kern="0" dirty="0" smtClean="0"/>
              <a:t>Output:</a:t>
            </a:r>
            <a:r>
              <a:rPr lang="zh-TW" altLang="en-US" sz="1200" kern="0" dirty="0" smtClean="0"/>
              <a:t> 集合</a:t>
            </a:r>
            <a:r>
              <a:rPr lang="en-US" altLang="zh-TW" sz="1200" kern="0" dirty="0" smtClean="0"/>
              <a:t>S</a:t>
            </a:r>
            <a:r>
              <a:rPr lang="zh-TW" altLang="en-US" sz="1200" kern="0" dirty="0" smtClean="0"/>
              <a:t>中所有的極大點</a:t>
            </a:r>
            <a:r>
              <a:rPr lang="en-US" altLang="zh-TW" sz="1200" kern="0" dirty="0" smtClean="0"/>
              <a:t>(maxima)</a:t>
            </a:r>
          </a:p>
          <a:p>
            <a:pPr algn="just">
              <a:defRPr/>
            </a:pPr>
            <a:r>
              <a:rPr lang="zh-TW" altLang="en-US" sz="1200" kern="0" dirty="0" smtClean="0">
                <a:solidFill>
                  <a:srgbClr val="3333FF"/>
                </a:solidFill>
              </a:rPr>
              <a:t>步驟</a:t>
            </a:r>
            <a:r>
              <a:rPr lang="en-US" altLang="zh-TW" sz="1200" kern="0" dirty="0" smtClean="0">
                <a:solidFill>
                  <a:srgbClr val="3333FF"/>
                </a:solidFill>
              </a:rPr>
              <a:t>1:</a:t>
            </a:r>
            <a:r>
              <a:rPr lang="zh-TW" altLang="en-US" sz="1200" kern="0" dirty="0" smtClean="0">
                <a:solidFill>
                  <a:srgbClr val="3333FF"/>
                </a:solidFill>
              </a:rPr>
              <a:t> </a:t>
            </a:r>
            <a:r>
              <a:rPr lang="zh-TW" altLang="en-US" sz="1200" kern="0" dirty="0" smtClean="0"/>
              <a:t>若</a:t>
            </a:r>
            <a:r>
              <a:rPr lang="en-US" altLang="zh-TW" sz="1200" kern="0" dirty="0" smtClean="0"/>
              <a:t>n=1</a:t>
            </a:r>
            <a:r>
              <a:rPr lang="zh-TW" altLang="en-US" sz="1200" kern="0" dirty="0" smtClean="0"/>
              <a:t>，則回傳</a:t>
            </a:r>
            <a:r>
              <a:rPr lang="en-US" altLang="zh-TW" sz="1200" kern="0" dirty="0" smtClean="0"/>
              <a:t>S</a:t>
            </a:r>
            <a:r>
              <a:rPr lang="zh-TW" altLang="en-US" sz="1200" kern="0" dirty="0" smtClean="0"/>
              <a:t>中唯一一個點為極大點並結束。</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2:</a:t>
            </a:r>
            <a:r>
              <a:rPr lang="en-US" altLang="zh-TW" sz="1200" kern="0" dirty="0" smtClean="0"/>
              <a:t> </a:t>
            </a:r>
            <a:r>
              <a:rPr lang="zh-TW" altLang="en-US" sz="1200" kern="0" dirty="0" smtClean="0"/>
              <a:t>找出所有點的</a:t>
            </a:r>
            <a:r>
              <a:rPr lang="en-US" altLang="zh-TW" sz="1200" kern="0" dirty="0" smtClean="0"/>
              <a:t>X</a:t>
            </a:r>
            <a:r>
              <a:rPr lang="zh-TW" altLang="en-US" sz="1200" kern="0" dirty="0" smtClean="0"/>
              <a:t>軸中位數</a:t>
            </a:r>
            <a:r>
              <a:rPr lang="en-US" altLang="zh-TW" sz="1200" kern="0" dirty="0" smtClean="0"/>
              <a:t>(median)</a:t>
            </a:r>
            <a:r>
              <a:rPr lang="zh-TW" altLang="en-US" sz="1200" kern="0" dirty="0" smtClean="0"/>
              <a:t>畫出</a:t>
            </a:r>
            <a:r>
              <a:rPr lang="zh-TW" altLang="zh-TW" sz="1200" kern="0" dirty="0" smtClean="0"/>
              <a:t>垂直於</a:t>
            </a:r>
            <a:r>
              <a:rPr lang="en-US" altLang="zh-TW" sz="1200" kern="0" dirty="0" smtClean="0"/>
              <a:t>X</a:t>
            </a:r>
            <a:r>
              <a:rPr lang="zh-TW" altLang="zh-TW" sz="1200" kern="0" dirty="0" smtClean="0"/>
              <a:t>軸</a:t>
            </a:r>
            <a:r>
              <a:rPr lang="zh-TW" altLang="en-US" sz="1200" kern="0" dirty="0" smtClean="0"/>
              <a:t>的直線</a:t>
            </a:r>
            <a:r>
              <a:rPr lang="en-US" altLang="zh-TW" sz="1200" kern="0" dirty="0" smtClean="0"/>
              <a:t>L</a:t>
            </a:r>
            <a:r>
              <a:rPr lang="zh-TW" altLang="en-US" sz="1200" kern="0" dirty="0" smtClean="0"/>
              <a:t>，將</a:t>
            </a:r>
            <a:r>
              <a:rPr lang="en-US" altLang="zh-TW" sz="1200" kern="0" dirty="0" smtClean="0"/>
              <a:t>S</a:t>
            </a:r>
            <a:r>
              <a:rPr lang="zh-TW" altLang="en-US" sz="1200" kern="0" dirty="0" smtClean="0"/>
              <a:t>中的點分為二個集合</a:t>
            </a:r>
            <a:r>
              <a:rPr lang="en-US" altLang="zh-TW" sz="1200" kern="0" dirty="0" smtClean="0"/>
              <a:t>S</a:t>
            </a:r>
            <a:r>
              <a:rPr lang="en-US" altLang="zh-TW" sz="1200" kern="0" baseline="-25000" dirty="0" smtClean="0"/>
              <a:t>L</a:t>
            </a:r>
            <a:r>
              <a:rPr lang="zh-TW" altLang="en-US" sz="1200" kern="0" dirty="0" smtClean="0"/>
              <a:t>與</a:t>
            </a:r>
            <a:r>
              <a:rPr lang="en-US" altLang="zh-TW" sz="1200" kern="0" dirty="0" smtClean="0"/>
              <a:t>S</a:t>
            </a:r>
            <a:r>
              <a:rPr lang="en-US" altLang="zh-TW" sz="1200" kern="0" baseline="-25000" dirty="0" smtClean="0"/>
              <a:t>R</a:t>
            </a:r>
            <a:r>
              <a:rPr lang="zh-TW" altLang="en-US" sz="1200" kern="0" dirty="0" smtClean="0"/>
              <a:t>。</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3:</a:t>
            </a:r>
            <a:r>
              <a:rPr lang="en-US" altLang="zh-TW" sz="1200" kern="0" dirty="0" smtClean="0"/>
              <a:t> </a:t>
            </a:r>
            <a:r>
              <a:rPr lang="zh-TW" altLang="en-US" sz="1200" kern="0" dirty="0" smtClean="0"/>
              <a:t>遞迴地使用二維極大點演算法分別求出</a:t>
            </a:r>
            <a:r>
              <a:rPr lang="en-US" altLang="zh-TW" sz="1200" kern="0" dirty="0" smtClean="0"/>
              <a:t>S</a:t>
            </a:r>
            <a:r>
              <a:rPr lang="en-US" altLang="zh-TW" sz="1200" kern="0" baseline="-25000" dirty="0" smtClean="0"/>
              <a:t>L</a:t>
            </a:r>
            <a:r>
              <a:rPr lang="zh-TW" altLang="en-US" sz="1200" kern="0" dirty="0" smtClean="0"/>
              <a:t>與</a:t>
            </a:r>
            <a:r>
              <a:rPr lang="en-US" altLang="zh-TW" sz="1200" kern="0" dirty="0" smtClean="0"/>
              <a:t>S</a:t>
            </a:r>
            <a:r>
              <a:rPr lang="en-US" altLang="zh-TW" sz="1200" kern="0" baseline="-25000" dirty="0" smtClean="0"/>
              <a:t>R</a:t>
            </a:r>
            <a:r>
              <a:rPr lang="zh-TW" altLang="en-US" sz="1200" kern="0" dirty="0" smtClean="0"/>
              <a:t>中所有的極大點。</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4:</a:t>
            </a:r>
            <a:r>
              <a:rPr lang="zh-TW" altLang="en-US" sz="1200" kern="0" dirty="0" smtClean="0">
                <a:solidFill>
                  <a:srgbClr val="3333FF"/>
                </a:solidFill>
              </a:rPr>
              <a:t> </a:t>
            </a:r>
            <a:r>
              <a:rPr lang="zh-TW" altLang="zh-TW" sz="1200" kern="0" dirty="0" smtClean="0"/>
              <a:t>在</a:t>
            </a:r>
            <a:r>
              <a:rPr lang="en-US" altLang="zh-TW" sz="1200" kern="0" dirty="0" smtClean="0"/>
              <a:t>S</a:t>
            </a:r>
            <a:r>
              <a:rPr lang="en-US" altLang="zh-TW" sz="1200" kern="0" baseline="-30000" dirty="0" smtClean="0"/>
              <a:t>R</a:t>
            </a:r>
            <a:r>
              <a:rPr lang="zh-TW" altLang="zh-TW" sz="1200" kern="0" dirty="0" smtClean="0"/>
              <a:t>的</a:t>
            </a:r>
            <a:r>
              <a:rPr lang="zh-TW" altLang="en-US" sz="1200" kern="0" dirty="0" smtClean="0"/>
              <a:t>極大點</a:t>
            </a:r>
            <a:r>
              <a:rPr lang="zh-TW" altLang="zh-TW" sz="1200" kern="0" dirty="0" smtClean="0"/>
              <a:t>中找出最大的</a:t>
            </a:r>
            <a:r>
              <a:rPr lang="en-US" altLang="zh-TW" sz="1200" kern="0" dirty="0" smtClean="0"/>
              <a:t>Y</a:t>
            </a:r>
            <a:r>
              <a:rPr lang="zh-TW" altLang="en-US" sz="1200" kern="0" dirty="0" smtClean="0"/>
              <a:t>軸</a:t>
            </a:r>
            <a:r>
              <a:rPr lang="zh-TW" altLang="zh-TW" sz="1200" kern="0" dirty="0" smtClean="0"/>
              <a:t>值</a:t>
            </a:r>
            <a:r>
              <a:rPr lang="en-US" altLang="zh-TW" sz="1200" kern="0" dirty="0" smtClean="0"/>
              <a:t>y*</a:t>
            </a:r>
            <a:r>
              <a:rPr lang="zh-TW" altLang="zh-TW" sz="1200" kern="0" dirty="0" smtClean="0"/>
              <a:t>。</a:t>
            </a:r>
            <a:r>
              <a:rPr lang="en-US" altLang="zh-TW" sz="1200" kern="0" dirty="0" smtClean="0"/>
              <a:t> </a:t>
            </a:r>
            <a:r>
              <a:rPr lang="zh-TW" altLang="zh-TW" sz="1200" kern="0" dirty="0" smtClean="0"/>
              <a:t>對每個在</a:t>
            </a:r>
            <a:r>
              <a:rPr lang="en-US" altLang="zh-TW" sz="1200" kern="0" dirty="0" smtClean="0"/>
              <a:t>S</a:t>
            </a:r>
            <a:r>
              <a:rPr lang="en-US" altLang="zh-TW" sz="1200" kern="0" baseline="-30000" dirty="0" smtClean="0"/>
              <a:t>L</a:t>
            </a:r>
            <a:r>
              <a:rPr lang="zh-TW" altLang="zh-TW" sz="1200" kern="0" dirty="0" smtClean="0"/>
              <a:t>中的</a:t>
            </a:r>
            <a:r>
              <a:rPr lang="zh-TW" altLang="en-US" sz="1200" kern="0" dirty="0" smtClean="0"/>
              <a:t>極大點</a:t>
            </a:r>
            <a:r>
              <a:rPr lang="zh-TW" altLang="zh-TW" sz="1200" kern="0" dirty="0" smtClean="0"/>
              <a:t>，如果該點的</a:t>
            </a:r>
            <a:r>
              <a:rPr lang="en-US" altLang="zh-TW" sz="1200" kern="0" dirty="0" smtClean="0"/>
              <a:t>Y</a:t>
            </a:r>
            <a:r>
              <a:rPr lang="zh-TW" altLang="en-US" sz="1200" kern="0" dirty="0" smtClean="0"/>
              <a:t>軸</a:t>
            </a:r>
            <a:r>
              <a:rPr lang="zh-TW" altLang="zh-TW" sz="1200" kern="0" dirty="0" smtClean="0"/>
              <a:t>值小於</a:t>
            </a:r>
            <a:r>
              <a:rPr lang="en-US" altLang="zh-TW" sz="1200" kern="0" dirty="0" smtClean="0"/>
              <a:t>y*</a:t>
            </a:r>
            <a:r>
              <a:rPr lang="zh-TW" altLang="en-US" sz="1200" kern="0" dirty="0" smtClean="0"/>
              <a:t>，</a:t>
            </a:r>
            <a:r>
              <a:rPr lang="zh-TW" altLang="zh-TW" sz="1200" kern="0" dirty="0" smtClean="0"/>
              <a:t>則</a:t>
            </a:r>
            <a:r>
              <a:rPr lang="zh-TW" altLang="en-US" sz="1200" kern="0" dirty="0" smtClean="0"/>
              <a:t>標示</a:t>
            </a:r>
            <a:r>
              <a:rPr lang="zh-TW" altLang="zh-TW" sz="1200" kern="0" dirty="0" smtClean="0"/>
              <a:t>該點</a:t>
            </a:r>
            <a:r>
              <a:rPr lang="zh-TW" altLang="en-US" sz="1200" kern="0" dirty="0" smtClean="0"/>
              <a:t>為不是極大點</a:t>
            </a:r>
            <a:r>
              <a:rPr lang="zh-TW" altLang="zh-TW" sz="1200" kern="0" dirty="0" smtClean="0"/>
              <a:t>。回傳</a:t>
            </a:r>
            <a:r>
              <a:rPr lang="en-US" altLang="zh-TW" sz="1200" kern="0" dirty="0" smtClean="0"/>
              <a:t>S</a:t>
            </a:r>
            <a:r>
              <a:rPr lang="en-US" altLang="zh-TW" sz="1200" kern="0" baseline="-30000" dirty="0" smtClean="0"/>
              <a:t>R</a:t>
            </a:r>
            <a:r>
              <a:rPr lang="zh-TW" altLang="en-US" sz="1200" kern="0" dirty="0" smtClean="0"/>
              <a:t>中的極</a:t>
            </a:r>
            <a:r>
              <a:rPr lang="zh-TW" altLang="zh-TW" sz="1200" kern="0" dirty="0" smtClean="0"/>
              <a:t>大點和</a:t>
            </a:r>
            <a:r>
              <a:rPr lang="en-US" altLang="zh-TW" sz="1200" kern="0" dirty="0" smtClean="0"/>
              <a:t>S</a:t>
            </a:r>
            <a:r>
              <a:rPr lang="en-US" altLang="zh-TW" sz="1200" kern="0" baseline="-30000" dirty="0" smtClean="0"/>
              <a:t>L</a:t>
            </a:r>
            <a:r>
              <a:rPr lang="zh-TW" altLang="zh-TW" sz="1200" kern="0" dirty="0" smtClean="0"/>
              <a:t>中</a:t>
            </a:r>
            <a:r>
              <a:rPr lang="zh-TW" altLang="en-US" sz="1200" kern="0" dirty="0" smtClean="0"/>
              <a:t>未被標示的極大點</a:t>
            </a:r>
            <a:r>
              <a:rPr lang="zh-TW" altLang="zh-TW" sz="1200" kern="0" dirty="0" smtClean="0"/>
              <a:t>。</a:t>
            </a:r>
            <a:endParaRPr lang="en-US" altLang="zh-TW" sz="1200" kern="0" dirty="0" smtClean="0"/>
          </a:p>
          <a:p>
            <a:pPr algn="just">
              <a:defRPr/>
            </a:pPr>
            <a:endParaRPr lang="en-US" altLang="zh-TW" sz="1200" kern="0" dirty="0" smtClean="0"/>
          </a:p>
        </p:txBody>
      </p:sp>
      <p:sp>
        <p:nvSpPr>
          <p:cNvPr id="593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692FD6A-7F8C-4DFC-8551-32BD62DF670F}" type="slidenum">
              <a:rPr kumimoji="0" lang="en-US" altLang="zh-TW" sz="1400" smtClean="0">
                <a:latin typeface="Arial" charset="0"/>
              </a:rPr>
              <a:pPr eaLnBrk="1" hangingPunct="1">
                <a:spcBef>
                  <a:spcPct val="0"/>
                </a:spcBef>
                <a:buClrTx/>
                <a:buSzTx/>
                <a:buFontTx/>
                <a:buNone/>
              </a:pPr>
              <a:t>54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1042988" y="617538"/>
            <a:ext cx="8101012" cy="1155700"/>
          </a:xfrm>
          <a:noFill/>
        </p:spPr>
        <p:txBody>
          <a:bodyPr/>
          <a:lstStyle/>
          <a:p>
            <a:pPr eaLnBrk="1" hangingPunct="1"/>
            <a:r>
              <a:rPr lang="zh-TW" altLang="en-US" sz="3600" b="1" smtClean="0"/>
              <a:t>二維極大點演算法時間複雜度分析</a:t>
            </a:r>
            <a:r>
              <a:rPr lang="en-US" altLang="zh-TW" sz="3600" b="1" smtClean="0"/>
              <a:t>(</a:t>
            </a:r>
            <a:r>
              <a:rPr lang="zh-TW" altLang="en-US" sz="3600" b="1" smtClean="0"/>
              <a:t>續</a:t>
            </a:r>
            <a:r>
              <a:rPr lang="en-US" altLang="zh-TW" sz="3600" b="1" smtClean="0"/>
              <a:t>)</a:t>
            </a:r>
          </a:p>
        </p:txBody>
      </p:sp>
      <p:sp>
        <p:nvSpPr>
          <p:cNvPr id="5" name="內容版面配置區 2"/>
          <p:cNvSpPr txBox="1">
            <a:spLocks/>
          </p:cNvSpPr>
          <p:nvPr/>
        </p:nvSpPr>
        <p:spPr bwMode="auto">
          <a:xfrm>
            <a:off x="34925" y="2060575"/>
            <a:ext cx="8704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defRPr/>
            </a:pPr>
            <a:endParaRPr lang="en-US" altLang="zh-TW" sz="2000" kern="0" dirty="0" smtClean="0"/>
          </a:p>
          <a:p>
            <a:pPr>
              <a:defRPr/>
            </a:pPr>
            <a:r>
              <a:rPr lang="zh-TW" altLang="en-US" sz="2000" kern="0" dirty="0" smtClean="0"/>
              <a:t>步驟</a:t>
            </a:r>
            <a:r>
              <a:rPr lang="zh-TW" altLang="zh-TW" sz="2000" kern="0" dirty="0" smtClean="0"/>
              <a:t>時間複雜度</a:t>
            </a:r>
            <a:r>
              <a:rPr lang="en-US" altLang="zh-TW" sz="2000" kern="0" dirty="0" smtClean="0"/>
              <a:t>:</a:t>
            </a:r>
            <a:br>
              <a:rPr lang="en-US" altLang="zh-TW" sz="2000" kern="0" dirty="0" smtClean="0"/>
            </a:br>
            <a:r>
              <a:rPr lang="zh-TW" altLang="en-US" sz="2000" kern="0" dirty="0" smtClean="0"/>
              <a:t>步驟</a:t>
            </a:r>
            <a:r>
              <a:rPr lang="en-US" altLang="zh-TW" sz="2000" kern="0" dirty="0" smtClean="0"/>
              <a:t>2:</a:t>
            </a:r>
            <a:r>
              <a:rPr lang="zh-TW" altLang="en-US" sz="2000" kern="0" dirty="0" smtClean="0"/>
              <a:t> </a:t>
            </a:r>
            <a:r>
              <a:rPr lang="en-US" altLang="zh-TW" sz="2000" kern="0" dirty="0" smtClean="0"/>
              <a:t>c</a:t>
            </a:r>
            <a:r>
              <a:rPr lang="en-US" altLang="zh-TW" sz="2000" kern="0" baseline="-25000" dirty="0" smtClean="0"/>
              <a:t>1</a:t>
            </a:r>
            <a:r>
              <a:rPr lang="en-US" altLang="zh-TW" sz="2000" kern="0" dirty="0" smtClean="0"/>
              <a:t>n</a:t>
            </a:r>
            <a:r>
              <a:rPr lang="zh-TW" altLang="en-US" sz="2000" kern="0" dirty="0" smtClean="0"/>
              <a:t> </a:t>
            </a:r>
            <a:r>
              <a:rPr lang="en-US" altLang="zh-TW" sz="2000" kern="0" dirty="0" smtClean="0"/>
              <a:t/>
            </a:r>
            <a:br>
              <a:rPr lang="en-US" altLang="zh-TW" sz="2000" kern="0" dirty="0" smtClean="0"/>
            </a:br>
            <a:r>
              <a:rPr lang="en-US" altLang="zh-TW" sz="2000" kern="0" dirty="0" smtClean="0"/>
              <a:t>(</a:t>
            </a:r>
            <a:r>
              <a:rPr lang="zh-TW" altLang="en-US" sz="2000" kern="0" dirty="0" smtClean="0"/>
              <a:t>以</a:t>
            </a:r>
            <a:r>
              <a:rPr lang="zh-TW" altLang="en-US" sz="2000" kern="0" dirty="0" smtClean="0">
                <a:solidFill>
                  <a:srgbClr val="3333FF"/>
                </a:solidFill>
              </a:rPr>
              <a:t>刪尋演算法</a:t>
            </a:r>
            <a:r>
              <a:rPr lang="zh-TW" altLang="en-US" sz="2000" kern="0" dirty="0" smtClean="0"/>
              <a:t>求中位數</a:t>
            </a:r>
            <a:r>
              <a:rPr lang="en-US" altLang="zh-TW" sz="2000" kern="0" dirty="0" smtClean="0"/>
              <a:t>)</a:t>
            </a:r>
            <a:br>
              <a:rPr lang="en-US" altLang="zh-TW" sz="2000" kern="0" dirty="0" smtClean="0"/>
            </a:br>
            <a:r>
              <a:rPr lang="zh-TW" altLang="en-US" sz="2000" kern="0" dirty="0" smtClean="0"/>
              <a:t>步驟</a:t>
            </a:r>
            <a:r>
              <a:rPr lang="en-US" altLang="zh-TW" sz="2000" kern="0" dirty="0" smtClean="0"/>
              <a:t>4:</a:t>
            </a:r>
            <a:r>
              <a:rPr lang="zh-TW" altLang="en-US" sz="2000" kern="0" dirty="0" smtClean="0"/>
              <a:t> </a:t>
            </a:r>
            <a:r>
              <a:rPr lang="en-US" altLang="zh-TW" sz="2000" kern="0" dirty="0" smtClean="0"/>
              <a:t>c</a:t>
            </a:r>
            <a:r>
              <a:rPr lang="en-US" altLang="zh-TW" sz="2000" kern="0" baseline="-25000" dirty="0" smtClean="0"/>
              <a:t>2</a:t>
            </a:r>
            <a:r>
              <a:rPr lang="en-US" altLang="zh-TW" sz="2000" kern="0" dirty="0" smtClean="0"/>
              <a:t>n</a:t>
            </a:r>
            <a:r>
              <a:rPr lang="zh-TW" altLang="en-US" sz="2000" kern="0" dirty="0" smtClean="0"/>
              <a:t> </a:t>
            </a:r>
            <a:r>
              <a:rPr lang="en-US" altLang="zh-TW" sz="2000" kern="0" dirty="0" smtClean="0"/>
              <a:t>(</a:t>
            </a:r>
            <a:r>
              <a:rPr lang="zh-TW" altLang="en-US" sz="2000" kern="0" dirty="0" smtClean="0"/>
              <a:t>依序檢查</a:t>
            </a:r>
            <a:r>
              <a:rPr lang="en-US" altLang="zh-TW" sz="2000" kern="0" dirty="0" smtClean="0"/>
              <a:t>)</a:t>
            </a:r>
            <a:endParaRPr lang="zh-TW" altLang="zh-TW" sz="2000" kern="0" dirty="0" smtClean="0"/>
          </a:p>
          <a:p>
            <a:pPr>
              <a:defRPr/>
            </a:pPr>
            <a:r>
              <a:rPr lang="zh-TW" altLang="zh-TW" sz="2000" kern="0" dirty="0" smtClean="0"/>
              <a:t>總時間複雜度</a:t>
            </a:r>
            <a:r>
              <a:rPr lang="en-US" altLang="zh-TW" sz="2000" kern="0" dirty="0" smtClean="0"/>
              <a:t>:</a:t>
            </a:r>
            <a:endParaRPr lang="zh-TW" altLang="zh-TW" sz="2000" kern="0" dirty="0" smtClean="0"/>
          </a:p>
          <a:p>
            <a:pPr>
              <a:defRPr/>
            </a:pPr>
            <a:r>
              <a:rPr lang="en-US" altLang="zh-TW" sz="2000" kern="0" dirty="0" smtClean="0"/>
              <a:t>T(n) = 2T(n/2) + c</a:t>
            </a:r>
            <a:r>
              <a:rPr lang="en-US" altLang="zh-TW" sz="2000" kern="0" baseline="-25000" dirty="0" smtClean="0"/>
              <a:t>1</a:t>
            </a:r>
            <a:r>
              <a:rPr lang="en-US" altLang="zh-TW" sz="2000" kern="0" dirty="0" smtClean="0"/>
              <a:t>n  + c</a:t>
            </a:r>
            <a:r>
              <a:rPr lang="en-US" altLang="zh-TW" sz="2000" kern="0" baseline="-25000" dirty="0" smtClean="0"/>
              <a:t>2</a:t>
            </a:r>
            <a:r>
              <a:rPr lang="en-US" altLang="zh-TW" sz="2000" kern="0" dirty="0" smtClean="0"/>
              <a:t>n</a:t>
            </a:r>
            <a:endParaRPr lang="zh-TW" altLang="zh-TW" sz="2000" kern="0" dirty="0" smtClean="0"/>
          </a:p>
          <a:p>
            <a:pPr>
              <a:defRPr/>
            </a:pPr>
            <a:r>
              <a:rPr lang="en-US" altLang="zh-TW" sz="2000" kern="0" dirty="0" smtClean="0"/>
              <a:t>	= 2</a:t>
            </a:r>
            <a:r>
              <a:rPr lang="en-US" altLang="zh-TW" sz="2000" u="sng" kern="0" dirty="0" smtClean="0"/>
              <a:t>T(n/2)</a:t>
            </a:r>
            <a:r>
              <a:rPr lang="en-US" altLang="zh-TW" sz="2000" kern="0" dirty="0" smtClean="0"/>
              <a:t> + </a:t>
            </a:r>
            <a:r>
              <a:rPr lang="en-US" altLang="zh-TW" sz="2000" kern="0" dirty="0" err="1" smtClean="0"/>
              <a:t>cn</a:t>
            </a:r>
            <a:r>
              <a:rPr lang="en-US" altLang="zh-TW" sz="2000" kern="0" dirty="0" smtClean="0"/>
              <a:t> </a:t>
            </a:r>
            <a:endParaRPr lang="zh-TW" altLang="zh-TW" sz="2000" kern="0" dirty="0" smtClean="0"/>
          </a:p>
          <a:p>
            <a:pPr>
              <a:defRPr/>
            </a:pPr>
            <a:r>
              <a:rPr lang="en-US" altLang="zh-TW" sz="2000" kern="0" dirty="0" smtClean="0"/>
              <a:t>	= 2(</a:t>
            </a:r>
            <a:r>
              <a:rPr lang="en-US" altLang="zh-TW" sz="2000" u="sng" kern="0" dirty="0" smtClean="0"/>
              <a:t>2T(n/4)+c(n/2)</a:t>
            </a:r>
            <a:r>
              <a:rPr lang="en-US" altLang="zh-TW" sz="2000" kern="0" dirty="0" smtClean="0"/>
              <a:t>)+ </a:t>
            </a:r>
            <a:r>
              <a:rPr lang="en-US" altLang="zh-TW" sz="2000" kern="0" dirty="0" err="1" smtClean="0"/>
              <a:t>cn</a:t>
            </a:r>
            <a:endParaRPr lang="en-US" altLang="zh-TW" sz="2000" kern="0" dirty="0" smtClean="0"/>
          </a:p>
          <a:p>
            <a:pPr>
              <a:defRPr/>
            </a:pPr>
            <a:r>
              <a:rPr lang="en-US" altLang="zh-TW" sz="2000" kern="0" dirty="0" smtClean="0"/>
              <a:t>       = 4T(n/4) + </a:t>
            </a:r>
            <a:r>
              <a:rPr lang="en-US" altLang="zh-TW" sz="2000" kern="0" dirty="0" err="1" smtClean="0"/>
              <a:t>cn</a:t>
            </a:r>
            <a:r>
              <a:rPr lang="en-US" altLang="zh-TW" sz="2000" kern="0" dirty="0" smtClean="0"/>
              <a:t> + </a:t>
            </a:r>
            <a:r>
              <a:rPr lang="en-US" altLang="zh-TW" sz="2000" kern="0" dirty="0" err="1" smtClean="0"/>
              <a:t>cn</a:t>
            </a:r>
            <a:endParaRPr lang="zh-TW" altLang="zh-TW" sz="2000" kern="0" dirty="0" smtClean="0"/>
          </a:p>
          <a:p>
            <a:pPr>
              <a:defRPr/>
            </a:pPr>
            <a:r>
              <a:rPr lang="en-US" altLang="zh-TW" sz="2000" kern="0" dirty="0" smtClean="0"/>
              <a:t>	= </a:t>
            </a:r>
            <a:r>
              <a:rPr lang="en-US" altLang="zh-TW" sz="2000" kern="0" dirty="0" err="1" smtClean="0"/>
              <a:t>nT</a:t>
            </a:r>
            <a:r>
              <a:rPr lang="en-US" altLang="zh-TW" sz="2000" kern="0" dirty="0" smtClean="0"/>
              <a:t>(1) + </a:t>
            </a:r>
            <a:r>
              <a:rPr lang="en-US" altLang="zh-TW" sz="2000" kern="0" dirty="0" err="1" smtClean="0"/>
              <a:t>cn+cn</a:t>
            </a:r>
            <a:r>
              <a:rPr lang="en-US" altLang="zh-TW" sz="2000" kern="0" dirty="0" smtClean="0"/>
              <a:t>+…+</a:t>
            </a:r>
            <a:r>
              <a:rPr lang="en-US" altLang="zh-TW" sz="2000" kern="0" dirty="0" err="1" smtClean="0"/>
              <a:t>cn</a:t>
            </a:r>
            <a:r>
              <a:rPr lang="en-US" altLang="zh-TW" sz="2000" kern="0" dirty="0" smtClean="0"/>
              <a:t> (</a:t>
            </a:r>
            <a:r>
              <a:rPr lang="zh-TW" altLang="en-US" sz="2000" kern="0" dirty="0" smtClean="0"/>
              <a:t>其中總共</a:t>
            </a:r>
            <a:r>
              <a:rPr lang="en-US" altLang="zh-TW" sz="2000" kern="0" dirty="0" smtClean="0"/>
              <a:t>log n</a:t>
            </a:r>
            <a:r>
              <a:rPr lang="zh-TW" altLang="en-US" sz="2000" kern="0" dirty="0" smtClean="0"/>
              <a:t>個</a:t>
            </a:r>
            <a:r>
              <a:rPr lang="en-US" altLang="zh-TW" sz="2000" kern="0" dirty="0" err="1" smtClean="0"/>
              <a:t>cn</a:t>
            </a:r>
            <a:r>
              <a:rPr lang="en-US" altLang="zh-TW" sz="2000" kern="0" dirty="0" smtClean="0"/>
              <a:t>)</a:t>
            </a:r>
            <a:endParaRPr lang="zh-TW" altLang="zh-TW" sz="2000" kern="0" dirty="0" smtClean="0"/>
          </a:p>
          <a:p>
            <a:pPr>
              <a:defRPr/>
            </a:pPr>
            <a:r>
              <a:rPr lang="en-US" altLang="zh-TW" sz="2000" kern="0" dirty="0" smtClean="0"/>
              <a:t>	= </a:t>
            </a:r>
            <a:r>
              <a:rPr lang="en-US" altLang="zh-TW" sz="2000" kern="0" dirty="0" err="1" smtClean="0"/>
              <a:t>nT</a:t>
            </a:r>
            <a:r>
              <a:rPr lang="en-US" altLang="zh-TW" sz="2000" kern="0" dirty="0" smtClean="0"/>
              <a:t>(1) + </a:t>
            </a:r>
            <a:r>
              <a:rPr lang="en-US" altLang="zh-TW" sz="2000" kern="0" dirty="0" err="1" smtClean="0"/>
              <a:t>cn</a:t>
            </a:r>
            <a:r>
              <a:rPr lang="en-US" altLang="zh-TW" sz="2000" kern="0" dirty="0" smtClean="0"/>
              <a:t> log n (</a:t>
            </a:r>
            <a:r>
              <a:rPr lang="zh-TW" altLang="en-US" sz="2000" kern="0" dirty="0" smtClean="0"/>
              <a:t>其中</a:t>
            </a:r>
            <a:r>
              <a:rPr lang="en-US" altLang="zh-TW" sz="2000" kern="0" dirty="0" smtClean="0"/>
              <a:t>T(1)=1)</a:t>
            </a:r>
            <a:endParaRPr lang="zh-TW" altLang="zh-TW" sz="2000" kern="0" dirty="0" smtClean="0"/>
          </a:p>
          <a:p>
            <a:pPr>
              <a:defRPr/>
            </a:pPr>
            <a:r>
              <a:rPr lang="en-US" altLang="zh-TW" sz="2000" kern="0" dirty="0" smtClean="0"/>
              <a:t>	= O(n log n)</a:t>
            </a:r>
            <a:endParaRPr lang="zh-TW" altLang="zh-TW" sz="2000" kern="0" dirty="0" smtClean="0"/>
          </a:p>
          <a:p>
            <a:pPr>
              <a:defRPr/>
            </a:pPr>
            <a:endParaRPr lang="zh-TW" altLang="en-US" sz="2000" kern="0" dirty="0" smtClean="0"/>
          </a:p>
        </p:txBody>
      </p:sp>
      <p:sp>
        <p:nvSpPr>
          <p:cNvPr id="60420" name="內容版面配置區 1"/>
          <p:cNvSpPr>
            <a:spLocks noGrp="1"/>
          </p:cNvSpPr>
          <p:nvPr>
            <p:ph idx="1"/>
          </p:nvPr>
        </p:nvSpPr>
        <p:spPr/>
        <p:txBody>
          <a:bodyPr/>
          <a:lstStyle/>
          <a:p>
            <a:endParaRPr lang="zh-TW" altLang="en-US" smtClean="0"/>
          </a:p>
        </p:txBody>
      </p:sp>
      <p:sp>
        <p:nvSpPr>
          <p:cNvPr id="7" name="Rectangle 3"/>
          <p:cNvSpPr txBox="1">
            <a:spLocks noChangeArrowheads="1"/>
          </p:cNvSpPr>
          <p:nvPr/>
        </p:nvSpPr>
        <p:spPr bwMode="auto">
          <a:xfrm>
            <a:off x="4387850" y="1916113"/>
            <a:ext cx="47212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defRPr/>
            </a:pPr>
            <a:r>
              <a:rPr lang="en-US" altLang="zh-TW" sz="1200" kern="0" dirty="0" smtClean="0"/>
              <a:t>Algorithm</a:t>
            </a:r>
            <a:r>
              <a:rPr lang="zh-TW" altLang="en-US" sz="1200" kern="0" dirty="0" smtClean="0"/>
              <a:t> 二維極大點演算法</a:t>
            </a:r>
            <a:endParaRPr lang="en-US" altLang="zh-TW" sz="1200" kern="0" dirty="0" smtClean="0"/>
          </a:p>
          <a:p>
            <a:pPr algn="just">
              <a:defRPr/>
            </a:pPr>
            <a:r>
              <a:rPr lang="en-US" altLang="zh-TW" sz="1200" kern="0" dirty="0" smtClean="0"/>
              <a:t>Input: n</a:t>
            </a:r>
            <a:r>
              <a:rPr lang="zh-TW" altLang="en-US" sz="1200" kern="0" dirty="0" smtClean="0"/>
              <a:t>個二維平面點所構成的集合</a:t>
            </a:r>
            <a:r>
              <a:rPr lang="en-US" altLang="zh-TW" sz="1200" kern="0" dirty="0" smtClean="0"/>
              <a:t>S</a:t>
            </a:r>
            <a:r>
              <a:rPr lang="zh-TW" altLang="en-US" sz="1200" kern="0" dirty="0" smtClean="0"/>
              <a:t>，</a:t>
            </a:r>
            <a:r>
              <a:rPr lang="en-US" altLang="zh-TW" sz="1200" kern="0" dirty="0" smtClean="0"/>
              <a:t>n</a:t>
            </a:r>
            <a:r>
              <a:rPr lang="en-US" altLang="zh-TW" sz="1200" kern="0" dirty="0" smtClean="0">
                <a:sym typeface="Symbol" pitchFamily="18" charset="2"/>
              </a:rPr>
              <a:t>1</a:t>
            </a:r>
            <a:endParaRPr lang="en-US" altLang="zh-TW" sz="1200" kern="0" dirty="0" smtClean="0"/>
          </a:p>
          <a:p>
            <a:pPr algn="just">
              <a:defRPr/>
            </a:pPr>
            <a:r>
              <a:rPr lang="en-US" altLang="zh-TW" sz="1200" kern="0" dirty="0" smtClean="0"/>
              <a:t>Output:</a:t>
            </a:r>
            <a:r>
              <a:rPr lang="zh-TW" altLang="en-US" sz="1200" kern="0" dirty="0" smtClean="0"/>
              <a:t> 集合</a:t>
            </a:r>
            <a:r>
              <a:rPr lang="en-US" altLang="zh-TW" sz="1200" kern="0" dirty="0" smtClean="0"/>
              <a:t>S</a:t>
            </a:r>
            <a:r>
              <a:rPr lang="zh-TW" altLang="en-US" sz="1200" kern="0" dirty="0" smtClean="0"/>
              <a:t>中所有的極大點</a:t>
            </a:r>
            <a:r>
              <a:rPr lang="en-US" altLang="zh-TW" sz="1200" kern="0" dirty="0" smtClean="0"/>
              <a:t>(maxima)</a:t>
            </a:r>
          </a:p>
          <a:p>
            <a:pPr algn="just">
              <a:defRPr/>
            </a:pPr>
            <a:r>
              <a:rPr lang="zh-TW" altLang="en-US" sz="1200" kern="0" dirty="0" smtClean="0">
                <a:solidFill>
                  <a:srgbClr val="3333FF"/>
                </a:solidFill>
              </a:rPr>
              <a:t>步驟</a:t>
            </a:r>
            <a:r>
              <a:rPr lang="en-US" altLang="zh-TW" sz="1200" kern="0" dirty="0" smtClean="0">
                <a:solidFill>
                  <a:srgbClr val="3333FF"/>
                </a:solidFill>
              </a:rPr>
              <a:t>1:</a:t>
            </a:r>
            <a:r>
              <a:rPr lang="zh-TW" altLang="en-US" sz="1200" kern="0" dirty="0" smtClean="0">
                <a:solidFill>
                  <a:srgbClr val="3333FF"/>
                </a:solidFill>
              </a:rPr>
              <a:t> </a:t>
            </a:r>
            <a:r>
              <a:rPr lang="zh-TW" altLang="en-US" sz="1200" kern="0" dirty="0" smtClean="0"/>
              <a:t>若</a:t>
            </a:r>
            <a:r>
              <a:rPr lang="en-US" altLang="zh-TW" sz="1200" kern="0" dirty="0" smtClean="0"/>
              <a:t>n=1</a:t>
            </a:r>
            <a:r>
              <a:rPr lang="zh-TW" altLang="en-US" sz="1200" kern="0" dirty="0" smtClean="0"/>
              <a:t>，則回傳</a:t>
            </a:r>
            <a:r>
              <a:rPr lang="en-US" altLang="zh-TW" sz="1200" kern="0" dirty="0" smtClean="0"/>
              <a:t>S</a:t>
            </a:r>
            <a:r>
              <a:rPr lang="zh-TW" altLang="en-US" sz="1200" kern="0" dirty="0" smtClean="0"/>
              <a:t>中唯一一個點為極大點並結束。</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2:</a:t>
            </a:r>
            <a:r>
              <a:rPr lang="en-US" altLang="zh-TW" sz="1200" kern="0" dirty="0" smtClean="0"/>
              <a:t> </a:t>
            </a:r>
            <a:r>
              <a:rPr lang="zh-TW" altLang="en-US" sz="1200" kern="0" dirty="0" smtClean="0"/>
              <a:t>找出所有點的</a:t>
            </a:r>
            <a:r>
              <a:rPr lang="en-US" altLang="zh-TW" sz="1200" kern="0" dirty="0" smtClean="0"/>
              <a:t>X</a:t>
            </a:r>
            <a:r>
              <a:rPr lang="zh-TW" altLang="en-US" sz="1200" kern="0" dirty="0" smtClean="0"/>
              <a:t>軸中位數</a:t>
            </a:r>
            <a:r>
              <a:rPr lang="en-US" altLang="zh-TW" sz="1200" kern="0" dirty="0" smtClean="0"/>
              <a:t>(median)</a:t>
            </a:r>
            <a:r>
              <a:rPr lang="zh-TW" altLang="en-US" sz="1200" kern="0" dirty="0" smtClean="0"/>
              <a:t>畫出</a:t>
            </a:r>
            <a:r>
              <a:rPr lang="zh-TW" altLang="zh-TW" sz="1200" kern="0" dirty="0" smtClean="0"/>
              <a:t>垂直於</a:t>
            </a:r>
            <a:r>
              <a:rPr lang="en-US" altLang="zh-TW" sz="1200" kern="0" dirty="0" smtClean="0"/>
              <a:t>X</a:t>
            </a:r>
            <a:r>
              <a:rPr lang="zh-TW" altLang="zh-TW" sz="1200" kern="0" dirty="0" smtClean="0"/>
              <a:t>軸</a:t>
            </a:r>
            <a:r>
              <a:rPr lang="zh-TW" altLang="en-US" sz="1200" kern="0" dirty="0" smtClean="0"/>
              <a:t>的直線</a:t>
            </a:r>
            <a:r>
              <a:rPr lang="en-US" altLang="zh-TW" sz="1200" kern="0" dirty="0" smtClean="0"/>
              <a:t>L</a:t>
            </a:r>
            <a:r>
              <a:rPr lang="zh-TW" altLang="en-US" sz="1200" kern="0" dirty="0" smtClean="0"/>
              <a:t>，將</a:t>
            </a:r>
            <a:r>
              <a:rPr lang="en-US" altLang="zh-TW" sz="1200" kern="0" dirty="0" smtClean="0"/>
              <a:t>S</a:t>
            </a:r>
            <a:r>
              <a:rPr lang="zh-TW" altLang="en-US" sz="1200" kern="0" dirty="0" smtClean="0"/>
              <a:t>中的點分為二個集合</a:t>
            </a:r>
            <a:r>
              <a:rPr lang="en-US" altLang="zh-TW" sz="1200" kern="0" dirty="0" smtClean="0"/>
              <a:t>S</a:t>
            </a:r>
            <a:r>
              <a:rPr lang="en-US" altLang="zh-TW" sz="1200" kern="0" baseline="-25000" dirty="0" smtClean="0"/>
              <a:t>L</a:t>
            </a:r>
            <a:r>
              <a:rPr lang="zh-TW" altLang="en-US" sz="1200" kern="0" dirty="0" smtClean="0"/>
              <a:t>與</a:t>
            </a:r>
            <a:r>
              <a:rPr lang="en-US" altLang="zh-TW" sz="1200" kern="0" dirty="0" smtClean="0"/>
              <a:t>S</a:t>
            </a:r>
            <a:r>
              <a:rPr lang="en-US" altLang="zh-TW" sz="1200" kern="0" baseline="-25000" dirty="0" smtClean="0"/>
              <a:t>R</a:t>
            </a:r>
            <a:r>
              <a:rPr lang="zh-TW" altLang="en-US" sz="1200" kern="0" dirty="0" smtClean="0"/>
              <a:t>。</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3:</a:t>
            </a:r>
            <a:r>
              <a:rPr lang="en-US" altLang="zh-TW" sz="1200" kern="0" dirty="0" smtClean="0"/>
              <a:t> </a:t>
            </a:r>
            <a:r>
              <a:rPr lang="zh-TW" altLang="en-US" sz="1200" kern="0" dirty="0" smtClean="0"/>
              <a:t>遞迴地使用二維極大點演算法分別求出</a:t>
            </a:r>
            <a:r>
              <a:rPr lang="en-US" altLang="zh-TW" sz="1200" kern="0" dirty="0" smtClean="0"/>
              <a:t>S</a:t>
            </a:r>
            <a:r>
              <a:rPr lang="en-US" altLang="zh-TW" sz="1200" kern="0" baseline="-25000" dirty="0" smtClean="0"/>
              <a:t>L</a:t>
            </a:r>
            <a:r>
              <a:rPr lang="zh-TW" altLang="en-US" sz="1200" kern="0" dirty="0" smtClean="0"/>
              <a:t>與</a:t>
            </a:r>
            <a:r>
              <a:rPr lang="en-US" altLang="zh-TW" sz="1200" kern="0" dirty="0" smtClean="0"/>
              <a:t>S</a:t>
            </a:r>
            <a:r>
              <a:rPr lang="en-US" altLang="zh-TW" sz="1200" kern="0" baseline="-25000" dirty="0" smtClean="0"/>
              <a:t>R</a:t>
            </a:r>
            <a:r>
              <a:rPr lang="zh-TW" altLang="en-US" sz="1200" kern="0" dirty="0" smtClean="0"/>
              <a:t>中所有的極大點。</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4:</a:t>
            </a:r>
            <a:r>
              <a:rPr lang="zh-TW" altLang="en-US" sz="1200" kern="0" dirty="0" smtClean="0">
                <a:solidFill>
                  <a:srgbClr val="3333FF"/>
                </a:solidFill>
              </a:rPr>
              <a:t> </a:t>
            </a:r>
            <a:r>
              <a:rPr lang="zh-TW" altLang="zh-TW" sz="1200" kern="0" dirty="0" smtClean="0"/>
              <a:t>在</a:t>
            </a:r>
            <a:r>
              <a:rPr lang="en-US" altLang="zh-TW" sz="1200" kern="0" dirty="0" smtClean="0"/>
              <a:t>S</a:t>
            </a:r>
            <a:r>
              <a:rPr lang="en-US" altLang="zh-TW" sz="1200" kern="0" baseline="-30000" dirty="0" smtClean="0"/>
              <a:t>R</a:t>
            </a:r>
            <a:r>
              <a:rPr lang="zh-TW" altLang="zh-TW" sz="1200" kern="0" dirty="0" smtClean="0"/>
              <a:t>的</a:t>
            </a:r>
            <a:r>
              <a:rPr lang="zh-TW" altLang="en-US" sz="1200" kern="0" dirty="0" smtClean="0"/>
              <a:t>極大點</a:t>
            </a:r>
            <a:r>
              <a:rPr lang="zh-TW" altLang="zh-TW" sz="1200" kern="0" dirty="0" smtClean="0"/>
              <a:t>中找出最大的</a:t>
            </a:r>
            <a:r>
              <a:rPr lang="en-US" altLang="zh-TW" sz="1200" kern="0" dirty="0" smtClean="0"/>
              <a:t>Y</a:t>
            </a:r>
            <a:r>
              <a:rPr lang="zh-TW" altLang="en-US" sz="1200" kern="0" dirty="0" smtClean="0"/>
              <a:t>軸</a:t>
            </a:r>
            <a:r>
              <a:rPr lang="zh-TW" altLang="zh-TW" sz="1200" kern="0" dirty="0" smtClean="0"/>
              <a:t>值</a:t>
            </a:r>
            <a:r>
              <a:rPr lang="en-US" altLang="zh-TW" sz="1200" kern="0" dirty="0" smtClean="0"/>
              <a:t>y*</a:t>
            </a:r>
            <a:r>
              <a:rPr lang="zh-TW" altLang="zh-TW" sz="1200" kern="0" dirty="0" smtClean="0"/>
              <a:t>。</a:t>
            </a:r>
            <a:r>
              <a:rPr lang="en-US" altLang="zh-TW" sz="1200" kern="0" dirty="0" smtClean="0"/>
              <a:t> </a:t>
            </a:r>
            <a:r>
              <a:rPr lang="zh-TW" altLang="zh-TW" sz="1200" kern="0" dirty="0" smtClean="0"/>
              <a:t>對每個在</a:t>
            </a:r>
            <a:r>
              <a:rPr lang="en-US" altLang="zh-TW" sz="1200" kern="0" dirty="0" smtClean="0"/>
              <a:t>S</a:t>
            </a:r>
            <a:r>
              <a:rPr lang="en-US" altLang="zh-TW" sz="1200" kern="0" baseline="-30000" dirty="0" smtClean="0"/>
              <a:t>L</a:t>
            </a:r>
            <a:r>
              <a:rPr lang="zh-TW" altLang="zh-TW" sz="1200" kern="0" dirty="0" smtClean="0"/>
              <a:t>中的</a:t>
            </a:r>
            <a:r>
              <a:rPr lang="zh-TW" altLang="en-US" sz="1200" kern="0" dirty="0" smtClean="0"/>
              <a:t>極大點</a:t>
            </a:r>
            <a:r>
              <a:rPr lang="zh-TW" altLang="zh-TW" sz="1200" kern="0" dirty="0" smtClean="0"/>
              <a:t>，如果該點的</a:t>
            </a:r>
            <a:r>
              <a:rPr lang="en-US" altLang="zh-TW" sz="1200" kern="0" dirty="0" smtClean="0"/>
              <a:t>Y</a:t>
            </a:r>
            <a:r>
              <a:rPr lang="zh-TW" altLang="en-US" sz="1200" kern="0" dirty="0" smtClean="0"/>
              <a:t>軸</a:t>
            </a:r>
            <a:r>
              <a:rPr lang="zh-TW" altLang="zh-TW" sz="1200" kern="0" dirty="0" smtClean="0"/>
              <a:t>值小於</a:t>
            </a:r>
            <a:r>
              <a:rPr lang="en-US" altLang="zh-TW" sz="1200" kern="0" dirty="0" smtClean="0"/>
              <a:t>y*</a:t>
            </a:r>
            <a:r>
              <a:rPr lang="zh-TW" altLang="en-US" sz="1200" kern="0" dirty="0" smtClean="0"/>
              <a:t>，</a:t>
            </a:r>
            <a:r>
              <a:rPr lang="zh-TW" altLang="zh-TW" sz="1200" kern="0" dirty="0" smtClean="0"/>
              <a:t>則</a:t>
            </a:r>
            <a:r>
              <a:rPr lang="zh-TW" altLang="en-US" sz="1200" kern="0" dirty="0" smtClean="0"/>
              <a:t>標示</a:t>
            </a:r>
            <a:r>
              <a:rPr lang="zh-TW" altLang="zh-TW" sz="1200" kern="0" dirty="0" smtClean="0"/>
              <a:t>該點</a:t>
            </a:r>
            <a:r>
              <a:rPr lang="zh-TW" altLang="en-US" sz="1200" kern="0" dirty="0" smtClean="0"/>
              <a:t>為不是極大點</a:t>
            </a:r>
            <a:r>
              <a:rPr lang="zh-TW" altLang="zh-TW" sz="1200" kern="0" dirty="0" smtClean="0"/>
              <a:t>。回傳</a:t>
            </a:r>
            <a:r>
              <a:rPr lang="en-US" altLang="zh-TW" sz="1200" kern="0" dirty="0" smtClean="0"/>
              <a:t>S</a:t>
            </a:r>
            <a:r>
              <a:rPr lang="en-US" altLang="zh-TW" sz="1200" kern="0" baseline="-30000" dirty="0" smtClean="0"/>
              <a:t>R</a:t>
            </a:r>
            <a:r>
              <a:rPr lang="zh-TW" altLang="en-US" sz="1200" kern="0" dirty="0" smtClean="0"/>
              <a:t>中的極</a:t>
            </a:r>
            <a:r>
              <a:rPr lang="zh-TW" altLang="zh-TW" sz="1200" kern="0" dirty="0" smtClean="0"/>
              <a:t>大點和</a:t>
            </a:r>
            <a:r>
              <a:rPr lang="en-US" altLang="zh-TW" sz="1200" kern="0" dirty="0" smtClean="0"/>
              <a:t>S</a:t>
            </a:r>
            <a:r>
              <a:rPr lang="en-US" altLang="zh-TW" sz="1200" kern="0" baseline="-30000" dirty="0" smtClean="0"/>
              <a:t>L</a:t>
            </a:r>
            <a:r>
              <a:rPr lang="zh-TW" altLang="zh-TW" sz="1200" kern="0" dirty="0" smtClean="0"/>
              <a:t>中</a:t>
            </a:r>
            <a:r>
              <a:rPr lang="zh-TW" altLang="en-US" sz="1200" kern="0" dirty="0" smtClean="0"/>
              <a:t>未被標示的極大點</a:t>
            </a:r>
            <a:r>
              <a:rPr lang="zh-TW" altLang="zh-TW" sz="1200" kern="0" dirty="0" smtClean="0"/>
              <a:t>。</a:t>
            </a:r>
            <a:endParaRPr lang="en-US" altLang="zh-TW" sz="1200" kern="0" dirty="0" smtClean="0"/>
          </a:p>
          <a:p>
            <a:pPr algn="just">
              <a:defRPr/>
            </a:pPr>
            <a:endParaRPr lang="en-US" altLang="zh-TW" sz="1200" kern="0" dirty="0" smtClean="0"/>
          </a:p>
        </p:txBody>
      </p:sp>
      <p:sp>
        <p:nvSpPr>
          <p:cNvPr id="604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AC3E916-EF55-456A-BF63-1E6A66B821BA}" type="slidenum">
              <a:rPr kumimoji="0" lang="en-US" altLang="zh-TW" sz="1400" smtClean="0">
                <a:latin typeface="Arial" charset="0"/>
              </a:rPr>
              <a:pPr eaLnBrk="1" hangingPunct="1">
                <a:spcBef>
                  <a:spcPct val="0"/>
                </a:spcBef>
                <a:buClrTx/>
                <a:buSzTx/>
                <a:buFontTx/>
                <a:buNone/>
              </a:pPr>
              <a:t>55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標題 1"/>
          <p:cNvSpPr>
            <a:spLocks noGrp="1"/>
          </p:cNvSpPr>
          <p:nvPr>
            <p:ph type="title"/>
          </p:nvPr>
        </p:nvSpPr>
        <p:spPr/>
        <p:txBody>
          <a:bodyPr/>
          <a:lstStyle/>
          <a:p>
            <a:endParaRPr lang="zh-TW" altLang="en-US" smtClean="0"/>
          </a:p>
        </p:txBody>
      </p:sp>
      <p:sp>
        <p:nvSpPr>
          <p:cNvPr id="61443"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7.</a:t>
            </a:r>
            <a:r>
              <a:rPr lang="zh-TW" altLang="en-US" sz="4800" b="1" dirty="0" smtClean="0"/>
              <a:t> </a:t>
            </a:r>
            <a:r>
              <a:rPr lang="zh-TW" altLang="en-US" sz="4800" dirty="0" smtClean="0"/>
              <a:t>最近二維點對演算法</a:t>
            </a:r>
            <a:endParaRPr lang="en-US" altLang="zh-TW" sz="4800" dirty="0" smtClean="0"/>
          </a:p>
        </p:txBody>
      </p:sp>
      <p:sp>
        <p:nvSpPr>
          <p:cNvPr id="6144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4E18282-09B7-44D4-AEC0-2F69DFF79005}" type="slidenum">
              <a:rPr kumimoji="0" lang="en-US" altLang="zh-TW" sz="1400" smtClean="0">
                <a:latin typeface="Arial" charset="0"/>
              </a:rPr>
              <a:pPr eaLnBrk="1" hangingPunct="1">
                <a:spcBef>
                  <a:spcPct val="0"/>
                </a:spcBef>
                <a:buClrTx/>
                <a:buSzTx/>
                <a:buFontTx/>
                <a:buNone/>
              </a:pPr>
              <a:t>56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最近二維點對演算法說明</a:t>
            </a:r>
            <a:endParaRPr lang="en-US" altLang="zh-TW" b="1" smtClean="0"/>
          </a:p>
        </p:txBody>
      </p:sp>
      <p:sp>
        <p:nvSpPr>
          <p:cNvPr id="2" name="內容版面配置區 1"/>
          <p:cNvSpPr>
            <a:spLocks noGrp="1"/>
          </p:cNvSpPr>
          <p:nvPr>
            <p:ph idx="1"/>
          </p:nvPr>
        </p:nvSpPr>
        <p:spPr/>
        <p:txBody>
          <a:bodyPr/>
          <a:lstStyle/>
          <a:p>
            <a:r>
              <a:rPr lang="zh-TW" altLang="en-US" smtClean="0">
                <a:solidFill>
                  <a:srgbClr val="3333FF"/>
                </a:solidFill>
              </a:rPr>
              <a:t>最近二維點對</a:t>
            </a:r>
            <a:r>
              <a:rPr lang="en-US" altLang="zh-TW" smtClean="0">
                <a:solidFill>
                  <a:srgbClr val="3333FF"/>
                </a:solidFill>
              </a:rPr>
              <a:t>(closest pair of 2D points) </a:t>
            </a:r>
            <a:r>
              <a:rPr lang="zh-TW" altLang="zh-TW" smtClean="0">
                <a:solidFill>
                  <a:srgbClr val="3333FF"/>
                </a:solidFill>
              </a:rPr>
              <a:t>演算法</a:t>
            </a:r>
            <a:r>
              <a:rPr lang="zh-TW" altLang="zh-TW" smtClean="0"/>
              <a:t>使用分治策略解決</a:t>
            </a:r>
            <a:r>
              <a:rPr lang="zh-TW" altLang="en-US" smtClean="0"/>
              <a:t>最近二維點對</a:t>
            </a:r>
            <a:r>
              <a:rPr lang="zh-TW" altLang="zh-TW" smtClean="0"/>
              <a:t>問題</a:t>
            </a:r>
            <a:endParaRPr lang="en-US" altLang="zh-TW" smtClean="0"/>
          </a:p>
          <a:p>
            <a:r>
              <a:rPr lang="zh-TW" altLang="zh-TW" smtClean="0"/>
              <a:t>以下我們先</a:t>
            </a:r>
            <a:r>
              <a:rPr lang="zh-TW" altLang="en-US" smtClean="0"/>
              <a:t>定義</a:t>
            </a:r>
            <a:r>
              <a:rPr lang="zh-TW" altLang="en-US" smtClean="0">
                <a:solidFill>
                  <a:srgbClr val="3333FF"/>
                </a:solidFill>
              </a:rPr>
              <a:t>最近二維點對</a:t>
            </a:r>
            <a:r>
              <a:rPr lang="zh-TW" altLang="zh-TW" smtClean="0">
                <a:solidFill>
                  <a:srgbClr val="3333FF"/>
                </a:solidFill>
              </a:rPr>
              <a:t>問題</a:t>
            </a:r>
          </a:p>
          <a:p>
            <a:r>
              <a:rPr lang="zh-TW" altLang="en-US" smtClean="0"/>
              <a:t>然後</a:t>
            </a:r>
            <a:r>
              <a:rPr lang="zh-TW" altLang="zh-TW" smtClean="0"/>
              <a:t>我們介紹</a:t>
            </a:r>
            <a:r>
              <a:rPr lang="zh-TW" altLang="en-US" smtClean="0">
                <a:solidFill>
                  <a:srgbClr val="3333FF"/>
                </a:solidFill>
              </a:rPr>
              <a:t>最近二維點對</a:t>
            </a:r>
            <a:r>
              <a:rPr lang="zh-TW" altLang="zh-TW" smtClean="0">
                <a:solidFill>
                  <a:srgbClr val="3333FF"/>
                </a:solidFill>
              </a:rPr>
              <a:t>演算法</a:t>
            </a:r>
          </a:p>
          <a:p>
            <a:endParaRPr lang="zh-TW" altLang="en-US" smtClean="0"/>
          </a:p>
        </p:txBody>
      </p:sp>
      <p:sp>
        <p:nvSpPr>
          <p:cNvPr id="6246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BFF199E-1193-4A1F-861A-9243979387B4}" type="slidenum">
              <a:rPr kumimoji="0" lang="en-US" altLang="zh-TW" sz="1400" smtClean="0">
                <a:latin typeface="Arial" charset="0"/>
              </a:rPr>
              <a:pPr eaLnBrk="1" hangingPunct="1">
                <a:spcBef>
                  <a:spcPct val="0"/>
                </a:spcBef>
                <a:buClrTx/>
                <a:buSzTx/>
                <a:buFontTx/>
                <a:buNone/>
              </a:pPr>
              <a:t>57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smtClean="0"/>
              <a:t>最近二維點對問題</a:t>
            </a:r>
            <a:endParaRPr lang="en-US" altLang="zh-TW" b="1" smtClean="0"/>
          </a:p>
        </p:txBody>
      </p:sp>
      <p:sp>
        <p:nvSpPr>
          <p:cNvPr id="2" name="內容版面配置區 1"/>
          <p:cNvSpPr>
            <a:spLocks noGrp="1"/>
          </p:cNvSpPr>
          <p:nvPr>
            <p:ph idx="1"/>
          </p:nvPr>
        </p:nvSpPr>
        <p:spPr>
          <a:xfrm>
            <a:off x="323850" y="2492375"/>
            <a:ext cx="7848600" cy="3640138"/>
          </a:xfrm>
        </p:spPr>
        <p:txBody>
          <a:bodyPr/>
          <a:lstStyle/>
          <a:p>
            <a:pPr algn="just"/>
            <a:r>
              <a:rPr lang="zh-TW" altLang="en-US" sz="2800" smtClean="0"/>
              <a:t>給定</a:t>
            </a:r>
            <a:r>
              <a:rPr lang="en-US" altLang="zh-TW" sz="2800" smtClean="0"/>
              <a:t>n</a:t>
            </a:r>
            <a:r>
              <a:rPr lang="zh-TW" altLang="en-US" sz="2800" smtClean="0"/>
              <a:t>個二維平面點，找出其中距離最近的二個點的距離</a:t>
            </a:r>
            <a:r>
              <a:rPr lang="zh-TW" altLang="en-US" sz="2800" smtClean="0">
                <a:solidFill>
                  <a:srgbClr val="3333FF"/>
                </a:solidFill>
              </a:rPr>
              <a:t>。</a:t>
            </a:r>
            <a:endParaRPr lang="en-US" altLang="zh-TW" sz="2800" smtClean="0">
              <a:solidFill>
                <a:srgbClr val="3333FF"/>
              </a:solidFill>
            </a:endParaRPr>
          </a:p>
          <a:p>
            <a:pPr algn="just"/>
            <a:endParaRPr lang="en-US" altLang="zh-TW" sz="2800" smtClean="0">
              <a:solidFill>
                <a:srgbClr val="3333FF"/>
              </a:solidFill>
            </a:endParaRPr>
          </a:p>
          <a:p>
            <a:pPr lvl="1" eaLnBrk="1" hangingPunct="1"/>
            <a:r>
              <a:rPr lang="zh-TW" altLang="en-US" sz="2400" b="1" smtClean="0"/>
              <a:t>可以用</a:t>
            </a:r>
            <a:r>
              <a:rPr lang="zh-TW" altLang="en-US" sz="2400" b="1" smtClean="0">
                <a:solidFill>
                  <a:srgbClr val="3333FF"/>
                </a:solidFill>
              </a:rPr>
              <a:t>窮舉</a:t>
            </a:r>
            <a:r>
              <a:rPr lang="en-US" altLang="zh-TW" sz="2400" b="1" smtClean="0">
                <a:solidFill>
                  <a:srgbClr val="3333FF"/>
                </a:solidFill>
              </a:rPr>
              <a:t>(exhaustive)</a:t>
            </a:r>
            <a:r>
              <a:rPr lang="zh-TW" altLang="en-US" sz="2400" b="1" smtClean="0">
                <a:solidFill>
                  <a:srgbClr val="3333FF"/>
                </a:solidFill>
              </a:rPr>
              <a:t>演算法</a:t>
            </a:r>
            <a:r>
              <a:rPr lang="zh-TW" altLang="en-US" sz="2400" b="1" smtClean="0"/>
              <a:t>，</a:t>
            </a:r>
            <a:r>
              <a:rPr lang="zh-TW" altLang="en-US" sz="2400" smtClean="0"/>
              <a:t>比較所有的成對點，其時間複雜度為</a:t>
            </a:r>
            <a:r>
              <a:rPr lang="en-US" altLang="zh-TW" sz="2400" smtClean="0">
                <a:solidFill>
                  <a:srgbClr val="3333FF"/>
                </a:solidFill>
              </a:rPr>
              <a:t>O(n</a:t>
            </a:r>
            <a:r>
              <a:rPr lang="en-US" altLang="zh-TW" sz="2400" baseline="30000" smtClean="0">
                <a:solidFill>
                  <a:srgbClr val="3333FF"/>
                </a:solidFill>
              </a:rPr>
              <a:t>2</a:t>
            </a:r>
            <a:r>
              <a:rPr lang="en-US" altLang="zh-TW" sz="2400" smtClean="0">
                <a:solidFill>
                  <a:srgbClr val="3333FF"/>
                </a:solidFill>
              </a:rPr>
              <a:t>)</a:t>
            </a:r>
            <a:r>
              <a:rPr lang="zh-TW" altLang="en-US" sz="2400" smtClean="0"/>
              <a:t>。</a:t>
            </a:r>
            <a:endParaRPr lang="en-US" altLang="zh-TW" sz="2400" smtClean="0"/>
          </a:p>
          <a:p>
            <a:pPr algn="just"/>
            <a:endParaRPr lang="zh-TW" altLang="en-US" sz="2800" smtClean="0"/>
          </a:p>
          <a:p>
            <a:endParaRPr lang="zh-TW" altLang="en-US" sz="2400" smtClean="0"/>
          </a:p>
        </p:txBody>
      </p:sp>
      <p:sp>
        <p:nvSpPr>
          <p:cNvPr id="6349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C865AA0-841E-4D7D-BC7D-CB8F27EC3232}" type="slidenum">
              <a:rPr kumimoji="0" lang="en-US" altLang="zh-TW" sz="1400" smtClean="0">
                <a:latin typeface="Arial" charset="0"/>
              </a:rPr>
              <a:pPr eaLnBrk="1" hangingPunct="1">
                <a:spcBef>
                  <a:spcPct val="0"/>
                </a:spcBef>
                <a:buClrTx/>
                <a:buSzTx/>
                <a:buFontTx/>
                <a:buNone/>
              </a:pPr>
              <a:t>58</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01650" y="2060575"/>
            <a:ext cx="8318500" cy="4392613"/>
          </a:xfrm>
        </p:spPr>
        <p:txBody>
          <a:bodyPr/>
          <a:lstStyle/>
          <a:p>
            <a:r>
              <a:rPr lang="en-US" altLang="zh-TW" sz="2400" smtClean="0"/>
              <a:t>Algorithm</a:t>
            </a:r>
            <a:r>
              <a:rPr lang="zh-TW" altLang="en-US" sz="2400" smtClean="0"/>
              <a:t> 最近二維點對演算法</a:t>
            </a:r>
            <a:endParaRPr lang="en-US" altLang="zh-TW" sz="2400" smtClean="0"/>
          </a:p>
          <a:p>
            <a:r>
              <a:rPr lang="en-US" altLang="zh-TW" sz="2400" smtClean="0"/>
              <a:t>Input: n</a:t>
            </a:r>
            <a:r>
              <a:rPr lang="zh-TW" altLang="en-US" sz="2400" smtClean="0"/>
              <a:t>個二維平面點所構成的集合</a:t>
            </a:r>
            <a:r>
              <a:rPr lang="en-US" altLang="zh-TW" sz="2400" smtClean="0"/>
              <a:t>S</a:t>
            </a:r>
            <a:r>
              <a:rPr lang="zh-TW" altLang="en-US" sz="2400" smtClean="0"/>
              <a:t>，</a:t>
            </a:r>
            <a:r>
              <a:rPr lang="en-US" altLang="zh-TW" sz="2400" smtClean="0"/>
              <a:t>n</a:t>
            </a:r>
            <a:r>
              <a:rPr lang="en-US" altLang="zh-TW" sz="2400" smtClean="0">
                <a:sym typeface="Symbol" pitchFamily="18" charset="2"/>
              </a:rPr>
              <a:t>2</a:t>
            </a:r>
            <a:endParaRPr lang="en-US" altLang="zh-TW" sz="2400" smtClean="0"/>
          </a:p>
          <a:p>
            <a:r>
              <a:rPr lang="en-US" altLang="zh-TW" sz="2400" smtClean="0"/>
              <a:t>Output:</a:t>
            </a:r>
            <a:r>
              <a:rPr lang="zh-TW" altLang="en-US" sz="2400" smtClean="0"/>
              <a:t> 集合</a:t>
            </a:r>
            <a:r>
              <a:rPr lang="en-US" altLang="zh-TW" sz="2400" smtClean="0"/>
              <a:t>S</a:t>
            </a:r>
            <a:r>
              <a:rPr lang="zh-TW" altLang="en-US" sz="2400" smtClean="0"/>
              <a:t>中距離最近的二個點的距離</a:t>
            </a:r>
            <a:r>
              <a:rPr lang="en-US" altLang="zh-TW" sz="2400" smtClean="0"/>
              <a:t>d</a:t>
            </a:r>
          </a:p>
          <a:p>
            <a:r>
              <a:rPr lang="zh-TW" altLang="en-US" sz="2400" smtClean="0">
                <a:solidFill>
                  <a:srgbClr val="3333FF"/>
                </a:solidFill>
              </a:rPr>
              <a:t>步驟</a:t>
            </a:r>
            <a:r>
              <a:rPr lang="en-US" altLang="zh-TW" sz="2400" smtClean="0">
                <a:solidFill>
                  <a:srgbClr val="3333FF"/>
                </a:solidFill>
              </a:rPr>
              <a:t>1:</a:t>
            </a:r>
            <a:r>
              <a:rPr lang="zh-TW" altLang="en-US" sz="2400" smtClean="0">
                <a:solidFill>
                  <a:srgbClr val="3333FF"/>
                </a:solidFill>
              </a:rPr>
              <a:t> </a:t>
            </a:r>
            <a:r>
              <a:rPr lang="zh-TW" altLang="en-US" sz="2400" smtClean="0"/>
              <a:t>根據</a:t>
            </a:r>
            <a:r>
              <a:rPr lang="en-US" altLang="zh-TW" sz="2400" smtClean="0"/>
              <a:t>X</a:t>
            </a:r>
            <a:r>
              <a:rPr lang="zh-TW" altLang="en-US" sz="2400" smtClean="0"/>
              <a:t>軸值與</a:t>
            </a:r>
            <a:r>
              <a:rPr lang="en-US" altLang="zh-TW" sz="2400" smtClean="0"/>
              <a:t>Y</a:t>
            </a:r>
            <a:r>
              <a:rPr lang="zh-TW" altLang="en-US" sz="2400" smtClean="0"/>
              <a:t>軸值來事先排序</a:t>
            </a:r>
            <a:r>
              <a:rPr lang="en-US" altLang="zh-TW" sz="2400" smtClean="0"/>
              <a:t>S</a:t>
            </a:r>
            <a:r>
              <a:rPr lang="zh-TW" altLang="en-US" sz="2400" smtClean="0"/>
              <a:t>中的點。</a:t>
            </a:r>
            <a:endParaRPr lang="en-US" altLang="zh-TW" sz="2400" smtClean="0"/>
          </a:p>
          <a:p>
            <a:r>
              <a:rPr lang="zh-TW" altLang="en-US" sz="2400" smtClean="0">
                <a:solidFill>
                  <a:srgbClr val="3333FF"/>
                </a:solidFill>
              </a:rPr>
              <a:t>步驟</a:t>
            </a:r>
            <a:r>
              <a:rPr lang="en-US" altLang="zh-TW" sz="2400" smtClean="0">
                <a:solidFill>
                  <a:srgbClr val="3333FF"/>
                </a:solidFill>
              </a:rPr>
              <a:t>2:</a:t>
            </a:r>
            <a:r>
              <a:rPr lang="zh-TW" altLang="en-US" sz="2400" smtClean="0">
                <a:solidFill>
                  <a:srgbClr val="3333FF"/>
                </a:solidFill>
              </a:rPr>
              <a:t> </a:t>
            </a:r>
            <a:r>
              <a:rPr lang="zh-TW" altLang="en-US" sz="2400" smtClean="0"/>
              <a:t>若</a:t>
            </a:r>
            <a:r>
              <a:rPr lang="en-US" altLang="zh-TW" sz="2400" smtClean="0"/>
              <a:t>n=2</a:t>
            </a:r>
            <a:r>
              <a:rPr lang="zh-TW" altLang="en-US" sz="2400" smtClean="0"/>
              <a:t>，則回傳</a:t>
            </a:r>
            <a:r>
              <a:rPr lang="en-US" altLang="zh-TW" sz="2400" smtClean="0"/>
              <a:t>S</a:t>
            </a:r>
            <a:r>
              <a:rPr lang="zh-TW" altLang="en-US" sz="2400" smtClean="0"/>
              <a:t>中二點的距離</a:t>
            </a:r>
            <a:r>
              <a:rPr lang="en-US" altLang="zh-TW" sz="2400" smtClean="0"/>
              <a:t>d</a:t>
            </a:r>
            <a:r>
              <a:rPr lang="zh-TW" altLang="en-US" sz="2400" smtClean="0"/>
              <a:t>並結束。</a:t>
            </a:r>
            <a:endParaRPr lang="en-US" altLang="zh-TW" sz="2400" smtClean="0"/>
          </a:p>
          <a:p>
            <a:r>
              <a:rPr lang="zh-TW" altLang="en-US" sz="2400" smtClean="0">
                <a:solidFill>
                  <a:srgbClr val="3333FF"/>
                </a:solidFill>
              </a:rPr>
              <a:t>步驟</a:t>
            </a:r>
            <a:r>
              <a:rPr lang="en-US" altLang="zh-TW" sz="2400" smtClean="0">
                <a:solidFill>
                  <a:srgbClr val="3333FF"/>
                </a:solidFill>
              </a:rPr>
              <a:t>3:</a:t>
            </a:r>
            <a:r>
              <a:rPr lang="zh-TW" altLang="en-US" sz="2400" smtClean="0">
                <a:solidFill>
                  <a:srgbClr val="3333FF"/>
                </a:solidFill>
              </a:rPr>
              <a:t> </a:t>
            </a:r>
            <a:r>
              <a:rPr lang="zh-TW" altLang="en-US" sz="2400" smtClean="0"/>
              <a:t>找出所有點的</a:t>
            </a:r>
            <a:r>
              <a:rPr lang="en-US" altLang="zh-TW" sz="2400" smtClean="0"/>
              <a:t>X</a:t>
            </a:r>
            <a:r>
              <a:rPr lang="zh-TW" altLang="en-US" sz="2400" smtClean="0"/>
              <a:t>軸中位數</a:t>
            </a:r>
            <a:r>
              <a:rPr lang="en-US" altLang="zh-TW" sz="2400" smtClean="0"/>
              <a:t>(median)m</a:t>
            </a:r>
            <a:r>
              <a:rPr lang="zh-TW" altLang="en-US" sz="2400" smtClean="0"/>
              <a:t>畫出</a:t>
            </a:r>
            <a:r>
              <a:rPr lang="zh-TW" altLang="zh-TW" sz="2400" smtClean="0"/>
              <a:t>垂直於</a:t>
            </a:r>
            <a:r>
              <a:rPr lang="en-US" altLang="zh-TW" sz="2400" smtClean="0"/>
              <a:t>X</a:t>
            </a:r>
            <a:r>
              <a:rPr lang="zh-TW" altLang="zh-TW" sz="2400" smtClean="0"/>
              <a:t>軸</a:t>
            </a:r>
            <a:r>
              <a:rPr lang="zh-TW" altLang="en-US" sz="2400" smtClean="0"/>
              <a:t>的直線</a:t>
            </a:r>
            <a:r>
              <a:rPr lang="en-US" altLang="zh-TW" sz="2400" smtClean="0"/>
              <a:t>L</a:t>
            </a:r>
            <a:r>
              <a:rPr lang="zh-TW" altLang="en-US" sz="2400" smtClean="0"/>
              <a:t>，將</a:t>
            </a:r>
            <a:r>
              <a:rPr lang="en-US" altLang="zh-TW" sz="2400" smtClean="0"/>
              <a:t>S</a:t>
            </a:r>
            <a:r>
              <a:rPr lang="zh-TW" altLang="en-US" sz="2400" smtClean="0"/>
              <a:t>中的點分為二個集合</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a:t>
            </a:r>
            <a:endParaRPr lang="en-US" altLang="zh-TW" sz="2400" smtClean="0"/>
          </a:p>
          <a:p>
            <a:r>
              <a:rPr lang="zh-TW" altLang="en-US" sz="2400" smtClean="0">
                <a:solidFill>
                  <a:srgbClr val="3333FF"/>
                </a:solidFill>
              </a:rPr>
              <a:t>步驟</a:t>
            </a:r>
            <a:r>
              <a:rPr lang="en-US" altLang="zh-TW" sz="2400" smtClean="0">
                <a:solidFill>
                  <a:srgbClr val="3333FF"/>
                </a:solidFill>
              </a:rPr>
              <a:t>4:</a:t>
            </a:r>
            <a:r>
              <a:rPr lang="en-US" altLang="zh-TW" sz="2400" smtClean="0"/>
              <a:t> </a:t>
            </a:r>
            <a:r>
              <a:rPr lang="zh-TW" altLang="en-US" sz="2400" smtClean="0"/>
              <a:t>遞迴地使用二維點對演算法分別求出</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中最近二維點對的距離</a:t>
            </a:r>
            <a:r>
              <a:rPr lang="en-US" altLang="zh-TW" sz="2400" smtClean="0"/>
              <a:t>d</a:t>
            </a:r>
            <a:r>
              <a:rPr lang="en-US" altLang="zh-TW" sz="2400" baseline="-30000" smtClean="0"/>
              <a:t>L</a:t>
            </a:r>
            <a:r>
              <a:rPr lang="zh-TW" altLang="en-US" sz="2400" smtClean="0"/>
              <a:t>與</a:t>
            </a:r>
            <a:r>
              <a:rPr lang="en-US" altLang="zh-TW" sz="2400" smtClean="0"/>
              <a:t>d</a:t>
            </a:r>
            <a:r>
              <a:rPr lang="en-US" altLang="zh-TW" sz="2400" baseline="-30000" smtClean="0"/>
              <a:t>R</a:t>
            </a:r>
            <a:r>
              <a:rPr lang="zh-TW" altLang="zh-TW" sz="2400" smtClean="0"/>
              <a:t>，且令</a:t>
            </a:r>
            <a:r>
              <a:rPr lang="en-US" altLang="zh-TW" sz="2400" smtClean="0"/>
              <a:t> d = min(d</a:t>
            </a:r>
            <a:r>
              <a:rPr lang="en-US" altLang="zh-TW" sz="2400" baseline="-30000" smtClean="0"/>
              <a:t>L</a:t>
            </a:r>
            <a:r>
              <a:rPr lang="en-US" altLang="zh-TW" sz="2400" smtClean="0"/>
              <a:t>, d</a:t>
            </a:r>
            <a:r>
              <a:rPr lang="en-US" altLang="zh-TW" sz="2400" baseline="-30000" smtClean="0"/>
              <a:t>R</a:t>
            </a:r>
            <a:r>
              <a:rPr lang="en-US" altLang="zh-TW" sz="2400" smtClean="0"/>
              <a:t>)</a:t>
            </a:r>
            <a:r>
              <a:rPr lang="zh-TW" altLang="zh-TW" sz="2400" smtClean="0"/>
              <a:t>。</a:t>
            </a:r>
            <a:r>
              <a:rPr lang="en-US" altLang="zh-TW" sz="2400" smtClean="0"/>
              <a:t> </a:t>
            </a:r>
            <a:endParaRPr lang="zh-TW" altLang="zh-TW" sz="2400" smtClean="0"/>
          </a:p>
          <a:p>
            <a:endParaRPr lang="en-US" altLang="zh-TW" sz="2400" smtClean="0"/>
          </a:p>
        </p:txBody>
      </p:sp>
      <p:sp>
        <p:nvSpPr>
          <p:cNvPr id="64515"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最近二維點對演算法</a:t>
            </a:r>
            <a:endParaRPr lang="en-US" altLang="zh-TW" smtClean="0"/>
          </a:p>
        </p:txBody>
      </p:sp>
      <p:sp>
        <p:nvSpPr>
          <p:cNvPr id="6451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6D4DD69-7C3F-4603-A862-8709F988FFC6}" type="slidenum">
              <a:rPr kumimoji="0" lang="en-US" altLang="zh-TW" sz="1400" smtClean="0">
                <a:latin typeface="Arial" charset="0"/>
              </a:rPr>
              <a:pPr eaLnBrk="1" hangingPunct="1">
                <a:spcBef>
                  <a:spcPct val="0"/>
                </a:spcBef>
                <a:buClrTx/>
                <a:buSzTx/>
                <a:buFontTx/>
                <a:buNone/>
              </a:pPr>
              <a:t>59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TW" altLang="en-US" b="1" smtClean="0"/>
              <a:t>合併排序演算法</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algn="just" eaLnBrk="1" hangingPunct="1"/>
            <a:r>
              <a:rPr lang="zh-TW" altLang="en-US" sz="2000" smtClean="0"/>
              <a:t>在本單元中，我們介紹使用分治解題策略的</a:t>
            </a:r>
            <a:r>
              <a:rPr lang="zh-TW" altLang="en-US" sz="2000" smtClean="0">
                <a:solidFill>
                  <a:srgbClr val="3333FF"/>
                </a:solidFill>
              </a:rPr>
              <a:t>合併排序</a:t>
            </a:r>
            <a:r>
              <a:rPr lang="en-US" altLang="zh-TW" sz="2000" smtClean="0">
                <a:solidFill>
                  <a:srgbClr val="3333FF"/>
                </a:solidFill>
              </a:rPr>
              <a:t>(merge sort) </a:t>
            </a:r>
            <a:r>
              <a:rPr lang="zh-TW" altLang="en-US" sz="2000" smtClean="0">
                <a:solidFill>
                  <a:srgbClr val="3333FF"/>
                </a:solidFill>
              </a:rPr>
              <a:t>演算法</a:t>
            </a:r>
            <a:r>
              <a:rPr lang="zh-TW" altLang="en-US" sz="2000" smtClean="0"/>
              <a:t>。</a:t>
            </a:r>
            <a:endParaRPr lang="en-US" altLang="zh-TW" sz="2000" smtClean="0"/>
          </a:p>
          <a:p>
            <a:pPr algn="just" eaLnBrk="1" hangingPunct="1"/>
            <a:r>
              <a:rPr lang="zh-TW" altLang="en-US" sz="2000" smtClean="0"/>
              <a:t>合併排序演算法由現代電腦之父，內儲程式</a:t>
            </a:r>
            <a:r>
              <a:rPr lang="en-US" altLang="zh-TW" sz="2000" smtClean="0"/>
              <a:t>(stored program)</a:t>
            </a:r>
            <a:r>
              <a:rPr lang="zh-TW" altLang="en-US" sz="2000" smtClean="0"/>
              <a:t>電腦架構發明之人之一的</a:t>
            </a:r>
            <a:r>
              <a:rPr lang="zh-TW" altLang="en-US" sz="2000" smtClean="0">
                <a:solidFill>
                  <a:srgbClr val="3333FF"/>
                </a:solidFill>
              </a:rPr>
              <a:t>紐曼博士</a:t>
            </a:r>
            <a:r>
              <a:rPr lang="zh-TW" altLang="en-US" sz="2000" smtClean="0"/>
              <a:t>，</a:t>
            </a:r>
            <a:r>
              <a:rPr lang="en-US" altLang="zh-TW" sz="2000" smtClean="0"/>
              <a:t> </a:t>
            </a:r>
            <a:r>
              <a:rPr lang="zh-TW" altLang="en-US" sz="2000" smtClean="0"/>
              <a:t>在西元</a:t>
            </a:r>
            <a:r>
              <a:rPr lang="en-US" altLang="zh-TW" sz="2000" smtClean="0"/>
              <a:t>1945 </a:t>
            </a:r>
            <a:r>
              <a:rPr lang="zh-TW" altLang="en-US" sz="2000" smtClean="0"/>
              <a:t>年發明。</a:t>
            </a:r>
            <a:endParaRPr lang="en-US" altLang="zh-TW" sz="2000" smtClean="0"/>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649663"/>
            <a:ext cx="2292350" cy="298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a:spLocks noChangeArrowheads="1"/>
          </p:cNvSpPr>
          <p:nvPr/>
        </p:nvSpPr>
        <p:spPr bwMode="auto">
          <a:xfrm>
            <a:off x="3779838" y="3990975"/>
            <a:ext cx="316865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just" eaLnBrk="1" hangingPunct="1">
              <a:spcBef>
                <a:spcPct val="0"/>
              </a:spcBef>
              <a:buClrTx/>
              <a:buSzTx/>
              <a:buFontTx/>
              <a:buNone/>
            </a:pPr>
            <a:r>
              <a:rPr lang="zh-TW" altLang="en-US" sz="1800" b="1">
                <a:solidFill>
                  <a:srgbClr val="3333FF"/>
                </a:solidFill>
                <a:latin typeface="Arial" charset="0"/>
              </a:rPr>
              <a:t>約翰</a:t>
            </a:r>
            <a:r>
              <a:rPr lang="en-US" altLang="zh-TW" sz="1800" b="1">
                <a:solidFill>
                  <a:srgbClr val="3333FF"/>
                </a:solidFill>
                <a:latin typeface="Arial" charset="0"/>
              </a:rPr>
              <a:t>·</a:t>
            </a:r>
            <a:r>
              <a:rPr lang="zh-TW" altLang="en-US" sz="1800" b="1">
                <a:solidFill>
                  <a:srgbClr val="3333FF"/>
                </a:solidFill>
                <a:latin typeface="Arial" charset="0"/>
              </a:rPr>
              <a:t>馮</a:t>
            </a:r>
            <a:r>
              <a:rPr lang="en-US" altLang="zh-TW" sz="1800" b="1">
                <a:solidFill>
                  <a:srgbClr val="3333FF"/>
                </a:solidFill>
                <a:latin typeface="Arial" charset="0"/>
              </a:rPr>
              <a:t>·</a:t>
            </a:r>
            <a:r>
              <a:rPr lang="zh-TW" altLang="en-US" sz="1800" b="1">
                <a:solidFill>
                  <a:srgbClr val="3333FF"/>
                </a:solidFill>
                <a:latin typeface="Arial" charset="0"/>
              </a:rPr>
              <a:t>紐曼</a:t>
            </a:r>
            <a:r>
              <a:rPr lang="zh-TW" altLang="en-US" sz="1800" b="1">
                <a:latin typeface="Arial" charset="0"/>
              </a:rPr>
              <a:t>（</a:t>
            </a:r>
            <a:r>
              <a:rPr lang="en-US" altLang="zh-TW" sz="1800" b="1">
                <a:latin typeface="Arial" charset="0"/>
              </a:rPr>
              <a:t>John von Neumann</a:t>
            </a:r>
            <a:r>
              <a:rPr lang="zh-TW" altLang="en-US" sz="1800" b="1">
                <a:latin typeface="Arial" charset="0"/>
              </a:rPr>
              <a:t>，</a:t>
            </a:r>
            <a:r>
              <a:rPr lang="en-US" altLang="zh-TW" sz="1800" b="1">
                <a:latin typeface="Arial" charset="0"/>
              </a:rPr>
              <a:t>1903</a:t>
            </a:r>
            <a:r>
              <a:rPr lang="zh-TW" altLang="en-US" sz="1800" b="1">
                <a:latin typeface="Arial" charset="0"/>
              </a:rPr>
              <a:t>年</a:t>
            </a:r>
            <a:r>
              <a:rPr lang="en-US" altLang="zh-TW" sz="1800" b="1">
                <a:latin typeface="Arial" charset="0"/>
              </a:rPr>
              <a:t>12</a:t>
            </a:r>
            <a:r>
              <a:rPr lang="zh-TW" altLang="en-US" sz="1800" b="1">
                <a:latin typeface="Arial" charset="0"/>
              </a:rPr>
              <a:t>月</a:t>
            </a:r>
            <a:r>
              <a:rPr lang="en-US" altLang="zh-TW" sz="1800" b="1">
                <a:latin typeface="Arial" charset="0"/>
              </a:rPr>
              <a:t>28</a:t>
            </a:r>
            <a:r>
              <a:rPr lang="zh-TW" altLang="en-US" sz="1800" b="1">
                <a:latin typeface="Arial" charset="0"/>
              </a:rPr>
              <a:t>日－</a:t>
            </a:r>
            <a:r>
              <a:rPr lang="en-US" altLang="zh-TW" sz="1800" b="1">
                <a:latin typeface="Arial" charset="0"/>
              </a:rPr>
              <a:t>1957</a:t>
            </a:r>
            <a:r>
              <a:rPr lang="zh-TW" altLang="en-US" sz="1800" b="1">
                <a:latin typeface="Arial" charset="0"/>
              </a:rPr>
              <a:t>年</a:t>
            </a:r>
            <a:r>
              <a:rPr lang="en-US" altLang="zh-TW" sz="1800" b="1">
                <a:latin typeface="Arial" charset="0"/>
              </a:rPr>
              <a:t>2</a:t>
            </a:r>
            <a:r>
              <a:rPr lang="zh-TW" altLang="en-US" sz="1800" b="1">
                <a:latin typeface="Arial" charset="0"/>
              </a:rPr>
              <a:t>月</a:t>
            </a:r>
            <a:r>
              <a:rPr lang="en-US" altLang="zh-TW" sz="1800" b="1">
                <a:latin typeface="Arial" charset="0"/>
              </a:rPr>
              <a:t>8</a:t>
            </a:r>
            <a:r>
              <a:rPr lang="zh-TW" altLang="en-US" sz="1800" b="1">
                <a:latin typeface="Arial" charset="0"/>
              </a:rPr>
              <a:t>日），出生於匈牙利的美國籍猶太人數學家，現代電腦創始人之一。他在電腦科學、經濟、物理學中的量子力學及幾乎所有數學領域都作過重大貢獻。</a:t>
            </a:r>
            <a:r>
              <a:rPr lang="en-US" altLang="zh-TW" sz="1800" b="1">
                <a:latin typeface="Arial" charset="0"/>
              </a:rPr>
              <a:t>(</a:t>
            </a:r>
            <a:r>
              <a:rPr lang="zh-TW" altLang="en-US" sz="1800" b="1">
                <a:latin typeface="Arial" charset="0"/>
              </a:rPr>
              <a:t>圖及說明摘自維基百科</a:t>
            </a:r>
            <a:r>
              <a:rPr lang="en-US" altLang="zh-TW" sz="1800" b="1">
                <a:latin typeface="Arial" charset="0"/>
              </a:rPr>
              <a:t>)</a:t>
            </a:r>
          </a:p>
        </p:txBody>
      </p:sp>
      <p:sp>
        <p:nvSpPr>
          <p:cNvPr id="102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892A2F0-4AC8-4B71-B6F7-D63C3255283F}" type="slidenum">
              <a:rPr kumimoji="0" lang="en-US" altLang="zh-TW" sz="1400" smtClean="0">
                <a:latin typeface="Arial" charset="0"/>
              </a:rPr>
              <a:pPr eaLnBrk="1" hangingPunct="1">
                <a:spcBef>
                  <a:spcPct val="0"/>
                </a:spcBef>
                <a:buClrTx/>
                <a:buSzTx/>
                <a:buFontTx/>
                <a:buNone/>
              </a:pPr>
              <a:t>6</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7"/>
                                        </p:tgtEl>
                                        <p:attrNameLst>
                                          <p:attrName>style.visibility</p:attrName>
                                        </p:attrNameLst>
                                      </p:cBhvr>
                                      <p:to>
                                        <p:strVal val="visible"/>
                                      </p:to>
                                    </p:set>
                                    <p:anim calcmode="lin" valueType="num">
                                      <p:cBhvr additive="base">
                                        <p:cTn id="19" dur="500" fill="hold"/>
                                        <p:tgtEl>
                                          <p:spTgt spid="8197"/>
                                        </p:tgtEl>
                                        <p:attrNameLst>
                                          <p:attrName>ppt_x</p:attrName>
                                        </p:attrNameLst>
                                      </p:cBhvr>
                                      <p:tavLst>
                                        <p:tav tm="0">
                                          <p:val>
                                            <p:strVal val="#ppt_x"/>
                                          </p:val>
                                        </p:tav>
                                        <p:tav tm="100000">
                                          <p:val>
                                            <p:strVal val="#ppt_x"/>
                                          </p:val>
                                        </p:tav>
                                      </p:tavLst>
                                    </p:anim>
                                    <p:anim calcmode="lin" valueType="num">
                                      <p:cBhvr additive="base">
                                        <p:cTn id="20"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39750" y="2492375"/>
            <a:ext cx="5545138" cy="3960813"/>
          </a:xfrm>
        </p:spPr>
        <p:txBody>
          <a:bodyPr/>
          <a:lstStyle/>
          <a:p>
            <a:pPr algn="just"/>
            <a:r>
              <a:rPr lang="zh-TW" altLang="en-US" sz="2400" dirty="0" smtClean="0">
                <a:solidFill>
                  <a:srgbClr val="3333FF"/>
                </a:solidFill>
              </a:rPr>
              <a:t>步驟</a:t>
            </a:r>
            <a:r>
              <a:rPr lang="en-US" altLang="zh-TW" sz="2400" dirty="0" smtClean="0">
                <a:solidFill>
                  <a:srgbClr val="3333FF"/>
                </a:solidFill>
              </a:rPr>
              <a:t>5:</a:t>
            </a:r>
            <a:r>
              <a:rPr lang="zh-TW" altLang="en-US" sz="2400" dirty="0" smtClean="0">
                <a:solidFill>
                  <a:srgbClr val="3333FF"/>
                </a:solidFill>
              </a:rPr>
              <a:t> </a:t>
            </a:r>
            <a:r>
              <a:rPr lang="zh-TW" altLang="zh-TW" sz="2400" dirty="0" smtClean="0"/>
              <a:t>將</a:t>
            </a:r>
            <a:r>
              <a:rPr lang="en-US" altLang="zh-TW" sz="2400" dirty="0" smtClean="0"/>
              <a:t>X</a:t>
            </a:r>
            <a:r>
              <a:rPr lang="zh-TW" altLang="en-US" sz="2400" dirty="0" smtClean="0"/>
              <a:t>軸值</a:t>
            </a:r>
            <a:r>
              <a:rPr lang="zh-TW" altLang="zh-TW" sz="2400" dirty="0" smtClean="0"/>
              <a:t>介於</a:t>
            </a:r>
            <a:r>
              <a:rPr lang="en-US" altLang="zh-TW" sz="2400" dirty="0" smtClean="0"/>
              <a:t>m-d</a:t>
            </a:r>
            <a:r>
              <a:rPr lang="zh-TW" altLang="zh-TW" sz="2400" dirty="0" smtClean="0"/>
              <a:t>與</a:t>
            </a:r>
            <a:r>
              <a:rPr lang="en-US" altLang="zh-TW" sz="2400" dirty="0" err="1" smtClean="0"/>
              <a:t>m+d</a:t>
            </a:r>
            <a:r>
              <a:rPr lang="zh-TW" altLang="zh-TW" sz="2400" dirty="0" smtClean="0"/>
              <a:t>的所有點</a:t>
            </a:r>
            <a:r>
              <a:rPr lang="zh-TW" altLang="en-US" sz="2400" dirty="0" smtClean="0"/>
              <a:t>的</a:t>
            </a:r>
            <a:r>
              <a:rPr lang="en-US" altLang="zh-TW" sz="2400" dirty="0" smtClean="0"/>
              <a:t>Y</a:t>
            </a:r>
            <a:r>
              <a:rPr lang="zh-TW" altLang="en-US" sz="2400" dirty="0" smtClean="0"/>
              <a:t>軸值</a:t>
            </a:r>
            <a:r>
              <a:rPr lang="zh-TW" altLang="zh-TW" sz="2400" dirty="0" smtClean="0"/>
              <a:t>投射至直線</a:t>
            </a:r>
            <a:r>
              <a:rPr lang="en-US" altLang="zh-TW" sz="2400" dirty="0" smtClean="0"/>
              <a:t>L</a:t>
            </a:r>
            <a:r>
              <a:rPr lang="zh-TW" altLang="zh-TW" sz="2400" dirty="0" smtClean="0"/>
              <a:t>上。</a:t>
            </a:r>
            <a:r>
              <a:rPr lang="zh-TW" altLang="en-US" sz="2400" dirty="0" smtClean="0"/>
              <a:t>針</a:t>
            </a:r>
            <a:r>
              <a:rPr lang="zh-TW" altLang="zh-TW" sz="2400" dirty="0" smtClean="0"/>
              <a:t>對於每個</a:t>
            </a:r>
            <a:r>
              <a:rPr lang="en-US" altLang="zh-TW" sz="2400" dirty="0" smtClean="0"/>
              <a:t>X</a:t>
            </a:r>
            <a:r>
              <a:rPr lang="zh-TW" altLang="zh-TW" sz="2400" dirty="0" smtClean="0"/>
              <a:t>軸值落在範圍介於</a:t>
            </a:r>
            <a:r>
              <a:rPr lang="en-US" altLang="zh-TW" sz="2400" dirty="0" smtClean="0"/>
              <a:t>m-d</a:t>
            </a:r>
            <a:r>
              <a:rPr lang="zh-TW" altLang="zh-TW" sz="2400" dirty="0" smtClean="0"/>
              <a:t>與</a:t>
            </a:r>
            <a:r>
              <a:rPr lang="en-US" altLang="zh-TW" sz="2400" dirty="0" smtClean="0"/>
              <a:t>m</a:t>
            </a:r>
            <a:r>
              <a:rPr lang="zh-TW" altLang="zh-TW" sz="2400" dirty="0" smtClean="0"/>
              <a:t>之間的點</a:t>
            </a:r>
            <a:r>
              <a:rPr lang="en-US" altLang="zh-TW" sz="2400" dirty="0" smtClean="0"/>
              <a:t>p</a:t>
            </a:r>
            <a:r>
              <a:rPr lang="zh-TW" altLang="zh-TW" sz="2400" dirty="0" smtClean="0"/>
              <a:t>，以</a:t>
            </a:r>
            <a:r>
              <a:rPr lang="en-US" altLang="zh-TW" sz="2400" dirty="0" err="1" smtClean="0"/>
              <a:t>y</a:t>
            </a:r>
            <a:r>
              <a:rPr lang="en-US" altLang="zh-TW" sz="2400" baseline="-25000" dirty="0" err="1" smtClean="0"/>
              <a:t>p</a:t>
            </a:r>
            <a:r>
              <a:rPr lang="zh-TW" altLang="zh-TW" sz="2400" dirty="0" smtClean="0"/>
              <a:t>記錄其</a:t>
            </a:r>
            <a:r>
              <a:rPr lang="en-US" altLang="zh-TW" sz="2400" dirty="0" smtClean="0"/>
              <a:t>Y</a:t>
            </a:r>
            <a:r>
              <a:rPr lang="zh-TW" altLang="zh-TW" sz="2400" dirty="0" smtClean="0"/>
              <a:t>軸值，並尋找所有</a:t>
            </a:r>
            <a:r>
              <a:rPr lang="en-US" altLang="zh-TW" sz="2400" dirty="0" smtClean="0"/>
              <a:t>X</a:t>
            </a:r>
            <a:r>
              <a:rPr lang="zh-TW" altLang="zh-TW" sz="2400" dirty="0" smtClean="0"/>
              <a:t>軸值落在範圍介於</a:t>
            </a:r>
            <a:r>
              <a:rPr lang="en-US" altLang="zh-TW" sz="2400" dirty="0" smtClean="0"/>
              <a:t>m</a:t>
            </a:r>
            <a:r>
              <a:rPr lang="zh-TW" altLang="zh-TW" sz="2400" dirty="0" smtClean="0"/>
              <a:t>與</a:t>
            </a:r>
            <a:r>
              <a:rPr lang="en-US" altLang="zh-TW" sz="2400" dirty="0" err="1" smtClean="0"/>
              <a:t>m+d</a:t>
            </a:r>
            <a:r>
              <a:rPr lang="zh-TW" altLang="zh-TW" sz="2400" dirty="0" smtClean="0"/>
              <a:t>之間，且</a:t>
            </a:r>
            <a:r>
              <a:rPr lang="en-US" altLang="zh-TW" sz="2400" dirty="0" smtClean="0"/>
              <a:t>Y</a:t>
            </a:r>
            <a:r>
              <a:rPr lang="zh-TW" altLang="zh-TW" sz="2400" dirty="0" smtClean="0"/>
              <a:t>軸值介於</a:t>
            </a:r>
            <a:r>
              <a:rPr lang="en-US" altLang="zh-TW" sz="2400" dirty="0" err="1" smtClean="0"/>
              <a:t>y</a:t>
            </a:r>
            <a:r>
              <a:rPr lang="en-US" altLang="zh-TW" sz="2400" baseline="-30000" dirty="0" err="1" smtClean="0"/>
              <a:t>P</a:t>
            </a:r>
            <a:r>
              <a:rPr lang="en-US" altLang="zh-TW" sz="2400" dirty="0" err="1" smtClean="0"/>
              <a:t>+d</a:t>
            </a:r>
            <a:r>
              <a:rPr lang="en-US" altLang="zh-TW" sz="2400" dirty="0" smtClean="0"/>
              <a:t> </a:t>
            </a:r>
            <a:r>
              <a:rPr lang="zh-TW" altLang="zh-TW" sz="2400" dirty="0" smtClean="0"/>
              <a:t>與</a:t>
            </a:r>
            <a:r>
              <a:rPr lang="en-US" altLang="zh-TW" sz="2400" dirty="0" smtClean="0"/>
              <a:t> </a:t>
            </a:r>
            <a:r>
              <a:rPr lang="en-US" altLang="zh-TW" sz="2400" dirty="0" err="1" smtClean="0"/>
              <a:t>y</a:t>
            </a:r>
            <a:r>
              <a:rPr lang="en-US" altLang="zh-TW" sz="2400" baseline="-30000" dirty="0" err="1" smtClean="0"/>
              <a:t>P</a:t>
            </a:r>
            <a:r>
              <a:rPr lang="en-US" altLang="zh-TW" sz="2400" dirty="0" smtClean="0"/>
              <a:t>-d</a:t>
            </a:r>
            <a:r>
              <a:rPr lang="zh-TW" altLang="zh-TW" sz="2400" dirty="0" smtClean="0"/>
              <a:t>之間的所有點，若存在一點與</a:t>
            </a:r>
            <a:r>
              <a:rPr lang="en-US" altLang="zh-TW" sz="2400" dirty="0" smtClean="0"/>
              <a:t>p</a:t>
            </a:r>
            <a:r>
              <a:rPr lang="zh-TW" altLang="zh-TW" sz="2400" dirty="0" smtClean="0"/>
              <a:t>之距離為小於</a:t>
            </a:r>
            <a:r>
              <a:rPr lang="en-US" altLang="zh-TW" sz="2400" dirty="0" smtClean="0"/>
              <a:t>d</a:t>
            </a:r>
            <a:r>
              <a:rPr lang="zh-TW" altLang="zh-TW" sz="2400" dirty="0" smtClean="0"/>
              <a:t>的</a:t>
            </a:r>
            <a:r>
              <a:rPr lang="en-US" altLang="zh-TW" sz="2400" dirty="0" smtClean="0"/>
              <a:t>d’</a:t>
            </a:r>
            <a:r>
              <a:rPr lang="zh-TW" altLang="zh-TW" sz="2400" dirty="0" smtClean="0"/>
              <a:t>，則令</a:t>
            </a:r>
            <a:r>
              <a:rPr lang="en-US" altLang="zh-TW" sz="2400" dirty="0" smtClean="0"/>
              <a:t>d=d’</a:t>
            </a:r>
            <a:r>
              <a:rPr lang="zh-TW" altLang="zh-TW" sz="2400" dirty="0" smtClean="0"/>
              <a:t>。</a:t>
            </a:r>
            <a:r>
              <a:rPr lang="zh-TW" altLang="en-US" sz="2400" dirty="0" smtClean="0"/>
              <a:t>回傳</a:t>
            </a:r>
            <a:r>
              <a:rPr lang="en-US" altLang="zh-TW" sz="2400" dirty="0" smtClean="0"/>
              <a:t>d</a:t>
            </a:r>
            <a:r>
              <a:rPr lang="zh-TW" altLang="en-US" sz="2400" dirty="0" smtClean="0"/>
              <a:t>並結束執行。</a:t>
            </a:r>
            <a:endParaRPr lang="en-US" altLang="zh-TW" sz="2400" dirty="0" smtClean="0"/>
          </a:p>
          <a:p>
            <a:endParaRPr lang="zh-TW" altLang="zh-TW" sz="2400" dirty="0" smtClean="0"/>
          </a:p>
        </p:txBody>
      </p:sp>
      <p:sp>
        <p:nvSpPr>
          <p:cNvPr id="65539"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最近二維點對演算法</a:t>
            </a:r>
            <a:r>
              <a:rPr lang="en-US" altLang="zh-TW" smtClean="0"/>
              <a:t>(</a:t>
            </a:r>
            <a:r>
              <a:rPr lang="zh-TW" altLang="en-US" smtClean="0"/>
              <a:t>續</a:t>
            </a:r>
            <a:r>
              <a:rPr lang="en-US" altLang="zh-TW" smtClean="0"/>
              <a:t>)</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2636838"/>
            <a:ext cx="1868487" cy="380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541"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36F1613-2211-4E1B-B5B1-363516A0D630}" type="slidenum">
              <a:rPr kumimoji="0" lang="en-US" altLang="zh-TW" sz="1400" smtClean="0">
                <a:latin typeface="Arial" charset="0"/>
              </a:rPr>
              <a:pPr eaLnBrk="1" hangingPunct="1">
                <a:spcBef>
                  <a:spcPct val="0"/>
                </a:spcBef>
                <a:buClrTx/>
                <a:buSzTx/>
                <a:buFontTx/>
                <a:buNone/>
              </a:pPr>
              <a:t>60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最近二維點對演算法執行說明</a:t>
            </a:r>
            <a:endParaRPr lang="en-US" altLang="zh-TW" smtClean="0"/>
          </a:p>
        </p:txBody>
      </p:sp>
      <p:pic>
        <p:nvPicPr>
          <p:cNvPr id="1239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 y="2708275"/>
            <a:ext cx="4919663" cy="338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9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2276475"/>
            <a:ext cx="1784350" cy="38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9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050" y="2276475"/>
            <a:ext cx="1868488" cy="380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56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51A33DD-278C-4F79-A447-22E4F12677EC}" type="slidenum">
              <a:rPr kumimoji="0" lang="en-US" altLang="zh-TW" sz="1400" smtClean="0">
                <a:latin typeface="Arial" charset="0"/>
              </a:rPr>
              <a:pPr eaLnBrk="1" hangingPunct="1">
                <a:spcBef>
                  <a:spcPct val="0"/>
                </a:spcBef>
                <a:buClrTx/>
                <a:buSzTx/>
                <a:buFontTx/>
                <a:buNone/>
              </a:pPr>
              <a:t>61</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09"/>
                                        </p:tgtEl>
                                        <p:attrNameLst>
                                          <p:attrName>style.visibility</p:attrName>
                                        </p:attrNameLst>
                                      </p:cBhvr>
                                      <p:to>
                                        <p:strVal val="visible"/>
                                      </p:to>
                                    </p:set>
                                    <p:anim calcmode="lin" valueType="num">
                                      <p:cBhvr additive="base">
                                        <p:cTn id="7" dur="500" fill="hold"/>
                                        <p:tgtEl>
                                          <p:spTgt spid="123909"/>
                                        </p:tgtEl>
                                        <p:attrNameLst>
                                          <p:attrName>ppt_x</p:attrName>
                                        </p:attrNameLst>
                                      </p:cBhvr>
                                      <p:tavLst>
                                        <p:tav tm="0">
                                          <p:val>
                                            <p:strVal val="#ppt_x"/>
                                          </p:val>
                                        </p:tav>
                                        <p:tav tm="100000">
                                          <p:val>
                                            <p:strVal val="#ppt_x"/>
                                          </p:val>
                                        </p:tav>
                                      </p:tavLst>
                                    </p:anim>
                                    <p:anim calcmode="lin" valueType="num">
                                      <p:cBhvr additive="base">
                                        <p:cTn id="8" dur="500" fill="hold"/>
                                        <p:tgtEl>
                                          <p:spTgt spid="1239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gtEl>
                                        <p:attrNameLst>
                                          <p:attrName>style.visibility</p:attrName>
                                        </p:attrNameLst>
                                      </p:cBhvr>
                                      <p:to>
                                        <p:strVal val="visible"/>
                                      </p:to>
                                    </p:set>
                                    <p:anim calcmode="lin" valueType="num">
                                      <p:cBhvr additive="base">
                                        <p:cTn id="13" dur="500" fill="hold"/>
                                        <p:tgtEl>
                                          <p:spTgt spid="124931"/>
                                        </p:tgtEl>
                                        <p:attrNameLst>
                                          <p:attrName>ppt_x</p:attrName>
                                        </p:attrNameLst>
                                      </p:cBhvr>
                                      <p:tavLst>
                                        <p:tav tm="0">
                                          <p:val>
                                            <p:strVal val="#ppt_x"/>
                                          </p:val>
                                        </p:tav>
                                        <p:tav tm="100000">
                                          <p:val>
                                            <p:strVal val="#ppt_x"/>
                                          </p:val>
                                        </p:tav>
                                      </p:tavLst>
                                    </p:anim>
                                    <p:anim calcmode="lin" valueType="num">
                                      <p:cBhvr additive="base">
                                        <p:cTn id="14"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4930"/>
                                        </p:tgtEl>
                                        <p:attrNameLst>
                                          <p:attrName>style.visibility</p:attrName>
                                        </p:attrNameLst>
                                      </p:cBhvr>
                                      <p:to>
                                        <p:strVal val="visible"/>
                                      </p:to>
                                    </p:set>
                                    <p:anim calcmode="lin" valueType="num">
                                      <p:cBhvr additive="base">
                                        <p:cTn id="19" dur="500" fill="hold"/>
                                        <p:tgtEl>
                                          <p:spTgt spid="124930"/>
                                        </p:tgtEl>
                                        <p:attrNameLst>
                                          <p:attrName>ppt_x</p:attrName>
                                        </p:attrNameLst>
                                      </p:cBhvr>
                                      <p:tavLst>
                                        <p:tav tm="0">
                                          <p:val>
                                            <p:strVal val="#ppt_x"/>
                                          </p:val>
                                        </p:tav>
                                        <p:tav tm="100000">
                                          <p:val>
                                            <p:strVal val="#ppt_x"/>
                                          </p:val>
                                        </p:tav>
                                      </p:tavLst>
                                    </p:anim>
                                    <p:anim calcmode="lin" valueType="num">
                                      <p:cBhvr additive="base">
                                        <p:cTn id="20"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a:xfrm>
            <a:off x="1187450" y="617538"/>
            <a:ext cx="7956550" cy="1155700"/>
          </a:xfrm>
          <a:noFill/>
        </p:spPr>
        <p:txBody>
          <a:bodyPr/>
          <a:lstStyle/>
          <a:p>
            <a:pPr eaLnBrk="1" hangingPunct="1"/>
            <a:r>
              <a:rPr lang="zh-TW" altLang="en-US" sz="3600" b="1" smtClean="0"/>
              <a:t>最近二維點對演算法時間複雜度分析</a:t>
            </a:r>
            <a:endParaRPr lang="en-US" altLang="zh-TW" sz="3600" b="1" smtClean="0"/>
          </a:p>
        </p:txBody>
      </p:sp>
      <p:sp>
        <p:nvSpPr>
          <p:cNvPr id="65540" name="Rectangle 3"/>
          <p:cNvSpPr>
            <a:spLocks noGrp="1" noChangeArrowheads="1"/>
          </p:cNvSpPr>
          <p:nvPr/>
        </p:nvSpPr>
        <p:spPr bwMode="auto">
          <a:xfrm>
            <a:off x="179388" y="2743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just" eaLnBrk="1" hangingPunct="1">
              <a:defRPr/>
            </a:pPr>
            <a:r>
              <a:rPr lang="zh-TW" altLang="en-US" sz="2400" dirty="0" smtClean="0"/>
              <a:t>步驟時間複雜度</a:t>
            </a:r>
            <a:r>
              <a:rPr lang="en-US" altLang="zh-TW" sz="2400" dirty="0" smtClean="0"/>
              <a:t>:</a:t>
            </a:r>
          </a:p>
          <a:p>
            <a:pPr marL="0" indent="0" algn="just" eaLnBrk="1" hangingPunct="1">
              <a:buFont typeface="Wingdings" pitchFamily="2" charset="2"/>
              <a:buNone/>
              <a:defRPr/>
            </a:pPr>
            <a:r>
              <a:rPr lang="zh-TW" altLang="en-US" sz="2400" dirty="0" smtClean="0"/>
              <a:t>步驟</a:t>
            </a:r>
            <a:r>
              <a:rPr lang="en-US" altLang="zh-TW" sz="2400" dirty="0" smtClean="0"/>
              <a:t> 1: c</a:t>
            </a:r>
            <a:r>
              <a:rPr lang="en-US" altLang="zh-TW" sz="2400" baseline="-25000" dirty="0" smtClean="0"/>
              <a:t>1</a:t>
            </a:r>
            <a:r>
              <a:rPr lang="en-US" altLang="zh-TW" sz="2400" dirty="0" smtClean="0"/>
              <a:t>n log n (</a:t>
            </a:r>
            <a:r>
              <a:rPr lang="zh-TW" altLang="en-US" sz="2400" dirty="0" smtClean="0"/>
              <a:t>事先排序</a:t>
            </a:r>
            <a:r>
              <a:rPr lang="en-US" altLang="zh-TW" sz="2400" dirty="0" smtClean="0"/>
              <a:t>)</a:t>
            </a:r>
          </a:p>
          <a:p>
            <a:pPr marL="0" indent="0" eaLnBrk="1" hangingPunct="1">
              <a:buFont typeface="Wingdings" pitchFamily="2" charset="2"/>
              <a:buNone/>
              <a:defRPr/>
            </a:pPr>
            <a:r>
              <a:rPr lang="zh-TW" altLang="en-US" sz="2400" dirty="0" smtClean="0"/>
              <a:t>步驟</a:t>
            </a:r>
            <a:r>
              <a:rPr lang="en-US" altLang="zh-TW" sz="2400" dirty="0" smtClean="0"/>
              <a:t> 2~5: </a:t>
            </a:r>
          </a:p>
          <a:p>
            <a:pPr eaLnBrk="1" hangingPunct="1">
              <a:defRPr/>
            </a:pPr>
            <a:endParaRPr lang="en-US" altLang="zh-TW" sz="2400" dirty="0" smtClean="0"/>
          </a:p>
          <a:p>
            <a:pPr eaLnBrk="1" hangingPunct="1">
              <a:defRPr/>
            </a:pPr>
            <a:endParaRPr lang="en-US" altLang="zh-TW" sz="2400" dirty="0" smtClean="0"/>
          </a:p>
          <a:p>
            <a:pPr algn="just" eaLnBrk="1" hangingPunct="1">
              <a:buFont typeface="Wingdings" pitchFamily="2" charset="2"/>
              <a:buNone/>
              <a:defRPr/>
            </a:pPr>
            <a:r>
              <a:rPr lang="en-US" altLang="zh-TW" sz="2400" dirty="0" smtClean="0"/>
              <a:t>T’(n) = c</a:t>
            </a:r>
            <a:r>
              <a:rPr lang="en-US" altLang="zh-TW" sz="2400" baseline="-25000" dirty="0" smtClean="0"/>
              <a:t>2</a:t>
            </a:r>
            <a:r>
              <a:rPr lang="en-US" altLang="zh-TW" sz="2400" dirty="0" smtClean="0"/>
              <a:t>n log n</a:t>
            </a:r>
            <a:endParaRPr lang="en-US" altLang="zh-TW" sz="2400" dirty="0" smtClean="0">
              <a:latin typeface="Times New Roman" pitchFamily="18" charset="0"/>
              <a:sym typeface="Symbol" pitchFamily="18" charset="2"/>
            </a:endParaRPr>
          </a:p>
          <a:p>
            <a:pPr algn="just" eaLnBrk="1" hangingPunct="1">
              <a:defRPr/>
            </a:pPr>
            <a:r>
              <a:rPr lang="zh-TW" altLang="en-US" sz="2400" dirty="0" smtClean="0"/>
              <a:t>總時間複雜度</a:t>
            </a:r>
            <a:r>
              <a:rPr lang="en-US" altLang="zh-TW" sz="2400" dirty="0" smtClean="0"/>
              <a:t>:</a:t>
            </a:r>
          </a:p>
          <a:p>
            <a:pPr algn="just" eaLnBrk="1" hangingPunct="1">
              <a:buFont typeface="Wingdings" pitchFamily="2" charset="2"/>
              <a:buNone/>
              <a:defRPr/>
            </a:pPr>
            <a:r>
              <a:rPr lang="en-US" altLang="zh-TW" sz="2400" dirty="0" smtClean="0"/>
              <a:t>T(n) = c</a:t>
            </a:r>
            <a:r>
              <a:rPr lang="en-US" altLang="zh-TW" sz="2400" baseline="-25000" dirty="0" smtClean="0"/>
              <a:t>1</a:t>
            </a:r>
            <a:r>
              <a:rPr lang="en-US" altLang="zh-TW" sz="2400" dirty="0" smtClean="0"/>
              <a:t>n log n + c</a:t>
            </a:r>
            <a:r>
              <a:rPr lang="en-US" altLang="zh-TW" sz="2400" baseline="-25000" dirty="0" smtClean="0"/>
              <a:t>2</a:t>
            </a:r>
            <a:r>
              <a:rPr lang="en-US" altLang="zh-TW" sz="2400" dirty="0" smtClean="0"/>
              <a:t>n log n = O(n log n)</a:t>
            </a:r>
          </a:p>
          <a:p>
            <a:pPr eaLnBrk="1" hangingPunct="1">
              <a:defRPr/>
            </a:pPr>
            <a:endParaRPr lang="en-US" altLang="zh-TW" sz="2400" dirty="0" smtClean="0"/>
          </a:p>
        </p:txBody>
      </p:sp>
      <p:graphicFrame>
        <p:nvGraphicFramePr>
          <p:cNvPr id="65541" name="物件 4"/>
          <p:cNvGraphicFramePr>
            <a:graphicFrameLocks noChangeAspect="1"/>
          </p:cNvGraphicFramePr>
          <p:nvPr/>
        </p:nvGraphicFramePr>
        <p:xfrm>
          <a:off x="-180975" y="4076700"/>
          <a:ext cx="4860925" cy="1041400"/>
        </p:xfrm>
        <a:graphic>
          <a:graphicData uri="http://schemas.openxmlformats.org/presentationml/2006/ole">
            <mc:AlternateContent xmlns:mc="http://schemas.openxmlformats.org/markup-compatibility/2006">
              <mc:Choice xmlns:v="urn:schemas-microsoft-com:vml" Requires="v">
                <p:oleObj spid="_x0000_s67611" name="Document" r:id="rId4" imgW="3830615" imgH="823199" progId="Word.Document.8">
                  <p:embed/>
                </p:oleObj>
              </mc:Choice>
              <mc:Fallback>
                <p:oleObj name="Document" r:id="rId4" imgW="3830615" imgH="823199" progId="Word.Document.8">
                  <p:embed/>
                  <p:pic>
                    <p:nvPicPr>
                      <p:cNvPr id="0" name="物件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4076700"/>
                        <a:ext cx="48609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a:spLocks noGrp="1" noChangeArrowheads="1"/>
          </p:cNvSpPr>
          <p:nvPr>
            <p:ph idx="1"/>
          </p:nvPr>
        </p:nvSpPr>
        <p:spPr>
          <a:xfrm>
            <a:off x="4859338" y="1844675"/>
            <a:ext cx="4249737" cy="3097213"/>
          </a:xfrm>
          <a:ln>
            <a:solidFill>
              <a:schemeClr val="tx1"/>
            </a:solidFill>
            <a:miter lim="800000"/>
            <a:headEnd/>
            <a:tailEnd/>
          </a:ln>
        </p:spPr>
        <p:txBody>
          <a:bodyPr/>
          <a:lstStyle/>
          <a:p>
            <a:pPr algn="just"/>
            <a:r>
              <a:rPr lang="en-US" altLang="zh-TW" sz="1200" smtClean="0"/>
              <a:t>Algorithm</a:t>
            </a:r>
            <a:r>
              <a:rPr lang="zh-TW" altLang="en-US" sz="1200" smtClean="0"/>
              <a:t> 最近二維點對演算法</a:t>
            </a:r>
            <a:endParaRPr lang="en-US" altLang="zh-TW" sz="1200" smtClean="0"/>
          </a:p>
          <a:p>
            <a:pPr algn="just"/>
            <a:r>
              <a:rPr lang="en-US" altLang="zh-TW" sz="1200" smtClean="0"/>
              <a:t>Input: n</a:t>
            </a:r>
            <a:r>
              <a:rPr lang="zh-TW" altLang="en-US" sz="1200" smtClean="0"/>
              <a:t>個二維平面點所構成的集合</a:t>
            </a:r>
            <a:r>
              <a:rPr lang="en-US" altLang="zh-TW" sz="1200" smtClean="0"/>
              <a:t>S</a:t>
            </a:r>
            <a:r>
              <a:rPr lang="zh-TW" altLang="en-US" sz="1200" smtClean="0"/>
              <a:t>，</a:t>
            </a:r>
            <a:r>
              <a:rPr lang="en-US" altLang="zh-TW" sz="1200" smtClean="0"/>
              <a:t>n</a:t>
            </a:r>
            <a:r>
              <a:rPr lang="en-US" altLang="zh-TW" sz="1200" smtClean="0">
                <a:sym typeface="Symbol" pitchFamily="18" charset="2"/>
              </a:rPr>
              <a:t>2</a:t>
            </a:r>
            <a:endParaRPr lang="en-US" altLang="zh-TW" sz="1200" smtClean="0"/>
          </a:p>
          <a:p>
            <a:pPr algn="just"/>
            <a:r>
              <a:rPr lang="en-US" altLang="zh-TW" sz="1200" smtClean="0"/>
              <a:t>Output:</a:t>
            </a:r>
            <a:r>
              <a:rPr lang="zh-TW" altLang="en-US" sz="1200" smtClean="0"/>
              <a:t> 集合</a:t>
            </a:r>
            <a:r>
              <a:rPr lang="en-US" altLang="zh-TW" sz="1200" smtClean="0"/>
              <a:t>S</a:t>
            </a:r>
            <a:r>
              <a:rPr lang="zh-TW" altLang="en-US" sz="1200" smtClean="0"/>
              <a:t>中距離最近的二個點的距離</a:t>
            </a:r>
            <a:r>
              <a:rPr lang="en-US" altLang="zh-TW" sz="1200" smtClean="0"/>
              <a:t>d</a:t>
            </a:r>
          </a:p>
          <a:p>
            <a:pPr algn="just"/>
            <a:r>
              <a:rPr lang="zh-TW" altLang="en-US" sz="1200" smtClean="0">
                <a:solidFill>
                  <a:srgbClr val="3333FF"/>
                </a:solidFill>
              </a:rPr>
              <a:t>步驟</a:t>
            </a:r>
            <a:r>
              <a:rPr lang="en-US" altLang="zh-TW" sz="1200" smtClean="0">
                <a:solidFill>
                  <a:srgbClr val="3333FF"/>
                </a:solidFill>
              </a:rPr>
              <a:t>1:</a:t>
            </a:r>
            <a:r>
              <a:rPr lang="zh-TW" altLang="en-US" sz="1200" smtClean="0">
                <a:solidFill>
                  <a:srgbClr val="3333FF"/>
                </a:solidFill>
              </a:rPr>
              <a:t> </a:t>
            </a:r>
            <a:r>
              <a:rPr lang="zh-TW" altLang="en-US" sz="1200" smtClean="0"/>
              <a:t>根據</a:t>
            </a:r>
            <a:r>
              <a:rPr lang="en-US" altLang="zh-TW" sz="1200" smtClean="0"/>
              <a:t>X</a:t>
            </a:r>
            <a:r>
              <a:rPr lang="zh-TW" altLang="en-US" sz="1200" smtClean="0"/>
              <a:t>軸值與</a:t>
            </a:r>
            <a:r>
              <a:rPr lang="en-US" altLang="zh-TW" sz="1200" smtClean="0"/>
              <a:t>Y</a:t>
            </a:r>
            <a:r>
              <a:rPr lang="zh-TW" altLang="en-US" sz="1200" smtClean="0"/>
              <a:t>軸值來事先排序</a:t>
            </a:r>
            <a:r>
              <a:rPr lang="en-US" altLang="zh-TW" sz="1200" smtClean="0"/>
              <a:t>S</a:t>
            </a:r>
            <a:r>
              <a:rPr lang="zh-TW" altLang="en-US" sz="1200" smtClean="0"/>
              <a:t>中的點。</a:t>
            </a:r>
            <a:endParaRPr lang="en-US" altLang="zh-TW" sz="1200" smtClean="0"/>
          </a:p>
          <a:p>
            <a:pPr algn="just"/>
            <a:r>
              <a:rPr lang="zh-TW" altLang="en-US" sz="1200" smtClean="0">
                <a:solidFill>
                  <a:srgbClr val="3333FF"/>
                </a:solidFill>
              </a:rPr>
              <a:t>步驟</a:t>
            </a:r>
            <a:r>
              <a:rPr lang="en-US" altLang="zh-TW" sz="1200" smtClean="0">
                <a:solidFill>
                  <a:srgbClr val="3333FF"/>
                </a:solidFill>
              </a:rPr>
              <a:t>2:</a:t>
            </a:r>
            <a:r>
              <a:rPr lang="zh-TW" altLang="en-US" sz="1200" smtClean="0">
                <a:solidFill>
                  <a:srgbClr val="3333FF"/>
                </a:solidFill>
              </a:rPr>
              <a:t> </a:t>
            </a:r>
            <a:r>
              <a:rPr lang="zh-TW" altLang="en-US" sz="1200" smtClean="0"/>
              <a:t>若</a:t>
            </a:r>
            <a:r>
              <a:rPr lang="en-US" altLang="zh-TW" sz="1200" smtClean="0"/>
              <a:t>n=2</a:t>
            </a:r>
            <a:r>
              <a:rPr lang="zh-TW" altLang="en-US" sz="1200" smtClean="0"/>
              <a:t>，則回傳</a:t>
            </a:r>
            <a:r>
              <a:rPr lang="en-US" altLang="zh-TW" sz="1200" smtClean="0"/>
              <a:t>S</a:t>
            </a:r>
            <a:r>
              <a:rPr lang="zh-TW" altLang="en-US" sz="1200" smtClean="0"/>
              <a:t>中二點的距離</a:t>
            </a:r>
            <a:r>
              <a:rPr lang="en-US" altLang="zh-TW" sz="1200" smtClean="0"/>
              <a:t>d</a:t>
            </a:r>
            <a:r>
              <a:rPr lang="zh-TW" altLang="en-US" sz="1200" smtClean="0"/>
              <a:t>並結束。</a:t>
            </a:r>
            <a:endParaRPr lang="en-US" altLang="zh-TW" sz="1200" smtClean="0"/>
          </a:p>
          <a:p>
            <a:pPr algn="just"/>
            <a:r>
              <a:rPr lang="zh-TW" altLang="en-US" sz="1200" smtClean="0">
                <a:solidFill>
                  <a:srgbClr val="3333FF"/>
                </a:solidFill>
              </a:rPr>
              <a:t>步驟</a:t>
            </a:r>
            <a:r>
              <a:rPr lang="en-US" altLang="zh-TW" sz="1200" smtClean="0">
                <a:solidFill>
                  <a:srgbClr val="3333FF"/>
                </a:solidFill>
              </a:rPr>
              <a:t>3:</a:t>
            </a:r>
            <a:r>
              <a:rPr lang="zh-TW" altLang="en-US" sz="1200" smtClean="0">
                <a:solidFill>
                  <a:srgbClr val="3333FF"/>
                </a:solidFill>
              </a:rPr>
              <a:t> </a:t>
            </a:r>
            <a:r>
              <a:rPr lang="zh-TW" altLang="en-US" sz="1200" smtClean="0"/>
              <a:t>找出所有點的</a:t>
            </a:r>
            <a:r>
              <a:rPr lang="en-US" altLang="zh-TW" sz="1200" smtClean="0"/>
              <a:t>X</a:t>
            </a:r>
            <a:r>
              <a:rPr lang="zh-TW" altLang="en-US" sz="1200" smtClean="0"/>
              <a:t>軸中位數</a:t>
            </a:r>
            <a:r>
              <a:rPr lang="en-US" altLang="zh-TW" sz="1200" smtClean="0"/>
              <a:t>(median)m</a:t>
            </a:r>
            <a:r>
              <a:rPr lang="zh-TW" altLang="en-US" sz="1200" smtClean="0"/>
              <a:t>畫出</a:t>
            </a:r>
            <a:r>
              <a:rPr lang="zh-TW" altLang="zh-TW" sz="1200" smtClean="0"/>
              <a:t>垂直於</a:t>
            </a:r>
            <a:r>
              <a:rPr lang="en-US" altLang="zh-TW" sz="1200" smtClean="0"/>
              <a:t>X</a:t>
            </a:r>
            <a:r>
              <a:rPr lang="zh-TW" altLang="zh-TW" sz="1200" smtClean="0"/>
              <a:t>軸</a:t>
            </a:r>
            <a:r>
              <a:rPr lang="zh-TW" altLang="en-US" sz="1200" smtClean="0"/>
              <a:t>的直線</a:t>
            </a:r>
            <a:r>
              <a:rPr lang="en-US" altLang="zh-TW" sz="1200" smtClean="0"/>
              <a:t>L</a:t>
            </a:r>
            <a:r>
              <a:rPr lang="zh-TW" altLang="en-US" sz="1200" smtClean="0"/>
              <a:t>，將</a:t>
            </a:r>
            <a:r>
              <a:rPr lang="en-US" altLang="zh-TW" sz="1200" smtClean="0"/>
              <a:t>S</a:t>
            </a:r>
            <a:r>
              <a:rPr lang="zh-TW" altLang="en-US" sz="1200" smtClean="0"/>
              <a:t>中的點分為二個集合</a:t>
            </a:r>
            <a:r>
              <a:rPr lang="en-US" altLang="zh-TW" sz="1200" smtClean="0"/>
              <a:t>S</a:t>
            </a:r>
            <a:r>
              <a:rPr lang="en-US" altLang="zh-TW" sz="1200" baseline="-25000" smtClean="0"/>
              <a:t>L</a:t>
            </a:r>
            <a:r>
              <a:rPr lang="zh-TW" altLang="en-US" sz="1200" smtClean="0"/>
              <a:t>與</a:t>
            </a:r>
            <a:r>
              <a:rPr lang="en-US" altLang="zh-TW" sz="1200" smtClean="0"/>
              <a:t>S</a:t>
            </a:r>
            <a:r>
              <a:rPr lang="en-US" altLang="zh-TW" sz="1200" baseline="-25000" smtClean="0"/>
              <a:t>R</a:t>
            </a:r>
            <a:r>
              <a:rPr lang="zh-TW" altLang="en-US" sz="1200" smtClean="0"/>
              <a:t>。</a:t>
            </a:r>
            <a:endParaRPr lang="en-US" altLang="zh-TW" sz="1200" smtClean="0"/>
          </a:p>
          <a:p>
            <a:pPr algn="just"/>
            <a:r>
              <a:rPr lang="zh-TW" altLang="en-US" sz="1200" smtClean="0">
                <a:solidFill>
                  <a:srgbClr val="3333FF"/>
                </a:solidFill>
              </a:rPr>
              <a:t>步驟</a:t>
            </a:r>
            <a:r>
              <a:rPr lang="en-US" altLang="zh-TW" sz="1200" smtClean="0">
                <a:solidFill>
                  <a:srgbClr val="3333FF"/>
                </a:solidFill>
              </a:rPr>
              <a:t>4:</a:t>
            </a:r>
            <a:r>
              <a:rPr lang="en-US" altLang="zh-TW" sz="1200" smtClean="0"/>
              <a:t> </a:t>
            </a:r>
            <a:r>
              <a:rPr lang="zh-TW" altLang="en-US" sz="1200" smtClean="0"/>
              <a:t>遞迴地使用二維點對演算法分別求出</a:t>
            </a:r>
            <a:r>
              <a:rPr lang="en-US" altLang="zh-TW" sz="1200" smtClean="0"/>
              <a:t>S</a:t>
            </a:r>
            <a:r>
              <a:rPr lang="en-US" altLang="zh-TW" sz="1200" baseline="-25000" smtClean="0"/>
              <a:t>L</a:t>
            </a:r>
            <a:r>
              <a:rPr lang="zh-TW" altLang="en-US" sz="1200" smtClean="0"/>
              <a:t>與</a:t>
            </a:r>
            <a:r>
              <a:rPr lang="en-US" altLang="zh-TW" sz="1200" smtClean="0"/>
              <a:t>S</a:t>
            </a:r>
            <a:r>
              <a:rPr lang="en-US" altLang="zh-TW" sz="1200" baseline="-25000" smtClean="0"/>
              <a:t>R</a:t>
            </a:r>
            <a:r>
              <a:rPr lang="zh-TW" altLang="en-US" sz="1200" smtClean="0"/>
              <a:t>中最近二維點對的距離</a:t>
            </a:r>
            <a:r>
              <a:rPr lang="en-US" altLang="zh-TW" sz="1200" smtClean="0"/>
              <a:t>d</a:t>
            </a:r>
            <a:r>
              <a:rPr lang="en-US" altLang="zh-TW" sz="1200" baseline="-30000" smtClean="0"/>
              <a:t>L</a:t>
            </a:r>
            <a:r>
              <a:rPr lang="zh-TW" altLang="en-US" sz="1200" smtClean="0"/>
              <a:t>與</a:t>
            </a:r>
            <a:r>
              <a:rPr lang="en-US" altLang="zh-TW" sz="1200" smtClean="0"/>
              <a:t>d</a:t>
            </a:r>
            <a:r>
              <a:rPr lang="en-US" altLang="zh-TW" sz="1200" baseline="-30000" smtClean="0"/>
              <a:t>R</a:t>
            </a:r>
            <a:r>
              <a:rPr lang="zh-TW" altLang="zh-TW" sz="1200" smtClean="0"/>
              <a:t>，且令</a:t>
            </a:r>
            <a:r>
              <a:rPr lang="en-US" altLang="zh-TW" sz="1200" smtClean="0"/>
              <a:t> d = min(d</a:t>
            </a:r>
            <a:r>
              <a:rPr lang="en-US" altLang="zh-TW" sz="1200" baseline="-30000" smtClean="0"/>
              <a:t>L</a:t>
            </a:r>
            <a:r>
              <a:rPr lang="en-US" altLang="zh-TW" sz="1200" smtClean="0"/>
              <a:t>, d</a:t>
            </a:r>
            <a:r>
              <a:rPr lang="en-US" altLang="zh-TW" sz="1200" baseline="-30000" smtClean="0"/>
              <a:t>R</a:t>
            </a:r>
            <a:r>
              <a:rPr lang="en-US" altLang="zh-TW" sz="1200" smtClean="0"/>
              <a:t>)</a:t>
            </a:r>
            <a:r>
              <a:rPr lang="zh-TW" altLang="zh-TW" sz="1200" smtClean="0"/>
              <a:t>。</a:t>
            </a:r>
            <a:r>
              <a:rPr lang="en-US" altLang="zh-TW" sz="1200" smtClean="0"/>
              <a:t> </a:t>
            </a:r>
          </a:p>
          <a:p>
            <a:pPr algn="just"/>
            <a:r>
              <a:rPr lang="zh-TW" altLang="en-US" sz="1200" smtClean="0">
                <a:solidFill>
                  <a:srgbClr val="3333FF"/>
                </a:solidFill>
              </a:rPr>
              <a:t>步驟</a:t>
            </a:r>
            <a:r>
              <a:rPr lang="en-US" altLang="zh-TW" sz="1200" smtClean="0">
                <a:solidFill>
                  <a:srgbClr val="3333FF"/>
                </a:solidFill>
              </a:rPr>
              <a:t>5:</a:t>
            </a:r>
            <a:r>
              <a:rPr lang="zh-TW" altLang="en-US" sz="1200" smtClean="0">
                <a:solidFill>
                  <a:srgbClr val="3333FF"/>
                </a:solidFill>
              </a:rPr>
              <a:t> </a:t>
            </a:r>
            <a:r>
              <a:rPr lang="zh-TW" altLang="zh-TW" sz="1200" smtClean="0"/>
              <a:t>將</a:t>
            </a:r>
            <a:r>
              <a:rPr lang="en-US" altLang="zh-TW" sz="1200" smtClean="0"/>
              <a:t>X</a:t>
            </a:r>
            <a:r>
              <a:rPr lang="zh-TW" altLang="en-US" sz="1200" smtClean="0"/>
              <a:t>軸值</a:t>
            </a:r>
            <a:r>
              <a:rPr lang="zh-TW" altLang="zh-TW" sz="1200" smtClean="0"/>
              <a:t>介於</a:t>
            </a:r>
            <a:r>
              <a:rPr lang="en-US" altLang="zh-TW" sz="1200" smtClean="0"/>
              <a:t>m-d</a:t>
            </a:r>
            <a:r>
              <a:rPr lang="zh-TW" altLang="zh-TW" sz="1200" smtClean="0"/>
              <a:t>與</a:t>
            </a:r>
            <a:r>
              <a:rPr lang="en-US" altLang="zh-TW" sz="1200" smtClean="0"/>
              <a:t>m+d</a:t>
            </a:r>
            <a:r>
              <a:rPr lang="zh-TW" altLang="zh-TW" sz="1200" smtClean="0"/>
              <a:t>的所有點</a:t>
            </a:r>
            <a:r>
              <a:rPr lang="zh-TW" altLang="en-US" sz="1200" smtClean="0"/>
              <a:t>的</a:t>
            </a:r>
            <a:r>
              <a:rPr lang="en-US" altLang="zh-TW" sz="1200" smtClean="0"/>
              <a:t>Y</a:t>
            </a:r>
            <a:r>
              <a:rPr lang="zh-TW" altLang="en-US" sz="1200" smtClean="0"/>
              <a:t>軸值</a:t>
            </a:r>
            <a:r>
              <a:rPr lang="zh-TW" altLang="zh-TW" sz="1200" smtClean="0"/>
              <a:t>投射至直線</a:t>
            </a:r>
            <a:r>
              <a:rPr lang="en-US" altLang="zh-TW" sz="1200" smtClean="0"/>
              <a:t>L</a:t>
            </a:r>
            <a:r>
              <a:rPr lang="zh-TW" altLang="zh-TW" sz="1200" smtClean="0"/>
              <a:t>上。</a:t>
            </a:r>
            <a:r>
              <a:rPr lang="zh-TW" altLang="en-US" sz="1200" smtClean="0"/>
              <a:t>針</a:t>
            </a:r>
            <a:r>
              <a:rPr lang="zh-TW" altLang="zh-TW" sz="1200" smtClean="0"/>
              <a:t>對於每個</a:t>
            </a:r>
            <a:r>
              <a:rPr lang="en-US" altLang="zh-TW" sz="1200" smtClean="0"/>
              <a:t>X</a:t>
            </a:r>
            <a:r>
              <a:rPr lang="zh-TW" altLang="zh-TW" sz="1200" smtClean="0"/>
              <a:t>軸值落在範圍介於</a:t>
            </a:r>
            <a:r>
              <a:rPr lang="en-US" altLang="zh-TW" sz="1200" smtClean="0"/>
              <a:t>m-d</a:t>
            </a:r>
            <a:r>
              <a:rPr lang="zh-TW" altLang="zh-TW" sz="1200" smtClean="0"/>
              <a:t>與</a:t>
            </a:r>
            <a:r>
              <a:rPr lang="en-US" altLang="zh-TW" sz="1200" smtClean="0"/>
              <a:t>m</a:t>
            </a:r>
            <a:r>
              <a:rPr lang="zh-TW" altLang="zh-TW" sz="1200" smtClean="0"/>
              <a:t>之間的點</a:t>
            </a:r>
            <a:r>
              <a:rPr lang="en-US" altLang="zh-TW" sz="1200" smtClean="0"/>
              <a:t>p</a:t>
            </a:r>
            <a:r>
              <a:rPr lang="zh-TW" altLang="zh-TW" sz="1200" smtClean="0"/>
              <a:t>，以</a:t>
            </a:r>
            <a:r>
              <a:rPr lang="en-US" altLang="zh-TW" sz="1200" smtClean="0"/>
              <a:t>y</a:t>
            </a:r>
            <a:r>
              <a:rPr lang="en-US" altLang="zh-TW" sz="1200" baseline="-25000" smtClean="0"/>
              <a:t>p</a:t>
            </a:r>
            <a:r>
              <a:rPr lang="zh-TW" altLang="zh-TW" sz="1200" smtClean="0"/>
              <a:t>記錄其</a:t>
            </a:r>
            <a:r>
              <a:rPr lang="en-US" altLang="zh-TW" sz="1200" smtClean="0"/>
              <a:t>Y</a:t>
            </a:r>
            <a:r>
              <a:rPr lang="zh-TW" altLang="zh-TW" sz="1200" smtClean="0"/>
              <a:t>軸值，並尋找所有</a:t>
            </a:r>
            <a:r>
              <a:rPr lang="en-US" altLang="zh-TW" sz="1200" smtClean="0"/>
              <a:t>X</a:t>
            </a:r>
            <a:r>
              <a:rPr lang="zh-TW" altLang="zh-TW" sz="1200" smtClean="0"/>
              <a:t>軸值落在範圍介於</a:t>
            </a:r>
            <a:r>
              <a:rPr lang="en-US" altLang="zh-TW" sz="1200" smtClean="0"/>
              <a:t>m</a:t>
            </a:r>
            <a:r>
              <a:rPr lang="zh-TW" altLang="zh-TW" sz="1200" smtClean="0"/>
              <a:t>與</a:t>
            </a:r>
            <a:r>
              <a:rPr lang="en-US" altLang="zh-TW" sz="1200" smtClean="0"/>
              <a:t>m+d</a:t>
            </a:r>
            <a:r>
              <a:rPr lang="zh-TW" altLang="zh-TW" sz="1200" smtClean="0"/>
              <a:t>之間，且</a:t>
            </a:r>
            <a:r>
              <a:rPr lang="en-US" altLang="zh-TW" sz="1200" smtClean="0"/>
              <a:t>Y</a:t>
            </a:r>
            <a:r>
              <a:rPr lang="zh-TW" altLang="zh-TW" sz="1200" smtClean="0"/>
              <a:t>軸值介於</a:t>
            </a:r>
            <a:r>
              <a:rPr lang="en-US" altLang="zh-TW" sz="1200" smtClean="0"/>
              <a:t>y</a:t>
            </a:r>
            <a:r>
              <a:rPr lang="en-US" altLang="zh-TW" sz="1200" baseline="-30000" smtClean="0"/>
              <a:t>P</a:t>
            </a:r>
            <a:r>
              <a:rPr lang="en-US" altLang="zh-TW" sz="1200" smtClean="0"/>
              <a:t>+d </a:t>
            </a:r>
            <a:r>
              <a:rPr lang="zh-TW" altLang="zh-TW" sz="1200" smtClean="0"/>
              <a:t>與</a:t>
            </a:r>
            <a:r>
              <a:rPr lang="en-US" altLang="zh-TW" sz="1200" smtClean="0"/>
              <a:t> y</a:t>
            </a:r>
            <a:r>
              <a:rPr lang="en-US" altLang="zh-TW" sz="1200" baseline="-30000" smtClean="0"/>
              <a:t>P</a:t>
            </a:r>
            <a:r>
              <a:rPr lang="en-US" altLang="zh-TW" sz="1200" smtClean="0"/>
              <a:t>-d</a:t>
            </a:r>
            <a:r>
              <a:rPr lang="zh-TW" altLang="zh-TW" sz="1200" smtClean="0"/>
              <a:t>之間的所有點，若存在一點與</a:t>
            </a:r>
            <a:r>
              <a:rPr lang="en-US" altLang="zh-TW" sz="1200" smtClean="0"/>
              <a:t>p</a:t>
            </a:r>
            <a:r>
              <a:rPr lang="zh-TW" altLang="zh-TW" sz="1200" smtClean="0"/>
              <a:t>之距離為小於</a:t>
            </a:r>
            <a:r>
              <a:rPr lang="en-US" altLang="zh-TW" sz="1200" smtClean="0"/>
              <a:t>d</a:t>
            </a:r>
            <a:r>
              <a:rPr lang="zh-TW" altLang="zh-TW" sz="1200" smtClean="0"/>
              <a:t>的</a:t>
            </a:r>
            <a:r>
              <a:rPr lang="en-US" altLang="zh-TW" sz="1200" smtClean="0"/>
              <a:t>d’</a:t>
            </a:r>
            <a:r>
              <a:rPr lang="zh-TW" altLang="zh-TW" sz="1200" smtClean="0"/>
              <a:t>，則令</a:t>
            </a:r>
            <a:r>
              <a:rPr lang="en-US" altLang="zh-TW" sz="1200" smtClean="0"/>
              <a:t>d=d’</a:t>
            </a:r>
            <a:r>
              <a:rPr lang="zh-TW" altLang="zh-TW" sz="1200" smtClean="0"/>
              <a:t>。</a:t>
            </a:r>
            <a:r>
              <a:rPr lang="zh-TW" altLang="en-US" sz="1200" smtClean="0"/>
              <a:t>回傳</a:t>
            </a:r>
            <a:r>
              <a:rPr lang="en-US" altLang="zh-TW" sz="1200" smtClean="0"/>
              <a:t>d</a:t>
            </a:r>
            <a:r>
              <a:rPr lang="zh-TW" altLang="en-US" sz="1200" smtClean="0"/>
              <a:t>並結束執行。</a:t>
            </a:r>
            <a:endParaRPr lang="en-US" altLang="zh-TW" sz="1200" smtClean="0"/>
          </a:p>
          <a:p>
            <a:pPr algn="just"/>
            <a:endParaRPr lang="zh-TW" altLang="zh-TW" sz="1200" smtClean="0"/>
          </a:p>
          <a:p>
            <a:pPr algn="just"/>
            <a:endParaRPr lang="en-US" altLang="zh-TW" sz="1200" smtClean="0"/>
          </a:p>
        </p:txBody>
      </p:sp>
      <p:sp>
        <p:nvSpPr>
          <p:cNvPr id="6759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F24E10A-11C9-4638-9A5C-B0DBBACD4F04}" type="slidenum">
              <a:rPr kumimoji="0" lang="en-US" altLang="zh-TW" sz="1400" smtClean="0">
                <a:latin typeface="Arial" charset="0"/>
              </a:rPr>
              <a:pPr eaLnBrk="1" hangingPunct="1">
                <a:spcBef>
                  <a:spcPct val="0"/>
                </a:spcBef>
                <a:buClrTx/>
                <a:buSzTx/>
                <a:buFontTx/>
                <a:buNone/>
              </a:pPr>
              <a:t>62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additive="base">
                                        <p:cTn id="1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additive="base">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65540">
                                            <p:txEl>
                                              <p:pRg st="0" end="0"/>
                                            </p:txEl>
                                          </p:spTgt>
                                        </p:tgtEl>
                                        <p:attrNameLst>
                                          <p:attrName>style.visibility</p:attrName>
                                        </p:attrNameLst>
                                      </p:cBhvr>
                                      <p:to>
                                        <p:strVal val="visible"/>
                                      </p:to>
                                    </p:set>
                                    <p:anim calcmode="lin" valueType="num">
                                      <p:cBhvr additive="base">
                                        <p:cTn id="45"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65540">
                                            <p:txEl>
                                              <p:pRg st="1" end="1"/>
                                            </p:txEl>
                                          </p:spTgt>
                                        </p:tgtEl>
                                        <p:attrNameLst>
                                          <p:attrName>style.visibility</p:attrName>
                                        </p:attrNameLst>
                                      </p:cBhvr>
                                      <p:to>
                                        <p:strVal val="visible"/>
                                      </p:to>
                                    </p:set>
                                    <p:anim calcmode="lin" valueType="num">
                                      <p:cBhvr additive="base">
                                        <p:cTn id="51" dur="500" fill="hold"/>
                                        <p:tgtEl>
                                          <p:spTgt spid="65540">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5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65540">
                                            <p:txEl>
                                              <p:pRg st="2" end="2"/>
                                            </p:txEl>
                                          </p:spTgt>
                                        </p:tgtEl>
                                        <p:attrNameLst>
                                          <p:attrName>style.visibility</p:attrName>
                                        </p:attrNameLst>
                                      </p:cBhvr>
                                      <p:to>
                                        <p:strVal val="visible"/>
                                      </p:to>
                                    </p:set>
                                    <p:anim calcmode="lin" valueType="num">
                                      <p:cBhvr additive="base">
                                        <p:cTn id="57" dur="500" fill="hold"/>
                                        <p:tgtEl>
                                          <p:spTgt spid="65540">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5540">
                                            <p:txEl>
                                              <p:pRg st="2" end="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5541"/>
                                        </p:tgtEl>
                                        <p:attrNameLst>
                                          <p:attrName>style.visibility</p:attrName>
                                        </p:attrNameLst>
                                      </p:cBhvr>
                                      <p:to>
                                        <p:strVal val="visible"/>
                                      </p:to>
                                    </p:set>
                                    <p:anim calcmode="lin" valueType="num">
                                      <p:cBhvr additive="base">
                                        <p:cTn id="61" dur="500" fill="hold"/>
                                        <p:tgtEl>
                                          <p:spTgt spid="65541"/>
                                        </p:tgtEl>
                                        <p:attrNameLst>
                                          <p:attrName>ppt_x</p:attrName>
                                        </p:attrNameLst>
                                      </p:cBhvr>
                                      <p:tavLst>
                                        <p:tav tm="0">
                                          <p:val>
                                            <p:strVal val="#ppt_x"/>
                                          </p:val>
                                        </p:tav>
                                        <p:tav tm="100000">
                                          <p:val>
                                            <p:strVal val="#ppt_x"/>
                                          </p:val>
                                        </p:tav>
                                      </p:tavLst>
                                    </p:anim>
                                    <p:anim calcmode="lin" valueType="num">
                                      <p:cBhvr additive="base">
                                        <p:cTn id="62" dur="500" fill="hold"/>
                                        <p:tgtEl>
                                          <p:spTgt spid="6554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65540">
                                            <p:txEl>
                                              <p:pRg st="5" end="5"/>
                                            </p:txEl>
                                          </p:spTgt>
                                        </p:tgtEl>
                                        <p:attrNameLst>
                                          <p:attrName>style.visibility</p:attrName>
                                        </p:attrNameLst>
                                      </p:cBhvr>
                                      <p:to>
                                        <p:strVal val="visible"/>
                                      </p:to>
                                    </p:set>
                                    <p:anim calcmode="lin" valueType="num">
                                      <p:cBhvr additive="base">
                                        <p:cTn id="67" dur="500" fill="hold"/>
                                        <p:tgtEl>
                                          <p:spTgt spid="65540">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55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65540">
                                            <p:txEl>
                                              <p:pRg st="6" end="6"/>
                                            </p:txEl>
                                          </p:spTgt>
                                        </p:tgtEl>
                                        <p:attrNameLst>
                                          <p:attrName>style.visibility</p:attrName>
                                        </p:attrNameLst>
                                      </p:cBhvr>
                                      <p:to>
                                        <p:strVal val="visible"/>
                                      </p:to>
                                    </p:set>
                                    <p:anim calcmode="lin" valueType="num">
                                      <p:cBhvr additive="base">
                                        <p:cTn id="73" dur="500" fill="hold"/>
                                        <p:tgtEl>
                                          <p:spTgt spid="65540">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554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65540">
                                            <p:txEl>
                                              <p:pRg st="7" end="7"/>
                                            </p:txEl>
                                          </p:spTgt>
                                        </p:tgtEl>
                                        <p:attrNameLst>
                                          <p:attrName>style.visibility</p:attrName>
                                        </p:attrNameLst>
                                      </p:cBhvr>
                                      <p:to>
                                        <p:strVal val="visible"/>
                                      </p:to>
                                    </p:set>
                                    <p:anim calcmode="lin" valueType="num">
                                      <p:cBhvr additive="base">
                                        <p:cTn id="79" dur="500" fill="hold"/>
                                        <p:tgtEl>
                                          <p:spTgt spid="65540">
                                            <p:txEl>
                                              <p:pRg st="7" end="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554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標題 1"/>
          <p:cNvSpPr>
            <a:spLocks noGrp="1"/>
          </p:cNvSpPr>
          <p:nvPr>
            <p:ph type="title"/>
          </p:nvPr>
        </p:nvSpPr>
        <p:spPr/>
        <p:txBody>
          <a:bodyPr/>
          <a:lstStyle/>
          <a:p>
            <a:endParaRPr lang="zh-TW" altLang="en-US" smtClean="0"/>
          </a:p>
        </p:txBody>
      </p:sp>
      <p:sp>
        <p:nvSpPr>
          <p:cNvPr id="61443"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None/>
            </a:pPr>
            <a:r>
              <a:rPr lang="en-US" altLang="zh-TW" sz="4800" b="1" dirty="0" smtClean="0"/>
              <a:t>8. </a:t>
            </a:r>
            <a:r>
              <a:rPr lang="zh-TW" altLang="en-US" sz="4800" dirty="0" smtClean="0"/>
              <a:t>最大連續子</a:t>
            </a:r>
            <a:r>
              <a:rPr lang="zh-TW" altLang="en-US" sz="4800" dirty="0"/>
              <a:t>序列和</a:t>
            </a:r>
            <a:r>
              <a:rPr lang="zh-TW" altLang="en-US" sz="4800" dirty="0" smtClean="0"/>
              <a:t>問題</a:t>
            </a:r>
            <a:endParaRPr lang="en-US" altLang="zh-TW" sz="4800" dirty="0" smtClean="0"/>
          </a:p>
        </p:txBody>
      </p:sp>
      <p:sp>
        <p:nvSpPr>
          <p:cNvPr id="6144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4E18282-09B7-44D4-AEC0-2F69DFF79005}" type="slidenum">
              <a:rPr kumimoji="0" lang="en-US" altLang="zh-TW" sz="1400" smtClean="0">
                <a:latin typeface="Arial" charset="0"/>
              </a:rPr>
              <a:pPr eaLnBrk="1" hangingPunct="1">
                <a:spcBef>
                  <a:spcPct val="0"/>
                </a:spcBef>
                <a:buClrTx/>
                <a:buSzTx/>
                <a:buFontTx/>
                <a:buNone/>
              </a:pPr>
              <a:t>63</a:t>
            </a:fld>
            <a:endParaRPr kumimoji="0" lang="en-US" altLang="zh-TW" sz="1400" smtClean="0">
              <a:latin typeface="Arial" charset="0"/>
            </a:endParaRPr>
          </a:p>
        </p:txBody>
      </p:sp>
    </p:spTree>
    <p:extLst>
      <p:ext uri="{BB962C8B-B14F-4D97-AF65-F5344CB8AC3E}">
        <p14:creationId xmlns:p14="http://schemas.microsoft.com/office/powerpoint/2010/main" val="24550089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14313"/>
            <a:ext cx="7972375" cy="1803400"/>
          </a:xfrm>
        </p:spPr>
        <p:txBody>
          <a:bodyPr/>
          <a:lstStyle/>
          <a:p>
            <a:r>
              <a:rPr lang="zh-TW" altLang="en-US" dirty="0" smtClean="0"/>
              <a:t>最大</a:t>
            </a:r>
            <a:r>
              <a:rPr lang="zh-TW" altLang="en-US" dirty="0"/>
              <a:t>連續</a:t>
            </a:r>
            <a:r>
              <a:rPr lang="zh-TW" altLang="en-US" dirty="0" smtClean="0"/>
              <a:t>子序列和</a:t>
            </a:r>
            <a:r>
              <a:rPr lang="en-US" altLang="zh-TW" dirty="0"/>
              <a:t>(Maximum Contiguous Subsequence Sum, MCSS)</a:t>
            </a:r>
            <a:r>
              <a:rPr lang="zh-TW" altLang="en-US" dirty="0" smtClean="0"/>
              <a:t>問題</a:t>
            </a:r>
            <a:endParaRPr lang="zh-TW" altLang="en-US" dirty="0"/>
          </a:p>
        </p:txBody>
      </p:sp>
      <p:sp>
        <p:nvSpPr>
          <p:cNvPr id="3" name="內容版面配置區 2"/>
          <p:cNvSpPr>
            <a:spLocks noGrp="1"/>
          </p:cNvSpPr>
          <p:nvPr>
            <p:ph idx="1"/>
          </p:nvPr>
        </p:nvSpPr>
        <p:spPr>
          <a:xfrm>
            <a:off x="539552" y="2017713"/>
            <a:ext cx="8415536" cy="4114800"/>
          </a:xfrm>
        </p:spPr>
        <p:txBody>
          <a:bodyPr/>
          <a:lstStyle/>
          <a:p>
            <a:r>
              <a:rPr lang="zh-TW" altLang="en-US" dirty="0"/>
              <a:t>給定</a:t>
            </a:r>
            <a:r>
              <a:rPr lang="zh-TW" altLang="en-US" dirty="0" smtClean="0"/>
              <a:t>一個</a:t>
            </a:r>
            <a:r>
              <a:rPr lang="zh-TW" altLang="en-US" dirty="0"/>
              <a:t>包含</a:t>
            </a:r>
            <a:r>
              <a:rPr lang="en-US" altLang="zh-TW" dirty="0"/>
              <a:t>n</a:t>
            </a:r>
            <a:r>
              <a:rPr lang="zh-TW" altLang="en-US" dirty="0"/>
              <a:t>個正或負整數</a:t>
            </a:r>
            <a:r>
              <a:rPr lang="zh-TW" altLang="en-US" dirty="0" smtClean="0"/>
              <a:t>的序列</a:t>
            </a:r>
            <a:r>
              <a:rPr lang="en-US" altLang="zh-TW" dirty="0" smtClean="0"/>
              <a:t>S=s</a:t>
            </a:r>
            <a:r>
              <a:rPr lang="en-US" altLang="zh-TW" baseline="-25000" dirty="0" smtClean="0"/>
              <a:t>1</a:t>
            </a:r>
            <a:r>
              <a:rPr lang="en-US" altLang="zh-TW" dirty="0" smtClean="0"/>
              <a:t>, s</a:t>
            </a:r>
            <a:r>
              <a:rPr lang="en-US" altLang="zh-TW" baseline="-25000" dirty="0" smtClean="0"/>
              <a:t>2</a:t>
            </a:r>
            <a:r>
              <a:rPr lang="en-US" altLang="zh-TW" dirty="0" smtClean="0"/>
              <a:t>,…, </a:t>
            </a:r>
            <a:r>
              <a:rPr lang="en-US" altLang="zh-TW" dirty="0" err="1" smtClean="0"/>
              <a:t>s</a:t>
            </a:r>
            <a:r>
              <a:rPr lang="en-US" altLang="zh-TW" baseline="-25000" dirty="0" err="1" smtClean="0"/>
              <a:t>n</a:t>
            </a:r>
            <a:r>
              <a:rPr lang="zh-TW" altLang="en-US" dirty="0" smtClean="0"/>
              <a:t>，找出</a:t>
            </a:r>
            <a:r>
              <a:rPr lang="en-US" altLang="zh-TW" dirty="0" smtClean="0"/>
              <a:t>S</a:t>
            </a:r>
            <a:r>
              <a:rPr lang="zh-TW" altLang="en-US" dirty="0" smtClean="0"/>
              <a:t>的連續子序列，使得子序列中的元素總和最大。</a:t>
            </a:r>
            <a:endParaRPr lang="en-US" altLang="zh-TW" dirty="0" smtClean="0"/>
          </a:p>
          <a:p>
            <a:endParaRPr lang="en-US" altLang="zh-TW" dirty="0" smtClean="0"/>
          </a:p>
          <a:p>
            <a:r>
              <a:rPr lang="zh-TW" altLang="en-US" dirty="0" smtClean="0"/>
              <a:t>範例</a:t>
            </a:r>
            <a:r>
              <a:rPr lang="en-US" altLang="zh-TW" dirty="0" smtClean="0"/>
              <a:t>1:</a:t>
            </a:r>
            <a:r>
              <a:rPr lang="zh-TW" altLang="en-US" dirty="0" smtClean="0"/>
              <a:t> 令</a:t>
            </a:r>
            <a:r>
              <a:rPr lang="en-US" altLang="zh-TW" dirty="0" smtClean="0"/>
              <a:t> S=-2,1,-3,4,-1,2,1,-5,4,</a:t>
            </a:r>
            <a:r>
              <a:rPr lang="zh-TW" altLang="en-US" dirty="0" smtClean="0"/>
              <a:t> 則最大連續子序列和為</a:t>
            </a:r>
            <a:r>
              <a:rPr lang="en-US" altLang="zh-TW" dirty="0" smtClean="0"/>
              <a:t>4+(-1)+2+1</a:t>
            </a:r>
            <a:r>
              <a:rPr lang="zh-TW" altLang="en-US" dirty="0" smtClean="0"/>
              <a:t> </a:t>
            </a:r>
            <a:r>
              <a:rPr lang="en-US" altLang="zh-TW" dirty="0" smtClean="0"/>
              <a:t>=</a:t>
            </a:r>
            <a:r>
              <a:rPr lang="zh-TW" altLang="en-US" dirty="0" smtClean="0"/>
              <a:t> </a:t>
            </a:r>
            <a:r>
              <a:rPr lang="en-US" altLang="zh-TW" dirty="0" smtClean="0"/>
              <a:t>6</a:t>
            </a:r>
            <a:r>
              <a:rPr lang="zh-TW" altLang="en-US" dirty="0" smtClean="0"/>
              <a:t>。</a:t>
            </a:r>
            <a:endParaRPr lang="en-US" altLang="zh-TW" dirty="0" smtClean="0"/>
          </a:p>
          <a:p>
            <a:r>
              <a:rPr lang="zh-TW" altLang="en-US" dirty="0" smtClean="0"/>
              <a:t>範例</a:t>
            </a:r>
            <a:r>
              <a:rPr lang="en-US" altLang="zh-TW" dirty="0" smtClean="0"/>
              <a:t>2:</a:t>
            </a:r>
            <a:r>
              <a:rPr lang="zh-TW" altLang="en-US" dirty="0" smtClean="0"/>
              <a:t> </a:t>
            </a:r>
            <a:r>
              <a:rPr lang="zh-TW" altLang="en-US" dirty="0"/>
              <a:t>令</a:t>
            </a:r>
            <a:r>
              <a:rPr lang="en-US" altLang="zh-TW" dirty="0"/>
              <a:t> S</a:t>
            </a:r>
            <a:r>
              <a:rPr lang="en-US" altLang="zh-TW" dirty="0" smtClean="0"/>
              <a:t>=-2,-6,-3,-4,-10,-5,-1,-7,</a:t>
            </a:r>
            <a:r>
              <a:rPr lang="zh-TW" altLang="en-US" dirty="0" smtClean="0"/>
              <a:t> </a:t>
            </a:r>
            <a:r>
              <a:rPr lang="zh-TW" altLang="en-US" dirty="0"/>
              <a:t>則最大連續子序列和</a:t>
            </a:r>
            <a:r>
              <a:rPr lang="zh-TW" altLang="en-US" dirty="0" smtClean="0"/>
              <a:t>為</a:t>
            </a:r>
            <a:r>
              <a:rPr lang="en-US" altLang="zh-TW" dirty="0" smtClean="0"/>
              <a:t>-1</a:t>
            </a:r>
            <a:r>
              <a:rPr lang="zh-TW" altLang="en-US" dirty="0" smtClean="0"/>
              <a:t>。</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pPr>
              <a:defRPr/>
            </a:pPr>
            <a:fld id="{EFC1445A-E66B-4418-822D-4947248D09B9}" type="slidenum">
              <a:rPr lang="en-US" altLang="zh-TW" smtClean="0"/>
              <a:pPr>
                <a:defRPr/>
              </a:pPr>
              <a:t>64</a:t>
            </a:fld>
            <a:endParaRPr lang="en-US" altLang="zh-TW"/>
          </a:p>
        </p:txBody>
      </p:sp>
    </p:spTree>
    <p:extLst>
      <p:ext uri="{BB962C8B-B14F-4D97-AF65-F5344CB8AC3E}">
        <p14:creationId xmlns:p14="http://schemas.microsoft.com/office/powerpoint/2010/main" val="398958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窮舉演算法</a:t>
            </a:r>
            <a:r>
              <a:rPr lang="en-US" altLang="zh-TW" dirty="0" smtClean="0"/>
              <a:t>1</a:t>
            </a:r>
            <a:br>
              <a:rPr lang="en-US" altLang="zh-TW" dirty="0" smtClean="0"/>
            </a:br>
            <a:r>
              <a:rPr lang="en-US" altLang="zh-TW" dirty="0" smtClean="0"/>
              <a:t>(Exhaustive Algorithm 1)</a:t>
            </a:r>
            <a:endParaRPr lang="zh-TW" altLang="en-US" dirty="0"/>
          </a:p>
        </p:txBody>
      </p:sp>
      <p:sp>
        <p:nvSpPr>
          <p:cNvPr id="3" name="內容版面配置區 2"/>
          <p:cNvSpPr>
            <a:spLocks noGrp="1"/>
          </p:cNvSpPr>
          <p:nvPr>
            <p:ph idx="1"/>
          </p:nvPr>
        </p:nvSpPr>
        <p:spPr>
          <a:xfrm>
            <a:off x="683568" y="2017712"/>
            <a:ext cx="8271520" cy="4723655"/>
          </a:xfrm>
        </p:spPr>
        <p:txBody>
          <a:bodyPr/>
          <a:lstStyle/>
          <a:p>
            <a:pPr marL="0" indent="0">
              <a:buNone/>
            </a:pPr>
            <a:r>
              <a:rPr lang="en-US" altLang="zh-TW" sz="2000" dirty="0" smtClean="0">
                <a:latin typeface="Times New Roman" panose="02020603050405020304" pitchFamily="18" charset="0"/>
                <a:cs typeface="Times New Roman" panose="02020603050405020304" pitchFamily="18" charset="0"/>
              </a:rPr>
              <a:t>Algorithm </a:t>
            </a:r>
            <a:r>
              <a:rPr lang="zh-TW" altLang="en-US" sz="2000" dirty="0" smtClean="0">
                <a:latin typeface="Times New Roman" panose="02020603050405020304" pitchFamily="18" charset="0"/>
                <a:cs typeface="Times New Roman" panose="02020603050405020304" pitchFamily="18" charset="0"/>
              </a:rPr>
              <a:t>最大</a:t>
            </a:r>
            <a:r>
              <a:rPr lang="zh-TW" altLang="en-US" sz="2000" dirty="0">
                <a:latin typeface="Times New Roman" panose="02020603050405020304" pitchFamily="18" charset="0"/>
                <a:cs typeface="Times New Roman" panose="02020603050405020304" pitchFamily="18" charset="0"/>
              </a:rPr>
              <a:t>子序列和窮舉</a:t>
            </a:r>
            <a:r>
              <a:rPr lang="zh-TW" altLang="en-US" sz="2000" dirty="0" smtClean="0">
                <a:latin typeface="Times New Roman" panose="02020603050405020304" pitchFamily="18" charset="0"/>
                <a:cs typeface="Times New Roman" panose="02020603050405020304" pitchFamily="18" charset="0"/>
              </a:rPr>
              <a:t>演算法</a:t>
            </a:r>
            <a:r>
              <a:rPr lang="en-US" altLang="zh-TW" sz="2000" dirty="0" smtClean="0">
                <a:latin typeface="Times New Roman" panose="02020603050405020304" pitchFamily="18" charset="0"/>
                <a:cs typeface="Times New Roman" panose="02020603050405020304" pitchFamily="18" charset="0"/>
              </a:rPr>
              <a:t>1</a:t>
            </a:r>
          </a:p>
          <a:p>
            <a:pPr marL="0" indent="0">
              <a:buNone/>
            </a:pPr>
            <a:r>
              <a:rPr lang="en-US" altLang="zh-TW" sz="2000" dirty="0" smtClean="0">
                <a:latin typeface="Times New Roman" panose="02020603050405020304" pitchFamily="18" charset="0"/>
                <a:cs typeface="Times New Roman" panose="02020603050405020304" pitchFamily="18" charset="0"/>
              </a:rPr>
              <a:t>Input: </a:t>
            </a:r>
            <a:r>
              <a:rPr lang="zh-TW" altLang="en-US" sz="2000" dirty="0" smtClean="0">
                <a:latin typeface="Times New Roman" panose="02020603050405020304" pitchFamily="18" charset="0"/>
                <a:cs typeface="Times New Roman" panose="02020603050405020304" pitchFamily="18" charset="0"/>
              </a:rPr>
              <a:t>序列</a:t>
            </a:r>
            <a:r>
              <a:rPr lang="en-US" altLang="zh-TW" sz="2000" dirty="0" smtClean="0">
                <a:latin typeface="Times New Roman" panose="02020603050405020304" pitchFamily="18" charset="0"/>
                <a:cs typeface="Times New Roman" panose="02020603050405020304" pitchFamily="18" charset="0"/>
              </a:rPr>
              <a:t>S=s</a:t>
            </a:r>
            <a:r>
              <a:rPr lang="en-US" altLang="zh-TW" sz="2000" baseline="-25000" dirty="0" smtClean="0">
                <a:latin typeface="Times New Roman" panose="02020603050405020304" pitchFamily="18" charset="0"/>
                <a:cs typeface="Times New Roman" panose="02020603050405020304" pitchFamily="18" charset="0"/>
              </a:rPr>
              <a:t>1</a:t>
            </a:r>
            <a:r>
              <a:rPr lang="en-US" altLang="zh-TW" sz="2000" dirty="0" smtClean="0">
                <a:latin typeface="Times New Roman" panose="02020603050405020304" pitchFamily="18" charset="0"/>
                <a:cs typeface="Times New Roman" panose="02020603050405020304" pitchFamily="18" charset="0"/>
              </a:rPr>
              <a:t>, s</a:t>
            </a:r>
            <a:r>
              <a:rPr lang="en-US" altLang="zh-TW" sz="2000" baseline="-25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a:t>
            </a:r>
            <a:r>
              <a:rPr lang="en-US" altLang="zh-TW" sz="2000" baseline="-25000" dirty="0" err="1" smtClean="0">
                <a:latin typeface="Times New Roman" panose="02020603050405020304" pitchFamily="18" charset="0"/>
                <a:cs typeface="Times New Roman" panose="02020603050405020304" pitchFamily="18" charset="0"/>
              </a:rPr>
              <a:t>n</a:t>
            </a:r>
            <a:endParaRPr lang="en-US" altLang="zh-TW" sz="2000" baseline="-25000" dirty="0" smtClean="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Output: </a:t>
            </a:r>
            <a:r>
              <a:rPr lang="zh-TW" altLang="en-US" sz="2000" dirty="0" smtClean="0">
                <a:latin typeface="Times New Roman" panose="02020603050405020304" pitchFamily="18" charset="0"/>
                <a:cs typeface="Times New Roman" panose="02020603050405020304" pitchFamily="18" charset="0"/>
              </a:rPr>
              <a:t>最大連續子序列</a:t>
            </a:r>
            <a:r>
              <a:rPr lang="en-US" altLang="zh-TW" sz="2000" dirty="0" err="1" smtClean="0">
                <a:latin typeface="Times New Roman" panose="02020603050405020304" pitchFamily="18" charset="0"/>
                <a:cs typeface="Times New Roman" panose="02020603050405020304" pitchFamily="18" charset="0"/>
              </a:rPr>
              <a:t>s</a:t>
            </a:r>
            <a:r>
              <a:rPr lang="en-US" altLang="zh-TW" sz="2000" i="1" baseline="-25000" dirty="0" err="1" smtClean="0">
                <a:latin typeface="Times New Roman" panose="02020603050405020304" pitchFamily="18" charset="0"/>
                <a:cs typeface="Times New Roman" panose="02020603050405020304" pitchFamily="18" charset="0"/>
              </a:rPr>
              <a:t>l</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a:t>
            </a:r>
            <a:r>
              <a:rPr lang="en-US" altLang="zh-TW" sz="2000" baseline="-25000" dirty="0" err="1" smtClean="0">
                <a:latin typeface="Times New Roman" panose="02020603050405020304" pitchFamily="18" charset="0"/>
                <a:cs typeface="Times New Roman" panose="02020603050405020304" pitchFamily="18" charset="0"/>
              </a:rPr>
              <a:t>r</a:t>
            </a:r>
            <a:r>
              <a:rPr lang="zh-TW" altLang="en-US" sz="2000" dirty="0" smtClean="0">
                <a:latin typeface="Times New Roman" panose="02020603050405020304" pitchFamily="18" charset="0"/>
                <a:cs typeface="Times New Roman" panose="02020603050405020304" pitchFamily="18" charset="0"/>
              </a:rPr>
              <a:t>及其和</a:t>
            </a:r>
            <a:r>
              <a:rPr lang="en-US" altLang="zh-TW" sz="2000" dirty="0" smtClean="0">
                <a:latin typeface="Times New Roman" panose="02020603050405020304" pitchFamily="18" charset="0"/>
                <a:cs typeface="Times New Roman" panose="02020603050405020304" pitchFamily="18" charset="0"/>
              </a:rPr>
              <a:t>m</a:t>
            </a:r>
          </a:p>
          <a:p>
            <a:pPr marL="0" indent="0">
              <a:buNone/>
            </a:pP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m -</a:t>
            </a:r>
            <a:r>
              <a:rPr lang="en-US" altLang="zh-TW" sz="2000" dirty="0" smtClean="0">
                <a:latin typeface="Times New Roman" panose="02020603050405020304" pitchFamily="18" charset="0"/>
                <a:cs typeface="Times New Roman" panose="02020603050405020304" pitchFamily="18" charset="0"/>
                <a:sym typeface="Symbol"/>
              </a:rPr>
              <a:t>      </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for i</a:t>
            </a: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1 to n do</a:t>
            </a:r>
          </a:p>
          <a:p>
            <a:pPr marL="0" indent="0">
              <a:buNone/>
            </a:pPr>
            <a:r>
              <a:rPr lang="en-US" altLang="zh-TW"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 for j </a:t>
            </a:r>
            <a:r>
              <a:rPr lang="en-US" altLang="zh-TW" sz="20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 to n do</a:t>
            </a:r>
          </a:p>
          <a:p>
            <a:pPr marL="0" indent="0">
              <a:buNone/>
            </a:pPr>
            <a:r>
              <a:rPr lang="en-US" altLang="zh-TW"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    t0</a:t>
            </a:r>
          </a:p>
          <a:p>
            <a:pPr marL="0" indent="0">
              <a:buNone/>
            </a:pPr>
            <a:r>
              <a:rPr lang="en-US" altLang="zh-TW"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    for </a:t>
            </a:r>
            <a:r>
              <a:rPr lang="en-US" altLang="zh-TW" sz="2000" dirty="0" err="1" smtClean="0">
                <a:latin typeface="Times New Roman" panose="02020603050405020304" pitchFamily="18" charset="0"/>
                <a:cs typeface="Times New Roman" panose="02020603050405020304" pitchFamily="18" charset="0"/>
                <a:sym typeface="Wingdings" panose="05000000000000000000" pitchFamily="2" charset="2"/>
              </a:rPr>
              <a:t>ki</a:t>
            </a: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 to j do </a:t>
            </a:r>
          </a:p>
          <a:p>
            <a:pPr marL="0" indent="0">
              <a:buNone/>
            </a:pPr>
            <a:r>
              <a:rPr lang="en-US" altLang="zh-TW"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TW" sz="2000" dirty="0" err="1" smtClean="0">
                <a:latin typeface="Times New Roman" panose="02020603050405020304" pitchFamily="18" charset="0"/>
                <a:cs typeface="Times New Roman" panose="02020603050405020304" pitchFamily="18" charset="0"/>
                <a:sym typeface="Wingdings" panose="05000000000000000000" pitchFamily="2" charset="2"/>
              </a:rPr>
              <a:t>tt+s</a:t>
            </a:r>
            <a:r>
              <a:rPr lang="en-US" altLang="zh-TW" sz="2000" baseline="-25000" dirty="0" err="1" smtClean="0">
                <a:latin typeface="Times New Roman" panose="02020603050405020304" pitchFamily="18" charset="0"/>
                <a:cs typeface="Times New Roman" panose="02020603050405020304" pitchFamily="18" charset="0"/>
                <a:sym typeface="Wingdings" panose="05000000000000000000" pitchFamily="2" charset="2"/>
              </a:rPr>
              <a:t>k</a:t>
            </a:r>
            <a:endParaRPr lang="en-US" altLang="zh-TW" sz="2000" baseline="-25000"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TW"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    if t&gt;m then </a:t>
            </a:r>
          </a:p>
          <a:p>
            <a:pPr marL="0" indent="0">
              <a:buNone/>
            </a:pPr>
            <a:r>
              <a:rPr lang="en-US" altLang="zh-TW"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TW" sz="2000" dirty="0" err="1" smtClean="0">
                <a:latin typeface="Times New Roman" panose="02020603050405020304" pitchFamily="18" charset="0"/>
                <a:cs typeface="Times New Roman" panose="02020603050405020304" pitchFamily="18" charset="0"/>
                <a:sym typeface="Wingdings" panose="05000000000000000000" pitchFamily="2" charset="2"/>
              </a:rPr>
              <a:t>mt;</a:t>
            </a:r>
            <a:r>
              <a:rPr lang="en-US" altLang="zh-TW" sz="2000" i="1" dirty="0" err="1" smtClean="0">
                <a:latin typeface="Times New Roman" panose="02020603050405020304" pitchFamily="18" charset="0"/>
                <a:cs typeface="Times New Roman" panose="02020603050405020304" pitchFamily="18" charset="0"/>
                <a:sym typeface="Wingdings" panose="05000000000000000000" pitchFamily="2" charset="2"/>
              </a:rPr>
              <a:t>l</a:t>
            </a:r>
            <a:r>
              <a:rPr lang="en-US" altLang="zh-TW" sz="2000" dirty="0" err="1" smtClean="0">
                <a:latin typeface="Times New Roman" panose="02020603050405020304" pitchFamily="18" charset="0"/>
                <a:cs typeface="Times New Roman" panose="02020603050405020304" pitchFamily="18" charset="0"/>
                <a:sym typeface="Wingdings" panose="05000000000000000000" pitchFamily="2" charset="2"/>
              </a:rPr>
              <a:t>i;rj</a:t>
            </a:r>
            <a:endParaRPr lang="en-US" altLang="zh-TW" sz="2000" baseline="-25000"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TW" sz="2000" dirty="0" smtClean="0">
                <a:latin typeface="Times New Roman" panose="02020603050405020304" pitchFamily="18" charset="0"/>
                <a:cs typeface="Times New Roman" panose="02020603050405020304" pitchFamily="18" charset="0"/>
              </a:rPr>
              <a:t>return </a:t>
            </a:r>
            <a:r>
              <a:rPr lang="en-US" altLang="zh-TW" sz="2000" i="1" dirty="0" smtClean="0">
                <a:latin typeface="Times New Roman" panose="02020603050405020304" pitchFamily="18" charset="0"/>
                <a:cs typeface="Times New Roman" panose="02020603050405020304" pitchFamily="18" charset="0"/>
              </a:rPr>
              <a:t>l</a:t>
            </a:r>
            <a:r>
              <a:rPr lang="en-US" altLang="zh-TW" sz="2000" dirty="0" smtClean="0">
                <a:latin typeface="Times New Roman" panose="02020603050405020304" pitchFamily="18" charset="0"/>
                <a:cs typeface="Times New Roman" panose="02020603050405020304" pitchFamily="18" charset="0"/>
              </a:rPr>
              <a:t>, r, m</a:t>
            </a:r>
          </a:p>
          <a:p>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FC1445A-E66B-4418-822D-4947248D09B9}" type="slidenum">
              <a:rPr lang="en-US" altLang="zh-TW" smtClean="0"/>
              <a:pPr>
                <a:defRPr/>
              </a:pPr>
              <a:t>65</a:t>
            </a:fld>
            <a:endParaRPr lang="en-US" altLang="zh-TW"/>
          </a:p>
        </p:txBody>
      </p:sp>
      <p:sp>
        <p:nvSpPr>
          <p:cNvPr id="5" name="文字方塊 4"/>
          <p:cNvSpPr txBox="1"/>
          <p:nvPr/>
        </p:nvSpPr>
        <p:spPr>
          <a:xfrm>
            <a:off x="4427984" y="4797152"/>
            <a:ext cx="3195490" cy="461665"/>
          </a:xfrm>
          <a:prstGeom prst="rect">
            <a:avLst/>
          </a:prstGeom>
          <a:noFill/>
        </p:spPr>
        <p:txBody>
          <a:bodyPr wrap="none" rtlCol="0">
            <a:spAutoFit/>
          </a:bodyPr>
          <a:lstStyle/>
          <a:p>
            <a:r>
              <a:rPr lang="en-US" altLang="zh-TW" sz="2400" dirty="0" smtClean="0">
                <a:latin typeface="Times New Roman" panose="02020603050405020304" pitchFamily="18" charset="0"/>
                <a:cs typeface="Times New Roman" panose="02020603050405020304" pitchFamily="18" charset="0"/>
              </a:rPr>
              <a:t>Time Complexity: O(n</a:t>
            </a:r>
            <a:r>
              <a:rPr lang="en-US" altLang="zh-TW" sz="2400" baseline="30000" dirty="0" smtClean="0">
                <a:latin typeface="Times New Roman" panose="02020603050405020304" pitchFamily="18" charset="0"/>
                <a:cs typeface="Times New Roman" panose="02020603050405020304" pitchFamily="18" charset="0"/>
              </a:rPr>
              <a:t>3</a:t>
            </a:r>
            <a:r>
              <a:rPr lang="en-US" altLang="zh-TW" sz="2400" dirty="0" smtClean="0">
                <a:latin typeface="Times New Roman" panose="02020603050405020304" pitchFamily="18" charset="0"/>
                <a:cs typeface="Times New Roman" panose="02020603050405020304" pitchFamily="18" charset="0"/>
              </a:rPr>
              <a:t>)</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48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窮舉演算法</a:t>
            </a:r>
            <a:r>
              <a:rPr lang="en-US" altLang="zh-TW" dirty="0" smtClean="0"/>
              <a:t>2</a:t>
            </a:r>
            <a:br>
              <a:rPr lang="en-US" altLang="zh-TW" dirty="0" smtClean="0"/>
            </a:br>
            <a:r>
              <a:rPr lang="en-US" altLang="zh-TW" dirty="0"/>
              <a:t>(Exhaustive Algorithm </a:t>
            </a:r>
            <a:r>
              <a:rPr lang="en-US" altLang="zh-TW" dirty="0" smtClean="0"/>
              <a:t>2)</a:t>
            </a:r>
            <a:endParaRPr lang="zh-TW" altLang="en-US" dirty="0"/>
          </a:p>
        </p:txBody>
      </p:sp>
      <p:sp>
        <p:nvSpPr>
          <p:cNvPr id="3" name="內容版面配置區 2"/>
          <p:cNvSpPr>
            <a:spLocks noGrp="1"/>
          </p:cNvSpPr>
          <p:nvPr>
            <p:ph idx="1"/>
          </p:nvPr>
        </p:nvSpPr>
        <p:spPr>
          <a:xfrm>
            <a:off x="683568" y="2017712"/>
            <a:ext cx="8271520" cy="4723655"/>
          </a:xfrm>
        </p:spPr>
        <p:txBody>
          <a:bodyPr/>
          <a:lstStyle/>
          <a:p>
            <a:pPr marL="0" indent="0">
              <a:buNone/>
            </a:pPr>
            <a:r>
              <a:rPr lang="en-US" altLang="zh-TW" sz="2400" dirty="0" smtClean="0">
                <a:latin typeface="Times New Roman" panose="02020603050405020304" pitchFamily="18" charset="0"/>
                <a:cs typeface="Times New Roman" panose="02020603050405020304" pitchFamily="18" charset="0"/>
              </a:rPr>
              <a:t>Algorithm </a:t>
            </a:r>
            <a:r>
              <a:rPr lang="zh-TW" altLang="en-US" sz="2400" dirty="0" smtClean="0">
                <a:latin typeface="Times New Roman" panose="02020603050405020304" pitchFamily="18" charset="0"/>
                <a:cs typeface="Times New Roman" panose="02020603050405020304" pitchFamily="18" charset="0"/>
              </a:rPr>
              <a:t>最大</a:t>
            </a:r>
            <a:r>
              <a:rPr lang="zh-TW" altLang="en-US" sz="2400" dirty="0">
                <a:latin typeface="Times New Roman" panose="02020603050405020304" pitchFamily="18" charset="0"/>
                <a:cs typeface="Times New Roman" panose="02020603050405020304" pitchFamily="18" charset="0"/>
              </a:rPr>
              <a:t>子序列和窮舉</a:t>
            </a:r>
            <a:r>
              <a:rPr lang="zh-TW" altLang="en-US" sz="2400" dirty="0" smtClean="0">
                <a:latin typeface="Times New Roman" panose="02020603050405020304" pitchFamily="18" charset="0"/>
                <a:cs typeface="Times New Roman" panose="02020603050405020304" pitchFamily="18" charset="0"/>
              </a:rPr>
              <a:t>演算法</a:t>
            </a:r>
            <a:r>
              <a:rPr lang="en-US" altLang="zh-TW" sz="2400" dirty="0" smtClean="0">
                <a:latin typeface="Times New Roman" panose="02020603050405020304" pitchFamily="18" charset="0"/>
                <a:cs typeface="Times New Roman" panose="02020603050405020304" pitchFamily="18" charset="0"/>
              </a:rPr>
              <a:t>2</a:t>
            </a:r>
          </a:p>
          <a:p>
            <a:pPr marL="0" indent="0">
              <a:buNone/>
            </a:pPr>
            <a:r>
              <a:rPr lang="en-US" altLang="zh-TW" sz="2400" dirty="0" smtClean="0">
                <a:latin typeface="Times New Roman" panose="02020603050405020304" pitchFamily="18" charset="0"/>
                <a:cs typeface="Times New Roman" panose="02020603050405020304" pitchFamily="18" charset="0"/>
              </a:rPr>
              <a:t>Input: </a:t>
            </a:r>
            <a:r>
              <a:rPr lang="zh-TW" altLang="en-US" sz="2400" dirty="0" smtClean="0">
                <a:latin typeface="Times New Roman" panose="02020603050405020304" pitchFamily="18" charset="0"/>
                <a:cs typeface="Times New Roman" panose="02020603050405020304" pitchFamily="18" charset="0"/>
              </a:rPr>
              <a:t>序列</a:t>
            </a:r>
            <a:r>
              <a:rPr lang="en-US" altLang="zh-TW" sz="2400" dirty="0" smtClean="0">
                <a:latin typeface="Times New Roman" panose="02020603050405020304" pitchFamily="18" charset="0"/>
                <a:cs typeface="Times New Roman" panose="02020603050405020304" pitchFamily="18" charset="0"/>
              </a:rPr>
              <a:t>S=s</a:t>
            </a:r>
            <a:r>
              <a:rPr lang="en-US" altLang="zh-TW" sz="2400" baseline="-25000" dirty="0" smtClean="0">
                <a:latin typeface="Times New Roman" panose="02020603050405020304" pitchFamily="18" charset="0"/>
                <a:cs typeface="Times New Roman" panose="02020603050405020304" pitchFamily="18" charset="0"/>
              </a:rPr>
              <a:t>1</a:t>
            </a:r>
            <a:r>
              <a:rPr lang="en-US" altLang="zh-TW" sz="2400" dirty="0" smtClean="0">
                <a:latin typeface="Times New Roman" panose="02020603050405020304" pitchFamily="18" charset="0"/>
                <a:cs typeface="Times New Roman" panose="02020603050405020304" pitchFamily="18" charset="0"/>
              </a:rPr>
              <a:t>, s</a:t>
            </a:r>
            <a:r>
              <a:rPr lang="en-US" altLang="zh-TW" sz="2400" baseline="-25000" dirty="0" smtClean="0">
                <a:latin typeface="Times New Roman" panose="02020603050405020304" pitchFamily="18" charset="0"/>
                <a:cs typeface="Times New Roman" panose="02020603050405020304" pitchFamily="18" charset="0"/>
              </a:rPr>
              <a:t>2</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s</a:t>
            </a:r>
            <a:r>
              <a:rPr lang="en-US" altLang="zh-TW" sz="2400" baseline="-25000" dirty="0" err="1" smtClean="0">
                <a:latin typeface="Times New Roman" panose="02020603050405020304" pitchFamily="18" charset="0"/>
                <a:cs typeface="Times New Roman" panose="02020603050405020304" pitchFamily="18" charset="0"/>
              </a:rPr>
              <a:t>n</a:t>
            </a:r>
            <a:endParaRPr lang="en-US" altLang="zh-TW" sz="2400" baseline="-25000" dirty="0" smtClean="0">
              <a:latin typeface="Times New Roman" panose="02020603050405020304" pitchFamily="18" charset="0"/>
              <a:cs typeface="Times New Roman" panose="02020603050405020304" pitchFamily="18" charset="0"/>
            </a:endParaRPr>
          </a:p>
          <a:p>
            <a:pPr marL="0" indent="0">
              <a:buNone/>
            </a:pPr>
            <a:r>
              <a:rPr lang="en-US" altLang="zh-TW" sz="2400" dirty="0" smtClean="0">
                <a:latin typeface="Times New Roman" panose="02020603050405020304" pitchFamily="18" charset="0"/>
                <a:cs typeface="Times New Roman" panose="02020603050405020304" pitchFamily="18" charset="0"/>
              </a:rPr>
              <a:t>Output:</a:t>
            </a:r>
            <a:r>
              <a:rPr lang="zh-TW" altLang="en-US" sz="2400" dirty="0">
                <a:latin typeface="Times New Roman" panose="02020603050405020304" pitchFamily="18" charset="0"/>
                <a:cs typeface="Times New Roman" panose="02020603050405020304" pitchFamily="18" charset="0"/>
              </a:rPr>
              <a:t>最大連續子序列</a:t>
            </a:r>
            <a:r>
              <a:rPr lang="en-US" altLang="zh-TW" sz="2400" dirty="0" err="1">
                <a:latin typeface="Times New Roman" panose="02020603050405020304" pitchFamily="18" charset="0"/>
                <a:cs typeface="Times New Roman" panose="02020603050405020304" pitchFamily="18" charset="0"/>
              </a:rPr>
              <a:t>s</a:t>
            </a:r>
            <a:r>
              <a:rPr lang="en-US" altLang="zh-TW" sz="2400" i="1" baseline="-25000" dirty="0" err="1">
                <a:latin typeface="Times New Roman" panose="02020603050405020304" pitchFamily="18" charset="0"/>
                <a:cs typeface="Times New Roman" panose="02020603050405020304" pitchFamily="18" charset="0"/>
              </a:rPr>
              <a:t>l</a:t>
            </a:r>
            <a:r>
              <a:rPr lang="en-US" altLang="zh-TW"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s</a:t>
            </a:r>
            <a:r>
              <a:rPr lang="en-US" altLang="zh-TW" sz="2400" baseline="-25000" dirty="0" err="1">
                <a:latin typeface="Times New Roman" panose="02020603050405020304" pitchFamily="18" charset="0"/>
                <a:cs typeface="Times New Roman" panose="02020603050405020304" pitchFamily="18" charset="0"/>
              </a:rPr>
              <a:t>r</a:t>
            </a:r>
            <a:r>
              <a:rPr lang="zh-TW" altLang="en-US" sz="2400" dirty="0">
                <a:latin typeface="Times New Roman" panose="02020603050405020304" pitchFamily="18" charset="0"/>
                <a:cs typeface="Times New Roman" panose="02020603050405020304" pitchFamily="18" charset="0"/>
              </a:rPr>
              <a:t>及其和</a:t>
            </a:r>
            <a:r>
              <a:rPr lang="en-US" altLang="zh-TW" sz="2400" dirty="0" smtClean="0">
                <a:latin typeface="Times New Roman" panose="02020603050405020304" pitchFamily="18" charset="0"/>
                <a:cs typeface="Times New Roman" panose="02020603050405020304" pitchFamily="18" charset="0"/>
              </a:rPr>
              <a:t>m</a:t>
            </a:r>
          </a:p>
          <a:p>
            <a:pPr marL="0" indent="0">
              <a:buNone/>
            </a:pPr>
            <a:r>
              <a:rPr lang="en-US" altLang="zh-TW" sz="2400" dirty="0" smtClean="0">
                <a:latin typeface="Times New Roman" panose="02020603050405020304" pitchFamily="18" charset="0"/>
                <a:cs typeface="Times New Roman" panose="02020603050405020304" pitchFamily="18" charset="0"/>
                <a:sym typeface="Wingdings" panose="05000000000000000000" pitchFamily="2" charset="2"/>
              </a:rPr>
              <a:t>m </a:t>
            </a:r>
            <a:r>
              <a:rPr lang="en-US" altLang="zh-TW"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TW" sz="2400" dirty="0">
                <a:latin typeface="Times New Roman" panose="02020603050405020304" pitchFamily="18" charset="0"/>
                <a:cs typeface="Times New Roman" panose="02020603050405020304" pitchFamily="18" charset="0"/>
                <a:sym typeface="Symbol"/>
              </a:rPr>
              <a:t> </a:t>
            </a:r>
            <a:r>
              <a:rPr lang="en-US" altLang="zh-TW" sz="2400" dirty="0" smtClean="0">
                <a:latin typeface="Times New Roman" panose="02020603050405020304" pitchFamily="18" charset="0"/>
                <a:cs typeface="Times New Roman" panose="02020603050405020304" pitchFamily="18" charset="0"/>
                <a:sym typeface="Symbol"/>
              </a:rPr>
              <a:t>   </a:t>
            </a:r>
            <a:endParaRPr lang="en-US" altLang="zh-TW" sz="2400" dirty="0" smtClean="0">
              <a:latin typeface="Times New Roman" panose="02020603050405020304" pitchFamily="18" charset="0"/>
              <a:cs typeface="Times New Roman" panose="02020603050405020304" pitchFamily="18" charset="0"/>
            </a:endParaRPr>
          </a:p>
          <a:p>
            <a:pPr marL="0" indent="0">
              <a:buNone/>
            </a:pPr>
            <a:r>
              <a:rPr lang="en-US" altLang="zh-TW" sz="2400" dirty="0" smtClean="0">
                <a:latin typeface="Times New Roman" panose="02020603050405020304" pitchFamily="18" charset="0"/>
                <a:cs typeface="Times New Roman" panose="02020603050405020304" pitchFamily="18" charset="0"/>
              </a:rPr>
              <a:t>for i</a:t>
            </a:r>
            <a:r>
              <a:rPr lang="en-US" altLang="zh-TW" sz="2400" dirty="0" smtClean="0">
                <a:latin typeface="Times New Roman" panose="02020603050405020304" pitchFamily="18" charset="0"/>
                <a:cs typeface="Times New Roman" panose="02020603050405020304" pitchFamily="18" charset="0"/>
                <a:sym typeface="Wingdings" panose="05000000000000000000" pitchFamily="2" charset="2"/>
              </a:rPr>
              <a:t>1 to n do</a:t>
            </a:r>
          </a:p>
          <a:p>
            <a:pPr marL="0" indent="0">
              <a:buNone/>
            </a:pPr>
            <a:r>
              <a:rPr lang="en-US" altLang="zh-TW" sz="2400" dirty="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zh-TW" sz="2400" dirty="0">
                <a:latin typeface="Times New Roman" panose="02020603050405020304" pitchFamily="18" charset="0"/>
                <a:cs typeface="Times New Roman" panose="02020603050405020304" pitchFamily="18" charset="0"/>
                <a:sym typeface="Wingdings" panose="05000000000000000000" pitchFamily="2" charset="2"/>
              </a:rPr>
              <a:t>0</a:t>
            </a:r>
            <a:endParaRPr lang="en-US" altLang="zh-TW" sz="2400"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TW"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dirty="0" smtClean="0">
                <a:latin typeface="Times New Roman" panose="02020603050405020304" pitchFamily="18" charset="0"/>
                <a:cs typeface="Times New Roman" panose="02020603050405020304" pitchFamily="18" charset="0"/>
                <a:sym typeface="Wingdings" panose="05000000000000000000" pitchFamily="2" charset="2"/>
              </a:rPr>
              <a:t> for j </a:t>
            </a:r>
            <a:r>
              <a:rPr lang="en-US" altLang="zh-TW" sz="24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altLang="zh-TW" sz="2400" dirty="0" smtClean="0">
                <a:latin typeface="Times New Roman" panose="02020603050405020304" pitchFamily="18" charset="0"/>
                <a:cs typeface="Times New Roman" panose="02020603050405020304" pitchFamily="18" charset="0"/>
                <a:sym typeface="Wingdings" panose="05000000000000000000" pitchFamily="2" charset="2"/>
              </a:rPr>
              <a:t> to n do</a:t>
            </a:r>
          </a:p>
          <a:p>
            <a:pPr marL="0" indent="0">
              <a:buNone/>
            </a:pPr>
            <a:r>
              <a:rPr lang="en-US" altLang="zh-TW"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dirty="0" err="1" smtClean="0">
                <a:latin typeface="Times New Roman" panose="02020603050405020304" pitchFamily="18" charset="0"/>
                <a:cs typeface="Times New Roman" panose="02020603050405020304" pitchFamily="18" charset="0"/>
                <a:sym typeface="Wingdings" panose="05000000000000000000" pitchFamily="2" charset="2"/>
              </a:rPr>
              <a:t>tt+s</a:t>
            </a:r>
            <a:r>
              <a:rPr lang="en-US" altLang="zh-TW" sz="2400" baseline="-25000" dirty="0" err="1" smtClean="0">
                <a:latin typeface="Times New Roman" panose="02020603050405020304" pitchFamily="18" charset="0"/>
                <a:cs typeface="Times New Roman" panose="02020603050405020304" pitchFamily="18" charset="0"/>
                <a:sym typeface="Wingdings" panose="05000000000000000000" pitchFamily="2" charset="2"/>
              </a:rPr>
              <a:t>j</a:t>
            </a:r>
            <a:endParaRPr lang="en-US" altLang="zh-TW" sz="2400" baseline="-25000"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TW"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dirty="0" smtClean="0">
                <a:latin typeface="Times New Roman" panose="02020603050405020304" pitchFamily="18" charset="0"/>
                <a:cs typeface="Times New Roman" panose="02020603050405020304" pitchFamily="18" charset="0"/>
                <a:sym typeface="Wingdings" panose="05000000000000000000" pitchFamily="2" charset="2"/>
              </a:rPr>
              <a:t>    if t&gt;m then </a:t>
            </a:r>
          </a:p>
          <a:p>
            <a:pPr marL="0" indent="0">
              <a:buNone/>
            </a:pPr>
            <a:r>
              <a:rPr lang="en-US" altLang="zh-TW"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dirty="0" smtClean="0">
                <a:latin typeface="Times New Roman" panose="02020603050405020304" pitchFamily="18" charset="0"/>
                <a:cs typeface="Times New Roman" panose="02020603050405020304" pitchFamily="18" charset="0"/>
                <a:sym typeface="Wingdings" panose="05000000000000000000" pitchFamily="2" charset="2"/>
              </a:rPr>
              <a:t>       m=</a:t>
            </a:r>
            <a:r>
              <a:rPr lang="en-US" altLang="zh-TW" sz="2400" dirty="0" err="1" smtClean="0">
                <a:latin typeface="Times New Roman" panose="02020603050405020304" pitchFamily="18" charset="0"/>
                <a:cs typeface="Times New Roman" panose="02020603050405020304" pitchFamily="18" charset="0"/>
                <a:sym typeface="Wingdings" panose="05000000000000000000" pitchFamily="2" charset="2"/>
              </a:rPr>
              <a:t>t;</a:t>
            </a:r>
            <a:r>
              <a:rPr lang="en-US" altLang="zh-TW" sz="2400" i="1" dirty="0" err="1" smtClean="0">
                <a:latin typeface="Times New Roman" panose="02020603050405020304" pitchFamily="18" charset="0"/>
                <a:cs typeface="Times New Roman" panose="02020603050405020304" pitchFamily="18" charset="0"/>
                <a:sym typeface="Wingdings" panose="05000000000000000000" pitchFamily="2" charset="2"/>
              </a:rPr>
              <a:t>l</a:t>
            </a:r>
            <a:r>
              <a:rPr lang="en-US" altLang="zh-TW" sz="2400" dirty="0" err="1">
                <a:latin typeface="Times New Roman" panose="02020603050405020304" pitchFamily="18" charset="0"/>
                <a:cs typeface="Times New Roman" panose="02020603050405020304" pitchFamily="18" charset="0"/>
                <a:sym typeface="Wingdings" panose="05000000000000000000" pitchFamily="2" charset="2"/>
              </a:rPr>
              <a:t>i;rj</a:t>
            </a:r>
            <a:endParaRPr lang="en-US" altLang="zh-TW" sz="2400" baseline="-250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TW" sz="2400" dirty="0" smtClean="0">
                <a:latin typeface="Times New Roman" panose="02020603050405020304" pitchFamily="18" charset="0"/>
                <a:cs typeface="Times New Roman" panose="02020603050405020304" pitchFamily="18" charset="0"/>
              </a:rPr>
              <a:t>return </a:t>
            </a:r>
            <a:r>
              <a:rPr lang="en-US" altLang="zh-TW" sz="2400" i="1" dirty="0" smtClean="0">
                <a:latin typeface="Times New Roman" panose="02020603050405020304" pitchFamily="18" charset="0"/>
                <a:cs typeface="Times New Roman" panose="02020603050405020304" pitchFamily="18" charset="0"/>
              </a:rPr>
              <a:t>l</a:t>
            </a:r>
            <a:r>
              <a:rPr lang="en-US" altLang="zh-TW" sz="2400" dirty="0">
                <a:latin typeface="Times New Roman" panose="02020603050405020304" pitchFamily="18" charset="0"/>
                <a:cs typeface="Times New Roman" panose="02020603050405020304" pitchFamily="18" charset="0"/>
              </a:rPr>
              <a:t>, r, </a:t>
            </a:r>
            <a:r>
              <a:rPr lang="en-US" altLang="zh-TW" sz="2400" dirty="0" smtClean="0">
                <a:latin typeface="Times New Roman" panose="02020603050405020304" pitchFamily="18" charset="0"/>
                <a:cs typeface="Times New Roman" panose="02020603050405020304" pitchFamily="18" charset="0"/>
              </a:rPr>
              <a:t>m</a:t>
            </a:r>
          </a:p>
          <a:p>
            <a:endParaRPr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FC1445A-E66B-4418-822D-4947248D09B9}" type="slidenum">
              <a:rPr lang="en-US" altLang="zh-TW" smtClean="0"/>
              <a:pPr>
                <a:defRPr/>
              </a:pPr>
              <a:t>66</a:t>
            </a:fld>
            <a:endParaRPr lang="en-US" altLang="zh-TW"/>
          </a:p>
        </p:txBody>
      </p:sp>
      <p:sp>
        <p:nvSpPr>
          <p:cNvPr id="5" name="文字方塊 4"/>
          <p:cNvSpPr txBox="1"/>
          <p:nvPr/>
        </p:nvSpPr>
        <p:spPr>
          <a:xfrm>
            <a:off x="4427984" y="4797152"/>
            <a:ext cx="3195490" cy="461665"/>
          </a:xfrm>
          <a:prstGeom prst="rect">
            <a:avLst/>
          </a:prstGeom>
          <a:noFill/>
        </p:spPr>
        <p:txBody>
          <a:bodyPr wrap="none" rtlCol="0">
            <a:spAutoFit/>
          </a:bodyPr>
          <a:lstStyle/>
          <a:p>
            <a:r>
              <a:rPr lang="en-US" altLang="zh-TW" sz="2400" dirty="0" smtClean="0">
                <a:latin typeface="Times New Roman" panose="02020603050405020304" pitchFamily="18" charset="0"/>
                <a:cs typeface="Times New Roman" panose="02020603050405020304" pitchFamily="18" charset="0"/>
              </a:rPr>
              <a:t>Time Complexity: O(n</a:t>
            </a:r>
            <a:r>
              <a:rPr lang="en-US" altLang="zh-TW" sz="2400" baseline="30000" dirty="0">
                <a:latin typeface="Times New Roman" panose="02020603050405020304" pitchFamily="18" charset="0"/>
                <a:cs typeface="Times New Roman" panose="02020603050405020304" pitchFamily="18" charset="0"/>
              </a:rPr>
              <a:t>2</a:t>
            </a:r>
            <a:r>
              <a:rPr lang="en-US" altLang="zh-TW" sz="2400" dirty="0" smtClean="0">
                <a:latin typeface="Times New Roman" panose="02020603050405020304" pitchFamily="18" charset="0"/>
                <a:cs typeface="Times New Roman" panose="02020603050405020304" pitchFamily="18" charset="0"/>
              </a:rPr>
              <a:t>)</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9087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a:t>
            </a:r>
            <a:r>
              <a:rPr lang="zh-TW" altLang="en-US" dirty="0" smtClean="0"/>
              <a:t>治演算法</a:t>
            </a:r>
            <a:endParaRPr lang="zh-TW" altLang="en-US" dirty="0"/>
          </a:p>
        </p:txBody>
      </p:sp>
      <p:sp>
        <p:nvSpPr>
          <p:cNvPr id="3" name="內容版面配置區 2"/>
          <p:cNvSpPr>
            <a:spLocks noGrp="1"/>
          </p:cNvSpPr>
          <p:nvPr>
            <p:ph idx="1"/>
          </p:nvPr>
        </p:nvSpPr>
        <p:spPr>
          <a:xfrm>
            <a:off x="1043608" y="1844824"/>
            <a:ext cx="7911480" cy="4896543"/>
          </a:xfrm>
        </p:spPr>
        <p:txBody>
          <a:bodyPr/>
          <a:lstStyle/>
          <a:p>
            <a:pPr marL="0" indent="0">
              <a:buNone/>
            </a:pPr>
            <a:r>
              <a:rPr lang="en-US" altLang="zh-TW" sz="1600" dirty="0">
                <a:latin typeface="Times New Roman" panose="02020603050405020304" pitchFamily="18" charset="0"/>
                <a:cs typeface="Times New Roman" panose="02020603050405020304" pitchFamily="18" charset="0"/>
              </a:rPr>
              <a:t>Algorithm MS(</a:t>
            </a:r>
            <a:r>
              <a:rPr lang="en-US" altLang="zh-TW" sz="1600" i="1" dirty="0">
                <a:latin typeface="Times New Roman" panose="02020603050405020304" pitchFamily="18" charset="0"/>
                <a:cs typeface="Times New Roman" panose="02020603050405020304" pitchFamily="18" charset="0"/>
              </a:rPr>
              <a:t>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l</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r</a:t>
            </a:r>
            <a:r>
              <a:rPr lang="en-US" altLang="zh-TW" sz="1600" dirty="0">
                <a:latin typeface="Times New Roman" panose="02020603050405020304" pitchFamily="18" charset="0"/>
                <a:cs typeface="Times New Roman" panose="02020603050405020304" pitchFamily="18" charset="0"/>
              </a:rPr>
              <a:t>)    //</a:t>
            </a:r>
            <a:r>
              <a:rPr lang="zh-TW" altLang="zh-TW" sz="1600" dirty="0">
                <a:latin typeface="Times New Roman" panose="02020603050405020304" pitchFamily="18" charset="0"/>
                <a:cs typeface="Times New Roman" panose="02020603050405020304" pitchFamily="18" charset="0"/>
              </a:rPr>
              <a:t>最大子序列和分治演算法</a:t>
            </a:r>
          </a:p>
          <a:p>
            <a:pPr marL="0" indent="0">
              <a:buNone/>
            </a:pPr>
            <a:r>
              <a:rPr lang="en-US" altLang="zh-TW" sz="1600" dirty="0">
                <a:latin typeface="Times New Roman" panose="02020603050405020304" pitchFamily="18" charset="0"/>
                <a:cs typeface="Times New Roman" panose="02020603050405020304" pitchFamily="18" charset="0"/>
              </a:rPr>
              <a:t>Input: </a:t>
            </a:r>
            <a:r>
              <a:rPr lang="zh-TW" altLang="zh-TW" sz="1600" dirty="0">
                <a:latin typeface="Times New Roman" panose="02020603050405020304" pitchFamily="18" charset="0"/>
                <a:cs typeface="Times New Roman" panose="02020603050405020304" pitchFamily="18" charset="0"/>
              </a:rPr>
              <a:t>序列</a:t>
            </a:r>
            <a:r>
              <a:rPr lang="en-US" altLang="zh-TW" sz="1600" i="1" dirty="0">
                <a:latin typeface="Times New Roman" panose="02020603050405020304" pitchFamily="18" charset="0"/>
                <a:cs typeface="Times New Roman" panose="02020603050405020304" pitchFamily="18" charset="0"/>
              </a:rPr>
              <a:t>S</a:t>
            </a:r>
            <a:r>
              <a:rPr lang="en-US" altLang="zh-TW" sz="1600" dirty="0">
                <a:latin typeface="Times New Roman" panose="02020603050405020304" pitchFamily="18" charset="0"/>
                <a:cs typeface="Times New Roman" panose="02020603050405020304" pitchFamily="18" charset="0"/>
              </a:rPr>
              <a:t>=</a:t>
            </a:r>
            <a:r>
              <a:rPr lang="en-US" altLang="zh-TW" sz="1600" i="1" dirty="0">
                <a:latin typeface="Times New Roman" panose="02020603050405020304" pitchFamily="18" charset="0"/>
                <a:cs typeface="Times New Roman" panose="02020603050405020304" pitchFamily="18" charset="0"/>
              </a:rPr>
              <a:t>s</a:t>
            </a:r>
            <a:r>
              <a:rPr lang="en-US" altLang="zh-TW" sz="1600" baseline="-25000" dirty="0">
                <a:latin typeface="Times New Roman" panose="02020603050405020304" pitchFamily="18" charset="0"/>
                <a:cs typeface="Times New Roman" panose="02020603050405020304" pitchFamily="18" charset="0"/>
              </a:rPr>
              <a:t>1</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s</a:t>
            </a:r>
            <a:r>
              <a:rPr lang="en-US" altLang="zh-TW" sz="1600" baseline="-25000" dirty="0">
                <a:latin typeface="Times New Roman" panose="02020603050405020304" pitchFamily="18" charset="0"/>
                <a:cs typeface="Times New Roman" panose="02020603050405020304" pitchFamily="18" charset="0"/>
              </a:rPr>
              <a:t>2</a:t>
            </a:r>
            <a:r>
              <a:rPr lang="en-US" altLang="zh-TW" sz="1600" dirty="0">
                <a:latin typeface="Times New Roman" panose="02020603050405020304" pitchFamily="18" charset="0"/>
                <a:cs typeface="Times New Roman" panose="02020603050405020304" pitchFamily="18" charset="0"/>
              </a:rPr>
              <a:t>,…, </a:t>
            </a:r>
            <a:r>
              <a:rPr lang="en-US" altLang="zh-TW" sz="1600" i="1" dirty="0" err="1">
                <a:latin typeface="Times New Roman" panose="02020603050405020304" pitchFamily="18" charset="0"/>
                <a:cs typeface="Times New Roman" panose="02020603050405020304" pitchFamily="18" charset="0"/>
              </a:rPr>
              <a:t>s</a:t>
            </a:r>
            <a:r>
              <a:rPr lang="en-US" altLang="zh-TW" sz="1600" i="1" baseline="-25000" dirty="0" err="1">
                <a:latin typeface="Times New Roman" panose="02020603050405020304" pitchFamily="18" charset="0"/>
                <a:cs typeface="Times New Roman" panose="02020603050405020304" pitchFamily="18" charset="0"/>
              </a:rPr>
              <a:t>n</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Output:</a:t>
            </a:r>
            <a:r>
              <a:rPr lang="zh-TW" altLang="zh-TW" sz="1600" dirty="0">
                <a:latin typeface="Times New Roman" panose="02020603050405020304" pitchFamily="18" charset="0"/>
                <a:cs typeface="Times New Roman" panose="02020603050405020304" pitchFamily="18" charset="0"/>
              </a:rPr>
              <a:t>最大連續子序列和</a:t>
            </a:r>
            <a:r>
              <a:rPr lang="en-US" altLang="zh-TW" sz="1600" i="1" dirty="0">
                <a:latin typeface="Times New Roman" panose="02020603050405020304" pitchFamily="18" charset="0"/>
                <a:cs typeface="Times New Roman" panose="02020603050405020304" pitchFamily="18" charset="0"/>
              </a:rPr>
              <a:t>m</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if (</a:t>
            </a:r>
            <a:r>
              <a:rPr lang="en-US" altLang="zh-TW" sz="1600" i="1" dirty="0">
                <a:latin typeface="Times New Roman" panose="02020603050405020304" pitchFamily="18" charset="0"/>
                <a:cs typeface="Times New Roman" panose="02020603050405020304" pitchFamily="18" charset="0"/>
              </a:rPr>
              <a:t>l</a:t>
            </a:r>
            <a:r>
              <a:rPr lang="en-US" altLang="zh-TW" sz="1600" dirty="0">
                <a:latin typeface="Times New Roman" panose="02020603050405020304" pitchFamily="18" charset="0"/>
                <a:cs typeface="Times New Roman" panose="02020603050405020304" pitchFamily="18" charset="0"/>
              </a:rPr>
              <a:t>=</a:t>
            </a:r>
            <a:r>
              <a:rPr lang="en-US" altLang="zh-TW" sz="1600" i="1" dirty="0">
                <a:latin typeface="Times New Roman" panose="02020603050405020304" pitchFamily="18" charset="0"/>
                <a:cs typeface="Times New Roman" panose="02020603050405020304" pitchFamily="18" charset="0"/>
              </a:rPr>
              <a:t>r</a:t>
            </a:r>
            <a:r>
              <a:rPr lang="en-US" altLang="zh-TW" sz="1600" dirty="0">
                <a:latin typeface="Times New Roman" panose="02020603050405020304" pitchFamily="18" charset="0"/>
                <a:cs typeface="Times New Roman" panose="02020603050405020304" pitchFamily="18" charset="0"/>
              </a:rPr>
              <a:t>) then return </a:t>
            </a:r>
            <a:r>
              <a:rPr lang="en-US" altLang="zh-TW" sz="1600" i="1" dirty="0" err="1">
                <a:latin typeface="Times New Roman" panose="02020603050405020304" pitchFamily="18" charset="0"/>
                <a:cs typeface="Times New Roman" panose="02020603050405020304" pitchFamily="18" charset="0"/>
              </a:rPr>
              <a:t>s</a:t>
            </a:r>
            <a:r>
              <a:rPr lang="en-US" altLang="zh-TW" sz="1600" i="1" baseline="-25000" dirty="0" err="1">
                <a:latin typeface="Times New Roman" panose="02020603050405020304" pitchFamily="18" charset="0"/>
                <a:cs typeface="Times New Roman" panose="02020603050405020304" pitchFamily="18" charset="0"/>
              </a:rPr>
              <a:t>l</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i="1" dirty="0">
                <a:latin typeface="Times New Roman" panose="02020603050405020304" pitchFamily="18" charset="0"/>
                <a:cs typeface="Times New Roman" panose="02020603050405020304" pitchFamily="18" charset="0"/>
              </a:rPr>
              <a:t>md</a:t>
            </a:r>
            <a:r>
              <a:rPr lang="en-US" altLang="zh-TW" sz="1600" dirty="0">
                <a:latin typeface="Times New Roman" panose="02020603050405020304" pitchFamily="18" charset="0"/>
                <a:cs typeface="Times New Roman" panose="02020603050405020304" pitchFamily="18" charset="0"/>
                <a:sym typeface="Wingdings"/>
              </a:rPr>
              <a:t></a:t>
            </a:r>
            <a:r>
              <a:rPr lang="en-US" altLang="zh-TW" sz="1600" dirty="0">
                <a:latin typeface="Times New Roman" panose="02020603050405020304" pitchFamily="18" charset="0"/>
                <a:cs typeface="Times New Roman" panose="02020603050405020304" pitchFamily="18" charset="0"/>
              </a:rPr>
              <a:t>(</a:t>
            </a:r>
            <a:r>
              <a:rPr lang="en-US" altLang="zh-TW" sz="1600" i="1" dirty="0">
                <a:latin typeface="Times New Roman" panose="02020603050405020304" pitchFamily="18" charset="0"/>
                <a:cs typeface="Times New Roman" panose="02020603050405020304" pitchFamily="18" charset="0"/>
              </a:rPr>
              <a:t>r</a:t>
            </a:r>
            <a:r>
              <a:rPr lang="en-US" altLang="zh-TW" sz="1600" dirty="0">
                <a:latin typeface="Times New Roman" panose="02020603050405020304" pitchFamily="18" charset="0"/>
                <a:cs typeface="Times New Roman" panose="02020603050405020304" pitchFamily="18" charset="0"/>
              </a:rPr>
              <a:t>-</a:t>
            </a:r>
            <a:r>
              <a:rPr lang="en-US" altLang="zh-TW" sz="1600" i="1" dirty="0">
                <a:latin typeface="Times New Roman" panose="02020603050405020304" pitchFamily="18" charset="0"/>
                <a:cs typeface="Times New Roman" panose="02020603050405020304" pitchFamily="18" charset="0"/>
              </a:rPr>
              <a:t>l</a:t>
            </a:r>
            <a:r>
              <a:rPr lang="en-US" altLang="zh-TW" sz="1600" dirty="0">
                <a:latin typeface="Times New Roman" panose="02020603050405020304" pitchFamily="18" charset="0"/>
                <a:cs typeface="Times New Roman" panose="02020603050405020304" pitchFamily="18" charset="0"/>
              </a:rPr>
              <a:t>)/2         //</a:t>
            </a:r>
            <a:r>
              <a:rPr lang="en-US" altLang="zh-TW" sz="1600" i="1" dirty="0">
                <a:latin typeface="Times New Roman" panose="02020603050405020304" pitchFamily="18" charset="0"/>
                <a:cs typeface="Times New Roman" panose="02020603050405020304" pitchFamily="18" charset="0"/>
              </a:rPr>
              <a:t>md</a:t>
            </a:r>
            <a:r>
              <a:rPr lang="en-US" altLang="zh-TW" sz="1600" dirty="0">
                <a:latin typeface="Times New Roman" panose="02020603050405020304" pitchFamily="18" charset="0"/>
                <a:cs typeface="Times New Roman" panose="02020603050405020304" pitchFamily="18" charset="0"/>
              </a:rPr>
              <a:t>: middle</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i="1" dirty="0" err="1">
                <a:latin typeface="Times New Roman" panose="02020603050405020304" pitchFamily="18" charset="0"/>
                <a:cs typeface="Times New Roman" panose="02020603050405020304" pitchFamily="18" charset="0"/>
              </a:rPr>
              <a:t>ml</a:t>
            </a:r>
            <a:r>
              <a:rPr lang="en-US" altLang="zh-TW" sz="1600" dirty="0" err="1">
                <a:latin typeface="Times New Roman" panose="02020603050405020304" pitchFamily="18" charset="0"/>
                <a:cs typeface="Times New Roman" panose="02020603050405020304" pitchFamily="18" charset="0"/>
                <a:sym typeface="Wingdings"/>
              </a:rPr>
              <a:t></a:t>
            </a:r>
            <a:r>
              <a:rPr lang="en-US" altLang="zh-TW" sz="1600" dirty="0" err="1">
                <a:latin typeface="Times New Roman" panose="02020603050405020304" pitchFamily="18" charset="0"/>
                <a:cs typeface="Times New Roman" panose="02020603050405020304" pitchFamily="18" charset="0"/>
              </a:rPr>
              <a:t>MS</a:t>
            </a:r>
            <a:r>
              <a:rPr lang="en-US" altLang="zh-TW" sz="1600" dirty="0">
                <a:latin typeface="Times New Roman" panose="02020603050405020304" pitchFamily="18" charset="0"/>
                <a:cs typeface="Times New Roman" panose="02020603050405020304" pitchFamily="18" charset="0"/>
              </a:rPr>
              <a:t>(</a:t>
            </a:r>
            <a:r>
              <a:rPr lang="en-US" altLang="zh-TW" sz="1600" i="1" dirty="0">
                <a:latin typeface="Times New Roman" panose="02020603050405020304" pitchFamily="18" charset="0"/>
                <a:cs typeface="Times New Roman" panose="02020603050405020304" pitchFamily="18" charset="0"/>
              </a:rPr>
              <a:t>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l </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md</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ml</a:t>
            </a:r>
            <a:r>
              <a:rPr lang="en-US" altLang="zh-TW" sz="1600" dirty="0">
                <a:latin typeface="Times New Roman" panose="02020603050405020304" pitchFamily="18" charset="0"/>
                <a:cs typeface="Times New Roman" panose="02020603050405020304" pitchFamily="18" charset="0"/>
              </a:rPr>
              <a:t>: max for left</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i="1" dirty="0" err="1">
                <a:latin typeface="Times New Roman" panose="02020603050405020304" pitchFamily="18" charset="0"/>
                <a:cs typeface="Times New Roman" panose="02020603050405020304" pitchFamily="18" charset="0"/>
              </a:rPr>
              <a:t>mr</a:t>
            </a:r>
            <a:r>
              <a:rPr lang="en-US" altLang="zh-TW" sz="1600" dirty="0" err="1">
                <a:latin typeface="Times New Roman" panose="02020603050405020304" pitchFamily="18" charset="0"/>
                <a:cs typeface="Times New Roman" panose="02020603050405020304" pitchFamily="18" charset="0"/>
                <a:sym typeface="Wingdings"/>
              </a:rPr>
              <a:t></a:t>
            </a:r>
            <a:r>
              <a:rPr lang="en-US" altLang="zh-TW" sz="1600" dirty="0" err="1">
                <a:latin typeface="Times New Roman" panose="02020603050405020304" pitchFamily="18" charset="0"/>
                <a:cs typeface="Times New Roman" panose="02020603050405020304" pitchFamily="18" charset="0"/>
              </a:rPr>
              <a:t>MS</a:t>
            </a:r>
            <a:r>
              <a:rPr lang="en-US" altLang="zh-TW" sz="1600" dirty="0">
                <a:latin typeface="Times New Roman" panose="02020603050405020304" pitchFamily="18" charset="0"/>
                <a:cs typeface="Times New Roman" panose="02020603050405020304" pitchFamily="18" charset="0"/>
              </a:rPr>
              <a:t>(</a:t>
            </a:r>
            <a:r>
              <a:rPr lang="en-US" altLang="zh-TW" sz="1600" i="1" dirty="0">
                <a:latin typeface="Times New Roman" panose="02020603050405020304" pitchFamily="18" charset="0"/>
                <a:cs typeface="Times New Roman" panose="02020603050405020304" pitchFamily="18" charset="0"/>
              </a:rPr>
              <a:t>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md</a:t>
            </a:r>
            <a:r>
              <a:rPr lang="en-US" altLang="zh-TW" sz="1600" dirty="0">
                <a:latin typeface="Times New Roman" panose="02020603050405020304" pitchFamily="18" charset="0"/>
                <a:cs typeface="Times New Roman" panose="02020603050405020304" pitchFamily="18" charset="0"/>
              </a:rPr>
              <a:t>+1, </a:t>
            </a:r>
            <a:r>
              <a:rPr lang="en-US" altLang="zh-TW" sz="1600" i="1" dirty="0">
                <a:latin typeface="Times New Roman" panose="02020603050405020304" pitchFamily="18" charset="0"/>
                <a:cs typeface="Times New Roman" panose="02020603050405020304" pitchFamily="18" charset="0"/>
              </a:rPr>
              <a:t>r</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mr</a:t>
            </a:r>
            <a:r>
              <a:rPr lang="en-US" altLang="zh-TW" sz="1600" dirty="0">
                <a:latin typeface="Times New Roman" panose="02020603050405020304" pitchFamily="18" charset="0"/>
                <a:cs typeface="Times New Roman" panose="02020603050405020304" pitchFamily="18" charset="0"/>
              </a:rPr>
              <a:t>: max for right</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i="1" dirty="0" err="1">
                <a:latin typeface="Times New Roman" panose="02020603050405020304" pitchFamily="18" charset="0"/>
                <a:cs typeface="Times New Roman" panose="02020603050405020304" pitchFamily="18" charset="0"/>
              </a:rPr>
              <a:t>mbl</a:t>
            </a:r>
            <a:r>
              <a:rPr lang="en-US" altLang="zh-TW" sz="1600" dirty="0">
                <a:latin typeface="Times New Roman" panose="02020603050405020304" pitchFamily="18" charset="0"/>
                <a:cs typeface="Times New Roman" panose="02020603050405020304" pitchFamily="18" charset="0"/>
                <a:sym typeface="Wingdings"/>
              </a:rPr>
              <a:t></a:t>
            </a:r>
            <a:r>
              <a:rPr lang="en-US" altLang="zh-TW"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sym typeface="Symbol"/>
              </a:rPr>
              <a:t></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t</a:t>
            </a:r>
            <a:r>
              <a:rPr lang="en-US" altLang="zh-TW" sz="1600" dirty="0">
                <a:latin typeface="Times New Roman" panose="02020603050405020304" pitchFamily="18" charset="0"/>
                <a:cs typeface="Times New Roman" panose="02020603050405020304" pitchFamily="18" charset="0"/>
                <a:sym typeface="Wingdings"/>
              </a:rPr>
              <a:t></a:t>
            </a:r>
            <a:r>
              <a:rPr lang="en-US" altLang="zh-TW" sz="1600" dirty="0">
                <a:latin typeface="Times New Roman" panose="02020603050405020304" pitchFamily="18" charset="0"/>
                <a:cs typeface="Times New Roman" panose="02020603050405020304" pitchFamily="18" charset="0"/>
              </a:rPr>
              <a:t>0    //</a:t>
            </a:r>
            <a:r>
              <a:rPr lang="en-US" altLang="zh-TW" sz="1600" i="1" dirty="0" err="1">
                <a:latin typeface="Times New Roman" panose="02020603050405020304" pitchFamily="18" charset="0"/>
                <a:cs typeface="Times New Roman" panose="02020603050405020304" pitchFamily="18" charset="0"/>
              </a:rPr>
              <a:t>mbl</a:t>
            </a:r>
            <a:r>
              <a:rPr lang="en-US" altLang="zh-TW" sz="1600" dirty="0">
                <a:latin typeface="Times New Roman" panose="02020603050405020304" pitchFamily="18" charset="0"/>
                <a:cs typeface="Times New Roman" panose="02020603050405020304" pitchFamily="18" charset="0"/>
              </a:rPr>
              <a:t>: max for boundary left</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for </a:t>
            </a:r>
            <a:r>
              <a:rPr lang="en-US" altLang="zh-TW" sz="1600" i="1" dirty="0" err="1">
                <a:latin typeface="Times New Roman" panose="02020603050405020304" pitchFamily="18" charset="0"/>
                <a:cs typeface="Times New Roman" panose="02020603050405020304" pitchFamily="18" charset="0"/>
              </a:rPr>
              <a:t>i</a:t>
            </a:r>
            <a:r>
              <a:rPr lang="en-US" altLang="zh-TW" sz="1600" dirty="0" err="1">
                <a:latin typeface="Times New Roman" panose="02020603050405020304" pitchFamily="18" charset="0"/>
                <a:cs typeface="Times New Roman" panose="02020603050405020304" pitchFamily="18" charset="0"/>
                <a:sym typeface="Wingdings"/>
              </a:rPr>
              <a:t></a:t>
            </a:r>
            <a:r>
              <a:rPr lang="en-US" altLang="zh-TW" sz="1600" i="1" dirty="0" err="1">
                <a:latin typeface="Times New Roman" panose="02020603050405020304" pitchFamily="18" charset="0"/>
                <a:cs typeface="Times New Roman" panose="02020603050405020304" pitchFamily="18" charset="0"/>
              </a:rPr>
              <a:t>md</a:t>
            </a:r>
            <a:r>
              <a:rPr lang="en-US" altLang="zh-TW" sz="1600" i="1"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downto</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l</a:t>
            </a:r>
            <a:r>
              <a:rPr lang="en-US" altLang="zh-TW" sz="1600" dirty="0">
                <a:latin typeface="Times New Roman" panose="02020603050405020304" pitchFamily="18" charset="0"/>
                <a:cs typeface="Times New Roman" panose="02020603050405020304" pitchFamily="18" charset="0"/>
              </a:rPr>
              <a:t> do</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i="1" dirty="0" err="1">
                <a:latin typeface="Times New Roman" panose="02020603050405020304" pitchFamily="18" charset="0"/>
                <a:cs typeface="Times New Roman" panose="02020603050405020304" pitchFamily="18" charset="0"/>
              </a:rPr>
              <a:t>t</a:t>
            </a:r>
            <a:r>
              <a:rPr lang="en-US" altLang="zh-TW" sz="1600" dirty="0" err="1">
                <a:latin typeface="Times New Roman" panose="02020603050405020304" pitchFamily="18" charset="0"/>
                <a:cs typeface="Times New Roman" panose="02020603050405020304" pitchFamily="18" charset="0"/>
                <a:sym typeface="Wingdings"/>
              </a:rPr>
              <a:t></a:t>
            </a:r>
            <a:r>
              <a:rPr lang="en-US" altLang="zh-TW" sz="1600" i="1" dirty="0" err="1">
                <a:latin typeface="Times New Roman" panose="02020603050405020304" pitchFamily="18" charset="0"/>
                <a:cs typeface="Times New Roman" panose="02020603050405020304" pitchFamily="18" charset="0"/>
              </a:rPr>
              <a:t>t</a:t>
            </a:r>
            <a:r>
              <a:rPr lang="en-US" altLang="zh-TW" sz="1600" dirty="0" err="1">
                <a:latin typeface="Times New Roman" panose="02020603050405020304" pitchFamily="18" charset="0"/>
                <a:cs typeface="Times New Roman" panose="02020603050405020304" pitchFamily="18" charset="0"/>
              </a:rPr>
              <a:t>+</a:t>
            </a:r>
            <a:r>
              <a:rPr lang="en-US" altLang="zh-TW" sz="1600" i="1" dirty="0" err="1">
                <a:latin typeface="Times New Roman" panose="02020603050405020304" pitchFamily="18" charset="0"/>
                <a:cs typeface="Times New Roman" panose="02020603050405020304" pitchFamily="18" charset="0"/>
              </a:rPr>
              <a:t>s</a:t>
            </a:r>
            <a:r>
              <a:rPr lang="en-US" altLang="zh-TW" sz="1600" i="1" baseline="-25000" dirty="0" err="1">
                <a:latin typeface="Times New Roman" panose="02020603050405020304" pitchFamily="18" charset="0"/>
                <a:cs typeface="Times New Roman" panose="02020603050405020304" pitchFamily="18" charset="0"/>
              </a:rPr>
              <a:t>i</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    if (</a:t>
            </a:r>
            <a:r>
              <a:rPr lang="en-US" altLang="zh-TW" sz="1600" i="1" dirty="0">
                <a:latin typeface="Times New Roman" panose="02020603050405020304" pitchFamily="18" charset="0"/>
                <a:cs typeface="Times New Roman" panose="02020603050405020304" pitchFamily="18" charset="0"/>
              </a:rPr>
              <a:t>t</a:t>
            </a:r>
            <a:r>
              <a:rPr lang="en-US" altLang="zh-TW" sz="1600" dirty="0">
                <a:latin typeface="Times New Roman" panose="02020603050405020304" pitchFamily="18" charset="0"/>
                <a:cs typeface="Times New Roman" panose="02020603050405020304" pitchFamily="18" charset="0"/>
              </a:rPr>
              <a:t>&gt;</a:t>
            </a:r>
            <a:r>
              <a:rPr lang="en-US" altLang="zh-TW" sz="1600" i="1" dirty="0" err="1">
                <a:latin typeface="Times New Roman" panose="02020603050405020304" pitchFamily="18" charset="0"/>
                <a:cs typeface="Times New Roman" panose="02020603050405020304" pitchFamily="18" charset="0"/>
              </a:rPr>
              <a:t>mbl</a:t>
            </a:r>
            <a:r>
              <a:rPr lang="en-US" altLang="zh-TW" sz="1600" dirty="0">
                <a:latin typeface="Times New Roman" panose="02020603050405020304" pitchFamily="18" charset="0"/>
                <a:cs typeface="Times New Roman" panose="02020603050405020304" pitchFamily="18" charset="0"/>
              </a:rPr>
              <a:t>) then </a:t>
            </a:r>
            <a:r>
              <a:rPr lang="en-US" altLang="zh-TW" sz="1600" i="1" dirty="0" err="1">
                <a:latin typeface="Times New Roman" panose="02020603050405020304" pitchFamily="18" charset="0"/>
                <a:cs typeface="Times New Roman" panose="02020603050405020304" pitchFamily="18" charset="0"/>
              </a:rPr>
              <a:t>mbl</a:t>
            </a:r>
            <a:r>
              <a:rPr lang="en-US" altLang="zh-TW" sz="1600" dirty="0" err="1">
                <a:latin typeface="Times New Roman" panose="02020603050405020304" pitchFamily="18" charset="0"/>
                <a:cs typeface="Times New Roman" panose="02020603050405020304" pitchFamily="18" charset="0"/>
                <a:sym typeface="Wingdings"/>
              </a:rPr>
              <a:t></a:t>
            </a:r>
            <a:r>
              <a:rPr lang="en-US" altLang="zh-TW" sz="1600" i="1" dirty="0" err="1">
                <a:latin typeface="Times New Roman" panose="02020603050405020304" pitchFamily="18" charset="0"/>
                <a:cs typeface="Times New Roman" panose="02020603050405020304" pitchFamily="18" charset="0"/>
              </a:rPr>
              <a:t>t</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i="1" dirty="0" err="1">
                <a:latin typeface="Times New Roman" panose="02020603050405020304" pitchFamily="18" charset="0"/>
                <a:cs typeface="Times New Roman" panose="02020603050405020304" pitchFamily="18" charset="0"/>
              </a:rPr>
              <a:t>mbr</a:t>
            </a:r>
            <a:r>
              <a:rPr lang="en-US" altLang="zh-TW" sz="1600" dirty="0">
                <a:latin typeface="Times New Roman" panose="02020603050405020304" pitchFamily="18" charset="0"/>
                <a:cs typeface="Times New Roman" panose="02020603050405020304" pitchFamily="18" charset="0"/>
                <a:sym typeface="Wingdings"/>
              </a:rPr>
              <a:t></a:t>
            </a:r>
            <a:r>
              <a:rPr lang="en-US" altLang="zh-TW"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sym typeface="Symbol"/>
              </a:rPr>
              <a:t></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t</a:t>
            </a:r>
            <a:r>
              <a:rPr lang="en-US" altLang="zh-TW" sz="1600" dirty="0">
                <a:latin typeface="Times New Roman" panose="02020603050405020304" pitchFamily="18" charset="0"/>
                <a:cs typeface="Times New Roman" panose="02020603050405020304" pitchFamily="18" charset="0"/>
                <a:sym typeface="Wingdings"/>
              </a:rPr>
              <a:t></a:t>
            </a:r>
            <a:r>
              <a:rPr lang="en-US" altLang="zh-TW" sz="1600" dirty="0">
                <a:latin typeface="Times New Roman" panose="02020603050405020304" pitchFamily="18" charset="0"/>
                <a:cs typeface="Times New Roman" panose="02020603050405020304" pitchFamily="18" charset="0"/>
              </a:rPr>
              <a:t>0      //</a:t>
            </a:r>
            <a:r>
              <a:rPr lang="en-US" altLang="zh-TW" sz="1600" i="1" dirty="0" err="1">
                <a:latin typeface="Times New Roman" panose="02020603050405020304" pitchFamily="18" charset="0"/>
                <a:cs typeface="Times New Roman" panose="02020603050405020304" pitchFamily="18" charset="0"/>
              </a:rPr>
              <a:t>mbr</a:t>
            </a:r>
            <a:r>
              <a:rPr lang="en-US" altLang="zh-TW" sz="1600" dirty="0">
                <a:latin typeface="Times New Roman" panose="02020603050405020304" pitchFamily="18" charset="0"/>
                <a:cs typeface="Times New Roman" panose="02020603050405020304" pitchFamily="18" charset="0"/>
              </a:rPr>
              <a:t>: max for boundary right</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for </a:t>
            </a:r>
            <a:r>
              <a:rPr lang="en-US" altLang="zh-TW" sz="1600" i="1" dirty="0" err="1">
                <a:latin typeface="Times New Roman" panose="02020603050405020304" pitchFamily="18" charset="0"/>
                <a:cs typeface="Times New Roman" panose="02020603050405020304" pitchFamily="18" charset="0"/>
              </a:rPr>
              <a:t>i</a:t>
            </a:r>
            <a:r>
              <a:rPr lang="en-US" altLang="zh-TW" sz="1600" dirty="0">
                <a:latin typeface="Times New Roman" panose="02020603050405020304" pitchFamily="18" charset="0"/>
                <a:cs typeface="Times New Roman" panose="02020603050405020304" pitchFamily="18" charset="0"/>
                <a:sym typeface="Wingdings"/>
              </a:rPr>
              <a:t></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md</a:t>
            </a:r>
            <a:r>
              <a:rPr lang="en-US" altLang="zh-TW" sz="1600" dirty="0">
                <a:latin typeface="Times New Roman" panose="02020603050405020304" pitchFamily="18" charset="0"/>
                <a:cs typeface="Times New Roman" panose="02020603050405020304" pitchFamily="18" charset="0"/>
              </a:rPr>
              <a:t>+1 to </a:t>
            </a:r>
            <a:r>
              <a:rPr lang="en-US" altLang="zh-TW" sz="1600" i="1" dirty="0">
                <a:latin typeface="Times New Roman" panose="02020603050405020304" pitchFamily="18" charset="0"/>
                <a:cs typeface="Times New Roman" panose="02020603050405020304" pitchFamily="18" charset="0"/>
              </a:rPr>
              <a:t>r</a:t>
            </a:r>
            <a:r>
              <a:rPr lang="en-US" altLang="zh-TW" sz="1600" dirty="0">
                <a:latin typeface="Times New Roman" panose="02020603050405020304" pitchFamily="18" charset="0"/>
                <a:cs typeface="Times New Roman" panose="02020603050405020304" pitchFamily="18" charset="0"/>
              </a:rPr>
              <a:t> do</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i="1" dirty="0" err="1">
                <a:latin typeface="Times New Roman" panose="02020603050405020304" pitchFamily="18" charset="0"/>
                <a:cs typeface="Times New Roman" panose="02020603050405020304" pitchFamily="18" charset="0"/>
              </a:rPr>
              <a:t>t</a:t>
            </a:r>
            <a:r>
              <a:rPr lang="en-US" altLang="zh-TW" sz="1600" dirty="0" err="1">
                <a:latin typeface="Times New Roman" panose="02020603050405020304" pitchFamily="18" charset="0"/>
                <a:cs typeface="Times New Roman" panose="02020603050405020304" pitchFamily="18" charset="0"/>
                <a:sym typeface="Wingdings"/>
              </a:rPr>
              <a:t></a:t>
            </a:r>
            <a:r>
              <a:rPr lang="en-US" altLang="zh-TW" sz="1600" i="1" dirty="0" err="1">
                <a:latin typeface="Times New Roman" panose="02020603050405020304" pitchFamily="18" charset="0"/>
                <a:cs typeface="Times New Roman" panose="02020603050405020304" pitchFamily="18" charset="0"/>
              </a:rPr>
              <a:t>t</a:t>
            </a:r>
            <a:r>
              <a:rPr lang="en-US" altLang="zh-TW" sz="1600" dirty="0" err="1">
                <a:latin typeface="Times New Roman" panose="02020603050405020304" pitchFamily="18" charset="0"/>
                <a:cs typeface="Times New Roman" panose="02020603050405020304" pitchFamily="18" charset="0"/>
              </a:rPr>
              <a:t>+</a:t>
            </a:r>
            <a:r>
              <a:rPr lang="en-US" altLang="zh-TW" sz="1600" i="1" dirty="0" err="1">
                <a:latin typeface="Times New Roman" panose="02020603050405020304" pitchFamily="18" charset="0"/>
                <a:cs typeface="Times New Roman" panose="02020603050405020304" pitchFamily="18" charset="0"/>
              </a:rPr>
              <a:t>s</a:t>
            </a:r>
            <a:r>
              <a:rPr lang="en-US" altLang="zh-TW" sz="1600" i="1" baseline="-25000" dirty="0" err="1">
                <a:latin typeface="Times New Roman" panose="02020603050405020304" pitchFamily="18" charset="0"/>
                <a:cs typeface="Times New Roman" panose="02020603050405020304" pitchFamily="18" charset="0"/>
              </a:rPr>
              <a:t>i</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    if (</a:t>
            </a:r>
            <a:r>
              <a:rPr lang="en-US" altLang="zh-TW" sz="1600" i="1" dirty="0">
                <a:latin typeface="Times New Roman" panose="02020603050405020304" pitchFamily="18" charset="0"/>
                <a:cs typeface="Times New Roman" panose="02020603050405020304" pitchFamily="18" charset="0"/>
              </a:rPr>
              <a:t>t</a:t>
            </a:r>
            <a:r>
              <a:rPr lang="en-US" altLang="zh-TW" sz="1600" dirty="0">
                <a:latin typeface="Times New Roman" panose="02020603050405020304" pitchFamily="18" charset="0"/>
                <a:cs typeface="Times New Roman" panose="02020603050405020304" pitchFamily="18" charset="0"/>
              </a:rPr>
              <a:t>&gt;</a:t>
            </a:r>
            <a:r>
              <a:rPr lang="en-US" altLang="zh-TW" sz="1600" i="1" dirty="0" err="1">
                <a:latin typeface="Times New Roman" panose="02020603050405020304" pitchFamily="18" charset="0"/>
                <a:cs typeface="Times New Roman" panose="02020603050405020304" pitchFamily="18" charset="0"/>
              </a:rPr>
              <a:t>mbr</a:t>
            </a:r>
            <a:r>
              <a:rPr lang="en-US" altLang="zh-TW" sz="1600" dirty="0">
                <a:latin typeface="Times New Roman" panose="02020603050405020304" pitchFamily="18" charset="0"/>
                <a:cs typeface="Times New Roman" panose="02020603050405020304" pitchFamily="18" charset="0"/>
              </a:rPr>
              <a:t>) then </a:t>
            </a:r>
            <a:r>
              <a:rPr lang="en-US" altLang="zh-TW" sz="1600" i="1" dirty="0" err="1">
                <a:latin typeface="Times New Roman" panose="02020603050405020304" pitchFamily="18" charset="0"/>
                <a:cs typeface="Times New Roman" panose="02020603050405020304" pitchFamily="18" charset="0"/>
              </a:rPr>
              <a:t>mbr</a:t>
            </a:r>
            <a:r>
              <a:rPr lang="en-US" altLang="zh-TW" sz="1600" dirty="0" err="1">
                <a:latin typeface="Times New Roman" panose="02020603050405020304" pitchFamily="18" charset="0"/>
                <a:cs typeface="Times New Roman" panose="02020603050405020304" pitchFamily="18" charset="0"/>
                <a:sym typeface="Wingdings"/>
              </a:rPr>
              <a:t></a:t>
            </a:r>
            <a:r>
              <a:rPr lang="en-US" altLang="zh-TW" sz="1600" i="1" dirty="0" err="1">
                <a:latin typeface="Times New Roman" panose="02020603050405020304" pitchFamily="18" charset="0"/>
                <a:cs typeface="Times New Roman" panose="02020603050405020304" pitchFamily="18" charset="0"/>
              </a:rPr>
              <a:t>t</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if (</a:t>
            </a:r>
            <a:r>
              <a:rPr lang="en-US" altLang="zh-TW" sz="1600" i="1" dirty="0" err="1">
                <a:latin typeface="Times New Roman" panose="02020603050405020304" pitchFamily="18" charset="0"/>
                <a:cs typeface="Times New Roman" panose="02020603050405020304" pitchFamily="18" charset="0"/>
              </a:rPr>
              <a:t>mbl</a:t>
            </a:r>
            <a:r>
              <a:rPr lang="en-US" altLang="zh-TW" sz="1600" dirty="0">
                <a:latin typeface="Times New Roman" panose="02020603050405020304" pitchFamily="18" charset="0"/>
                <a:cs typeface="Times New Roman" panose="02020603050405020304" pitchFamily="18" charset="0"/>
              </a:rPr>
              <a:t>&gt;0 and </a:t>
            </a:r>
            <a:r>
              <a:rPr lang="en-US" altLang="zh-TW" sz="1600" i="1" dirty="0" err="1">
                <a:latin typeface="Times New Roman" panose="02020603050405020304" pitchFamily="18" charset="0"/>
                <a:cs typeface="Times New Roman" panose="02020603050405020304" pitchFamily="18" charset="0"/>
              </a:rPr>
              <a:t>mbr</a:t>
            </a:r>
            <a:r>
              <a:rPr lang="en-US" altLang="zh-TW" sz="1600" dirty="0">
                <a:latin typeface="Times New Roman" panose="02020603050405020304" pitchFamily="18" charset="0"/>
                <a:cs typeface="Times New Roman" panose="02020603050405020304" pitchFamily="18" charset="0"/>
              </a:rPr>
              <a:t>&gt;0) then </a:t>
            </a:r>
            <a:r>
              <a:rPr lang="en-US" altLang="zh-TW" sz="1600" i="1" dirty="0" err="1">
                <a:latin typeface="Times New Roman" panose="02020603050405020304" pitchFamily="18" charset="0"/>
                <a:cs typeface="Times New Roman" panose="02020603050405020304" pitchFamily="18" charset="0"/>
              </a:rPr>
              <a:t>mb</a:t>
            </a:r>
            <a:r>
              <a:rPr lang="en-US" altLang="zh-TW" sz="1600" dirty="0" err="1">
                <a:latin typeface="Times New Roman" panose="02020603050405020304" pitchFamily="18" charset="0"/>
                <a:cs typeface="Times New Roman" panose="02020603050405020304" pitchFamily="18" charset="0"/>
                <a:sym typeface="Wingdings"/>
              </a:rPr>
              <a:t></a:t>
            </a:r>
            <a:r>
              <a:rPr lang="en-US" altLang="zh-TW" sz="1600" i="1" dirty="0" err="1">
                <a:latin typeface="Times New Roman" panose="02020603050405020304" pitchFamily="18" charset="0"/>
                <a:cs typeface="Times New Roman" panose="02020603050405020304" pitchFamily="18" charset="0"/>
              </a:rPr>
              <a:t>mbl</a:t>
            </a:r>
            <a:r>
              <a:rPr lang="en-US" altLang="zh-TW" sz="1600" dirty="0" err="1">
                <a:latin typeface="Times New Roman" panose="02020603050405020304" pitchFamily="18" charset="0"/>
                <a:cs typeface="Times New Roman" panose="02020603050405020304" pitchFamily="18" charset="0"/>
              </a:rPr>
              <a:t>+</a:t>
            </a:r>
            <a:r>
              <a:rPr lang="en-US" altLang="zh-TW" sz="1600" i="1" dirty="0" err="1">
                <a:latin typeface="Times New Roman" panose="02020603050405020304" pitchFamily="18" charset="0"/>
                <a:cs typeface="Times New Roman" panose="02020603050405020304" pitchFamily="18" charset="0"/>
              </a:rPr>
              <a:t>mbr</a:t>
            </a:r>
            <a:r>
              <a:rPr lang="en-US" altLang="zh-TW" sz="1600" dirty="0">
                <a:latin typeface="Times New Roman" panose="02020603050405020304" pitchFamily="18" charset="0"/>
                <a:cs typeface="Times New Roman" panose="02020603050405020304" pitchFamily="18" charset="0"/>
              </a:rPr>
              <a:t> else </a:t>
            </a:r>
            <a:r>
              <a:rPr lang="en-US" altLang="zh-TW" sz="1600" i="1" dirty="0" err="1">
                <a:latin typeface="Times New Roman" panose="02020603050405020304" pitchFamily="18" charset="0"/>
                <a:cs typeface="Times New Roman" panose="02020603050405020304" pitchFamily="18" charset="0"/>
              </a:rPr>
              <a:t>mb</a:t>
            </a:r>
            <a:r>
              <a:rPr lang="en-US" altLang="zh-TW" sz="1600" dirty="0" err="1">
                <a:latin typeface="Times New Roman" panose="02020603050405020304" pitchFamily="18" charset="0"/>
                <a:cs typeface="Times New Roman" panose="02020603050405020304" pitchFamily="18" charset="0"/>
                <a:sym typeface="Wingdings"/>
              </a:rPr>
              <a:t></a:t>
            </a:r>
            <a:r>
              <a:rPr lang="en-US" altLang="zh-TW" sz="1600" dirty="0" err="1">
                <a:latin typeface="Times New Roman" panose="02020603050405020304" pitchFamily="18" charset="0"/>
                <a:cs typeface="Times New Roman" panose="02020603050405020304" pitchFamily="18" charset="0"/>
              </a:rPr>
              <a:t>Max</a:t>
            </a:r>
            <a:r>
              <a:rPr lang="en-US" altLang="zh-TW" sz="1600" dirty="0">
                <a:latin typeface="Times New Roman" panose="02020603050405020304" pitchFamily="18" charset="0"/>
                <a:cs typeface="Times New Roman" panose="02020603050405020304" pitchFamily="18" charset="0"/>
              </a:rPr>
              <a:t>(</a:t>
            </a:r>
            <a:r>
              <a:rPr lang="en-US" altLang="zh-TW" sz="1600" i="1" dirty="0" err="1">
                <a:latin typeface="Times New Roman" panose="02020603050405020304" pitchFamily="18" charset="0"/>
                <a:cs typeface="Times New Roman" panose="02020603050405020304" pitchFamily="18" charset="0"/>
              </a:rPr>
              <a:t>mbr</a:t>
            </a:r>
            <a:r>
              <a:rPr lang="en-US" altLang="zh-TW" sz="1600" dirty="0">
                <a:latin typeface="Times New Roman" panose="02020603050405020304" pitchFamily="18" charset="0"/>
                <a:cs typeface="Times New Roman" panose="02020603050405020304" pitchFamily="18" charset="0"/>
              </a:rPr>
              <a:t>, </a:t>
            </a:r>
            <a:r>
              <a:rPr lang="en-US" altLang="zh-TW" sz="1600" i="1" dirty="0" err="1">
                <a:latin typeface="Times New Roman" panose="02020603050405020304" pitchFamily="18" charset="0"/>
                <a:cs typeface="Times New Roman" panose="02020603050405020304" pitchFamily="18" charset="0"/>
              </a:rPr>
              <a:t>mbl</a:t>
            </a:r>
            <a:r>
              <a:rPr lang="en-US" altLang="zh-TW" sz="1600" dirty="0">
                <a:latin typeface="Times New Roman" panose="02020603050405020304" pitchFamily="18" charset="0"/>
                <a:cs typeface="Times New Roman" panose="02020603050405020304" pitchFamily="18" charset="0"/>
              </a:rPr>
              <a:t>)</a:t>
            </a:r>
            <a:endParaRPr lang="zh-TW"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return Max(</a:t>
            </a:r>
            <a:r>
              <a:rPr lang="en-US" altLang="zh-TW" sz="1600" i="1" dirty="0">
                <a:latin typeface="Times New Roman" panose="02020603050405020304" pitchFamily="18" charset="0"/>
                <a:cs typeface="Times New Roman" panose="02020603050405020304" pitchFamily="18" charset="0"/>
              </a:rPr>
              <a:t>ml</a:t>
            </a:r>
            <a:r>
              <a:rPr lang="en-US" altLang="zh-TW" sz="1600" dirty="0">
                <a:latin typeface="Times New Roman" panose="02020603050405020304" pitchFamily="18" charset="0"/>
                <a:cs typeface="Times New Roman" panose="02020603050405020304" pitchFamily="18" charset="0"/>
              </a:rPr>
              <a:t>, </a:t>
            </a:r>
            <a:r>
              <a:rPr lang="en-US" altLang="zh-TW" sz="1600" i="1" dirty="0" err="1">
                <a:latin typeface="Times New Roman" panose="02020603050405020304" pitchFamily="18" charset="0"/>
                <a:cs typeface="Times New Roman" panose="02020603050405020304" pitchFamily="18" charset="0"/>
              </a:rPr>
              <a:t>mr</a:t>
            </a:r>
            <a:r>
              <a:rPr lang="en-US" altLang="zh-TW" sz="1600" dirty="0">
                <a:latin typeface="Times New Roman" panose="02020603050405020304" pitchFamily="18" charset="0"/>
                <a:cs typeface="Times New Roman" panose="02020603050405020304" pitchFamily="18" charset="0"/>
              </a:rPr>
              <a:t>, </a:t>
            </a:r>
            <a:r>
              <a:rPr lang="en-US" altLang="zh-TW" sz="1600" i="1" dirty="0" err="1">
                <a:latin typeface="Times New Roman" panose="02020603050405020304" pitchFamily="18" charset="0"/>
                <a:cs typeface="Times New Roman" panose="02020603050405020304" pitchFamily="18" charset="0"/>
              </a:rPr>
              <a:t>mb</a:t>
            </a:r>
            <a:r>
              <a:rPr lang="en-US" altLang="zh-TW" sz="1600" dirty="0" smtClean="0">
                <a:latin typeface="Times New Roman" panose="02020603050405020304" pitchFamily="18" charset="0"/>
                <a:cs typeface="Times New Roman" panose="02020603050405020304" pitchFamily="18" charset="0"/>
              </a:rPr>
              <a:t>)</a:t>
            </a:r>
            <a:endParaRPr lang="zh-TW" altLang="zh-TW" sz="16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FC1445A-E66B-4418-822D-4947248D09B9}" type="slidenum">
              <a:rPr lang="en-US" altLang="zh-TW" smtClean="0"/>
              <a:pPr>
                <a:defRPr/>
              </a:pPr>
              <a:t>67</a:t>
            </a:fld>
            <a:endParaRPr lang="en-US" altLang="zh-TW"/>
          </a:p>
        </p:txBody>
      </p:sp>
      <p:sp>
        <p:nvSpPr>
          <p:cNvPr id="5" name="文字方塊 4"/>
          <p:cNvSpPr txBox="1"/>
          <p:nvPr/>
        </p:nvSpPr>
        <p:spPr>
          <a:xfrm>
            <a:off x="5436096" y="1772816"/>
            <a:ext cx="3793411" cy="461665"/>
          </a:xfrm>
          <a:prstGeom prst="rect">
            <a:avLst/>
          </a:prstGeom>
          <a:noFill/>
        </p:spPr>
        <p:txBody>
          <a:bodyPr wrap="none" rtlCol="0">
            <a:spAutoFit/>
          </a:bodyPr>
          <a:lstStyle/>
          <a:p>
            <a:r>
              <a:rPr lang="en-US" altLang="zh-TW" sz="2400" dirty="0" smtClean="0">
                <a:latin typeface="Times New Roman" panose="02020603050405020304" pitchFamily="18" charset="0"/>
                <a:cs typeface="Times New Roman" panose="02020603050405020304" pitchFamily="18" charset="0"/>
              </a:rPr>
              <a:t>Time Complexity: O(</a:t>
            </a:r>
            <a:r>
              <a:rPr lang="en-US" altLang="zh-TW" sz="2400" i="1" dirty="0" smtClean="0">
                <a:latin typeface="Times New Roman" panose="02020603050405020304" pitchFamily="18" charset="0"/>
                <a:cs typeface="Times New Roman" panose="02020603050405020304" pitchFamily="18" charset="0"/>
              </a:rPr>
              <a:t>n</a:t>
            </a:r>
            <a:r>
              <a:rPr lang="en-US" altLang="zh-TW" sz="2400" dirty="0" smtClean="0">
                <a:latin typeface="Times New Roman" panose="02020603050405020304" pitchFamily="18" charset="0"/>
                <a:cs typeface="Times New Roman" panose="02020603050405020304" pitchFamily="18" charset="0"/>
              </a:rPr>
              <a:t> log </a:t>
            </a:r>
            <a:r>
              <a:rPr lang="en-US" altLang="zh-TW" sz="2400" i="1" dirty="0" smtClean="0">
                <a:latin typeface="Times New Roman" panose="02020603050405020304" pitchFamily="18" charset="0"/>
                <a:cs typeface="Times New Roman" panose="02020603050405020304" pitchFamily="18" charset="0"/>
              </a:rPr>
              <a:t>n</a:t>
            </a:r>
            <a:r>
              <a:rPr lang="en-US" altLang="zh-TW" sz="2400" dirty="0" smtClean="0">
                <a:latin typeface="Times New Roman" panose="02020603050405020304" pitchFamily="18" charset="0"/>
                <a:cs typeface="Times New Roman" panose="02020603050405020304" pitchFamily="18" charset="0"/>
              </a:rPr>
              <a:t>)</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4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標題 1"/>
          <p:cNvSpPr>
            <a:spLocks noGrp="1"/>
          </p:cNvSpPr>
          <p:nvPr>
            <p:ph type="title"/>
          </p:nvPr>
        </p:nvSpPr>
        <p:spPr/>
        <p:txBody>
          <a:bodyPr/>
          <a:lstStyle/>
          <a:p>
            <a:pPr eaLnBrk="1" hangingPunct="1"/>
            <a:endParaRPr lang="zh-TW" altLang="en-US" smtClean="0"/>
          </a:p>
        </p:txBody>
      </p:sp>
      <p:sp>
        <p:nvSpPr>
          <p:cNvPr id="71683" name="內容版面配置區 2"/>
          <p:cNvSpPr>
            <a:spLocks noGrp="1"/>
          </p:cNvSpPr>
          <p:nvPr>
            <p:ph idx="1"/>
          </p:nvPr>
        </p:nvSpPr>
        <p:spPr>
          <a:xfrm>
            <a:off x="539750" y="3141663"/>
            <a:ext cx="8415338" cy="2990850"/>
          </a:xfrm>
        </p:spPr>
        <p:txBody>
          <a:bodyPr/>
          <a:lstStyle/>
          <a:p>
            <a:pPr marL="0" indent="0" algn="ctr" eaLnBrk="1" hangingPunct="1">
              <a:buFontTx/>
              <a:buNone/>
              <a:defRPr/>
            </a:pPr>
            <a:r>
              <a:rPr lang="en-US" altLang="zh-TW" sz="11500" dirty="0" smtClean="0">
                <a:latin typeface="+mn-ea"/>
              </a:rPr>
              <a:t>Q&amp;A</a:t>
            </a:r>
            <a:endParaRPr lang="zh-TW" altLang="en-US" sz="11500" dirty="0" smtClean="0">
              <a:latin typeface="+mn-ea"/>
            </a:endParaRPr>
          </a:p>
        </p:txBody>
      </p:sp>
      <p:sp>
        <p:nvSpPr>
          <p:cNvPr id="10854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11D696E-47E1-4BF1-AF71-596F85E0E57A}" type="slidenum">
              <a:rPr kumimoji="0" lang="en-US" altLang="zh-TW" sz="1400" smtClean="0">
                <a:latin typeface="Arial" charset="0"/>
              </a:rPr>
              <a:pPr eaLnBrk="1" hangingPunct="1">
                <a:spcBef>
                  <a:spcPct val="0"/>
                </a:spcBef>
                <a:buClrTx/>
                <a:buSzTx/>
                <a:buFontTx/>
                <a:buNone/>
              </a:pPr>
              <a:t>68</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eaLnBrk="1" hangingPunct="1"/>
            <a:r>
              <a:rPr lang="zh-TW" altLang="en-US" sz="2800" smtClean="0"/>
              <a:t>假設我們要使用合併排序演算法來將陣列</a:t>
            </a:r>
            <a:r>
              <a:rPr lang="en-US" altLang="zh-TW" sz="2800" smtClean="0"/>
              <a:t>A </a:t>
            </a:r>
            <a:r>
              <a:rPr lang="zh-TW" altLang="en-US" sz="2800" smtClean="0"/>
              <a:t>中的</a:t>
            </a:r>
            <a:r>
              <a:rPr lang="en-US" altLang="zh-TW" sz="2800" smtClean="0"/>
              <a:t>n </a:t>
            </a:r>
            <a:r>
              <a:rPr lang="zh-TW" altLang="en-US" sz="2800" smtClean="0"/>
              <a:t>個元素或資料</a:t>
            </a:r>
            <a:r>
              <a:rPr lang="en-US" altLang="zh-TW" sz="2800" smtClean="0"/>
              <a:t>(</a:t>
            </a:r>
            <a:r>
              <a:rPr lang="zh-TW" altLang="en-US" sz="2800" smtClean="0"/>
              <a:t>索引為</a:t>
            </a:r>
            <a:r>
              <a:rPr lang="en-US" altLang="zh-TW" sz="2800" smtClean="0"/>
              <a:t>0,...,n</a:t>
            </a:r>
            <a:r>
              <a:rPr lang="zh-TW" altLang="en-US" sz="2800" smtClean="0"/>
              <a:t>−</a:t>
            </a:r>
            <a:r>
              <a:rPr lang="en-US" altLang="zh-TW" sz="2800" smtClean="0"/>
              <a:t>1) </a:t>
            </a:r>
            <a:r>
              <a:rPr lang="zh-TW" altLang="en-US" sz="2800" smtClean="0"/>
              <a:t>依照其值以由小而大的次序排列</a:t>
            </a:r>
            <a:endParaRPr lang="en-US" altLang="zh-TW" sz="2800" smtClean="0"/>
          </a:p>
          <a:p>
            <a:pPr lvl="1" eaLnBrk="1" hangingPunct="1"/>
            <a:r>
              <a:rPr lang="zh-TW" altLang="en-US" sz="2400" smtClean="0">
                <a:solidFill>
                  <a:srgbClr val="3333FF"/>
                </a:solidFill>
              </a:rPr>
              <a:t>分割</a:t>
            </a:r>
            <a:r>
              <a:rPr lang="en-US" altLang="zh-TW" sz="2400" smtClean="0"/>
              <a:t>:</a:t>
            </a:r>
            <a:r>
              <a:rPr lang="zh-TW" altLang="en-US" sz="2400" smtClean="0"/>
              <a:t> 若陣列</a:t>
            </a:r>
            <a:r>
              <a:rPr lang="en-US" altLang="zh-TW" sz="2400" smtClean="0"/>
              <a:t>A </a:t>
            </a:r>
            <a:r>
              <a:rPr lang="zh-TW" altLang="en-US" sz="2400" smtClean="0"/>
              <a:t>只有一個元素，代表陣列已排序完成；否則將陣列分割成兩個大小相等的子陣列。</a:t>
            </a:r>
            <a:endParaRPr lang="en-US" altLang="zh-TW" sz="2400" smtClean="0"/>
          </a:p>
          <a:p>
            <a:pPr lvl="1" eaLnBrk="1" hangingPunct="1"/>
            <a:r>
              <a:rPr lang="zh-TW" altLang="en-US" sz="2400" smtClean="0">
                <a:solidFill>
                  <a:srgbClr val="3333FF"/>
                </a:solidFill>
              </a:rPr>
              <a:t>克服</a:t>
            </a:r>
            <a:r>
              <a:rPr lang="en-US" altLang="zh-TW" sz="2400" smtClean="0"/>
              <a:t>:</a:t>
            </a:r>
            <a:r>
              <a:rPr lang="zh-TW" altLang="en-US" sz="2400" smtClean="0"/>
              <a:t> 遞迴地排序兩個子陣列。</a:t>
            </a:r>
            <a:endParaRPr lang="en-US" altLang="zh-TW" sz="2400" smtClean="0"/>
          </a:p>
          <a:p>
            <a:pPr lvl="1" eaLnBrk="1" hangingPunct="1"/>
            <a:r>
              <a:rPr lang="zh-TW" altLang="en-US" sz="2400" smtClean="0">
                <a:solidFill>
                  <a:srgbClr val="3333FF"/>
                </a:solidFill>
              </a:rPr>
              <a:t>合併</a:t>
            </a:r>
            <a:r>
              <a:rPr lang="en-US" altLang="zh-TW" sz="2400" smtClean="0"/>
              <a:t>:</a:t>
            </a:r>
            <a:r>
              <a:rPr lang="zh-TW" altLang="en-US" sz="2400" smtClean="0"/>
              <a:t> 最後合併兩個已完成排序的子陣列，即可完成原來陣列的排序。</a:t>
            </a:r>
          </a:p>
          <a:p>
            <a:pPr eaLnBrk="1" hangingPunct="1"/>
            <a:r>
              <a:rPr lang="zh-TW" altLang="en-US" sz="2800" smtClean="0"/>
              <a:t>合併排序演算法如</a:t>
            </a:r>
            <a:r>
              <a:rPr lang="en-US" altLang="zh-TW" sz="2800" smtClean="0"/>
              <a:t>Algorithm</a:t>
            </a:r>
            <a:r>
              <a:rPr lang="zh-TW" altLang="en-US" sz="2800" smtClean="0"/>
              <a:t> </a:t>
            </a:r>
            <a:r>
              <a:rPr lang="en-US" altLang="zh-TW" sz="2800" smtClean="0"/>
              <a:t>6</a:t>
            </a:r>
            <a:r>
              <a:rPr lang="zh-TW" altLang="en-US" sz="2800" smtClean="0"/>
              <a:t> </a:t>
            </a:r>
            <a:r>
              <a:rPr lang="en-US" altLang="zh-TW" sz="2800" smtClean="0"/>
              <a:t>(MergeSort)</a:t>
            </a:r>
            <a:r>
              <a:rPr lang="zh-TW" altLang="en-US" sz="2800" smtClean="0"/>
              <a:t>所示，而在此演算法中另外使用到如</a:t>
            </a:r>
            <a:r>
              <a:rPr lang="en-US" altLang="zh-TW" sz="2800" smtClean="0"/>
              <a:t>Algorithm</a:t>
            </a:r>
            <a:r>
              <a:rPr lang="zh-TW" altLang="en-US" sz="2800" smtClean="0"/>
              <a:t> </a:t>
            </a:r>
            <a:r>
              <a:rPr lang="en-US" altLang="zh-TW" sz="2800" smtClean="0"/>
              <a:t>7</a:t>
            </a:r>
            <a:r>
              <a:rPr lang="zh-TW" altLang="en-US" sz="2800" smtClean="0"/>
              <a:t>所示的</a:t>
            </a:r>
            <a:r>
              <a:rPr lang="en-US" altLang="zh-TW" sz="2800" smtClean="0"/>
              <a:t>Merge</a:t>
            </a:r>
            <a:r>
              <a:rPr lang="zh-TW" altLang="en-US" sz="2800" smtClean="0"/>
              <a:t>演算法以合併二個子陣列。</a:t>
            </a:r>
            <a:endParaRPr lang="en-US" altLang="zh-TW" sz="2800" smtClean="0"/>
          </a:p>
          <a:p>
            <a:pPr eaLnBrk="1" hangingPunct="1"/>
            <a:endParaRPr lang="en-US" altLang="zh-TW" sz="2800" smtClean="0"/>
          </a:p>
        </p:txBody>
      </p:sp>
      <p:sp>
        <p:nvSpPr>
          <p:cNvPr id="1126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0649CAA-648A-4DAD-8442-4B9795C070FC}" type="slidenum">
              <a:rPr kumimoji="0" lang="en-US" altLang="zh-TW" sz="1400" smtClean="0">
                <a:latin typeface="Arial" charset="0"/>
              </a:rPr>
              <a:pPr eaLnBrk="1" hangingPunct="1">
                <a:spcBef>
                  <a:spcPct val="0"/>
                </a:spcBef>
                <a:buClrTx/>
                <a:buSzTx/>
                <a:buFontTx/>
                <a:buNone/>
              </a:pPr>
              <a:t>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anim calcmode="lin" valueType="num">
                                      <p:cBhvr additive="base">
                                        <p:cTn id="11"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anim calcmode="lin" valueType="num">
                                      <p:cBhvr additive="base">
                                        <p:cTn id="15"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76">
                                            <p:txEl>
                                              <p:pRg st="3" end="3"/>
                                            </p:txEl>
                                          </p:spTgt>
                                        </p:tgtEl>
                                        <p:attrNameLst>
                                          <p:attrName>style.visibility</p:attrName>
                                        </p:attrNameLst>
                                      </p:cBhvr>
                                      <p:to>
                                        <p:strVal val="visible"/>
                                      </p:to>
                                    </p:set>
                                    <p:anim calcmode="lin" valueType="num">
                                      <p:cBhvr additive="base">
                                        <p:cTn id="19"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4" end="4"/>
                                            </p:txEl>
                                          </p:spTgt>
                                        </p:tgtEl>
                                        <p:attrNameLst>
                                          <p:attrName>style.visibility</p:attrName>
                                        </p:attrNameLst>
                                      </p:cBhvr>
                                      <p:to>
                                        <p:strVal val="visible"/>
                                      </p:to>
                                    </p:set>
                                    <p:anim calcmode="lin" valueType="num">
                                      <p:cBhvr additive="base">
                                        <p:cTn id="25"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eaLnBrk="1" hangingPunct="1"/>
            <a:endParaRPr lang="en-US" altLang="zh-TW" sz="2800" smtClean="0"/>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133600"/>
            <a:ext cx="8785225" cy="460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73D0834-17E5-448E-ADA0-049F22B53AF2}" type="slidenum">
              <a:rPr kumimoji="0" lang="en-US" altLang="zh-TW" sz="1400" smtClean="0">
                <a:latin typeface="Arial" charset="0"/>
              </a:rPr>
              <a:pPr eaLnBrk="1" hangingPunct="1">
                <a:spcBef>
                  <a:spcPct val="0"/>
                </a:spcBef>
                <a:buClrTx/>
                <a:buSzTx/>
                <a:buFontTx/>
                <a:buNone/>
              </a:pPr>
              <a:t>8</a:t>
            </a:fld>
            <a:endParaRPr kumimoji="0" lang="en-US" altLang="zh-TW" sz="1400" smtClean="0">
              <a:latin typeface="Arial" charset="0"/>
            </a:endParaRPr>
          </a:p>
        </p:txBody>
      </p:sp>
      <p:sp>
        <p:nvSpPr>
          <p:cNvPr id="2" name="文字方塊 1"/>
          <p:cNvSpPr txBox="1"/>
          <p:nvPr/>
        </p:nvSpPr>
        <p:spPr>
          <a:xfrm>
            <a:off x="467544" y="3645024"/>
            <a:ext cx="8568506" cy="400110"/>
          </a:xfrm>
          <a:prstGeom prst="rect">
            <a:avLst/>
          </a:prstGeom>
          <a:solidFill>
            <a:schemeClr val="bg1"/>
          </a:solidFill>
        </p:spPr>
        <p:txBody>
          <a:bodyPr wrap="square" rtlCol="0">
            <a:spAutoFit/>
          </a:bodyPr>
          <a:lstStyle/>
          <a:p>
            <a:r>
              <a:rPr lang="en-US" altLang="zh-TW" sz="2000" b="1" dirty="0" smtClean="0">
                <a:latin typeface="Times New Roman" panose="02020603050405020304" pitchFamily="18" charset="0"/>
                <a:cs typeface="Times New Roman" panose="02020603050405020304" pitchFamily="18" charset="0"/>
              </a:rPr>
              <a:t>If</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p</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r</a:t>
            </a:r>
            <a:r>
              <a:rPr lang="en-US" altLang="zh-TW" sz="2000" dirty="0" smtClean="0">
                <a:latin typeface="Times New Roman" panose="02020603050405020304" pitchFamily="18" charset="0"/>
                <a:cs typeface="Times New Roman" panose="02020603050405020304" pitchFamily="18" charset="0"/>
              </a:rPr>
              <a:t> </a:t>
            </a:r>
            <a:r>
              <a:rPr lang="en-US" altLang="zh-TW" sz="2000" b="1" dirty="0" smtClean="0">
                <a:latin typeface="Times New Roman" panose="02020603050405020304" pitchFamily="18" charset="0"/>
                <a:cs typeface="Times New Roman" panose="02020603050405020304" pitchFamily="18" charset="0"/>
              </a:rPr>
              <a:t>then return</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A</a:t>
            </a:r>
            <a:r>
              <a:rPr lang="en-US" altLang="zh-TW" sz="2000"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A</a:t>
            </a:r>
            <a:r>
              <a:rPr lang="zh-TW" altLang="en-US" sz="2000" dirty="0" smtClean="0">
                <a:latin typeface="Times New Roman" panose="02020603050405020304" pitchFamily="18" charset="0"/>
                <a:cs typeface="Times New Roman" panose="02020603050405020304" pitchFamily="18" charset="0"/>
              </a:rPr>
              <a:t>只有一個元素 </a:t>
            </a:r>
            <a:endParaRPr lang="zh-TW" altLang="en-US" sz="2000"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5580112" y="2751311"/>
            <a:ext cx="832279" cy="461665"/>
          </a:xfrm>
          <a:prstGeom prst="rect">
            <a:avLst/>
          </a:prstGeom>
          <a:noFill/>
        </p:spPr>
        <p:txBody>
          <a:bodyPr wrap="none" rtlCol="0">
            <a:spAutoFit/>
          </a:bodyPr>
          <a:lstStyle/>
          <a:p>
            <a:r>
              <a:rPr lang="en-US" altLang="zh-TW" sz="2400" dirty="0" smtClean="0">
                <a:latin typeface="Times New Roman" panose="02020603050405020304" pitchFamily="18" charset="0"/>
                <a:cs typeface="Times New Roman" panose="02020603050405020304" pitchFamily="18" charset="0"/>
              </a:rPr>
              <a:t>(</a:t>
            </a:r>
            <a:r>
              <a:rPr lang="en-US" altLang="zh-TW" sz="2400" i="1" dirty="0" err="1" smtClean="0">
                <a:latin typeface="Times New Roman" panose="02020603050405020304" pitchFamily="18" charset="0"/>
                <a:cs typeface="Times New Roman" panose="02020603050405020304" pitchFamily="18" charset="0"/>
              </a:rPr>
              <a:t>p</a:t>
            </a:r>
            <a:r>
              <a:rPr lang="en-US" altLang="zh-TW" sz="24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400" i="1" dirty="0" err="1" smtClean="0">
                <a:latin typeface="Times New Roman" panose="02020603050405020304" pitchFamily="18" charset="0"/>
                <a:cs typeface="Times New Roman" panose="02020603050405020304" pitchFamily="18" charset="0"/>
                <a:sym typeface="Symbol" panose="05050102010706020507" pitchFamily="18" charset="2"/>
              </a:rPr>
              <a:t>r</a:t>
            </a:r>
            <a:r>
              <a:rPr lang="en-US" altLang="zh-TW" sz="2400" dirty="0" smtClean="0">
                <a:latin typeface="Times New Roman" panose="02020603050405020304" pitchFamily="18" charset="0"/>
                <a:cs typeface="Times New Roman" panose="02020603050405020304" pitchFamily="18" charset="0"/>
                <a:sym typeface="Symbol" panose="05050102010706020507" pitchFamily="18" charset="2"/>
              </a:rPr>
              <a:t>)</a:t>
            </a:r>
            <a:endParaRPr lang="zh-TW"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3238"/>
            <a:ext cx="9144000" cy="708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DB20A34-2A22-4AF0-8FB0-3BEE9B9108FE}" type="slidenum">
              <a:rPr kumimoji="0" lang="en-US" altLang="zh-TW" sz="1400" smtClean="0">
                <a:latin typeface="Arial" charset="0"/>
              </a:rPr>
              <a:pPr eaLnBrk="1" hangingPunct="1">
                <a:spcBef>
                  <a:spcPct val="0"/>
                </a:spcBef>
                <a:buClrTx/>
                <a:buSzTx/>
                <a:buFontTx/>
                <a:buNone/>
              </a:pPr>
              <a:t>9</a:t>
            </a:fld>
            <a:endParaRPr kumimoji="0" lang="en-US" altLang="zh-TW" sz="1400" smtClean="0">
              <a:latin typeface="Arial" charset="0"/>
            </a:endParaRPr>
          </a:p>
        </p:txBody>
      </p:sp>
      <p:sp>
        <p:nvSpPr>
          <p:cNvPr id="5" name="文字方塊 4"/>
          <p:cNvSpPr txBox="1"/>
          <p:nvPr/>
        </p:nvSpPr>
        <p:spPr>
          <a:xfrm>
            <a:off x="1692454" y="3059668"/>
            <a:ext cx="287258" cy="338554"/>
          </a:xfrm>
          <a:prstGeom prst="rect">
            <a:avLst/>
          </a:prstGeom>
          <a:solidFill>
            <a:schemeClr val="bg1"/>
          </a:solidFill>
        </p:spPr>
        <p:txBody>
          <a:bodyPr wrap="none" rtlCol="0">
            <a:spAutoFit/>
          </a:bodyPr>
          <a:lstStyle/>
          <a:p>
            <a:r>
              <a:rPr lang="en-US" altLang="zh-TW" sz="1600" dirty="0" smtClean="0">
                <a:latin typeface="Times New Roman" panose="02020603050405020304" pitchFamily="18" charset="0"/>
                <a:cs typeface="Times New Roman" panose="02020603050405020304" pitchFamily="18" charset="0"/>
              </a:rPr>
              <a:t>1</a:t>
            </a:r>
            <a:endParaRPr lang="zh-TW" altLang="en-US"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0 3.52601E-6 L 0 -0.28555 " pathEditMode="relative" rAng="0" ptsTypes="AA">
                                      <p:cBhvr>
                                        <p:cTn id="6" dur="2000" fill="hold"/>
                                        <p:tgtEl>
                                          <p:spTgt spid="1028"/>
                                        </p:tgtEl>
                                        <p:attrNameLst>
                                          <p:attrName>ppt_x</p:attrName>
                                          <p:attrName>ppt_y</p:attrName>
                                        </p:attrNameLst>
                                      </p:cBhvr>
                                      <p:rCtr x="0" y="-142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Alg1 (2014-0815)</Template>
  <TotalTime>12830</TotalTime>
  <Words>5100</Words>
  <Application>Microsoft Office PowerPoint</Application>
  <PresentationFormat>如螢幕大小 (4:3)</PresentationFormat>
  <Paragraphs>490</Paragraphs>
  <Slides>68</Slides>
  <Notes>59</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68</vt:i4>
      </vt:variant>
    </vt:vector>
  </HeadingPairs>
  <TitlesOfParts>
    <vt:vector size="76" baseType="lpstr">
      <vt:lpstr>新細明體</vt:lpstr>
      <vt:lpstr>Arial</vt:lpstr>
      <vt:lpstr>Symbol</vt:lpstr>
      <vt:lpstr>Tahoma</vt:lpstr>
      <vt:lpstr>Times New Roman</vt:lpstr>
      <vt:lpstr>Wingdings</vt:lpstr>
      <vt:lpstr>Blends</vt:lpstr>
      <vt:lpstr>Document</vt:lpstr>
      <vt:lpstr>分治演算法  </vt:lpstr>
      <vt:lpstr>PowerPoint 簡報</vt:lpstr>
      <vt:lpstr>分治解題策略</vt:lpstr>
      <vt:lpstr>使用分治解題策略的演算法</vt:lpstr>
      <vt:lpstr>PowerPoint 簡報</vt:lpstr>
      <vt:lpstr>合併排序演算法</vt:lpstr>
      <vt:lpstr>合併排序演算法(續)</vt:lpstr>
      <vt:lpstr>合併排序演算法(續)</vt:lpstr>
      <vt:lpstr>合併排序演算法(續)</vt:lpstr>
      <vt:lpstr>合併排序演算法(續)</vt:lpstr>
      <vt:lpstr>合併排序演算法(續)</vt:lpstr>
      <vt:lpstr>合併排序演算法(續)</vt:lpstr>
      <vt:lpstr>合併排序演算法(續)</vt:lpstr>
      <vt:lpstr>合併排序演算法(續)</vt:lpstr>
      <vt:lpstr>合併排序演算法(續)</vt:lpstr>
      <vt:lpstr>PowerPoint 簡報</vt:lpstr>
      <vt:lpstr>快速排序演算法</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排序演算法比較</vt:lpstr>
      <vt:lpstr>PowerPoint 簡報</vt:lpstr>
      <vt:lpstr> 缺陷棋盤填滿演算法說明</vt:lpstr>
      <vt:lpstr>棋盤的定義</vt:lpstr>
      <vt:lpstr>PowerPoint 簡報</vt:lpstr>
      <vt:lpstr>三格骨牌的定義</vt:lpstr>
      <vt:lpstr>缺陷棋盤填滿問題</vt:lpstr>
      <vt:lpstr> 缺陷棋盤填滿演算法</vt:lpstr>
      <vt:lpstr>缺陷棋盤填滿演算法實例</vt:lpstr>
      <vt:lpstr>缺陷棋盤填滿演算法實例(續)</vt:lpstr>
      <vt:lpstr>缺陷棋盤填滿演算法實例(續)</vt:lpstr>
      <vt:lpstr>PowerPoint 簡報</vt:lpstr>
      <vt:lpstr> 二維求秩演算法說明</vt:lpstr>
      <vt:lpstr> 支配及秩的定義</vt:lpstr>
      <vt:lpstr> 二維求秩問題</vt:lpstr>
      <vt:lpstr> 二維求秩演算法</vt:lpstr>
      <vt:lpstr>二維求秩演算法範例</vt:lpstr>
      <vt:lpstr>二維求秩演算法時間複雜度分析</vt:lpstr>
      <vt:lpstr>PowerPoint 簡報</vt:lpstr>
      <vt:lpstr> 二維極大點演算法說明</vt:lpstr>
      <vt:lpstr> 支配及極大點的定義</vt:lpstr>
      <vt:lpstr> 二維極大點問題</vt:lpstr>
      <vt:lpstr> 二維極大點演算法</vt:lpstr>
      <vt:lpstr>二維極大點演算法範例</vt:lpstr>
      <vt:lpstr>二維極大點演算法時間複雜度分析</vt:lpstr>
      <vt:lpstr>二維極大點演算法時間複雜度分析(續)</vt:lpstr>
      <vt:lpstr>PowerPoint 簡報</vt:lpstr>
      <vt:lpstr> 最近二維點對演算法說明</vt:lpstr>
      <vt:lpstr> 最近二維點對問題</vt:lpstr>
      <vt:lpstr> 最近二維點對演算法</vt:lpstr>
      <vt:lpstr> 最近二維點對演算法(續)</vt:lpstr>
      <vt:lpstr> 最近二維點對演算法執行說明</vt:lpstr>
      <vt:lpstr>最近二維點對演算法時間複雜度分析</vt:lpstr>
      <vt:lpstr>PowerPoint 簡報</vt:lpstr>
      <vt:lpstr>最大連續子序列和(Maximum Contiguous Subsequence Sum, MCSS)問題</vt:lpstr>
      <vt:lpstr>窮舉演算法1 (Exhaustive Algorithm 1)</vt:lpstr>
      <vt:lpstr>窮舉演算法2 (Exhaustive Algorithm 2)</vt:lpstr>
      <vt:lpstr>分治演算法</vt:lpstr>
      <vt:lpstr>PowerPoint 簡報</vt:lpstr>
    </vt:vector>
  </TitlesOfParts>
  <Company>NCU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 Merge Sort</dc:title>
  <dc:creator>Bob</dc:creator>
  <cp:lastModifiedBy>USER</cp:lastModifiedBy>
  <cp:revision>424</cp:revision>
  <cp:lastPrinted>2014-09-21T13:36:36Z</cp:lastPrinted>
  <dcterms:created xsi:type="dcterms:W3CDTF">2004-11-20T00:58:40Z</dcterms:created>
  <dcterms:modified xsi:type="dcterms:W3CDTF">2017-10-03T06:00:31Z</dcterms:modified>
</cp:coreProperties>
</file>