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activeX/activeX1.xml" ContentType="application/vnd.ms-office.activeX+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activeX/activeX2.xml" ContentType="application/vnd.ms-office.activeX+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activeX/activeX3.xml" ContentType="application/vnd.ms-office.activeX+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activeX/activeX4.xml" ContentType="application/vnd.ms-office.activeX+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activeX/activeX5.xml" ContentType="application/vnd.ms-office.activeX+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70"/>
  </p:notesMasterIdLst>
  <p:sldIdLst>
    <p:sldId id="256" r:id="rId2"/>
    <p:sldId id="350" r:id="rId3"/>
    <p:sldId id="349" r:id="rId4"/>
    <p:sldId id="346" r:id="rId5"/>
    <p:sldId id="360" r:id="rId6"/>
    <p:sldId id="361" r:id="rId7"/>
    <p:sldId id="351" r:id="rId8"/>
    <p:sldId id="330" r:id="rId9"/>
    <p:sldId id="341" r:id="rId10"/>
    <p:sldId id="342" r:id="rId11"/>
    <p:sldId id="362" r:id="rId12"/>
    <p:sldId id="367" r:id="rId13"/>
    <p:sldId id="257" r:id="rId14"/>
    <p:sldId id="370" r:id="rId15"/>
    <p:sldId id="369" r:id="rId16"/>
    <p:sldId id="371" r:id="rId17"/>
    <p:sldId id="352" r:id="rId18"/>
    <p:sldId id="364" r:id="rId19"/>
    <p:sldId id="365" r:id="rId20"/>
    <p:sldId id="366" r:id="rId21"/>
    <p:sldId id="485" r:id="rId22"/>
    <p:sldId id="486" r:id="rId23"/>
    <p:sldId id="490" r:id="rId24"/>
    <p:sldId id="487" r:id="rId25"/>
    <p:sldId id="488" r:id="rId26"/>
    <p:sldId id="489" r:id="rId27"/>
    <p:sldId id="353" r:id="rId28"/>
    <p:sldId id="272" r:id="rId29"/>
    <p:sldId id="372" r:id="rId30"/>
    <p:sldId id="376" r:id="rId31"/>
    <p:sldId id="373" r:id="rId32"/>
    <p:sldId id="374" r:id="rId33"/>
    <p:sldId id="375" r:id="rId34"/>
    <p:sldId id="273" r:id="rId35"/>
    <p:sldId id="274" r:id="rId36"/>
    <p:sldId id="377" r:id="rId37"/>
    <p:sldId id="381" r:id="rId38"/>
    <p:sldId id="378" r:id="rId39"/>
    <p:sldId id="379" r:id="rId40"/>
    <p:sldId id="380" r:id="rId41"/>
    <p:sldId id="356" r:id="rId42"/>
    <p:sldId id="358" r:id="rId43"/>
    <p:sldId id="382" r:id="rId44"/>
    <p:sldId id="383" r:id="rId45"/>
    <p:sldId id="384" r:id="rId46"/>
    <p:sldId id="385" r:id="rId47"/>
    <p:sldId id="390" r:id="rId48"/>
    <p:sldId id="386" r:id="rId49"/>
    <p:sldId id="391" r:id="rId50"/>
    <p:sldId id="387" r:id="rId51"/>
    <p:sldId id="392" r:id="rId52"/>
    <p:sldId id="388" r:id="rId53"/>
    <p:sldId id="393" r:id="rId54"/>
    <p:sldId id="389" r:id="rId55"/>
    <p:sldId id="394" r:id="rId56"/>
    <p:sldId id="355" r:id="rId57"/>
    <p:sldId id="479" r:id="rId58"/>
    <p:sldId id="331" r:id="rId59"/>
    <p:sldId id="475" r:id="rId60"/>
    <p:sldId id="476" r:id="rId61"/>
    <p:sldId id="477" r:id="rId62"/>
    <p:sldId id="478" r:id="rId63"/>
    <p:sldId id="470" r:id="rId64"/>
    <p:sldId id="473" r:id="rId65"/>
    <p:sldId id="474" r:id="rId66"/>
    <p:sldId id="482" r:id="rId67"/>
    <p:sldId id="483" r:id="rId68"/>
    <p:sldId id="266" r:id="rId69"/>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Tahoma" pitchFamily="34" charset="0"/>
        <a:ea typeface="新細明體" pitchFamily="18" charset="-120"/>
        <a:cs typeface="+mn-cs"/>
      </a:defRPr>
    </a:lvl1pPr>
    <a:lvl2pPr marL="457200" algn="l" rtl="0" eaLnBrk="0" fontAlgn="base" hangingPunct="0">
      <a:spcBef>
        <a:spcPct val="0"/>
      </a:spcBef>
      <a:spcAft>
        <a:spcPct val="0"/>
      </a:spcAft>
      <a:defRPr kumimoji="1" kern="1200">
        <a:solidFill>
          <a:schemeClr val="tx1"/>
        </a:solidFill>
        <a:latin typeface="Tahoma" pitchFamily="34" charset="0"/>
        <a:ea typeface="新細明體" pitchFamily="18" charset="-120"/>
        <a:cs typeface="+mn-cs"/>
      </a:defRPr>
    </a:lvl2pPr>
    <a:lvl3pPr marL="914400" algn="l" rtl="0" eaLnBrk="0" fontAlgn="base" hangingPunct="0">
      <a:spcBef>
        <a:spcPct val="0"/>
      </a:spcBef>
      <a:spcAft>
        <a:spcPct val="0"/>
      </a:spcAft>
      <a:defRPr kumimoji="1" kern="1200">
        <a:solidFill>
          <a:schemeClr val="tx1"/>
        </a:solidFill>
        <a:latin typeface="Tahoma" pitchFamily="34" charset="0"/>
        <a:ea typeface="新細明體" pitchFamily="18" charset="-120"/>
        <a:cs typeface="+mn-cs"/>
      </a:defRPr>
    </a:lvl3pPr>
    <a:lvl4pPr marL="1371600" algn="l" rtl="0" eaLnBrk="0" fontAlgn="base" hangingPunct="0">
      <a:spcBef>
        <a:spcPct val="0"/>
      </a:spcBef>
      <a:spcAft>
        <a:spcPct val="0"/>
      </a:spcAft>
      <a:defRPr kumimoji="1" kern="1200">
        <a:solidFill>
          <a:schemeClr val="tx1"/>
        </a:solidFill>
        <a:latin typeface="Tahoma" pitchFamily="34" charset="0"/>
        <a:ea typeface="新細明體" pitchFamily="18" charset="-120"/>
        <a:cs typeface="+mn-cs"/>
      </a:defRPr>
    </a:lvl4pPr>
    <a:lvl5pPr marL="1828800" algn="l" rtl="0" eaLnBrk="0" fontAlgn="base" hangingPunct="0">
      <a:spcBef>
        <a:spcPct val="0"/>
      </a:spcBef>
      <a:spcAft>
        <a:spcPct val="0"/>
      </a:spcAft>
      <a:defRPr kumimoji="1" kern="1200">
        <a:solidFill>
          <a:schemeClr val="tx1"/>
        </a:solidFill>
        <a:latin typeface="Tahoma" pitchFamily="34" charset="0"/>
        <a:ea typeface="新細明體" pitchFamily="18" charset="-120"/>
        <a:cs typeface="+mn-cs"/>
      </a:defRPr>
    </a:lvl5pPr>
    <a:lvl6pPr marL="2286000" algn="l" defTabSz="914400" rtl="0" eaLnBrk="1" latinLnBrk="0" hangingPunct="1">
      <a:defRPr kumimoji="1" kern="1200">
        <a:solidFill>
          <a:schemeClr val="tx1"/>
        </a:solidFill>
        <a:latin typeface="Tahoma" pitchFamily="34" charset="0"/>
        <a:ea typeface="新細明體" pitchFamily="18" charset="-120"/>
        <a:cs typeface="+mn-cs"/>
      </a:defRPr>
    </a:lvl6pPr>
    <a:lvl7pPr marL="2743200" algn="l" defTabSz="914400" rtl="0" eaLnBrk="1" latinLnBrk="0" hangingPunct="1">
      <a:defRPr kumimoji="1" kern="1200">
        <a:solidFill>
          <a:schemeClr val="tx1"/>
        </a:solidFill>
        <a:latin typeface="Tahoma" pitchFamily="34" charset="0"/>
        <a:ea typeface="新細明體" pitchFamily="18" charset="-120"/>
        <a:cs typeface="+mn-cs"/>
      </a:defRPr>
    </a:lvl7pPr>
    <a:lvl8pPr marL="3200400" algn="l" defTabSz="914400" rtl="0" eaLnBrk="1" latinLnBrk="0" hangingPunct="1">
      <a:defRPr kumimoji="1" kern="1200">
        <a:solidFill>
          <a:schemeClr val="tx1"/>
        </a:solidFill>
        <a:latin typeface="Tahoma" pitchFamily="34" charset="0"/>
        <a:ea typeface="新細明體" pitchFamily="18" charset="-120"/>
        <a:cs typeface="+mn-cs"/>
      </a:defRPr>
    </a:lvl8pPr>
    <a:lvl9pPr marL="3657600" algn="l" defTabSz="914400" rtl="0" eaLnBrk="1" latinLnBrk="0" hangingPunct="1">
      <a:defRPr kumimoji="1" kern="1200">
        <a:solidFill>
          <a:schemeClr val="tx1"/>
        </a:solidFill>
        <a:latin typeface="Tahoma"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17" autoAdjust="0"/>
    <p:restoredTop sz="74155" autoAdjust="0"/>
  </p:normalViewPr>
  <p:slideViewPr>
    <p:cSldViewPr>
      <p:cViewPr varScale="1">
        <p:scale>
          <a:sx n="36" d="100"/>
          <a:sy n="36" d="100"/>
        </p:scale>
        <p:origin x="183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51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activeX/activeX4.xml><?xml version="1.0" encoding="utf-8"?>
<ax:ocx xmlns:ax="http://schemas.microsoft.com/office/2006/activeX" xmlns:r="http://schemas.openxmlformats.org/officeDocument/2006/relationships" ax:classid="{8BD21D10-EC42-11CE-9E0D-00AA006002F3}" ax:persistence="persistStorage" r:id="rId1"/>
</file>

<file path=ppt/activeX/activeX5.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新細明體" pitchFamily="18" charset="-120"/>
              </a:defRPr>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新細明體" pitchFamily="18" charset="-120"/>
              </a:defRPr>
            </a:lvl1pPr>
          </a:lstStyle>
          <a:p>
            <a:pPr>
              <a:defRPr/>
            </a:pPr>
            <a:fld id="{C53695A4-D18D-48FE-B642-9C25F36F3327}" type="datetimeFigureOut">
              <a:rPr lang="zh-TW" altLang="en-US"/>
              <a:pPr>
                <a:defRPr/>
              </a:pPr>
              <a:t>2017/9/19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新細明體" pitchFamily="18" charset="-120"/>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新細明體" charset="-120"/>
              </a:defRPr>
            </a:lvl1pPr>
          </a:lstStyle>
          <a:p>
            <a:pPr>
              <a:defRPr/>
            </a:pPr>
            <a:fld id="{582C559C-28FE-40B5-A426-FB3B2A3FFBEC}" type="slidenum">
              <a:rPr lang="zh-TW" altLang="en-US"/>
              <a:pPr>
                <a:defRPr/>
              </a:pPr>
              <a:t>‹#›</a:t>
            </a:fld>
            <a:endParaRPr lang="zh-TW" altLang="en-US"/>
          </a:p>
        </p:txBody>
      </p:sp>
    </p:spTree>
    <p:extLst>
      <p:ext uri="{BB962C8B-B14F-4D97-AF65-F5344CB8AC3E}">
        <p14:creationId xmlns:p14="http://schemas.microsoft.com/office/powerpoint/2010/main" val="16973570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zh.wikipedia.org/wiki/%E9%AB%98%E5%BE%B7%E7%BA%B3"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en.wikipedia.org/wiki/Donald_Knuth" TargetMode="External"/><Relationship Id="rId4" Type="http://schemas.openxmlformats.org/officeDocument/2006/relationships/hyperlink" Target="https://zh.wikipedia.org/wiki/%E8%AE%A1%E7%AE%97%E6%9C%BA%E7%A8%8B%E5%BA%8F%E8%AE%BE%E8%AE%A1%E8%89%BA%E6%9C%AF"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zh.wikipedia.org/wiki/%E8%8B%B1%E8%AF%AD" TargetMode="External"/><Relationship Id="rId2" Type="http://schemas.openxmlformats.org/officeDocument/2006/relationships/slide" Target="../slides/slide59.xml"/><Relationship Id="rId1" Type="http://schemas.openxmlformats.org/officeDocument/2006/relationships/notesMaster" Target="../notesMasters/notesMaster1.xml"/><Relationship Id="rId4" Type="http://schemas.openxmlformats.org/officeDocument/2006/relationships/hyperlink" Target="https://zh.wikipedia.org/wiki/%E4%BA%9A%E9%87%8C%E5%A3%AB%E5%A4%9A%E5%BE%B7%E9%80%BB%E8%BE%91"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zh.wikipedia.org/wiki/%E6%8B%89%E4%B8%81" TargetMode="External"/><Relationship Id="rId2" Type="http://schemas.openxmlformats.org/officeDocument/2006/relationships/slide" Target="../slides/slide62.xml"/><Relationship Id="rId1" Type="http://schemas.openxmlformats.org/officeDocument/2006/relationships/notesMaster" Target="../notesMasters/notesMaster1.xml"/><Relationship Id="rId6" Type="http://schemas.openxmlformats.org/officeDocument/2006/relationships/hyperlink" Target="https://zh.wikipedia.org/wiki/%E4%BF%9D%E7%BE%85%C2%B7%E5%93%88%E7%88%BE%E8%8E%AB%E6%96%AF" TargetMode="External"/><Relationship Id="rId5" Type="http://schemas.openxmlformats.org/officeDocument/2006/relationships/hyperlink" Target="https://zh.wikipedia.org/wiki/%E5%A2%93%E7%A2%91_(%E6%95%B8%E5%AD%B8)" TargetMode="External"/><Relationship Id="rId4" Type="http://schemas.openxmlformats.org/officeDocument/2006/relationships/hyperlink" Target="https://zh.wikipedia.org/wiki/%E7%89%87%E8%AF%AD" TargetMode="Externa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s://zh.wikipedia.org/wiki/%E6%8B%89%E4%B8%81" TargetMode="External"/><Relationship Id="rId2" Type="http://schemas.openxmlformats.org/officeDocument/2006/relationships/slide" Target="../slides/slide65.xml"/><Relationship Id="rId1" Type="http://schemas.openxmlformats.org/officeDocument/2006/relationships/notesMaster" Target="../notesMasters/notesMaster1.xml"/><Relationship Id="rId6" Type="http://schemas.openxmlformats.org/officeDocument/2006/relationships/hyperlink" Target="https://zh.wikipedia.org/wiki/%E4%BF%9D%E7%BE%85%C2%B7%E5%93%88%E7%88%BE%E8%8E%AB%E6%96%AF" TargetMode="External"/><Relationship Id="rId5" Type="http://schemas.openxmlformats.org/officeDocument/2006/relationships/hyperlink" Target="https://zh.wikipedia.org/wiki/%E5%A2%93%E7%A2%91_(%E6%95%B8%E5%AD%B8)" TargetMode="External"/><Relationship Id="rId4" Type="http://schemas.openxmlformats.org/officeDocument/2006/relationships/hyperlink" Target="https://zh.wikipedia.org/wiki/%E7%89%87%E8%AF%AD" TargetMode="Externa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3" Type="http://schemas.openxmlformats.org/officeDocument/2006/relationships/hyperlink" Target="https://zh.wikipedia.org/wiki/%E6%8B%89%E4%B8%81" TargetMode="External"/><Relationship Id="rId2" Type="http://schemas.openxmlformats.org/officeDocument/2006/relationships/slide" Target="../slides/slide67.xml"/><Relationship Id="rId1" Type="http://schemas.openxmlformats.org/officeDocument/2006/relationships/notesMaster" Target="../notesMasters/notesMaster1.xml"/><Relationship Id="rId6" Type="http://schemas.openxmlformats.org/officeDocument/2006/relationships/hyperlink" Target="https://zh.wikipedia.org/wiki/%E4%BF%9D%E7%BE%85%C2%B7%E5%93%88%E7%88%BE%E8%8E%AB%E6%96%AF" TargetMode="External"/><Relationship Id="rId5" Type="http://schemas.openxmlformats.org/officeDocument/2006/relationships/hyperlink" Target="https://zh.wikipedia.org/wiki/%E5%A2%93%E7%A2%91_(%E6%95%B8%E5%AD%B8)" TargetMode="External"/><Relationship Id="rId4" Type="http://schemas.openxmlformats.org/officeDocument/2006/relationships/hyperlink" Target="https://zh.wikipedia.org/wiki/%E7%89%87%E8%AF%AD" TargetMode="Externa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1674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F0A0A531-8F30-475B-84D5-5AFD2932E74A}" type="slidenum">
              <a:rPr lang="zh-TW" altLang="en-US" smtClean="0"/>
              <a:pPr/>
              <a:t>1</a:t>
            </a:fld>
            <a:endParaRPr lang="zh-TW" altLang="en-US" smtClean="0"/>
          </a:p>
        </p:txBody>
      </p:sp>
    </p:spTree>
    <p:extLst>
      <p:ext uri="{BB962C8B-B14F-4D97-AF65-F5344CB8AC3E}">
        <p14:creationId xmlns:p14="http://schemas.microsoft.com/office/powerpoint/2010/main" val="4166612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2595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8066C1CB-9FDC-4FB4-A348-79CDFAA2F8AA}" type="slidenum">
              <a:rPr lang="zh-TW" altLang="en-US" smtClean="0"/>
              <a:pPr/>
              <a:t>10</a:t>
            </a:fld>
            <a:endParaRPr lang="zh-TW" altLang="en-US" smtClean="0"/>
          </a:p>
        </p:txBody>
      </p:sp>
    </p:spTree>
    <p:extLst>
      <p:ext uri="{BB962C8B-B14F-4D97-AF65-F5344CB8AC3E}">
        <p14:creationId xmlns:p14="http://schemas.microsoft.com/office/powerpoint/2010/main" val="2904649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269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D5CC6DC7-6A74-4972-8B19-91854641F1BF}" type="slidenum">
              <a:rPr lang="zh-TW" altLang="en-US" smtClean="0"/>
              <a:pPr/>
              <a:t>11</a:t>
            </a:fld>
            <a:endParaRPr lang="zh-TW" altLang="en-US" smtClean="0"/>
          </a:p>
        </p:txBody>
      </p:sp>
    </p:spTree>
    <p:extLst>
      <p:ext uri="{BB962C8B-B14F-4D97-AF65-F5344CB8AC3E}">
        <p14:creationId xmlns:p14="http://schemas.microsoft.com/office/powerpoint/2010/main" val="2480107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2800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DBB27818-C84A-4619-B010-94A0D68311C8}" type="slidenum">
              <a:rPr lang="zh-TW" altLang="en-US" smtClean="0"/>
              <a:pPr/>
              <a:t>12</a:t>
            </a:fld>
            <a:endParaRPr lang="zh-TW" altLang="en-US" smtClean="0"/>
          </a:p>
        </p:txBody>
      </p:sp>
    </p:spTree>
    <p:extLst>
      <p:ext uri="{BB962C8B-B14F-4D97-AF65-F5344CB8AC3E}">
        <p14:creationId xmlns:p14="http://schemas.microsoft.com/office/powerpoint/2010/main" val="2134769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TW" dirty="0" smtClean="0"/>
              <a:t>Definiteness: each instruction is clear and unambiguous. </a:t>
            </a:r>
            <a:r>
              <a:rPr lang="en-US" altLang="zh-TW" smtClean="0"/>
              <a:t>To compute </a:t>
            </a:r>
            <a:r>
              <a:rPr lang="en-US" altLang="zh-TW" dirty="0" smtClean="0"/>
              <a:t>“add 6 or 7 to x” is not definite.</a:t>
            </a:r>
          </a:p>
          <a:p>
            <a:pPr eaLnBrk="1" hangingPunct="1">
              <a:spcBef>
                <a:spcPct val="0"/>
              </a:spcBef>
            </a:pPr>
            <a:r>
              <a:rPr lang="en-US" altLang="zh-TW" dirty="0" smtClean="0"/>
              <a:t>Finiteness: (the number </a:t>
            </a:r>
            <a:r>
              <a:rPr lang="en-US" altLang="zh-TW" smtClean="0"/>
              <a:t>of steps </a:t>
            </a:r>
            <a:r>
              <a:rPr lang="en-US" altLang="zh-TW" dirty="0" smtClean="0"/>
              <a:t>should be finite and the execution of </a:t>
            </a:r>
            <a:r>
              <a:rPr lang="en-US" altLang="zh-TW" smtClean="0"/>
              <a:t>the steps </a:t>
            </a:r>
            <a:r>
              <a:rPr lang="en-US" altLang="zh-TW" dirty="0" smtClean="0"/>
              <a:t>should terminate) if we trace out the instructions of an algorithm, then for all cases, the algorithm terminates after a finite number </a:t>
            </a:r>
            <a:r>
              <a:rPr lang="en-US" altLang="zh-TW" smtClean="0"/>
              <a:t>of steps</a:t>
            </a:r>
            <a:r>
              <a:rPr lang="en-US" altLang="zh-TW" dirty="0" smtClean="0"/>
              <a:t>.</a:t>
            </a:r>
          </a:p>
          <a:p>
            <a:pPr marL="0" lvl="1" eaLnBrk="1" hangingPunct="1">
              <a:spcBef>
                <a:spcPct val="0"/>
              </a:spcBef>
            </a:pPr>
            <a:r>
              <a:rPr lang="en-US" altLang="zh-TW" smtClean="0"/>
              <a:t>Finiteness implies </a:t>
            </a:r>
            <a:r>
              <a:rPr lang="en-US" altLang="zh-TW" dirty="0" smtClean="0"/>
              <a:t>termination (OS is thus not an algorithm)</a:t>
            </a:r>
          </a:p>
          <a:p>
            <a:pPr eaLnBrk="1" hangingPunct="1">
              <a:spcBef>
                <a:spcPct val="0"/>
              </a:spcBef>
            </a:pPr>
            <a:r>
              <a:rPr lang="en-US" altLang="zh-TW" dirty="0" smtClean="0"/>
              <a:t>Effectiveness: </a:t>
            </a:r>
            <a:r>
              <a:rPr lang="en-US" altLang="zh-TW" smtClean="0"/>
              <a:t>All operations </a:t>
            </a:r>
            <a:r>
              <a:rPr lang="en-US" altLang="zh-TW" dirty="0" smtClean="0"/>
              <a:t>should be feasible.  </a:t>
            </a:r>
            <a:r>
              <a:rPr lang="en-US" altLang="zh-TW" smtClean="0"/>
              <a:t>Each step </a:t>
            </a:r>
            <a:r>
              <a:rPr lang="en-US" altLang="zh-TW" dirty="0" smtClean="0"/>
              <a:t>must be such that it can, at least </a:t>
            </a:r>
            <a:r>
              <a:rPr lang="en-US" altLang="zh-TW" smtClean="0"/>
              <a:t>in principle</a:t>
            </a:r>
            <a:r>
              <a:rPr lang="en-US" altLang="zh-TW" dirty="0" smtClean="0"/>
              <a:t>, be done by </a:t>
            </a:r>
            <a:r>
              <a:rPr lang="en-US" altLang="zh-TW" smtClean="0"/>
              <a:t>a person using pencil and paper </a:t>
            </a:r>
            <a:r>
              <a:rPr lang="en-US" altLang="zh-TW" dirty="0" smtClean="0"/>
              <a:t>in a finite amount of time.</a:t>
            </a:r>
            <a:endParaRPr lang="zh-TW" altLang="en-US" dirty="0" smtClean="0"/>
          </a:p>
        </p:txBody>
      </p:sp>
      <p:sp>
        <p:nvSpPr>
          <p:cNvPr id="12902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新細明體" pitchFamily="18" charset="-120"/>
              </a:defRPr>
            </a:lvl1pPr>
            <a:lvl2pPr marL="742950" indent="-285750">
              <a:spcBef>
                <a:spcPct val="30000"/>
              </a:spcBef>
              <a:defRPr sz="1200">
                <a:solidFill>
                  <a:schemeClr val="tx1"/>
                </a:solidFill>
                <a:latin typeface="Calibri" pitchFamily="34" charset="0"/>
                <a:ea typeface="新細明體" pitchFamily="18" charset="-120"/>
              </a:defRPr>
            </a:lvl2pPr>
            <a:lvl3pPr marL="1143000" indent="-228600">
              <a:spcBef>
                <a:spcPct val="30000"/>
              </a:spcBef>
              <a:defRPr sz="1200">
                <a:solidFill>
                  <a:schemeClr val="tx1"/>
                </a:solidFill>
                <a:latin typeface="Calibri" pitchFamily="34" charset="0"/>
                <a:ea typeface="新細明體" pitchFamily="18" charset="-120"/>
              </a:defRPr>
            </a:lvl3pPr>
            <a:lvl4pPr marL="1600200" indent="-228600">
              <a:spcBef>
                <a:spcPct val="30000"/>
              </a:spcBef>
              <a:defRPr sz="1200">
                <a:solidFill>
                  <a:schemeClr val="tx1"/>
                </a:solidFill>
                <a:latin typeface="Calibri" pitchFamily="34" charset="0"/>
                <a:ea typeface="新細明體" pitchFamily="18" charset="-120"/>
              </a:defRPr>
            </a:lvl4pPr>
            <a:lvl5pPr marL="2057400" indent="-228600">
              <a:spcBef>
                <a:spcPct val="30000"/>
              </a:spcBef>
              <a:defRPr sz="1200">
                <a:solidFill>
                  <a:schemeClr val="tx1"/>
                </a:solidFill>
                <a:latin typeface="Calibri" pitchFamily="34" charset="0"/>
                <a:ea typeface="新細明體" pitchFamily="18" charset="-120"/>
              </a:defRPr>
            </a:lvl5pPr>
            <a:lvl6pPr marL="2514600" indent="-228600" eaLnBrk="0" fontAlgn="base" hangingPunct="0">
              <a:spcBef>
                <a:spcPct val="30000"/>
              </a:spcBef>
              <a:spcAft>
                <a:spcPct val="0"/>
              </a:spcAft>
              <a:defRPr sz="1200">
                <a:solidFill>
                  <a:schemeClr val="tx1"/>
                </a:solidFill>
                <a:latin typeface="Calibri" pitchFamily="34" charset="0"/>
                <a:ea typeface="新細明體" pitchFamily="18" charset="-120"/>
              </a:defRPr>
            </a:lvl6pPr>
            <a:lvl7pPr marL="2971800" indent="-228600" eaLnBrk="0" fontAlgn="base" hangingPunct="0">
              <a:spcBef>
                <a:spcPct val="30000"/>
              </a:spcBef>
              <a:spcAft>
                <a:spcPct val="0"/>
              </a:spcAft>
              <a:defRPr sz="1200">
                <a:solidFill>
                  <a:schemeClr val="tx1"/>
                </a:solidFill>
                <a:latin typeface="Calibri" pitchFamily="34" charset="0"/>
                <a:ea typeface="新細明體" pitchFamily="18" charset="-120"/>
              </a:defRPr>
            </a:lvl7pPr>
            <a:lvl8pPr marL="3429000" indent="-228600" eaLnBrk="0" fontAlgn="base" hangingPunct="0">
              <a:spcBef>
                <a:spcPct val="30000"/>
              </a:spcBef>
              <a:spcAft>
                <a:spcPct val="0"/>
              </a:spcAft>
              <a:defRPr sz="1200">
                <a:solidFill>
                  <a:schemeClr val="tx1"/>
                </a:solidFill>
                <a:latin typeface="Calibri" pitchFamily="34" charset="0"/>
                <a:ea typeface="新細明體" pitchFamily="18" charset="-120"/>
              </a:defRPr>
            </a:lvl8pPr>
            <a:lvl9pPr marL="3886200" indent="-228600" eaLnBrk="0" fontAlgn="base" hangingPunct="0">
              <a:spcBef>
                <a:spcPct val="30000"/>
              </a:spcBef>
              <a:spcAft>
                <a:spcPct val="0"/>
              </a:spcAft>
              <a:defRPr sz="1200">
                <a:solidFill>
                  <a:schemeClr val="tx1"/>
                </a:solidFill>
                <a:latin typeface="Calibri" pitchFamily="34" charset="0"/>
                <a:ea typeface="新細明體" pitchFamily="18" charset="-120"/>
              </a:defRPr>
            </a:lvl9pPr>
          </a:lstStyle>
          <a:p>
            <a:pPr>
              <a:spcBef>
                <a:spcPct val="0"/>
              </a:spcBef>
            </a:pPr>
            <a:fld id="{3F9D255D-4A94-4F03-8EA1-806799C4410F}" type="slidenum">
              <a:rPr lang="zh-TW" altLang="en-US" smtClean="0">
                <a:latin typeface="Tahoma" pitchFamily="34" charset="0"/>
              </a:rPr>
              <a:pPr>
                <a:spcBef>
                  <a:spcPct val="0"/>
                </a:spcBef>
              </a:pPr>
              <a:t>13</a:t>
            </a:fld>
            <a:endParaRPr lang="zh-TW" altLang="en-US" smtClean="0">
              <a:latin typeface="Tahoma" pitchFamily="34" charset="0"/>
            </a:endParaRPr>
          </a:p>
        </p:txBody>
      </p:sp>
    </p:spTree>
    <p:extLst>
      <p:ext uri="{BB962C8B-B14F-4D97-AF65-F5344CB8AC3E}">
        <p14:creationId xmlns:p14="http://schemas.microsoft.com/office/powerpoint/2010/main" val="148246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TW" dirty="0" smtClean="0"/>
              <a:t>Definiteness: each instruction is clear and unambiguous. </a:t>
            </a:r>
            <a:r>
              <a:rPr lang="en-US" altLang="zh-TW" smtClean="0"/>
              <a:t>To compute </a:t>
            </a:r>
            <a:r>
              <a:rPr lang="en-US" altLang="zh-TW" dirty="0" smtClean="0"/>
              <a:t>“add 6 or 7 to x” is not definite.</a:t>
            </a:r>
          </a:p>
          <a:p>
            <a:pPr eaLnBrk="1" hangingPunct="1">
              <a:spcBef>
                <a:spcPct val="0"/>
              </a:spcBef>
            </a:pPr>
            <a:r>
              <a:rPr lang="en-US" altLang="zh-TW" dirty="0" smtClean="0"/>
              <a:t>Finiteness: (the number </a:t>
            </a:r>
            <a:r>
              <a:rPr lang="en-US" altLang="zh-TW" smtClean="0"/>
              <a:t>of steps </a:t>
            </a:r>
            <a:r>
              <a:rPr lang="en-US" altLang="zh-TW" dirty="0" smtClean="0"/>
              <a:t>should be finite and the execution of </a:t>
            </a:r>
            <a:r>
              <a:rPr lang="en-US" altLang="zh-TW" smtClean="0"/>
              <a:t>the steps </a:t>
            </a:r>
            <a:r>
              <a:rPr lang="en-US" altLang="zh-TW" dirty="0" smtClean="0"/>
              <a:t>should terminate) if we trace out the instructions of an algorithm, then for all cases, the algorithm terminates after a finite number </a:t>
            </a:r>
            <a:r>
              <a:rPr lang="en-US" altLang="zh-TW" smtClean="0"/>
              <a:t>of steps</a:t>
            </a:r>
            <a:r>
              <a:rPr lang="en-US" altLang="zh-TW" dirty="0" smtClean="0"/>
              <a:t>.</a:t>
            </a:r>
          </a:p>
          <a:p>
            <a:pPr marL="0" lvl="1" eaLnBrk="1" hangingPunct="1">
              <a:spcBef>
                <a:spcPct val="0"/>
              </a:spcBef>
            </a:pPr>
            <a:r>
              <a:rPr lang="en-US" altLang="zh-TW" smtClean="0"/>
              <a:t>Finiteness implies </a:t>
            </a:r>
            <a:r>
              <a:rPr lang="en-US" altLang="zh-TW" dirty="0" smtClean="0"/>
              <a:t>termination (OS is thus not an algorithm)</a:t>
            </a:r>
          </a:p>
          <a:p>
            <a:pPr eaLnBrk="1" hangingPunct="1">
              <a:spcBef>
                <a:spcPct val="0"/>
              </a:spcBef>
            </a:pPr>
            <a:r>
              <a:rPr lang="en-US" altLang="zh-TW" dirty="0" smtClean="0"/>
              <a:t>Effectiveness: </a:t>
            </a:r>
            <a:r>
              <a:rPr lang="en-US" altLang="zh-TW" smtClean="0"/>
              <a:t>All operations </a:t>
            </a:r>
            <a:r>
              <a:rPr lang="en-US" altLang="zh-TW" dirty="0" smtClean="0"/>
              <a:t>should be feasible.  </a:t>
            </a:r>
            <a:r>
              <a:rPr lang="en-US" altLang="zh-TW" smtClean="0"/>
              <a:t>Each step </a:t>
            </a:r>
            <a:r>
              <a:rPr lang="en-US" altLang="zh-TW" dirty="0" smtClean="0"/>
              <a:t>must be such that it can, at least </a:t>
            </a:r>
            <a:r>
              <a:rPr lang="en-US" altLang="zh-TW" smtClean="0"/>
              <a:t>in principle</a:t>
            </a:r>
            <a:r>
              <a:rPr lang="en-US" altLang="zh-TW" dirty="0" smtClean="0"/>
              <a:t>, be done by </a:t>
            </a:r>
            <a:r>
              <a:rPr lang="en-US" altLang="zh-TW" smtClean="0"/>
              <a:t>a person using pencil and paper </a:t>
            </a:r>
            <a:r>
              <a:rPr lang="en-US" altLang="zh-TW" dirty="0" smtClean="0"/>
              <a:t>in a finite amount of time.</a:t>
            </a:r>
            <a:endParaRPr lang="zh-TW" altLang="en-US" dirty="0" smtClean="0"/>
          </a:p>
        </p:txBody>
      </p:sp>
      <p:sp>
        <p:nvSpPr>
          <p:cNvPr id="13005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新細明體" pitchFamily="18" charset="-120"/>
              </a:defRPr>
            </a:lvl1pPr>
            <a:lvl2pPr marL="742950" indent="-285750">
              <a:spcBef>
                <a:spcPct val="30000"/>
              </a:spcBef>
              <a:defRPr sz="1200">
                <a:solidFill>
                  <a:schemeClr val="tx1"/>
                </a:solidFill>
                <a:latin typeface="Calibri" pitchFamily="34" charset="0"/>
                <a:ea typeface="新細明體" pitchFamily="18" charset="-120"/>
              </a:defRPr>
            </a:lvl2pPr>
            <a:lvl3pPr marL="1143000" indent="-228600">
              <a:spcBef>
                <a:spcPct val="30000"/>
              </a:spcBef>
              <a:defRPr sz="1200">
                <a:solidFill>
                  <a:schemeClr val="tx1"/>
                </a:solidFill>
                <a:latin typeface="Calibri" pitchFamily="34" charset="0"/>
                <a:ea typeface="新細明體" pitchFamily="18" charset="-120"/>
              </a:defRPr>
            </a:lvl3pPr>
            <a:lvl4pPr marL="1600200" indent="-228600">
              <a:spcBef>
                <a:spcPct val="30000"/>
              </a:spcBef>
              <a:defRPr sz="1200">
                <a:solidFill>
                  <a:schemeClr val="tx1"/>
                </a:solidFill>
                <a:latin typeface="Calibri" pitchFamily="34" charset="0"/>
                <a:ea typeface="新細明體" pitchFamily="18" charset="-120"/>
              </a:defRPr>
            </a:lvl4pPr>
            <a:lvl5pPr marL="2057400" indent="-228600">
              <a:spcBef>
                <a:spcPct val="30000"/>
              </a:spcBef>
              <a:defRPr sz="1200">
                <a:solidFill>
                  <a:schemeClr val="tx1"/>
                </a:solidFill>
                <a:latin typeface="Calibri" pitchFamily="34" charset="0"/>
                <a:ea typeface="新細明體" pitchFamily="18" charset="-120"/>
              </a:defRPr>
            </a:lvl5pPr>
            <a:lvl6pPr marL="2514600" indent="-228600" eaLnBrk="0" fontAlgn="base" hangingPunct="0">
              <a:spcBef>
                <a:spcPct val="30000"/>
              </a:spcBef>
              <a:spcAft>
                <a:spcPct val="0"/>
              </a:spcAft>
              <a:defRPr sz="1200">
                <a:solidFill>
                  <a:schemeClr val="tx1"/>
                </a:solidFill>
                <a:latin typeface="Calibri" pitchFamily="34" charset="0"/>
                <a:ea typeface="新細明體" pitchFamily="18" charset="-120"/>
              </a:defRPr>
            </a:lvl6pPr>
            <a:lvl7pPr marL="2971800" indent="-228600" eaLnBrk="0" fontAlgn="base" hangingPunct="0">
              <a:spcBef>
                <a:spcPct val="30000"/>
              </a:spcBef>
              <a:spcAft>
                <a:spcPct val="0"/>
              </a:spcAft>
              <a:defRPr sz="1200">
                <a:solidFill>
                  <a:schemeClr val="tx1"/>
                </a:solidFill>
                <a:latin typeface="Calibri" pitchFamily="34" charset="0"/>
                <a:ea typeface="新細明體" pitchFamily="18" charset="-120"/>
              </a:defRPr>
            </a:lvl7pPr>
            <a:lvl8pPr marL="3429000" indent="-228600" eaLnBrk="0" fontAlgn="base" hangingPunct="0">
              <a:spcBef>
                <a:spcPct val="30000"/>
              </a:spcBef>
              <a:spcAft>
                <a:spcPct val="0"/>
              </a:spcAft>
              <a:defRPr sz="1200">
                <a:solidFill>
                  <a:schemeClr val="tx1"/>
                </a:solidFill>
                <a:latin typeface="Calibri" pitchFamily="34" charset="0"/>
                <a:ea typeface="新細明體" pitchFamily="18" charset="-120"/>
              </a:defRPr>
            </a:lvl8pPr>
            <a:lvl9pPr marL="3886200" indent="-228600" eaLnBrk="0" fontAlgn="base" hangingPunct="0">
              <a:spcBef>
                <a:spcPct val="30000"/>
              </a:spcBef>
              <a:spcAft>
                <a:spcPct val="0"/>
              </a:spcAft>
              <a:defRPr sz="1200">
                <a:solidFill>
                  <a:schemeClr val="tx1"/>
                </a:solidFill>
                <a:latin typeface="Calibri" pitchFamily="34" charset="0"/>
                <a:ea typeface="新細明體" pitchFamily="18" charset="-120"/>
              </a:defRPr>
            </a:lvl9pPr>
          </a:lstStyle>
          <a:p>
            <a:pPr>
              <a:spcBef>
                <a:spcPct val="0"/>
              </a:spcBef>
            </a:pPr>
            <a:fld id="{BC35CF26-2606-402D-96A7-90A602501751}" type="slidenum">
              <a:rPr lang="zh-TW" altLang="en-US" smtClean="0">
                <a:latin typeface="Tahoma" pitchFamily="34" charset="0"/>
              </a:rPr>
              <a:pPr>
                <a:spcBef>
                  <a:spcPct val="0"/>
                </a:spcBef>
              </a:pPr>
              <a:t>14</a:t>
            </a:fld>
            <a:endParaRPr lang="zh-TW" altLang="en-US" smtClean="0">
              <a:latin typeface="Tahoma" pitchFamily="34" charset="0"/>
            </a:endParaRPr>
          </a:p>
        </p:txBody>
      </p:sp>
    </p:spTree>
    <p:extLst>
      <p:ext uri="{BB962C8B-B14F-4D97-AF65-F5344CB8AC3E}">
        <p14:creationId xmlns:p14="http://schemas.microsoft.com/office/powerpoint/2010/main" val="767819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TW" dirty="0" smtClean="0"/>
              <a:t>Definiteness: each instruction is clear and unambiguous. </a:t>
            </a:r>
            <a:r>
              <a:rPr lang="en-US" altLang="zh-TW" smtClean="0"/>
              <a:t>To compute </a:t>
            </a:r>
            <a:r>
              <a:rPr lang="en-US" altLang="zh-TW" dirty="0" smtClean="0"/>
              <a:t>“add 6 or 7 to x” is not definite.</a:t>
            </a:r>
          </a:p>
          <a:p>
            <a:pPr eaLnBrk="1" hangingPunct="1">
              <a:spcBef>
                <a:spcPct val="0"/>
              </a:spcBef>
            </a:pPr>
            <a:r>
              <a:rPr lang="en-US" altLang="zh-TW" dirty="0" smtClean="0"/>
              <a:t>Finiteness: (the number </a:t>
            </a:r>
            <a:r>
              <a:rPr lang="en-US" altLang="zh-TW" smtClean="0"/>
              <a:t>of steps </a:t>
            </a:r>
            <a:r>
              <a:rPr lang="en-US" altLang="zh-TW" dirty="0" smtClean="0"/>
              <a:t>should be finite and the execution of </a:t>
            </a:r>
            <a:r>
              <a:rPr lang="en-US" altLang="zh-TW" smtClean="0"/>
              <a:t>the steps </a:t>
            </a:r>
            <a:r>
              <a:rPr lang="en-US" altLang="zh-TW" dirty="0" smtClean="0"/>
              <a:t>should terminate) if we trace out the instructions of an algorithm, then for all cases, the algorithm terminates after a finite number </a:t>
            </a:r>
            <a:r>
              <a:rPr lang="en-US" altLang="zh-TW" smtClean="0"/>
              <a:t>of steps</a:t>
            </a:r>
            <a:r>
              <a:rPr lang="en-US" altLang="zh-TW" dirty="0" smtClean="0"/>
              <a:t>.</a:t>
            </a:r>
          </a:p>
          <a:p>
            <a:pPr marL="0" lvl="1" eaLnBrk="1" hangingPunct="1">
              <a:spcBef>
                <a:spcPct val="0"/>
              </a:spcBef>
            </a:pPr>
            <a:r>
              <a:rPr lang="en-US" altLang="zh-TW" smtClean="0"/>
              <a:t>Finiteness implies </a:t>
            </a:r>
            <a:r>
              <a:rPr lang="en-US" altLang="zh-TW" dirty="0" smtClean="0"/>
              <a:t>termination (OS is thus not an algorithm)</a:t>
            </a:r>
          </a:p>
          <a:p>
            <a:pPr eaLnBrk="1" hangingPunct="1">
              <a:spcBef>
                <a:spcPct val="0"/>
              </a:spcBef>
            </a:pPr>
            <a:r>
              <a:rPr lang="en-US" altLang="zh-TW" dirty="0" smtClean="0"/>
              <a:t>Effectiveness: </a:t>
            </a:r>
            <a:r>
              <a:rPr lang="en-US" altLang="zh-TW" smtClean="0"/>
              <a:t>All operations </a:t>
            </a:r>
            <a:r>
              <a:rPr lang="en-US" altLang="zh-TW" dirty="0" smtClean="0"/>
              <a:t>should be feasible.  </a:t>
            </a:r>
            <a:r>
              <a:rPr lang="en-US" altLang="zh-TW" smtClean="0"/>
              <a:t>Each step </a:t>
            </a:r>
            <a:r>
              <a:rPr lang="en-US" altLang="zh-TW" dirty="0" smtClean="0"/>
              <a:t>must be such that it can, at least </a:t>
            </a:r>
            <a:r>
              <a:rPr lang="en-US" altLang="zh-TW" smtClean="0"/>
              <a:t>in principle</a:t>
            </a:r>
            <a:r>
              <a:rPr lang="en-US" altLang="zh-TW" dirty="0" smtClean="0"/>
              <a:t>, be done by </a:t>
            </a:r>
            <a:r>
              <a:rPr lang="en-US" altLang="zh-TW" smtClean="0"/>
              <a:t>a person using pencil and paper </a:t>
            </a:r>
            <a:r>
              <a:rPr lang="en-US" altLang="zh-TW" dirty="0" smtClean="0"/>
              <a:t>in a finite amount of time.</a:t>
            </a:r>
            <a:endParaRPr lang="zh-TW" altLang="en-US" dirty="0" smtClean="0"/>
          </a:p>
        </p:txBody>
      </p:sp>
      <p:sp>
        <p:nvSpPr>
          <p:cNvPr id="13107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新細明體" pitchFamily="18" charset="-120"/>
              </a:defRPr>
            </a:lvl1pPr>
            <a:lvl2pPr marL="742950" indent="-285750">
              <a:spcBef>
                <a:spcPct val="30000"/>
              </a:spcBef>
              <a:defRPr sz="1200">
                <a:solidFill>
                  <a:schemeClr val="tx1"/>
                </a:solidFill>
                <a:latin typeface="Calibri" pitchFamily="34" charset="0"/>
                <a:ea typeface="新細明體" pitchFamily="18" charset="-120"/>
              </a:defRPr>
            </a:lvl2pPr>
            <a:lvl3pPr marL="1143000" indent="-228600">
              <a:spcBef>
                <a:spcPct val="30000"/>
              </a:spcBef>
              <a:defRPr sz="1200">
                <a:solidFill>
                  <a:schemeClr val="tx1"/>
                </a:solidFill>
                <a:latin typeface="Calibri" pitchFamily="34" charset="0"/>
                <a:ea typeface="新細明體" pitchFamily="18" charset="-120"/>
              </a:defRPr>
            </a:lvl3pPr>
            <a:lvl4pPr marL="1600200" indent="-228600">
              <a:spcBef>
                <a:spcPct val="30000"/>
              </a:spcBef>
              <a:defRPr sz="1200">
                <a:solidFill>
                  <a:schemeClr val="tx1"/>
                </a:solidFill>
                <a:latin typeface="Calibri" pitchFamily="34" charset="0"/>
                <a:ea typeface="新細明體" pitchFamily="18" charset="-120"/>
              </a:defRPr>
            </a:lvl4pPr>
            <a:lvl5pPr marL="2057400" indent="-228600">
              <a:spcBef>
                <a:spcPct val="30000"/>
              </a:spcBef>
              <a:defRPr sz="1200">
                <a:solidFill>
                  <a:schemeClr val="tx1"/>
                </a:solidFill>
                <a:latin typeface="Calibri" pitchFamily="34" charset="0"/>
                <a:ea typeface="新細明體" pitchFamily="18" charset="-120"/>
              </a:defRPr>
            </a:lvl5pPr>
            <a:lvl6pPr marL="2514600" indent="-228600" eaLnBrk="0" fontAlgn="base" hangingPunct="0">
              <a:spcBef>
                <a:spcPct val="30000"/>
              </a:spcBef>
              <a:spcAft>
                <a:spcPct val="0"/>
              </a:spcAft>
              <a:defRPr sz="1200">
                <a:solidFill>
                  <a:schemeClr val="tx1"/>
                </a:solidFill>
                <a:latin typeface="Calibri" pitchFamily="34" charset="0"/>
                <a:ea typeface="新細明體" pitchFamily="18" charset="-120"/>
              </a:defRPr>
            </a:lvl6pPr>
            <a:lvl7pPr marL="2971800" indent="-228600" eaLnBrk="0" fontAlgn="base" hangingPunct="0">
              <a:spcBef>
                <a:spcPct val="30000"/>
              </a:spcBef>
              <a:spcAft>
                <a:spcPct val="0"/>
              </a:spcAft>
              <a:defRPr sz="1200">
                <a:solidFill>
                  <a:schemeClr val="tx1"/>
                </a:solidFill>
                <a:latin typeface="Calibri" pitchFamily="34" charset="0"/>
                <a:ea typeface="新細明體" pitchFamily="18" charset="-120"/>
              </a:defRPr>
            </a:lvl7pPr>
            <a:lvl8pPr marL="3429000" indent="-228600" eaLnBrk="0" fontAlgn="base" hangingPunct="0">
              <a:spcBef>
                <a:spcPct val="30000"/>
              </a:spcBef>
              <a:spcAft>
                <a:spcPct val="0"/>
              </a:spcAft>
              <a:defRPr sz="1200">
                <a:solidFill>
                  <a:schemeClr val="tx1"/>
                </a:solidFill>
                <a:latin typeface="Calibri" pitchFamily="34" charset="0"/>
                <a:ea typeface="新細明體" pitchFamily="18" charset="-120"/>
              </a:defRPr>
            </a:lvl8pPr>
            <a:lvl9pPr marL="3886200" indent="-228600" eaLnBrk="0" fontAlgn="base" hangingPunct="0">
              <a:spcBef>
                <a:spcPct val="30000"/>
              </a:spcBef>
              <a:spcAft>
                <a:spcPct val="0"/>
              </a:spcAft>
              <a:defRPr sz="1200">
                <a:solidFill>
                  <a:schemeClr val="tx1"/>
                </a:solidFill>
                <a:latin typeface="Calibri" pitchFamily="34" charset="0"/>
                <a:ea typeface="新細明體" pitchFamily="18" charset="-120"/>
              </a:defRPr>
            </a:lvl9pPr>
          </a:lstStyle>
          <a:p>
            <a:pPr>
              <a:spcBef>
                <a:spcPct val="0"/>
              </a:spcBef>
            </a:pPr>
            <a:fld id="{624A037E-D115-4D89-8013-2FB52FA6F5D2}" type="slidenum">
              <a:rPr lang="zh-TW" altLang="en-US" smtClean="0">
                <a:latin typeface="Tahoma" pitchFamily="34" charset="0"/>
              </a:rPr>
              <a:pPr>
                <a:spcBef>
                  <a:spcPct val="0"/>
                </a:spcBef>
              </a:pPr>
              <a:t>15</a:t>
            </a:fld>
            <a:endParaRPr lang="zh-TW" altLang="en-US" smtClean="0">
              <a:latin typeface="Tahoma" pitchFamily="34" charset="0"/>
            </a:endParaRPr>
          </a:p>
        </p:txBody>
      </p:sp>
    </p:spTree>
    <p:extLst>
      <p:ext uri="{BB962C8B-B14F-4D97-AF65-F5344CB8AC3E}">
        <p14:creationId xmlns:p14="http://schemas.microsoft.com/office/powerpoint/2010/main" val="3649641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TW" dirty="0" smtClean="0"/>
              <a:t>Definiteness: each instruction is clear and unambiguous. </a:t>
            </a:r>
            <a:r>
              <a:rPr lang="en-US" altLang="zh-TW" smtClean="0"/>
              <a:t>To compute </a:t>
            </a:r>
            <a:r>
              <a:rPr lang="en-US" altLang="zh-TW" dirty="0" smtClean="0"/>
              <a:t>“add 6 or 7 to x” is not definite.</a:t>
            </a:r>
          </a:p>
          <a:p>
            <a:pPr eaLnBrk="1" hangingPunct="1">
              <a:spcBef>
                <a:spcPct val="0"/>
              </a:spcBef>
            </a:pPr>
            <a:r>
              <a:rPr lang="en-US" altLang="zh-TW" dirty="0" smtClean="0"/>
              <a:t>Finiteness: (the number </a:t>
            </a:r>
            <a:r>
              <a:rPr lang="en-US" altLang="zh-TW" smtClean="0"/>
              <a:t>of steps </a:t>
            </a:r>
            <a:r>
              <a:rPr lang="en-US" altLang="zh-TW" dirty="0" smtClean="0"/>
              <a:t>should be finite and the execution of </a:t>
            </a:r>
            <a:r>
              <a:rPr lang="en-US" altLang="zh-TW" smtClean="0"/>
              <a:t>the steps </a:t>
            </a:r>
            <a:r>
              <a:rPr lang="en-US" altLang="zh-TW" dirty="0" smtClean="0"/>
              <a:t>should terminate) if we trace out the instructions of an algorithm, then for all cases, the algorithm terminates after a finite number </a:t>
            </a:r>
            <a:r>
              <a:rPr lang="en-US" altLang="zh-TW" smtClean="0"/>
              <a:t>of steps</a:t>
            </a:r>
            <a:r>
              <a:rPr lang="en-US" altLang="zh-TW" dirty="0" smtClean="0"/>
              <a:t>.</a:t>
            </a:r>
          </a:p>
          <a:p>
            <a:pPr marL="0" lvl="1" eaLnBrk="1" hangingPunct="1">
              <a:spcBef>
                <a:spcPct val="0"/>
              </a:spcBef>
            </a:pPr>
            <a:r>
              <a:rPr lang="en-US" altLang="zh-TW" smtClean="0"/>
              <a:t>Finiteness implies </a:t>
            </a:r>
            <a:r>
              <a:rPr lang="en-US" altLang="zh-TW" dirty="0" smtClean="0"/>
              <a:t>termination (OS is thus not an algorithm)</a:t>
            </a:r>
          </a:p>
          <a:p>
            <a:pPr eaLnBrk="1" hangingPunct="1">
              <a:spcBef>
                <a:spcPct val="0"/>
              </a:spcBef>
            </a:pPr>
            <a:r>
              <a:rPr lang="en-US" altLang="zh-TW" dirty="0" smtClean="0"/>
              <a:t>Effectiveness: </a:t>
            </a:r>
            <a:r>
              <a:rPr lang="en-US" altLang="zh-TW" smtClean="0"/>
              <a:t>All operations </a:t>
            </a:r>
            <a:r>
              <a:rPr lang="en-US" altLang="zh-TW" dirty="0" smtClean="0"/>
              <a:t>should be feasible.  </a:t>
            </a:r>
            <a:r>
              <a:rPr lang="en-US" altLang="zh-TW" smtClean="0"/>
              <a:t>Each step </a:t>
            </a:r>
            <a:r>
              <a:rPr lang="en-US" altLang="zh-TW" dirty="0" smtClean="0"/>
              <a:t>must be such that it can, at least </a:t>
            </a:r>
            <a:r>
              <a:rPr lang="en-US" altLang="zh-TW" smtClean="0"/>
              <a:t>in principle</a:t>
            </a:r>
            <a:r>
              <a:rPr lang="en-US" altLang="zh-TW" dirty="0" smtClean="0"/>
              <a:t>, be done by </a:t>
            </a:r>
            <a:r>
              <a:rPr lang="en-US" altLang="zh-TW" smtClean="0"/>
              <a:t>a person using pencil and paper </a:t>
            </a:r>
            <a:r>
              <a:rPr lang="en-US" altLang="zh-TW" dirty="0" smtClean="0"/>
              <a:t>in a finite amount of time.</a:t>
            </a:r>
            <a:endParaRPr lang="zh-TW" altLang="en-US" dirty="0" smtClean="0"/>
          </a:p>
        </p:txBody>
      </p:sp>
      <p:sp>
        <p:nvSpPr>
          <p:cNvPr id="13210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新細明體" pitchFamily="18" charset="-120"/>
              </a:defRPr>
            </a:lvl1pPr>
            <a:lvl2pPr marL="742950" indent="-285750">
              <a:spcBef>
                <a:spcPct val="30000"/>
              </a:spcBef>
              <a:defRPr sz="1200">
                <a:solidFill>
                  <a:schemeClr val="tx1"/>
                </a:solidFill>
                <a:latin typeface="Calibri" pitchFamily="34" charset="0"/>
                <a:ea typeface="新細明體" pitchFamily="18" charset="-120"/>
              </a:defRPr>
            </a:lvl2pPr>
            <a:lvl3pPr marL="1143000" indent="-228600">
              <a:spcBef>
                <a:spcPct val="30000"/>
              </a:spcBef>
              <a:defRPr sz="1200">
                <a:solidFill>
                  <a:schemeClr val="tx1"/>
                </a:solidFill>
                <a:latin typeface="Calibri" pitchFamily="34" charset="0"/>
                <a:ea typeface="新細明體" pitchFamily="18" charset="-120"/>
              </a:defRPr>
            </a:lvl3pPr>
            <a:lvl4pPr marL="1600200" indent="-228600">
              <a:spcBef>
                <a:spcPct val="30000"/>
              </a:spcBef>
              <a:defRPr sz="1200">
                <a:solidFill>
                  <a:schemeClr val="tx1"/>
                </a:solidFill>
                <a:latin typeface="Calibri" pitchFamily="34" charset="0"/>
                <a:ea typeface="新細明體" pitchFamily="18" charset="-120"/>
              </a:defRPr>
            </a:lvl4pPr>
            <a:lvl5pPr marL="2057400" indent="-228600">
              <a:spcBef>
                <a:spcPct val="30000"/>
              </a:spcBef>
              <a:defRPr sz="1200">
                <a:solidFill>
                  <a:schemeClr val="tx1"/>
                </a:solidFill>
                <a:latin typeface="Calibri" pitchFamily="34" charset="0"/>
                <a:ea typeface="新細明體" pitchFamily="18" charset="-120"/>
              </a:defRPr>
            </a:lvl5pPr>
            <a:lvl6pPr marL="2514600" indent="-228600" eaLnBrk="0" fontAlgn="base" hangingPunct="0">
              <a:spcBef>
                <a:spcPct val="30000"/>
              </a:spcBef>
              <a:spcAft>
                <a:spcPct val="0"/>
              </a:spcAft>
              <a:defRPr sz="1200">
                <a:solidFill>
                  <a:schemeClr val="tx1"/>
                </a:solidFill>
                <a:latin typeface="Calibri" pitchFamily="34" charset="0"/>
                <a:ea typeface="新細明體" pitchFamily="18" charset="-120"/>
              </a:defRPr>
            </a:lvl6pPr>
            <a:lvl7pPr marL="2971800" indent="-228600" eaLnBrk="0" fontAlgn="base" hangingPunct="0">
              <a:spcBef>
                <a:spcPct val="30000"/>
              </a:spcBef>
              <a:spcAft>
                <a:spcPct val="0"/>
              </a:spcAft>
              <a:defRPr sz="1200">
                <a:solidFill>
                  <a:schemeClr val="tx1"/>
                </a:solidFill>
                <a:latin typeface="Calibri" pitchFamily="34" charset="0"/>
                <a:ea typeface="新細明體" pitchFamily="18" charset="-120"/>
              </a:defRPr>
            </a:lvl7pPr>
            <a:lvl8pPr marL="3429000" indent="-228600" eaLnBrk="0" fontAlgn="base" hangingPunct="0">
              <a:spcBef>
                <a:spcPct val="30000"/>
              </a:spcBef>
              <a:spcAft>
                <a:spcPct val="0"/>
              </a:spcAft>
              <a:defRPr sz="1200">
                <a:solidFill>
                  <a:schemeClr val="tx1"/>
                </a:solidFill>
                <a:latin typeface="Calibri" pitchFamily="34" charset="0"/>
                <a:ea typeface="新細明體" pitchFamily="18" charset="-120"/>
              </a:defRPr>
            </a:lvl8pPr>
            <a:lvl9pPr marL="3886200" indent="-228600" eaLnBrk="0" fontAlgn="base" hangingPunct="0">
              <a:spcBef>
                <a:spcPct val="30000"/>
              </a:spcBef>
              <a:spcAft>
                <a:spcPct val="0"/>
              </a:spcAft>
              <a:defRPr sz="1200">
                <a:solidFill>
                  <a:schemeClr val="tx1"/>
                </a:solidFill>
                <a:latin typeface="Calibri" pitchFamily="34" charset="0"/>
                <a:ea typeface="新細明體" pitchFamily="18" charset="-120"/>
              </a:defRPr>
            </a:lvl9pPr>
          </a:lstStyle>
          <a:p>
            <a:pPr>
              <a:spcBef>
                <a:spcPct val="0"/>
              </a:spcBef>
            </a:pPr>
            <a:fld id="{09D73F15-F38F-42CE-96A5-EA46BAB1CBAE}" type="slidenum">
              <a:rPr lang="zh-TW" altLang="en-US" smtClean="0">
                <a:latin typeface="Tahoma" pitchFamily="34" charset="0"/>
              </a:rPr>
              <a:pPr>
                <a:spcBef>
                  <a:spcPct val="0"/>
                </a:spcBef>
              </a:pPr>
              <a:t>16</a:t>
            </a:fld>
            <a:endParaRPr lang="zh-TW" altLang="en-US" smtClean="0">
              <a:latin typeface="Tahoma" pitchFamily="34" charset="0"/>
            </a:endParaRPr>
          </a:p>
        </p:txBody>
      </p:sp>
    </p:spTree>
    <p:extLst>
      <p:ext uri="{BB962C8B-B14F-4D97-AF65-F5344CB8AC3E}">
        <p14:creationId xmlns:p14="http://schemas.microsoft.com/office/powerpoint/2010/main" val="1856570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3312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4856FAD3-DCEF-494C-BF31-C8E4627374CC}" type="slidenum">
              <a:rPr lang="zh-TW" altLang="en-US" smtClean="0"/>
              <a:pPr/>
              <a:t>17</a:t>
            </a:fld>
            <a:endParaRPr lang="zh-TW" altLang="en-US" smtClean="0"/>
          </a:p>
        </p:txBody>
      </p:sp>
    </p:spTree>
    <p:extLst>
      <p:ext uri="{BB962C8B-B14F-4D97-AF65-F5344CB8AC3E}">
        <p14:creationId xmlns:p14="http://schemas.microsoft.com/office/powerpoint/2010/main" val="3618693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3414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2B8BFC34-1448-49D2-A4EB-7087169335D4}" type="slidenum">
              <a:rPr lang="zh-TW" altLang="en-US" smtClean="0"/>
              <a:pPr/>
              <a:t>18</a:t>
            </a:fld>
            <a:endParaRPr lang="zh-TW" altLang="en-US" smtClean="0"/>
          </a:p>
        </p:txBody>
      </p:sp>
    </p:spTree>
    <p:extLst>
      <p:ext uri="{BB962C8B-B14F-4D97-AF65-F5344CB8AC3E}">
        <p14:creationId xmlns:p14="http://schemas.microsoft.com/office/powerpoint/2010/main" val="836128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3517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FF56B974-6320-4865-850C-133D2BA6B049}" type="slidenum">
              <a:rPr lang="zh-TW" altLang="en-US" smtClean="0"/>
              <a:pPr/>
              <a:t>19</a:t>
            </a:fld>
            <a:endParaRPr lang="zh-TW" altLang="en-US" smtClean="0"/>
          </a:p>
        </p:txBody>
      </p:sp>
    </p:spTree>
    <p:extLst>
      <p:ext uri="{BB962C8B-B14F-4D97-AF65-F5344CB8AC3E}">
        <p14:creationId xmlns:p14="http://schemas.microsoft.com/office/powerpoint/2010/main" val="285501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1776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6CCF0A3D-C284-4F6D-82CA-20C42E9D0C75}" type="slidenum">
              <a:rPr lang="zh-TW" altLang="en-US" smtClean="0"/>
              <a:pPr/>
              <a:t>2</a:t>
            </a:fld>
            <a:endParaRPr lang="zh-TW" altLang="en-US" smtClean="0"/>
          </a:p>
        </p:txBody>
      </p:sp>
    </p:spTree>
    <p:extLst>
      <p:ext uri="{BB962C8B-B14F-4D97-AF65-F5344CB8AC3E}">
        <p14:creationId xmlns:p14="http://schemas.microsoft.com/office/powerpoint/2010/main" val="2059773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361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4C239395-A613-41BA-9BA6-EB13F137F439}" type="slidenum">
              <a:rPr lang="zh-TW" altLang="en-US" smtClean="0"/>
              <a:pPr/>
              <a:t>20</a:t>
            </a:fld>
            <a:endParaRPr lang="zh-TW" altLang="en-US" smtClean="0"/>
          </a:p>
        </p:txBody>
      </p:sp>
    </p:spTree>
    <p:extLst>
      <p:ext uri="{BB962C8B-B14F-4D97-AF65-F5344CB8AC3E}">
        <p14:creationId xmlns:p14="http://schemas.microsoft.com/office/powerpoint/2010/main" val="1843265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txBox="1">
            <a:spLocks noGrp="1"/>
          </p:cNvSpPr>
          <p:nvPr>
            <p:ph type="body" idx="1"/>
          </p:nvPr>
        </p:nvSpPr>
        <p:spPr>
          <a:xfrm>
            <a:off x="681515" y="4724202"/>
            <a:ext cx="5452109" cy="4475560"/>
          </a:xfrm>
          <a:prstGeom prst="rect">
            <a:avLst/>
          </a:prstGeom>
        </p:spPr>
        <p:txBody>
          <a:bodyPr lIns="91425" tIns="91425" rIns="91425" bIns="91425" anchor="t" anchorCtr="0">
            <a:noAutofit/>
          </a:bodyPr>
          <a:lstStyle/>
          <a:p>
            <a:pPr lvl="0">
              <a:spcBef>
                <a:spcPts val="0"/>
              </a:spcBef>
              <a:buNone/>
            </a:pPr>
            <a:endParaRPr dirty="0"/>
          </a:p>
        </p:txBody>
      </p:sp>
      <p:sp>
        <p:nvSpPr>
          <p:cNvPr id="587" name="Shape 587"/>
          <p:cNvSpPr>
            <a:spLocks noGrp="1" noRot="1" noChangeAspect="1"/>
          </p:cNvSpPr>
          <p:nvPr>
            <p:ph type="sldImg" idx="2"/>
          </p:nvPr>
        </p:nvSpPr>
        <p:spPr>
          <a:xfrm>
            <a:off x="922338" y="746125"/>
            <a:ext cx="4972050" cy="372903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7119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Shape 550"/>
          <p:cNvSpPr txBox="1">
            <a:spLocks noGrp="1"/>
          </p:cNvSpPr>
          <p:nvPr>
            <p:ph type="body" idx="1"/>
          </p:nvPr>
        </p:nvSpPr>
        <p:spPr>
          <a:xfrm>
            <a:off x="681515" y="4724202"/>
            <a:ext cx="5452109" cy="4475560"/>
          </a:xfrm>
          <a:prstGeom prst="rect">
            <a:avLst/>
          </a:prstGeom>
        </p:spPr>
        <p:txBody>
          <a:bodyPr lIns="91425" tIns="91425" rIns="91425" bIns="91425" anchor="t" anchorCtr="0">
            <a:noAutofit/>
          </a:bodyPr>
          <a:lstStyle/>
          <a:p>
            <a:pPr lvl="0">
              <a:spcBef>
                <a:spcPts val="0"/>
              </a:spcBef>
              <a:buNone/>
            </a:pPr>
            <a:r>
              <a:rPr lang="zh-TW" altLang="en-US" sz="1100" b="0" i="0" u="none" strike="noStrike" kern="1200" cap="none" dirty="0" smtClean="0">
                <a:solidFill>
                  <a:schemeClr val="dk1"/>
                </a:solidFill>
                <a:effectLst/>
                <a:latin typeface="Arial"/>
                <a:ea typeface="Arial"/>
                <a:cs typeface="Arial"/>
                <a:sym typeface="Arial"/>
              </a:rPr>
              <a:t>人類大腦中大約有</a:t>
            </a:r>
            <a:r>
              <a:rPr lang="en-US" altLang="zh-TW" sz="1100" b="0" i="0" u="none" strike="noStrike" kern="1200" cap="none" dirty="0" smtClean="0">
                <a:solidFill>
                  <a:schemeClr val="dk1"/>
                </a:solidFill>
                <a:effectLst/>
                <a:latin typeface="Arial"/>
                <a:ea typeface="Arial"/>
                <a:cs typeface="Arial"/>
                <a:sym typeface="Arial"/>
              </a:rPr>
              <a:t>100</a:t>
            </a:r>
            <a:r>
              <a:rPr lang="zh-TW" altLang="en-US" sz="1100" b="0" i="0" u="none" strike="noStrike" kern="1200" cap="none" dirty="0" smtClean="0">
                <a:solidFill>
                  <a:schemeClr val="dk1"/>
                </a:solidFill>
                <a:effectLst/>
                <a:latin typeface="Arial"/>
                <a:ea typeface="Arial"/>
                <a:cs typeface="Arial"/>
                <a:sym typeface="Arial"/>
              </a:rPr>
              <a:t>億至</a:t>
            </a:r>
            <a:r>
              <a:rPr lang="en-US" altLang="zh-TW" sz="1100" b="0" i="0" u="none" strike="noStrike" kern="1200" cap="none" dirty="0" smtClean="0">
                <a:solidFill>
                  <a:schemeClr val="dk1"/>
                </a:solidFill>
                <a:effectLst/>
                <a:latin typeface="Arial"/>
                <a:ea typeface="Arial"/>
                <a:cs typeface="Arial"/>
                <a:sym typeface="Arial"/>
              </a:rPr>
              <a:t>1000</a:t>
            </a:r>
            <a:r>
              <a:rPr lang="zh-TW" altLang="en-US" sz="1100" b="0" i="0" u="none" strike="noStrike" kern="1200" cap="none" dirty="0" smtClean="0">
                <a:solidFill>
                  <a:schemeClr val="dk1"/>
                </a:solidFill>
                <a:effectLst/>
                <a:latin typeface="Arial"/>
                <a:ea typeface="Arial"/>
                <a:cs typeface="Arial"/>
                <a:sym typeface="Arial"/>
              </a:rPr>
              <a:t>億</a:t>
            </a:r>
            <a:r>
              <a:rPr lang="en-US" altLang="zh-TW" sz="1100" b="0" i="0" u="none" strike="noStrike" kern="1200" cap="none" dirty="0" smtClean="0">
                <a:solidFill>
                  <a:schemeClr val="dk1"/>
                </a:solidFill>
                <a:effectLst/>
                <a:latin typeface="Arial"/>
                <a:ea typeface="Arial"/>
                <a:cs typeface="Arial"/>
                <a:sym typeface="Arial"/>
              </a:rPr>
              <a:t>(Wiki: 860</a:t>
            </a:r>
            <a:r>
              <a:rPr lang="zh-TW" altLang="en-US" sz="1100" b="0" i="0" u="none" strike="noStrike" kern="1200" cap="none" dirty="0" smtClean="0">
                <a:solidFill>
                  <a:schemeClr val="dk1"/>
                </a:solidFill>
                <a:effectLst/>
                <a:latin typeface="Arial"/>
                <a:ea typeface="Arial"/>
                <a:cs typeface="Arial"/>
                <a:sym typeface="Arial"/>
              </a:rPr>
              <a:t>億</a:t>
            </a:r>
            <a:r>
              <a:rPr lang="en-US" altLang="zh-TW" sz="1100" b="0" i="0" u="none" strike="noStrike" kern="1200" cap="none" dirty="0" smtClean="0">
                <a:solidFill>
                  <a:schemeClr val="dk1"/>
                </a:solidFill>
                <a:effectLst/>
                <a:latin typeface="Arial"/>
                <a:ea typeface="Arial"/>
                <a:cs typeface="Arial"/>
                <a:sym typeface="Arial"/>
              </a:rPr>
              <a:t>)</a:t>
            </a:r>
            <a:r>
              <a:rPr lang="zh-TW" altLang="en-US" sz="1100" b="0" i="0" u="none" strike="noStrike" kern="1200" cap="none" dirty="0" smtClean="0">
                <a:solidFill>
                  <a:schemeClr val="dk1"/>
                </a:solidFill>
                <a:effectLst/>
                <a:latin typeface="Arial"/>
                <a:ea typeface="Arial"/>
                <a:cs typeface="Arial"/>
                <a:sym typeface="Arial"/>
              </a:rPr>
              <a:t>個神經元，其結構如圖</a:t>
            </a:r>
            <a:r>
              <a:rPr lang="en-US" altLang="zh-TW" sz="1100" b="0" i="0" u="none" strike="noStrike" kern="1200" cap="none" dirty="0" smtClean="0">
                <a:solidFill>
                  <a:schemeClr val="dk1"/>
                </a:solidFill>
                <a:effectLst/>
                <a:latin typeface="Arial"/>
                <a:ea typeface="Arial"/>
                <a:cs typeface="Arial"/>
                <a:sym typeface="Arial"/>
              </a:rPr>
              <a:t>1</a:t>
            </a:r>
            <a:r>
              <a:rPr lang="zh-TW" altLang="en-US" sz="1100" b="0" i="0" u="none" strike="noStrike" kern="1200" cap="none" dirty="0" smtClean="0">
                <a:solidFill>
                  <a:schemeClr val="dk1"/>
                </a:solidFill>
                <a:effectLst/>
                <a:latin typeface="Arial"/>
                <a:ea typeface="Arial"/>
                <a:cs typeface="Arial"/>
                <a:sym typeface="Arial"/>
              </a:rPr>
              <a:t>所示。神經元可藉由樹突</a:t>
            </a:r>
            <a:r>
              <a:rPr lang="en-US" altLang="zh-TW" sz="1100" b="0" i="0" u="none" strike="noStrike" kern="1200" cap="none" dirty="0" smtClean="0">
                <a:solidFill>
                  <a:schemeClr val="dk1"/>
                </a:solidFill>
                <a:effectLst/>
                <a:latin typeface="Arial"/>
                <a:ea typeface="Arial"/>
                <a:cs typeface="Arial"/>
                <a:sym typeface="Arial"/>
              </a:rPr>
              <a:t>(dentrites)</a:t>
            </a:r>
            <a:r>
              <a:rPr lang="zh-TW" altLang="en-US" sz="1100" b="0" i="0" u="none" strike="noStrike" kern="1200" cap="none" dirty="0" smtClean="0">
                <a:solidFill>
                  <a:schemeClr val="dk1"/>
                </a:solidFill>
                <a:effectLst/>
                <a:latin typeface="Arial"/>
                <a:ea typeface="Arial"/>
                <a:cs typeface="Arial"/>
                <a:sym typeface="Arial"/>
              </a:rPr>
              <a:t>接收來自其他神經元的訊號</a:t>
            </a:r>
            <a:r>
              <a:rPr lang="en-US" altLang="zh-TW" sz="1100" b="0" i="0" u="none" strike="noStrike" kern="1200" cap="none" dirty="0" smtClean="0">
                <a:solidFill>
                  <a:schemeClr val="dk1"/>
                </a:solidFill>
                <a:effectLst/>
                <a:latin typeface="Arial"/>
                <a:ea typeface="Arial"/>
                <a:cs typeface="Arial"/>
                <a:sym typeface="Arial"/>
              </a:rPr>
              <a:t>(</a:t>
            </a:r>
            <a:r>
              <a:rPr lang="zh-TW" altLang="en-US" sz="1100" b="0" i="0" u="none" strike="noStrike" kern="1200" cap="none" dirty="0" smtClean="0">
                <a:solidFill>
                  <a:schemeClr val="dk1"/>
                </a:solidFill>
                <a:effectLst/>
                <a:latin typeface="Arial"/>
                <a:ea typeface="Arial"/>
                <a:cs typeface="Arial"/>
                <a:sym typeface="Arial"/>
              </a:rPr>
              <a:t>刺激</a:t>
            </a:r>
            <a:r>
              <a:rPr lang="en-US" altLang="zh-TW" sz="1100" b="0" i="0" u="none" strike="noStrike" kern="1200" cap="none" dirty="0" smtClean="0">
                <a:solidFill>
                  <a:schemeClr val="dk1"/>
                </a:solidFill>
                <a:effectLst/>
                <a:latin typeface="Arial"/>
                <a:ea typeface="Arial"/>
                <a:cs typeface="Arial"/>
                <a:sym typeface="Arial"/>
              </a:rPr>
              <a:t>)</a:t>
            </a:r>
            <a:r>
              <a:rPr lang="zh-TW" altLang="en-US" sz="1100" b="0" i="0" u="none" strike="noStrike" kern="1200" cap="none" dirty="0" smtClean="0">
                <a:solidFill>
                  <a:schemeClr val="dk1"/>
                </a:solidFill>
                <a:effectLst/>
                <a:latin typeface="Arial"/>
                <a:ea typeface="Arial"/>
                <a:cs typeface="Arial"/>
                <a:sym typeface="Arial"/>
              </a:rPr>
              <a:t>，經過神經元細胞本體</a:t>
            </a:r>
            <a:r>
              <a:rPr lang="en-US" altLang="zh-TW" sz="1100" b="0" i="0" u="none" strike="noStrike" kern="1200" cap="none" dirty="0" smtClean="0">
                <a:solidFill>
                  <a:schemeClr val="dk1"/>
                </a:solidFill>
                <a:effectLst/>
                <a:latin typeface="Arial"/>
                <a:ea typeface="Arial"/>
                <a:cs typeface="Arial"/>
                <a:sym typeface="Arial"/>
              </a:rPr>
              <a:t>(soma, or cell body)</a:t>
            </a:r>
            <a:r>
              <a:rPr lang="zh-TW" altLang="en-US" sz="1100" b="0" i="0" u="none" strike="noStrike" kern="1200" cap="none" dirty="0" smtClean="0">
                <a:solidFill>
                  <a:schemeClr val="dk1"/>
                </a:solidFill>
                <a:effectLst/>
                <a:latin typeface="Arial"/>
                <a:ea typeface="Arial"/>
                <a:cs typeface="Arial"/>
                <a:sym typeface="Arial"/>
              </a:rPr>
              <a:t>匯集</a:t>
            </a:r>
            <a:r>
              <a:rPr lang="en-US" altLang="zh-TW" sz="1100" b="0" i="0" u="none" strike="noStrike" kern="1200" cap="none" dirty="0" smtClean="0">
                <a:solidFill>
                  <a:schemeClr val="dk1"/>
                </a:solidFill>
                <a:effectLst/>
                <a:latin typeface="Arial"/>
                <a:ea typeface="Arial"/>
                <a:cs typeface="Arial"/>
                <a:sym typeface="Arial"/>
              </a:rPr>
              <a:t>(</a:t>
            </a:r>
            <a:r>
              <a:rPr lang="zh-TW" altLang="en-US" sz="1100" b="0" i="0" u="none" strike="noStrike" kern="1200" cap="none" dirty="0" smtClean="0">
                <a:solidFill>
                  <a:schemeClr val="dk1"/>
                </a:solidFill>
                <a:effectLst/>
                <a:latin typeface="Arial"/>
                <a:ea typeface="Arial"/>
                <a:cs typeface="Arial"/>
                <a:sym typeface="Arial"/>
              </a:rPr>
              <a:t>加總</a:t>
            </a:r>
            <a:r>
              <a:rPr lang="en-US" altLang="zh-TW" sz="1100" b="0" i="0" u="none" strike="noStrike" kern="1200" cap="none" dirty="0" smtClean="0">
                <a:solidFill>
                  <a:schemeClr val="dk1"/>
                </a:solidFill>
                <a:effectLst/>
                <a:latin typeface="Arial"/>
                <a:ea typeface="Arial"/>
                <a:cs typeface="Arial"/>
                <a:sym typeface="Arial"/>
              </a:rPr>
              <a:t>)</a:t>
            </a:r>
            <a:r>
              <a:rPr lang="zh-TW" altLang="en-US" sz="1100" b="0" i="0" u="none" strike="noStrike" kern="1200" cap="none" dirty="0" smtClean="0">
                <a:solidFill>
                  <a:schemeClr val="dk1"/>
                </a:solidFill>
                <a:effectLst/>
                <a:latin typeface="Arial"/>
                <a:ea typeface="Arial"/>
                <a:cs typeface="Arial"/>
                <a:sym typeface="Arial"/>
              </a:rPr>
              <a:t>處理之後，弱訊號加總強度超過某個門檻值</a:t>
            </a:r>
            <a:r>
              <a:rPr lang="en-US" altLang="zh-TW" sz="1100" b="0" i="0" u="none" strike="noStrike" kern="1200" cap="none" dirty="0" smtClean="0">
                <a:solidFill>
                  <a:schemeClr val="dk1"/>
                </a:solidFill>
                <a:effectLst/>
                <a:latin typeface="Arial"/>
                <a:ea typeface="Arial"/>
                <a:cs typeface="Arial"/>
                <a:sym typeface="Arial"/>
              </a:rPr>
              <a:t>(threshold)</a:t>
            </a:r>
            <a:r>
              <a:rPr lang="zh-TW" altLang="en-US" sz="1100" b="0" i="0" u="none" strike="noStrike" kern="1200" cap="none" dirty="0" smtClean="0">
                <a:solidFill>
                  <a:schemeClr val="dk1"/>
                </a:solidFill>
                <a:effectLst/>
                <a:latin typeface="Arial"/>
                <a:ea typeface="Arial"/>
                <a:cs typeface="Arial"/>
                <a:sym typeface="Arial"/>
              </a:rPr>
              <a:t>，則訊號會沿著長長的軸突</a:t>
            </a:r>
            <a:r>
              <a:rPr lang="en-US" altLang="zh-TW" sz="1100" b="0" i="0" u="none" strike="noStrike" kern="1200" cap="none" dirty="0" smtClean="0">
                <a:solidFill>
                  <a:schemeClr val="dk1"/>
                </a:solidFill>
                <a:effectLst/>
                <a:latin typeface="Arial"/>
                <a:ea typeface="Arial"/>
                <a:cs typeface="Arial"/>
                <a:sym typeface="Arial"/>
              </a:rPr>
              <a:t>(axon)</a:t>
            </a:r>
            <a:r>
              <a:rPr lang="zh-TW" altLang="en-US" sz="1100" b="0" i="0" u="none" strike="noStrike" kern="1200" cap="none" dirty="0" smtClean="0">
                <a:solidFill>
                  <a:schemeClr val="dk1"/>
                </a:solidFill>
                <a:effectLst/>
                <a:latin typeface="Arial"/>
                <a:ea typeface="Arial"/>
                <a:cs typeface="Arial"/>
                <a:sym typeface="Arial"/>
              </a:rPr>
              <a:t>送到突觸</a:t>
            </a:r>
            <a:r>
              <a:rPr lang="en-US" altLang="zh-TW" sz="1100" b="0" i="0" u="none" strike="noStrike" kern="1200" cap="none" dirty="0" smtClean="0">
                <a:solidFill>
                  <a:schemeClr val="dk1"/>
                </a:solidFill>
                <a:effectLst/>
                <a:latin typeface="Arial"/>
                <a:ea typeface="Arial"/>
                <a:cs typeface="Arial"/>
                <a:sym typeface="Arial"/>
              </a:rPr>
              <a:t>(synapse)</a:t>
            </a:r>
            <a:r>
              <a:rPr lang="zh-TW" altLang="en-US" sz="1100" b="0" i="0" u="none" strike="noStrike" kern="1200" cap="none" dirty="0" smtClean="0">
                <a:solidFill>
                  <a:schemeClr val="dk1"/>
                </a:solidFill>
                <a:effectLst/>
                <a:latin typeface="Arial"/>
                <a:ea typeface="Arial"/>
                <a:cs typeface="Arial"/>
                <a:sym typeface="Arial"/>
              </a:rPr>
              <a:t>，將處理過的訊號送到其他神經元。人類大腦中的每個神經元透過突觸與其他</a:t>
            </a:r>
            <a:r>
              <a:rPr lang="en-US" altLang="zh-TW" sz="1100" b="0" i="0" u="none" strike="noStrike" kern="1200" cap="none" dirty="0" smtClean="0">
                <a:solidFill>
                  <a:schemeClr val="dk1"/>
                </a:solidFill>
                <a:effectLst/>
                <a:latin typeface="Arial"/>
                <a:ea typeface="Arial"/>
                <a:cs typeface="Arial"/>
                <a:sym typeface="Arial"/>
              </a:rPr>
              <a:t>10</a:t>
            </a:r>
            <a:r>
              <a:rPr lang="zh-TW" altLang="en-US" sz="1100" b="0" i="0" u="none" strike="noStrike" kern="1200" cap="none" dirty="0" smtClean="0">
                <a:solidFill>
                  <a:schemeClr val="dk1"/>
                </a:solidFill>
                <a:effectLst/>
                <a:latin typeface="Arial"/>
                <a:ea typeface="Arial"/>
                <a:cs typeface="Arial"/>
                <a:sym typeface="Arial"/>
              </a:rPr>
              <a:t>到</a:t>
            </a:r>
            <a:r>
              <a:rPr lang="en-US" altLang="zh-TW" sz="1100" b="0" i="0" u="none" strike="noStrike" kern="1200" cap="none" dirty="0" smtClean="0">
                <a:solidFill>
                  <a:schemeClr val="dk1"/>
                </a:solidFill>
                <a:effectLst/>
                <a:latin typeface="Arial"/>
                <a:ea typeface="Arial"/>
                <a:cs typeface="Arial"/>
                <a:sym typeface="Arial"/>
              </a:rPr>
              <a:t>10</a:t>
            </a:r>
            <a:r>
              <a:rPr lang="zh-TW" altLang="en-US" sz="1100" b="0" i="0" u="none" strike="noStrike" kern="1200" cap="none" dirty="0" smtClean="0">
                <a:solidFill>
                  <a:schemeClr val="dk1"/>
                </a:solidFill>
                <a:effectLst/>
                <a:latin typeface="Arial"/>
                <a:ea typeface="Arial"/>
                <a:cs typeface="Arial"/>
                <a:sym typeface="Arial"/>
              </a:rPr>
              <a:t>萬個神經元互相連結，形成複雜的神經元網路。突觸是一個神經元軸突的末端跟另一個神經元的樹突之間的小空隙，為適應外界環境的刺激，突觸可以透過電化學反應強化或弱化神經元之間的連結，形成大腦記憶與學習的基礎。</a:t>
            </a:r>
            <a:endParaRPr dirty="0"/>
          </a:p>
        </p:txBody>
      </p:sp>
      <p:sp>
        <p:nvSpPr>
          <p:cNvPr id="551" name="Shape 551"/>
          <p:cNvSpPr>
            <a:spLocks noGrp="1" noRot="1" noChangeAspect="1"/>
          </p:cNvSpPr>
          <p:nvPr>
            <p:ph type="sldImg" idx="2"/>
          </p:nvPr>
        </p:nvSpPr>
        <p:spPr>
          <a:xfrm>
            <a:off x="922338" y="746125"/>
            <a:ext cx="4972050" cy="372903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407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Shape 543"/>
          <p:cNvSpPr txBox="1">
            <a:spLocks noGrp="1"/>
          </p:cNvSpPr>
          <p:nvPr>
            <p:ph type="body" idx="1"/>
          </p:nvPr>
        </p:nvSpPr>
        <p:spPr>
          <a:xfrm>
            <a:off x="681515" y="4724202"/>
            <a:ext cx="5452109" cy="4475560"/>
          </a:xfrm>
          <a:prstGeom prst="rect">
            <a:avLst/>
          </a:prstGeom>
        </p:spPr>
        <p:txBody>
          <a:bodyPr lIns="91425" tIns="91425" rIns="91425" bIns="91425" anchor="t" anchorCtr="0">
            <a:noAutofit/>
          </a:bodyPr>
          <a:lstStyle/>
          <a:p>
            <a:pPr lvl="0">
              <a:spcBef>
                <a:spcPts val="0"/>
              </a:spcBef>
              <a:buNone/>
            </a:pPr>
            <a:r>
              <a:rPr lang="zh-TW" altLang="zh-TW" sz="1100" b="0" i="0" u="none" strike="noStrike" cap="none" dirty="0" smtClean="0">
                <a:solidFill>
                  <a:srgbClr val="000000"/>
                </a:solidFill>
                <a:latin typeface="Arial"/>
                <a:ea typeface="Arial"/>
                <a:cs typeface="Arial"/>
                <a:sym typeface="Arial"/>
              </a:rPr>
              <a:t>There are about 10 billion to 100 billion (Wiki: 86 billion) neurons in the human brain, as shown in Figure 1. Neurons can receive signals (stimuli) from other neurons by dentites, and after the neuronal cell body collects (aggregates), the weak signal exceeds the threshold (threshold) , The signal will be along the long axon (axon) to the synapse (synapse), the processed signal to other neurons. Each neuron in the human brain is connected to other 10 to 100,000 neurons through synapses to form a complex neural network. Synaptic is a small gap between the end of a neuronal axon and the dendrites of another neuron. To stimulate the external environment, synapses can strengthen or weaken the links between neurons through electrochemical reactions to form the brain Memory and learning</a:t>
            </a:r>
            <a:endParaRPr dirty="0"/>
          </a:p>
        </p:txBody>
      </p:sp>
      <p:sp>
        <p:nvSpPr>
          <p:cNvPr id="544" name="Shape 544"/>
          <p:cNvSpPr>
            <a:spLocks noGrp="1" noRot="1" noChangeAspect="1"/>
          </p:cNvSpPr>
          <p:nvPr>
            <p:ph type="sldImg" idx="2"/>
          </p:nvPr>
        </p:nvSpPr>
        <p:spPr>
          <a:xfrm>
            <a:off x="922338" y="746125"/>
            <a:ext cx="4972050" cy="372903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029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1515" y="4724202"/>
            <a:ext cx="5452109" cy="4475560"/>
          </a:xfrm>
          <a:prstGeom prst="rect">
            <a:avLst/>
          </a:prstGeom>
        </p:spPr>
        <p:txBody>
          <a:bodyPr lIns="91425" tIns="91425" rIns="91425" bIns="91425" anchor="t" anchorCtr="0">
            <a:noAutofit/>
          </a:bodyPr>
          <a:lstStyle/>
          <a:p>
            <a:pPr lvl="0">
              <a:spcBef>
                <a:spcPts val="0"/>
              </a:spcBef>
              <a:buNone/>
            </a:pPr>
            <a:endParaRPr dirty="0"/>
          </a:p>
        </p:txBody>
      </p:sp>
      <p:sp>
        <p:nvSpPr>
          <p:cNvPr id="593" name="Shape 593"/>
          <p:cNvSpPr>
            <a:spLocks noGrp="1" noRot="1" noChangeAspect="1"/>
          </p:cNvSpPr>
          <p:nvPr>
            <p:ph type="sldImg" idx="2"/>
          </p:nvPr>
        </p:nvSpPr>
        <p:spPr>
          <a:xfrm>
            <a:off x="922338" y="746125"/>
            <a:ext cx="4972050" cy="372903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6368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1515" y="4724202"/>
            <a:ext cx="5452109" cy="4475560"/>
          </a:xfrm>
          <a:prstGeom prst="rect">
            <a:avLst/>
          </a:prstGeom>
        </p:spPr>
        <p:txBody>
          <a:bodyPr lIns="91425" tIns="91425" rIns="91425" bIns="91425" anchor="t" anchorCtr="0">
            <a:noAutofit/>
          </a:bodyPr>
          <a:lstStyle/>
          <a:p>
            <a:pPr lvl="0">
              <a:spcBef>
                <a:spcPts val="0"/>
              </a:spcBef>
              <a:buNone/>
            </a:pPr>
            <a:r>
              <a:rPr lang="en-US" dirty="0" smtClean="0"/>
              <a:t>Machine Learning:</a:t>
            </a:r>
          </a:p>
          <a:p>
            <a:pPr lvl="0">
              <a:spcBef>
                <a:spcPts val="0"/>
              </a:spcBef>
              <a:buNone/>
            </a:pPr>
            <a:endParaRPr lang="en-US" dirty="0" smtClean="0"/>
          </a:p>
          <a:p>
            <a:pPr lvl="0">
              <a:spcBef>
                <a:spcPts val="0"/>
              </a:spcBef>
              <a:buNone/>
            </a:pPr>
            <a:r>
              <a:rPr lang="en-US" dirty="0" smtClean="0"/>
              <a:t>“Field of study that gives computers</a:t>
            </a:r>
            <a:r>
              <a:rPr lang="en-US" baseline="0" dirty="0" smtClean="0"/>
              <a:t> the ability to learn without being explicitly programmed.” – Arthur Samuel, IBM, Stanford University, 1959.</a:t>
            </a:r>
          </a:p>
          <a:p>
            <a:pPr lvl="0">
              <a:spcBef>
                <a:spcPts val="0"/>
              </a:spcBef>
              <a:buNone/>
            </a:pPr>
            <a:endParaRPr lang="en-US" baseline="0" dirty="0" smtClean="0"/>
          </a:p>
          <a:p>
            <a:pPr lvl="0">
              <a:spcBef>
                <a:spcPts val="0"/>
              </a:spcBef>
              <a:buNone/>
            </a:pPr>
            <a:r>
              <a:rPr lang="en-US" baseline="0" dirty="0" smtClean="0"/>
              <a:t>“A computer program is said to learn from experience E with respect to some task T and some performance measure P, if its performance on T, as measured by P, improves with experience E.” – Tom Mitchell [Mit97]</a:t>
            </a:r>
          </a:p>
          <a:p>
            <a:pPr lvl="0">
              <a:spcBef>
                <a:spcPts val="0"/>
              </a:spcBef>
              <a:buNone/>
            </a:pPr>
            <a:endParaRPr lang="en-US" baseline="0" dirty="0" smtClean="0"/>
          </a:p>
          <a:p>
            <a:pPr lvl="0">
              <a:spcBef>
                <a:spcPts val="0"/>
              </a:spcBef>
              <a:buNone/>
            </a:pPr>
            <a:r>
              <a:rPr lang="en-US" baseline="0" dirty="0" smtClean="0"/>
              <a:t>“Instead of writing a program by hand, we collect lots of examples that specify the correct output for a given input. A machine learning algorithm then takes these examples and produces a program that does the job.”  -- Geoffrey Hinton [Hin 14]</a:t>
            </a:r>
            <a:endParaRPr dirty="0"/>
          </a:p>
        </p:txBody>
      </p:sp>
      <p:sp>
        <p:nvSpPr>
          <p:cNvPr id="593" name="Shape 593"/>
          <p:cNvSpPr>
            <a:spLocks noGrp="1" noRot="1" noChangeAspect="1"/>
          </p:cNvSpPr>
          <p:nvPr>
            <p:ph type="sldImg" idx="2"/>
          </p:nvPr>
        </p:nvSpPr>
        <p:spPr>
          <a:xfrm>
            <a:off x="922338" y="746125"/>
            <a:ext cx="4972050" cy="372903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6464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2338" y="746125"/>
            <a:ext cx="4972050" cy="3729038"/>
          </a:xfrm>
        </p:spPr>
      </p:sp>
      <p:sp>
        <p:nvSpPr>
          <p:cNvPr id="3" name="備忘稿版面配置區 2"/>
          <p:cNvSpPr>
            <a:spLocks noGrp="1"/>
          </p:cNvSpPr>
          <p:nvPr>
            <p:ph type="body" idx="1"/>
          </p:nvPr>
        </p:nvSpPr>
        <p:spPr/>
        <p:txBody>
          <a:bodyPr>
            <a:normAutofit fontScale="85000" lnSpcReduction="20000"/>
          </a:bodyPr>
          <a:lstStyle/>
          <a:p>
            <a:pPr marL="0" marR="0" lvl="0" indent="0" algn="l" rtl="0">
              <a:lnSpc>
                <a:spcPct val="95000"/>
              </a:lnSpc>
              <a:spcBef>
                <a:spcPts val="0"/>
              </a:spcBef>
              <a:spcAft>
                <a:spcPts val="0"/>
              </a:spcAft>
              <a:buClr>
                <a:schemeClr val="accent3"/>
              </a:buClr>
              <a:buSzPct val="25000"/>
              <a:buFont typeface="Open Sans"/>
              <a:buNone/>
            </a:pPr>
            <a:r>
              <a:rPr lang="en-US" altLang="zh-TW" sz="1050" b="1" i="0" u="none" strike="noStrike" cap="none" dirty="0" smtClean="0">
                <a:solidFill>
                  <a:schemeClr val="dk2"/>
                </a:solidFill>
                <a:latin typeface="Open Sans"/>
                <a:ea typeface="Open Sans"/>
                <a:cs typeface="Open Sans"/>
                <a:sym typeface="Open Sans"/>
              </a:rPr>
              <a:t>Learning methods in neural networks can be broadly  classified in three basic types. </a:t>
            </a:r>
          </a:p>
          <a:p>
            <a:pPr marL="0" marR="0" lvl="0" indent="0" algn="l" rtl="0">
              <a:lnSpc>
                <a:spcPct val="95000"/>
              </a:lnSpc>
              <a:spcBef>
                <a:spcPts val="1600"/>
              </a:spcBef>
              <a:spcAft>
                <a:spcPts val="0"/>
              </a:spcAft>
              <a:buClr>
                <a:schemeClr val="accent3"/>
              </a:buClr>
              <a:buSzPct val="25000"/>
              <a:buFont typeface="Open Sans"/>
              <a:buNone/>
            </a:pPr>
            <a:r>
              <a:rPr lang="en-US" altLang="zh-TW" sz="1050" b="1" i="0" u="none" strike="noStrike" cap="none" dirty="0" smtClean="0">
                <a:solidFill>
                  <a:schemeClr val="dk2"/>
                </a:solidFill>
                <a:latin typeface="Open Sans"/>
                <a:ea typeface="Open Sans"/>
                <a:cs typeface="Open Sans"/>
                <a:sym typeface="Open Sans"/>
              </a:rPr>
              <a:t>                                </a:t>
            </a:r>
            <a:r>
              <a:rPr lang="en-US" altLang="zh-TW" sz="1100" b="0" i="0" u="none" strike="noStrike" cap="none" dirty="0" smtClean="0">
                <a:solidFill>
                  <a:schemeClr val="dk2"/>
                </a:solidFill>
                <a:latin typeface="Open Sans"/>
                <a:ea typeface="Open Sans"/>
                <a:cs typeface="Open Sans"/>
                <a:sym typeface="Open Sans"/>
              </a:rPr>
              <a:t>- Supervised Learning</a:t>
            </a:r>
          </a:p>
          <a:p>
            <a:pPr marL="0" marR="0" lvl="0" indent="0" algn="l" rtl="0">
              <a:lnSpc>
                <a:spcPct val="95000"/>
              </a:lnSpc>
              <a:spcBef>
                <a:spcPts val="1600"/>
              </a:spcBef>
              <a:spcAft>
                <a:spcPts val="0"/>
              </a:spcAft>
              <a:buClr>
                <a:schemeClr val="accent3"/>
              </a:buClr>
              <a:buSzPct val="25000"/>
              <a:buFont typeface="Open Sans"/>
              <a:buNone/>
            </a:pPr>
            <a:r>
              <a:rPr lang="en-US" altLang="zh-TW" sz="1400" b="1" i="0" u="none" strike="noStrike" cap="none" dirty="0" smtClean="0">
                <a:solidFill>
                  <a:srgbClr val="0000FF"/>
                </a:solidFill>
                <a:latin typeface="Open Sans"/>
                <a:ea typeface="Open Sans"/>
                <a:cs typeface="Open Sans"/>
                <a:sym typeface="Open Sans"/>
              </a:rPr>
              <a:t>                       </a:t>
            </a:r>
            <a:r>
              <a:rPr lang="en-US" altLang="zh-TW" sz="1100" b="0" i="0" u="none" strike="noStrike" cap="none" dirty="0" smtClean="0">
                <a:solidFill>
                  <a:schemeClr val="dk2"/>
                </a:solidFill>
                <a:latin typeface="Open Sans"/>
                <a:ea typeface="Open Sans"/>
                <a:cs typeface="Open Sans"/>
                <a:sym typeface="Open Sans"/>
              </a:rPr>
              <a:t> - Unsupervised Learning</a:t>
            </a:r>
          </a:p>
          <a:p>
            <a:pPr marL="457200" marR="0" lvl="0" indent="-457200" algn="l" rtl="0">
              <a:lnSpc>
                <a:spcPct val="95000"/>
              </a:lnSpc>
              <a:spcBef>
                <a:spcPts val="1600"/>
              </a:spcBef>
              <a:spcAft>
                <a:spcPts val="0"/>
              </a:spcAft>
              <a:buClr>
                <a:schemeClr val="accent3"/>
              </a:buClr>
              <a:buSzPct val="25000"/>
              <a:buFont typeface="Open Sans"/>
              <a:buNone/>
            </a:pPr>
            <a:r>
              <a:rPr lang="en-US" altLang="zh-TW" sz="1100" b="0" i="0" u="none" strike="noStrike" cap="none" dirty="0" smtClean="0">
                <a:solidFill>
                  <a:schemeClr val="dk2"/>
                </a:solidFill>
                <a:latin typeface="Open Sans"/>
                <a:ea typeface="Open Sans"/>
                <a:cs typeface="Open Sans"/>
                <a:sym typeface="Open Sans"/>
              </a:rPr>
              <a:t>                             - Reinforcement Learning</a:t>
            </a:r>
          </a:p>
          <a:p>
            <a:pPr marL="457200" marR="0" lvl="0" indent="-457200" algn="l" rtl="0">
              <a:lnSpc>
                <a:spcPct val="95000"/>
              </a:lnSpc>
              <a:spcBef>
                <a:spcPts val="0"/>
              </a:spcBef>
              <a:spcAft>
                <a:spcPts val="0"/>
              </a:spcAft>
              <a:buClr>
                <a:schemeClr val="accent3"/>
              </a:buClr>
              <a:buSzPct val="25000"/>
              <a:buFont typeface="Open Sans"/>
              <a:buNone/>
            </a:pPr>
            <a:r>
              <a:rPr lang="en-US" altLang="zh-TW" sz="1100" b="1" i="0" u="none" strike="noStrike" cap="none" dirty="0" smtClean="0">
                <a:solidFill>
                  <a:schemeClr val="dk2"/>
                </a:solidFill>
                <a:latin typeface="Arial"/>
                <a:ea typeface="Arial"/>
                <a:cs typeface="Arial"/>
                <a:sym typeface="Arial"/>
              </a:rPr>
              <a:t>Supervised Learning:-</a:t>
            </a:r>
          </a:p>
          <a:p>
            <a:pPr marL="457200" marR="0" lvl="0" indent="-457200" algn="l" rtl="0">
              <a:lnSpc>
                <a:spcPct val="95000"/>
              </a:lnSpc>
              <a:spcBef>
                <a:spcPts val="0"/>
              </a:spcBef>
              <a:spcAft>
                <a:spcPts val="0"/>
              </a:spcAft>
              <a:buClr>
                <a:schemeClr val="accent3"/>
              </a:buClr>
              <a:buSzPct val="100000"/>
              <a:buFont typeface="Noto Sans Symbols"/>
              <a:buChar char="❑"/>
            </a:pPr>
            <a:r>
              <a:rPr lang="en-US" altLang="zh-TW" sz="1100" b="0" i="0" u="none" strike="noStrike" cap="none" dirty="0" smtClean="0">
                <a:solidFill>
                  <a:schemeClr val="dk2"/>
                </a:solidFill>
                <a:latin typeface="Arial"/>
                <a:ea typeface="Arial"/>
                <a:cs typeface="Arial"/>
                <a:sym typeface="Arial"/>
              </a:rPr>
              <a:t>  In supervised learning, both the inputs and the outputs are provided.  The network then processes the inputs and compares its resulting outputs against the desired outputs</a:t>
            </a:r>
          </a:p>
          <a:p>
            <a:pPr marL="457200" marR="0" lvl="0" indent="-457200" algn="l" rtl="0">
              <a:lnSpc>
                <a:spcPct val="95000"/>
              </a:lnSpc>
              <a:spcBef>
                <a:spcPts val="1600"/>
              </a:spcBef>
              <a:spcAft>
                <a:spcPts val="0"/>
              </a:spcAft>
              <a:buClr>
                <a:schemeClr val="accent3"/>
              </a:buClr>
              <a:buSzPct val="100000"/>
              <a:buFont typeface="Noto Sans Symbols"/>
              <a:buChar char="❑"/>
            </a:pPr>
            <a:r>
              <a:rPr lang="en-US" altLang="zh-TW" sz="1100" b="0" i="0" u="none" strike="noStrike" cap="none" dirty="0" smtClean="0">
                <a:solidFill>
                  <a:schemeClr val="dk2"/>
                </a:solidFill>
                <a:latin typeface="Arial"/>
                <a:ea typeface="Arial"/>
                <a:cs typeface="Arial"/>
                <a:sym typeface="Arial"/>
              </a:rPr>
              <a:t>  Errors are then calculated, causing the system to adjust the weights which control the network.</a:t>
            </a:r>
          </a:p>
          <a:p>
            <a:pPr marL="457200" marR="0" lvl="0" indent="-457200" algn="l" rtl="0">
              <a:lnSpc>
                <a:spcPct val="95000"/>
              </a:lnSpc>
              <a:spcBef>
                <a:spcPts val="1600"/>
              </a:spcBef>
              <a:spcAft>
                <a:spcPts val="0"/>
              </a:spcAft>
              <a:buClr>
                <a:schemeClr val="accent3"/>
              </a:buClr>
              <a:buSzPct val="100000"/>
              <a:buFont typeface="Noto Sans Symbols"/>
              <a:buChar char="❑"/>
            </a:pPr>
            <a:r>
              <a:rPr lang="en-US" altLang="zh-TW" sz="1100" b="0" i="0" u="none" strike="noStrike" cap="none" dirty="0" smtClean="0">
                <a:solidFill>
                  <a:schemeClr val="dk2"/>
                </a:solidFill>
                <a:latin typeface="Arial"/>
                <a:ea typeface="Arial"/>
                <a:cs typeface="Arial"/>
                <a:sym typeface="Arial"/>
              </a:rPr>
              <a:t> Here a teacher is assume to be present  during the learning process.</a:t>
            </a:r>
          </a:p>
          <a:p>
            <a:pPr marL="457200" marR="0" lvl="0" indent="-457200" algn="l" rtl="0">
              <a:lnSpc>
                <a:spcPct val="95000"/>
              </a:lnSpc>
              <a:spcBef>
                <a:spcPts val="0"/>
              </a:spcBef>
              <a:spcAft>
                <a:spcPts val="0"/>
              </a:spcAft>
              <a:buClr>
                <a:schemeClr val="accent3"/>
              </a:buClr>
              <a:buSzPct val="25000"/>
              <a:buFont typeface="Open Sans"/>
              <a:buNone/>
            </a:pPr>
            <a:r>
              <a:rPr lang="en-US" altLang="zh-TW" sz="1100" b="1" i="0" u="none" strike="noStrike" cap="none" dirty="0" smtClean="0">
                <a:solidFill>
                  <a:schemeClr val="dk2"/>
                </a:solidFill>
                <a:latin typeface="Arial"/>
                <a:ea typeface="Arial"/>
                <a:cs typeface="Arial"/>
                <a:sym typeface="Arial"/>
              </a:rPr>
              <a:t>Unsupervised Learning:-</a:t>
            </a:r>
          </a:p>
          <a:p>
            <a:pPr marL="457200" marR="0" lvl="0" indent="-457200" algn="l" rtl="0">
              <a:lnSpc>
                <a:spcPct val="95000"/>
              </a:lnSpc>
              <a:spcBef>
                <a:spcPts val="0"/>
              </a:spcBef>
              <a:spcAft>
                <a:spcPts val="0"/>
              </a:spcAft>
              <a:buClr>
                <a:schemeClr val="accent3"/>
              </a:buClr>
              <a:buSzPct val="100000"/>
              <a:buFont typeface="Noto Sans Symbols"/>
              <a:buChar char="❑"/>
            </a:pPr>
            <a:r>
              <a:rPr lang="en-US" altLang="zh-TW" sz="1100" b="0" i="0" u="none" strike="noStrike" cap="none" dirty="0" smtClean="0">
                <a:solidFill>
                  <a:schemeClr val="dk2"/>
                </a:solidFill>
                <a:latin typeface="Open Sans"/>
                <a:ea typeface="Open Sans"/>
                <a:cs typeface="Open Sans"/>
                <a:sym typeface="Open Sans"/>
              </a:rPr>
              <a:t>  </a:t>
            </a:r>
            <a:r>
              <a:rPr lang="en-US" altLang="zh-TW" sz="1100" b="0" i="0" u="none" strike="noStrike" cap="none" dirty="0" smtClean="0">
                <a:solidFill>
                  <a:schemeClr val="dk2"/>
                </a:solidFill>
                <a:latin typeface="Arial"/>
                <a:ea typeface="Arial"/>
                <a:cs typeface="Arial"/>
                <a:sym typeface="Arial"/>
              </a:rPr>
              <a:t>Here the target output is not presented  to the network, Because there is no teacher to present the described patterns.</a:t>
            </a:r>
          </a:p>
          <a:p>
            <a:pPr marL="457200" marR="0" lvl="0" indent="-457200" algn="l" rtl="0">
              <a:lnSpc>
                <a:spcPct val="95000"/>
              </a:lnSpc>
              <a:spcBef>
                <a:spcPts val="1600"/>
              </a:spcBef>
              <a:spcAft>
                <a:spcPts val="0"/>
              </a:spcAft>
              <a:buClr>
                <a:schemeClr val="accent3"/>
              </a:buClr>
              <a:buSzPct val="100000"/>
              <a:buFont typeface="Noto Sans Symbols"/>
              <a:buChar char="❑"/>
            </a:pPr>
            <a:r>
              <a:rPr lang="en-US" altLang="zh-TW" sz="1100" b="0" i="0" u="none" strike="noStrike" cap="none" dirty="0" smtClean="0">
                <a:solidFill>
                  <a:schemeClr val="dk2"/>
                </a:solidFill>
                <a:latin typeface="Arial"/>
                <a:ea typeface="Arial"/>
                <a:cs typeface="Arial"/>
                <a:sym typeface="Arial"/>
              </a:rPr>
              <a:t> So the system learns of its own by discovering and adapting  to structural features of the input patterns.</a:t>
            </a:r>
          </a:p>
          <a:p>
            <a:pPr marL="457200" marR="0" lvl="0" indent="-457200" algn="l" rtl="0">
              <a:lnSpc>
                <a:spcPct val="95000"/>
              </a:lnSpc>
              <a:spcBef>
                <a:spcPts val="1600"/>
              </a:spcBef>
              <a:spcAft>
                <a:spcPts val="0"/>
              </a:spcAft>
              <a:buClr>
                <a:schemeClr val="accent3"/>
              </a:buClr>
              <a:buSzPct val="25000"/>
              <a:buFont typeface="Open Sans"/>
              <a:buNone/>
            </a:pPr>
            <a:r>
              <a:rPr lang="en-US" altLang="zh-TW" sz="1100" b="1" i="0" u="none" strike="noStrike" cap="none" dirty="0" smtClean="0">
                <a:solidFill>
                  <a:schemeClr val="dk2"/>
                </a:solidFill>
                <a:latin typeface="Arial"/>
                <a:ea typeface="Arial"/>
                <a:cs typeface="Arial"/>
                <a:sym typeface="Arial"/>
              </a:rPr>
              <a:t>Reinforcement  Learning:-</a:t>
            </a:r>
          </a:p>
          <a:p>
            <a:pPr marL="457200" marR="0" lvl="0" indent="-457200" algn="l" rtl="0">
              <a:lnSpc>
                <a:spcPct val="95000"/>
              </a:lnSpc>
              <a:spcBef>
                <a:spcPts val="1600"/>
              </a:spcBef>
              <a:spcAft>
                <a:spcPts val="0"/>
              </a:spcAft>
              <a:buClr>
                <a:schemeClr val="accent3"/>
              </a:buClr>
              <a:buSzPct val="100000"/>
              <a:buFont typeface="Noto Sans Symbols"/>
              <a:buChar char="❑"/>
            </a:pPr>
            <a:r>
              <a:rPr lang="en-US" altLang="zh-TW" sz="1100" b="1" i="0" u="none" strike="noStrike" cap="none" dirty="0" smtClean="0">
                <a:solidFill>
                  <a:schemeClr val="dk2"/>
                </a:solidFill>
                <a:latin typeface="Arial"/>
                <a:ea typeface="Arial"/>
                <a:cs typeface="Arial"/>
                <a:sym typeface="Arial"/>
              </a:rPr>
              <a:t> </a:t>
            </a:r>
            <a:r>
              <a:rPr lang="en-US" altLang="zh-TW" sz="1100" b="0" i="0" u="none" strike="noStrike" cap="none" dirty="0" smtClean="0">
                <a:solidFill>
                  <a:schemeClr val="dk2"/>
                </a:solidFill>
                <a:latin typeface="Arial"/>
                <a:ea typeface="Arial"/>
                <a:cs typeface="Arial"/>
                <a:sym typeface="Arial"/>
              </a:rPr>
              <a:t>In this method, a teacher though available, does not present the expected answer but only  indicates if the computed output is correct or incorrect.</a:t>
            </a:r>
          </a:p>
          <a:p>
            <a:pPr marL="457200" marR="0" lvl="0" indent="-457200" algn="l" rtl="0">
              <a:lnSpc>
                <a:spcPct val="95000"/>
              </a:lnSpc>
              <a:spcBef>
                <a:spcPts val="1600"/>
              </a:spcBef>
              <a:spcAft>
                <a:spcPts val="0"/>
              </a:spcAft>
              <a:buClr>
                <a:schemeClr val="accent3"/>
              </a:buClr>
              <a:buSzPct val="100000"/>
              <a:buFont typeface="Noto Sans Symbols"/>
              <a:buChar char="❑"/>
            </a:pPr>
            <a:r>
              <a:rPr lang="en-US" altLang="zh-TW" sz="1100" b="0" i="0" u="none" strike="noStrike" cap="none" dirty="0" smtClean="0">
                <a:solidFill>
                  <a:schemeClr val="dk2"/>
                </a:solidFill>
                <a:latin typeface="Arial"/>
                <a:ea typeface="Arial"/>
                <a:cs typeface="Arial"/>
                <a:sym typeface="Arial"/>
              </a:rPr>
              <a:t> The information  provided helps the network in its learning process.</a:t>
            </a:r>
          </a:p>
          <a:p>
            <a:pPr marL="457200" marR="0" lvl="0" indent="-457200" algn="l" rtl="0">
              <a:lnSpc>
                <a:spcPct val="95000"/>
              </a:lnSpc>
              <a:spcBef>
                <a:spcPts val="1600"/>
              </a:spcBef>
              <a:spcAft>
                <a:spcPts val="0"/>
              </a:spcAft>
              <a:buClr>
                <a:schemeClr val="accent3"/>
              </a:buClr>
              <a:buSzPct val="100000"/>
              <a:buFont typeface="Noto Sans Symbols"/>
              <a:buChar char="❑"/>
            </a:pPr>
            <a:r>
              <a:rPr lang="en-US" altLang="zh-TW" sz="1100" b="0" i="0" u="none" strike="noStrike" cap="none" dirty="0" smtClean="0">
                <a:solidFill>
                  <a:schemeClr val="dk2"/>
                </a:solidFill>
                <a:latin typeface="Arial"/>
                <a:ea typeface="Arial"/>
                <a:cs typeface="Arial"/>
                <a:sym typeface="Arial"/>
              </a:rPr>
              <a:t> Here a reward is given  for correct answer computed  and a penalty for a wrong answer.</a:t>
            </a:r>
          </a:p>
          <a:p>
            <a:pPr marL="457200" marR="0" lvl="0" indent="-457200" algn="l" rtl="0">
              <a:lnSpc>
                <a:spcPct val="95000"/>
              </a:lnSpc>
              <a:spcBef>
                <a:spcPts val="1600"/>
              </a:spcBef>
              <a:spcAft>
                <a:spcPts val="0"/>
              </a:spcAft>
              <a:buClr>
                <a:schemeClr val="accent3"/>
              </a:buClr>
              <a:buSzPct val="25000"/>
              <a:buFont typeface="Open Sans"/>
              <a:buNone/>
            </a:pPr>
            <a:endParaRPr lang="en-US" altLang="zh-TW" sz="1100" b="0" i="0" u="none" strike="noStrike" cap="none" dirty="0" smtClean="0">
              <a:solidFill>
                <a:schemeClr val="dk2"/>
              </a:solidFill>
              <a:latin typeface="Arial"/>
              <a:ea typeface="Arial"/>
              <a:cs typeface="Arial"/>
              <a:sym typeface="Arial"/>
            </a:endParaRPr>
          </a:p>
          <a:p>
            <a:pPr marL="457200" marR="0" lvl="0" indent="-457200" algn="l" rtl="0">
              <a:lnSpc>
                <a:spcPct val="95000"/>
              </a:lnSpc>
              <a:spcBef>
                <a:spcPts val="1600"/>
              </a:spcBef>
              <a:spcAft>
                <a:spcPts val="0"/>
              </a:spcAft>
              <a:buClr>
                <a:schemeClr val="accent3"/>
              </a:buClr>
              <a:buSzPct val="25000"/>
              <a:buFont typeface="Open Sans"/>
              <a:buNone/>
            </a:pPr>
            <a:endParaRPr lang="en-US" altLang="zh-TW" sz="1100" b="1" i="0" u="none" strike="noStrike" cap="none" dirty="0">
              <a:solidFill>
                <a:schemeClr val="dk2"/>
              </a:solidFill>
              <a:latin typeface="Arial"/>
              <a:ea typeface="Arial"/>
              <a:cs typeface="Arial"/>
              <a:sym typeface="Arial"/>
            </a:endParaRPr>
          </a:p>
        </p:txBody>
      </p:sp>
    </p:spTree>
    <p:extLst>
      <p:ext uri="{BB962C8B-B14F-4D97-AF65-F5344CB8AC3E}">
        <p14:creationId xmlns:p14="http://schemas.microsoft.com/office/powerpoint/2010/main" val="22974466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3722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4067144C-39F0-49F3-947F-64BF72A02AC7}" type="slidenum">
              <a:rPr lang="zh-TW" altLang="en-US" smtClean="0"/>
              <a:pPr/>
              <a:t>27</a:t>
            </a:fld>
            <a:endParaRPr lang="zh-TW" altLang="en-US" smtClean="0"/>
          </a:p>
        </p:txBody>
      </p:sp>
    </p:spTree>
    <p:extLst>
      <p:ext uri="{BB962C8B-B14F-4D97-AF65-F5344CB8AC3E}">
        <p14:creationId xmlns:p14="http://schemas.microsoft.com/office/powerpoint/2010/main" val="17412956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3824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DE429E33-AF8D-4F62-8555-21DF27CC4174}" type="slidenum">
              <a:rPr lang="zh-TW" altLang="en-US" smtClean="0"/>
              <a:pPr/>
              <a:t>28</a:t>
            </a:fld>
            <a:endParaRPr lang="zh-TW" altLang="en-US" smtClean="0"/>
          </a:p>
        </p:txBody>
      </p:sp>
    </p:spTree>
    <p:extLst>
      <p:ext uri="{BB962C8B-B14F-4D97-AF65-F5344CB8AC3E}">
        <p14:creationId xmlns:p14="http://schemas.microsoft.com/office/powerpoint/2010/main" val="24968569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z="1200" kern="1200" dirty="0" smtClean="0">
                <a:solidFill>
                  <a:schemeClr val="tx1"/>
                </a:solidFill>
                <a:effectLst/>
                <a:latin typeface="+mn-lt"/>
                <a:ea typeface="+mn-ea"/>
                <a:cs typeface="+mn-cs"/>
              </a:rPr>
              <a:t>「歐幾里得算法是所有算法的鼻祖，因為它是現存最古老的非凡算法。」</a:t>
            </a:r>
          </a:p>
          <a:p>
            <a:r>
              <a:rPr lang="en-US" altLang="zh-TW" sz="1200" kern="1200" dirty="0" smtClean="0">
                <a:solidFill>
                  <a:schemeClr val="tx1"/>
                </a:solidFill>
                <a:effectLst/>
                <a:latin typeface="+mn-lt"/>
                <a:ea typeface="+mn-ea"/>
                <a:cs typeface="+mn-cs"/>
              </a:rPr>
              <a:t>——</a:t>
            </a:r>
            <a:r>
              <a:rPr lang="zh-TW" altLang="en-US" sz="1200" u="none" strike="noStrike" kern="1200" dirty="0" smtClean="0">
                <a:solidFill>
                  <a:schemeClr val="tx1"/>
                </a:solidFill>
                <a:effectLst/>
                <a:latin typeface="+mn-lt"/>
                <a:ea typeface="+mn-ea"/>
                <a:cs typeface="+mn-cs"/>
                <a:hlinkClick r:id="rId3" tooltip="高德納"/>
              </a:rPr>
              <a:t>高德納</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a:t>
            </a:r>
            <a:r>
              <a:rPr lang="zh-TW" altLang="en-US" sz="1200" u="none" strike="noStrike" kern="1200" dirty="0" smtClean="0">
                <a:solidFill>
                  <a:schemeClr val="tx1"/>
                </a:solidFill>
                <a:effectLst/>
                <a:latin typeface="+mn-lt"/>
                <a:ea typeface="+mn-ea"/>
                <a:cs typeface="+mn-cs"/>
                <a:hlinkClick r:id="rId4" tooltip="電腦程式設計藝術"/>
              </a:rPr>
              <a:t>電腦程式設計藝術</a:t>
            </a:r>
            <a:r>
              <a:rPr lang="zh-TW" altLang="en-US" sz="1200" kern="1200" dirty="0" smtClean="0">
                <a:solidFill>
                  <a:schemeClr val="tx1"/>
                </a:solidFill>
                <a:effectLst/>
                <a:latin typeface="+mn-lt"/>
                <a:ea typeface="+mn-ea"/>
                <a:cs typeface="+mn-cs"/>
              </a:rPr>
              <a:t>，第二卷：半數值算法</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，第二版 </a:t>
            </a:r>
            <a:r>
              <a:rPr lang="en-US" altLang="zh-TW" sz="1200" kern="1200" dirty="0" smtClean="0">
                <a:solidFill>
                  <a:schemeClr val="tx1"/>
                </a:solidFill>
                <a:effectLst/>
                <a:latin typeface="+mn-lt"/>
                <a:ea typeface="+mn-ea"/>
                <a:cs typeface="+mn-cs"/>
              </a:rPr>
              <a:t>(1981), p. 318.</a:t>
            </a:r>
          </a:p>
          <a:p>
            <a:endParaRPr lang="en-US"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"[The Euclidean algorithm] is the granddaddy of all algorithms, because it is the oldest nontrivial algorithm that has survived to the present day."</a:t>
            </a:r>
          </a:p>
          <a:p>
            <a:r>
              <a:rPr lang="en-US" altLang="zh-TW" sz="1200" u="none" strike="noStrike" kern="1200" dirty="0" smtClean="0">
                <a:solidFill>
                  <a:schemeClr val="tx1"/>
                </a:solidFill>
                <a:effectLst/>
                <a:latin typeface="+mn-lt"/>
                <a:ea typeface="+mn-ea"/>
                <a:cs typeface="+mn-cs"/>
                <a:hlinkClick r:id="rId5" tooltip="Donald Knuth"/>
              </a:rPr>
              <a:t>Donald Knuth</a:t>
            </a:r>
            <a:r>
              <a:rPr lang="en-US" altLang="zh-TW" sz="1200" kern="1200" dirty="0" smtClean="0">
                <a:solidFill>
                  <a:schemeClr val="tx1"/>
                </a:solidFill>
                <a:effectLst/>
                <a:latin typeface="+mn-lt"/>
                <a:ea typeface="+mn-ea"/>
                <a:cs typeface="+mn-cs"/>
              </a:rPr>
              <a:t>, </a:t>
            </a:r>
            <a:r>
              <a:rPr lang="en-US" altLang="zh-TW" sz="1200" i="1" kern="1200" dirty="0" smtClean="0">
                <a:solidFill>
                  <a:schemeClr val="tx1"/>
                </a:solidFill>
                <a:effectLst/>
                <a:latin typeface="+mn-lt"/>
                <a:ea typeface="+mn-ea"/>
                <a:cs typeface="+mn-cs"/>
              </a:rPr>
              <a:t>The Art of Computer Programming, Vol. 2: </a:t>
            </a:r>
            <a:r>
              <a:rPr lang="en-US" altLang="zh-TW" sz="1200" i="1" kern="1200" dirty="0" err="1" smtClean="0">
                <a:solidFill>
                  <a:schemeClr val="tx1"/>
                </a:solidFill>
                <a:effectLst/>
                <a:latin typeface="+mn-lt"/>
                <a:ea typeface="+mn-ea"/>
                <a:cs typeface="+mn-cs"/>
              </a:rPr>
              <a:t>Seminumerical</a:t>
            </a:r>
            <a:r>
              <a:rPr lang="en-US" altLang="zh-TW" sz="1200" i="1" kern="1200" dirty="0" smtClean="0">
                <a:solidFill>
                  <a:schemeClr val="tx1"/>
                </a:solidFill>
                <a:effectLst/>
                <a:latin typeface="+mn-lt"/>
                <a:ea typeface="+mn-ea"/>
                <a:cs typeface="+mn-cs"/>
              </a:rPr>
              <a:t> Algorithms</a:t>
            </a:r>
            <a:r>
              <a:rPr lang="en-US" altLang="zh-TW" sz="1200" kern="1200" dirty="0" smtClean="0">
                <a:solidFill>
                  <a:schemeClr val="tx1"/>
                </a:solidFill>
                <a:effectLst/>
                <a:latin typeface="+mn-lt"/>
                <a:ea typeface="+mn-ea"/>
                <a:cs typeface="+mn-cs"/>
              </a:rPr>
              <a:t>, 2nd edition (1981), p. 318.</a:t>
            </a:r>
            <a:endParaRPr lang="zh-TW" altLang="en-US" dirty="0" smtClean="0"/>
          </a:p>
        </p:txBody>
      </p:sp>
      <p:sp>
        <p:nvSpPr>
          <p:cNvPr id="13926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D8591145-8545-4BCD-AA46-EB62BD4A12C7}" type="slidenum">
              <a:rPr lang="zh-TW" altLang="en-US" smtClean="0"/>
              <a:pPr/>
              <a:t>29</a:t>
            </a:fld>
            <a:endParaRPr lang="zh-TW" altLang="en-US" smtClean="0"/>
          </a:p>
        </p:txBody>
      </p:sp>
    </p:spTree>
    <p:extLst>
      <p:ext uri="{BB962C8B-B14F-4D97-AF65-F5344CB8AC3E}">
        <p14:creationId xmlns:p14="http://schemas.microsoft.com/office/powerpoint/2010/main" val="1259729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187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E503797F-DF60-47BB-8A03-CA548E134040}" type="slidenum">
              <a:rPr lang="zh-TW" altLang="en-US" smtClean="0"/>
              <a:pPr/>
              <a:t>3</a:t>
            </a:fld>
            <a:endParaRPr lang="zh-TW" altLang="en-US" smtClean="0"/>
          </a:p>
        </p:txBody>
      </p:sp>
    </p:spTree>
    <p:extLst>
      <p:ext uri="{BB962C8B-B14F-4D97-AF65-F5344CB8AC3E}">
        <p14:creationId xmlns:p14="http://schemas.microsoft.com/office/powerpoint/2010/main" val="2002025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4029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2737B252-0AFB-4974-8F22-A9466F949065}" type="slidenum">
              <a:rPr lang="zh-TW" altLang="en-US" smtClean="0"/>
              <a:pPr/>
              <a:t>30</a:t>
            </a:fld>
            <a:endParaRPr lang="zh-TW" altLang="en-US" smtClean="0"/>
          </a:p>
        </p:txBody>
      </p:sp>
    </p:spTree>
    <p:extLst>
      <p:ext uri="{BB962C8B-B14F-4D97-AF65-F5344CB8AC3E}">
        <p14:creationId xmlns:p14="http://schemas.microsoft.com/office/powerpoint/2010/main" val="33546101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4131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7442A2CF-4302-4C9C-B262-B5F4D0C1B35A}" type="slidenum">
              <a:rPr lang="zh-TW" altLang="en-US" smtClean="0"/>
              <a:pPr/>
              <a:t>31</a:t>
            </a:fld>
            <a:endParaRPr lang="zh-TW" altLang="en-US" smtClean="0"/>
          </a:p>
        </p:txBody>
      </p:sp>
    </p:spTree>
    <p:extLst>
      <p:ext uri="{BB962C8B-B14F-4D97-AF65-F5344CB8AC3E}">
        <p14:creationId xmlns:p14="http://schemas.microsoft.com/office/powerpoint/2010/main" val="5123662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4234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6ABF08C9-0687-47C5-8ADF-9B85F112E654}" type="slidenum">
              <a:rPr lang="zh-TW" altLang="en-US" smtClean="0"/>
              <a:pPr/>
              <a:t>32</a:t>
            </a:fld>
            <a:endParaRPr lang="zh-TW" altLang="en-US" smtClean="0"/>
          </a:p>
        </p:txBody>
      </p:sp>
    </p:spTree>
    <p:extLst>
      <p:ext uri="{BB962C8B-B14F-4D97-AF65-F5344CB8AC3E}">
        <p14:creationId xmlns:p14="http://schemas.microsoft.com/office/powerpoint/2010/main" val="3153950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4336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8E2BC701-8E52-42A4-9A48-3FE2AFF2A892}" type="slidenum">
              <a:rPr lang="zh-TW" altLang="en-US" smtClean="0"/>
              <a:pPr/>
              <a:t>33</a:t>
            </a:fld>
            <a:endParaRPr lang="zh-TW" altLang="en-US" smtClean="0"/>
          </a:p>
        </p:txBody>
      </p:sp>
    </p:spTree>
    <p:extLst>
      <p:ext uri="{BB962C8B-B14F-4D97-AF65-F5344CB8AC3E}">
        <p14:creationId xmlns:p14="http://schemas.microsoft.com/office/powerpoint/2010/main" val="30888750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443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0ED0C8FB-DD16-48BF-93E3-71391BB0D08D}" type="slidenum">
              <a:rPr lang="zh-TW" altLang="en-US" smtClean="0"/>
              <a:pPr/>
              <a:t>34</a:t>
            </a:fld>
            <a:endParaRPr lang="zh-TW" altLang="en-US" smtClean="0"/>
          </a:p>
        </p:txBody>
      </p:sp>
    </p:spTree>
    <p:extLst>
      <p:ext uri="{BB962C8B-B14F-4D97-AF65-F5344CB8AC3E}">
        <p14:creationId xmlns:p14="http://schemas.microsoft.com/office/powerpoint/2010/main" val="29796067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4541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AD168D6F-EDF8-4410-ADB2-3D697CEC33DA}" type="slidenum">
              <a:rPr lang="zh-TW" altLang="en-US" smtClean="0"/>
              <a:pPr/>
              <a:t>35</a:t>
            </a:fld>
            <a:endParaRPr lang="zh-TW" altLang="en-US" smtClean="0"/>
          </a:p>
        </p:txBody>
      </p:sp>
    </p:spTree>
    <p:extLst>
      <p:ext uri="{BB962C8B-B14F-4D97-AF65-F5344CB8AC3E}">
        <p14:creationId xmlns:p14="http://schemas.microsoft.com/office/powerpoint/2010/main" val="2284921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4643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3684CCD3-9086-41B2-BB32-C1F5B9290667}" type="slidenum">
              <a:rPr lang="zh-TW" altLang="en-US" smtClean="0"/>
              <a:pPr/>
              <a:t>36</a:t>
            </a:fld>
            <a:endParaRPr lang="zh-TW" altLang="en-US" smtClean="0"/>
          </a:p>
        </p:txBody>
      </p:sp>
    </p:spTree>
    <p:extLst>
      <p:ext uri="{BB962C8B-B14F-4D97-AF65-F5344CB8AC3E}">
        <p14:creationId xmlns:p14="http://schemas.microsoft.com/office/powerpoint/2010/main" val="37739776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4746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2139FC14-1822-4206-8D70-9631DBC52211}" type="slidenum">
              <a:rPr lang="zh-TW" altLang="en-US" smtClean="0"/>
              <a:pPr/>
              <a:t>37</a:t>
            </a:fld>
            <a:endParaRPr lang="zh-TW" altLang="en-US" smtClean="0"/>
          </a:p>
        </p:txBody>
      </p:sp>
    </p:spTree>
    <p:extLst>
      <p:ext uri="{BB962C8B-B14F-4D97-AF65-F5344CB8AC3E}">
        <p14:creationId xmlns:p14="http://schemas.microsoft.com/office/powerpoint/2010/main" val="31339336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4848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991318A1-18C1-4960-A8E2-1A9650F0AF0A}" type="slidenum">
              <a:rPr lang="zh-TW" altLang="en-US" smtClean="0"/>
              <a:pPr/>
              <a:t>38</a:t>
            </a:fld>
            <a:endParaRPr lang="zh-TW" altLang="en-US" smtClean="0"/>
          </a:p>
        </p:txBody>
      </p:sp>
    </p:spTree>
    <p:extLst>
      <p:ext uri="{BB962C8B-B14F-4D97-AF65-F5344CB8AC3E}">
        <p14:creationId xmlns:p14="http://schemas.microsoft.com/office/powerpoint/2010/main" val="33826164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dirty="0" smtClean="0"/>
          </a:p>
        </p:txBody>
      </p:sp>
      <p:sp>
        <p:nvSpPr>
          <p:cNvPr id="14950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D270F526-CE57-494D-9667-1F3C4CFB6C72}" type="slidenum">
              <a:rPr lang="zh-TW" altLang="en-US" smtClean="0"/>
              <a:pPr/>
              <a:t>39</a:t>
            </a:fld>
            <a:endParaRPr lang="zh-TW" altLang="en-US" smtClean="0"/>
          </a:p>
        </p:txBody>
      </p:sp>
    </p:spTree>
    <p:extLst>
      <p:ext uri="{BB962C8B-B14F-4D97-AF65-F5344CB8AC3E}">
        <p14:creationId xmlns:p14="http://schemas.microsoft.com/office/powerpoint/2010/main" val="1033899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1981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DB239AFC-29FC-4433-8262-0A4738B85E2D}" type="slidenum">
              <a:rPr lang="zh-TW" altLang="en-US" smtClean="0"/>
              <a:pPr/>
              <a:t>4</a:t>
            </a:fld>
            <a:endParaRPr lang="zh-TW" altLang="en-US" smtClean="0"/>
          </a:p>
        </p:txBody>
      </p:sp>
    </p:spTree>
    <p:extLst>
      <p:ext uri="{BB962C8B-B14F-4D97-AF65-F5344CB8AC3E}">
        <p14:creationId xmlns:p14="http://schemas.microsoft.com/office/powerpoint/2010/main" val="37430908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5053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03BDABAB-A23B-413E-A332-F5A943D992B4}" type="slidenum">
              <a:rPr lang="zh-TW" altLang="en-US" smtClean="0"/>
              <a:pPr/>
              <a:t>40</a:t>
            </a:fld>
            <a:endParaRPr lang="zh-TW" altLang="en-US" smtClean="0"/>
          </a:p>
        </p:txBody>
      </p:sp>
    </p:spTree>
    <p:extLst>
      <p:ext uri="{BB962C8B-B14F-4D97-AF65-F5344CB8AC3E}">
        <p14:creationId xmlns:p14="http://schemas.microsoft.com/office/powerpoint/2010/main" val="17503887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5155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A71C7344-C78B-4F4D-ADCE-198739E1FE58}" type="slidenum">
              <a:rPr lang="zh-TW" altLang="en-US" smtClean="0"/>
              <a:pPr/>
              <a:t>41</a:t>
            </a:fld>
            <a:endParaRPr lang="zh-TW" altLang="en-US" smtClean="0"/>
          </a:p>
        </p:txBody>
      </p:sp>
    </p:spTree>
    <p:extLst>
      <p:ext uri="{BB962C8B-B14F-4D97-AF65-F5344CB8AC3E}">
        <p14:creationId xmlns:p14="http://schemas.microsoft.com/office/powerpoint/2010/main" val="41467065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525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0EAF440D-50D2-4B74-B5FE-B034B65D2DB2}" type="slidenum">
              <a:rPr lang="zh-TW" altLang="en-US" smtClean="0"/>
              <a:pPr/>
              <a:t>42</a:t>
            </a:fld>
            <a:endParaRPr lang="zh-TW" altLang="en-US" smtClean="0"/>
          </a:p>
        </p:txBody>
      </p:sp>
    </p:spTree>
    <p:extLst>
      <p:ext uri="{BB962C8B-B14F-4D97-AF65-F5344CB8AC3E}">
        <p14:creationId xmlns:p14="http://schemas.microsoft.com/office/powerpoint/2010/main" val="26765822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5360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ACD50EB9-8395-4305-99E5-0333059111E5}" type="slidenum">
              <a:rPr lang="zh-TW" altLang="en-US" smtClean="0"/>
              <a:pPr/>
              <a:t>43</a:t>
            </a:fld>
            <a:endParaRPr lang="zh-TW" altLang="en-US" smtClean="0"/>
          </a:p>
        </p:txBody>
      </p:sp>
    </p:spTree>
    <p:extLst>
      <p:ext uri="{BB962C8B-B14F-4D97-AF65-F5344CB8AC3E}">
        <p14:creationId xmlns:p14="http://schemas.microsoft.com/office/powerpoint/2010/main" val="18507673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5462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3FD6C63C-4A06-40E8-8D26-1488AE9B929F}" type="slidenum">
              <a:rPr lang="zh-TW" altLang="en-US" smtClean="0"/>
              <a:pPr/>
              <a:t>44</a:t>
            </a:fld>
            <a:endParaRPr lang="zh-TW" altLang="en-US" smtClean="0"/>
          </a:p>
        </p:txBody>
      </p:sp>
    </p:spTree>
    <p:extLst>
      <p:ext uri="{BB962C8B-B14F-4D97-AF65-F5344CB8AC3E}">
        <p14:creationId xmlns:p14="http://schemas.microsoft.com/office/powerpoint/2010/main" val="13530925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5565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3694126F-4FFB-466B-97C1-A13CAD2D3898}" type="slidenum">
              <a:rPr lang="zh-TW" altLang="en-US" smtClean="0"/>
              <a:pPr/>
              <a:t>45</a:t>
            </a:fld>
            <a:endParaRPr lang="zh-TW" altLang="en-US" smtClean="0"/>
          </a:p>
        </p:txBody>
      </p:sp>
    </p:spTree>
    <p:extLst>
      <p:ext uri="{BB962C8B-B14F-4D97-AF65-F5344CB8AC3E}">
        <p14:creationId xmlns:p14="http://schemas.microsoft.com/office/powerpoint/2010/main" val="17902269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5667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FCA9094C-CE46-41D8-AC95-CCC2F8EDEBA2}" type="slidenum">
              <a:rPr lang="zh-TW" altLang="en-US" smtClean="0"/>
              <a:pPr/>
              <a:t>46</a:t>
            </a:fld>
            <a:endParaRPr lang="zh-TW" altLang="en-US" smtClean="0"/>
          </a:p>
        </p:txBody>
      </p:sp>
    </p:spTree>
    <p:extLst>
      <p:ext uri="{BB962C8B-B14F-4D97-AF65-F5344CB8AC3E}">
        <p14:creationId xmlns:p14="http://schemas.microsoft.com/office/powerpoint/2010/main" val="16461390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5770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168565C8-4392-4726-8A96-B2EBC1FFA801}" type="slidenum">
              <a:rPr lang="zh-TW" altLang="en-US" smtClean="0"/>
              <a:pPr/>
              <a:t>47</a:t>
            </a:fld>
            <a:endParaRPr lang="zh-TW" altLang="en-US" smtClean="0"/>
          </a:p>
        </p:txBody>
      </p:sp>
    </p:spTree>
    <p:extLst>
      <p:ext uri="{BB962C8B-B14F-4D97-AF65-F5344CB8AC3E}">
        <p14:creationId xmlns:p14="http://schemas.microsoft.com/office/powerpoint/2010/main" val="5779882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5872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AE9D5D38-6FB6-49C8-823C-B1CCDA159B34}" type="slidenum">
              <a:rPr lang="zh-TW" altLang="en-US" smtClean="0"/>
              <a:pPr/>
              <a:t>48</a:t>
            </a:fld>
            <a:endParaRPr lang="zh-TW" altLang="en-US" smtClean="0"/>
          </a:p>
        </p:txBody>
      </p:sp>
    </p:spTree>
    <p:extLst>
      <p:ext uri="{BB962C8B-B14F-4D97-AF65-F5344CB8AC3E}">
        <p14:creationId xmlns:p14="http://schemas.microsoft.com/office/powerpoint/2010/main" val="23495345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5974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A805C5E7-8FC0-4DAA-853E-17CBEB3AEDC6}" type="slidenum">
              <a:rPr lang="zh-TW" altLang="en-US" smtClean="0"/>
              <a:pPr/>
              <a:t>49</a:t>
            </a:fld>
            <a:endParaRPr lang="zh-TW" altLang="en-US" smtClean="0"/>
          </a:p>
        </p:txBody>
      </p:sp>
    </p:spTree>
    <p:extLst>
      <p:ext uri="{BB962C8B-B14F-4D97-AF65-F5344CB8AC3E}">
        <p14:creationId xmlns:p14="http://schemas.microsoft.com/office/powerpoint/2010/main" val="1551066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2083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69515C92-262B-4D48-9720-74B84BABBC0F}" type="slidenum">
              <a:rPr lang="zh-TW" altLang="en-US" smtClean="0"/>
              <a:pPr/>
              <a:t>5</a:t>
            </a:fld>
            <a:endParaRPr lang="zh-TW" altLang="en-US" smtClean="0"/>
          </a:p>
        </p:txBody>
      </p:sp>
    </p:spTree>
    <p:extLst>
      <p:ext uri="{BB962C8B-B14F-4D97-AF65-F5344CB8AC3E}">
        <p14:creationId xmlns:p14="http://schemas.microsoft.com/office/powerpoint/2010/main" val="1295243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6077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3BDFFA7A-34FE-43A3-A704-9E5A27CE4884}" type="slidenum">
              <a:rPr lang="zh-TW" altLang="en-US" smtClean="0"/>
              <a:pPr/>
              <a:t>50</a:t>
            </a:fld>
            <a:endParaRPr lang="zh-TW" altLang="en-US" smtClean="0"/>
          </a:p>
        </p:txBody>
      </p:sp>
    </p:spTree>
    <p:extLst>
      <p:ext uri="{BB962C8B-B14F-4D97-AF65-F5344CB8AC3E}">
        <p14:creationId xmlns:p14="http://schemas.microsoft.com/office/powerpoint/2010/main" val="22162719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617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CFACEE4F-AA8F-4301-A264-29EA64B62476}" type="slidenum">
              <a:rPr lang="zh-TW" altLang="en-US" smtClean="0"/>
              <a:pPr/>
              <a:t>51</a:t>
            </a:fld>
            <a:endParaRPr lang="zh-TW" altLang="en-US" smtClean="0"/>
          </a:p>
        </p:txBody>
      </p:sp>
    </p:spTree>
    <p:extLst>
      <p:ext uri="{BB962C8B-B14F-4D97-AF65-F5344CB8AC3E}">
        <p14:creationId xmlns:p14="http://schemas.microsoft.com/office/powerpoint/2010/main" val="6788637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6282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574D227E-51A3-4B4C-8E6A-CC8D9627D711}" type="slidenum">
              <a:rPr lang="zh-TW" altLang="en-US" smtClean="0"/>
              <a:pPr/>
              <a:t>52</a:t>
            </a:fld>
            <a:endParaRPr lang="zh-TW" altLang="en-US" smtClean="0"/>
          </a:p>
        </p:txBody>
      </p:sp>
    </p:spTree>
    <p:extLst>
      <p:ext uri="{BB962C8B-B14F-4D97-AF65-F5344CB8AC3E}">
        <p14:creationId xmlns:p14="http://schemas.microsoft.com/office/powerpoint/2010/main" val="4368435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6384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BD277E22-9783-4175-9CEA-567F8EB52C3E}" type="slidenum">
              <a:rPr lang="zh-TW" altLang="en-US" smtClean="0"/>
              <a:pPr/>
              <a:t>53</a:t>
            </a:fld>
            <a:endParaRPr lang="zh-TW" altLang="en-US" smtClean="0"/>
          </a:p>
        </p:txBody>
      </p:sp>
    </p:spTree>
    <p:extLst>
      <p:ext uri="{BB962C8B-B14F-4D97-AF65-F5344CB8AC3E}">
        <p14:creationId xmlns:p14="http://schemas.microsoft.com/office/powerpoint/2010/main" val="11745704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6486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CDDFC1B5-0233-462E-931C-D50168969AC9}" type="slidenum">
              <a:rPr lang="zh-TW" altLang="en-US" smtClean="0"/>
              <a:pPr/>
              <a:t>54</a:t>
            </a:fld>
            <a:endParaRPr lang="zh-TW" altLang="en-US" smtClean="0"/>
          </a:p>
        </p:txBody>
      </p:sp>
    </p:spTree>
    <p:extLst>
      <p:ext uri="{BB962C8B-B14F-4D97-AF65-F5344CB8AC3E}">
        <p14:creationId xmlns:p14="http://schemas.microsoft.com/office/powerpoint/2010/main" val="14298214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6589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9DF75F36-B9B5-47E3-BE49-92AC0DEAABE9}" type="slidenum">
              <a:rPr lang="zh-TW" altLang="en-US" smtClean="0"/>
              <a:pPr/>
              <a:t>55</a:t>
            </a:fld>
            <a:endParaRPr lang="zh-TW" altLang="en-US" smtClean="0"/>
          </a:p>
        </p:txBody>
      </p:sp>
    </p:spTree>
    <p:extLst>
      <p:ext uri="{BB962C8B-B14F-4D97-AF65-F5344CB8AC3E}">
        <p14:creationId xmlns:p14="http://schemas.microsoft.com/office/powerpoint/2010/main" val="18595905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6691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D101549E-F7FE-474D-88E2-4E0E633F624D}" type="slidenum">
              <a:rPr lang="zh-TW" altLang="en-US" smtClean="0"/>
              <a:pPr/>
              <a:t>56</a:t>
            </a:fld>
            <a:endParaRPr lang="zh-TW" altLang="en-US" smtClean="0"/>
          </a:p>
        </p:txBody>
      </p:sp>
    </p:spTree>
    <p:extLst>
      <p:ext uri="{BB962C8B-B14F-4D97-AF65-F5344CB8AC3E}">
        <p14:creationId xmlns:p14="http://schemas.microsoft.com/office/powerpoint/2010/main" val="25060743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z="1200" b="0" i="0" kern="1200" dirty="0" smtClean="0">
                <a:solidFill>
                  <a:schemeClr val="tx1"/>
                </a:solidFill>
                <a:effectLst/>
                <a:latin typeface="+mn-lt"/>
                <a:ea typeface="+mn-ea"/>
                <a:cs typeface="+mn-cs"/>
              </a:rPr>
              <a:t>提出演繹法的是法國人笛卡兒，提出歸納法的是英國人培根。</a:t>
            </a:r>
          </a:p>
          <a:p>
            <a:r>
              <a:rPr lang="zh-TW" altLang="en-US" sz="1200" b="0" i="0" kern="1200" dirty="0" smtClean="0">
                <a:solidFill>
                  <a:schemeClr val="tx1"/>
                </a:solidFill>
                <a:effectLst/>
                <a:latin typeface="+mn-lt"/>
                <a:ea typeface="+mn-ea"/>
                <a:cs typeface="+mn-cs"/>
              </a:rPr>
              <a:t>記憶法：演一隻豬腳、跪那條培根</a:t>
            </a:r>
          </a:p>
          <a:p>
            <a:endParaRPr lang="en-US" altLang="zh-TW" dirty="0" smtClean="0"/>
          </a:p>
          <a:p>
            <a:r>
              <a:rPr lang="en-US" altLang="zh-TW" dirty="0" smtClean="0">
                <a:effectLst/>
              </a:rPr>
              <a:t>A </a:t>
            </a:r>
            <a:r>
              <a:rPr lang="en-US" altLang="zh-TW" b="1" dirty="0" smtClean="0">
                <a:effectLst/>
              </a:rPr>
              <a:t>theorem</a:t>
            </a:r>
            <a:r>
              <a:rPr lang="en-US" altLang="zh-TW" dirty="0" smtClean="0">
                <a:effectLst/>
              </a:rPr>
              <a:t> is a statement in mathematics or logic that can </a:t>
            </a:r>
            <a:r>
              <a:rPr lang="en-US" altLang="zh-TW" smtClean="0">
                <a:effectLst/>
              </a:rPr>
              <a:t>be proved </a:t>
            </a:r>
            <a:r>
              <a:rPr lang="en-US" altLang="zh-TW" dirty="0" smtClean="0">
                <a:effectLst/>
              </a:rPr>
              <a:t>to be true by reasoning. (Collins Dictionaries)</a:t>
            </a:r>
            <a:endParaRPr lang="zh-TW" altLang="en-US" dirty="0" smtClean="0"/>
          </a:p>
        </p:txBody>
      </p:sp>
      <p:sp>
        <p:nvSpPr>
          <p:cNvPr id="16794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E9D22032-8950-42E4-A8DC-ECA4B61D1B4F}" type="slidenum">
              <a:rPr lang="zh-TW" altLang="en-US" smtClean="0"/>
              <a:pPr/>
              <a:t>57</a:t>
            </a:fld>
            <a:endParaRPr lang="zh-TW" altLang="en-US" smtClean="0"/>
          </a:p>
        </p:txBody>
      </p:sp>
    </p:spTree>
    <p:extLst>
      <p:ext uri="{BB962C8B-B14F-4D97-AF65-F5344CB8AC3E}">
        <p14:creationId xmlns:p14="http://schemas.microsoft.com/office/powerpoint/2010/main" val="23554334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z="1200" b="0" i="0" kern="1200" dirty="0" smtClean="0">
                <a:solidFill>
                  <a:schemeClr val="tx1"/>
                </a:solidFill>
                <a:effectLst/>
                <a:latin typeface="+mn-lt"/>
                <a:ea typeface="+mn-ea"/>
                <a:cs typeface="+mn-cs"/>
              </a:rPr>
              <a:t>提出演繹法的是法國人笛卡兒，提出歸納法的是英國人培根。</a:t>
            </a:r>
          </a:p>
          <a:p>
            <a:r>
              <a:rPr lang="zh-TW" altLang="en-US" sz="1200" b="0" i="0" kern="1200" dirty="0" smtClean="0">
                <a:solidFill>
                  <a:schemeClr val="tx1"/>
                </a:solidFill>
                <a:effectLst/>
                <a:latin typeface="+mn-lt"/>
                <a:ea typeface="+mn-ea"/>
                <a:cs typeface="+mn-cs"/>
              </a:rPr>
              <a:t>記憶法：演一隻豬腳、跪那條培根</a:t>
            </a:r>
          </a:p>
          <a:p>
            <a:endParaRPr lang="en-US" altLang="zh-TW" dirty="0" smtClean="0"/>
          </a:p>
          <a:p>
            <a:r>
              <a:rPr lang="en-US" altLang="zh-TW" dirty="0" smtClean="0">
                <a:effectLst/>
              </a:rPr>
              <a:t>A </a:t>
            </a:r>
            <a:r>
              <a:rPr lang="en-US" altLang="zh-TW" b="1" dirty="0" smtClean="0">
                <a:effectLst/>
              </a:rPr>
              <a:t>theorem</a:t>
            </a:r>
            <a:r>
              <a:rPr lang="en-US" altLang="zh-TW" dirty="0" smtClean="0">
                <a:effectLst/>
              </a:rPr>
              <a:t> is a statement in mathematics or logic that can be proved to be true by reasoning. (Collins Dictionaries)</a:t>
            </a:r>
            <a:endParaRPr lang="zh-TW" altLang="en-US" dirty="0" smtClean="0"/>
          </a:p>
        </p:txBody>
      </p:sp>
      <p:sp>
        <p:nvSpPr>
          <p:cNvPr id="16794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E9D22032-8950-42E4-A8DC-ECA4B61D1B4F}" type="slidenum">
              <a:rPr lang="zh-TW" altLang="en-US" smtClean="0"/>
              <a:pPr/>
              <a:t>58</a:t>
            </a:fld>
            <a:endParaRPr lang="zh-TW" altLang="en-US" smtClean="0"/>
          </a:p>
        </p:txBody>
      </p:sp>
    </p:spTree>
    <p:extLst>
      <p:ext uri="{BB962C8B-B14F-4D97-AF65-F5344CB8AC3E}">
        <p14:creationId xmlns:p14="http://schemas.microsoft.com/office/powerpoint/2010/main" val="23554334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z="1200" b="1" i="0" kern="1200" dirty="0" smtClean="0">
                <a:solidFill>
                  <a:schemeClr val="tx1"/>
                </a:solidFill>
                <a:effectLst/>
                <a:latin typeface="+mn-lt"/>
                <a:ea typeface="+mn-ea"/>
                <a:cs typeface="+mn-cs"/>
              </a:rPr>
              <a:t>演繹推理</a:t>
            </a:r>
            <a:r>
              <a:rPr lang="zh-TW" altLang="en-US" sz="1200" b="0" i="0" kern="1200" dirty="0" smtClean="0">
                <a:solidFill>
                  <a:schemeClr val="tx1"/>
                </a:solidFill>
                <a:effectLst/>
                <a:latin typeface="+mn-lt"/>
                <a:ea typeface="+mn-ea"/>
                <a:cs typeface="+mn-cs"/>
              </a:rPr>
              <a:t>（</a:t>
            </a:r>
            <a:r>
              <a:rPr lang="zh-TW" altLang="en-US" sz="1200" b="0" i="0" u="none" strike="noStrike" kern="1200" dirty="0" smtClean="0">
                <a:solidFill>
                  <a:schemeClr val="tx1"/>
                </a:solidFill>
                <a:effectLst/>
                <a:latin typeface="+mn-lt"/>
                <a:ea typeface="+mn-ea"/>
                <a:cs typeface="+mn-cs"/>
                <a:hlinkClick r:id="rId3" tooltip="英語"/>
              </a:rPr>
              <a:t>英語</a:t>
            </a:r>
            <a:r>
              <a:rPr lang="zh-TW" altLang="en-US" sz="1200" b="0" i="0" kern="1200" dirty="0" smtClean="0">
                <a:solidFill>
                  <a:schemeClr val="tx1"/>
                </a:solidFill>
                <a:effectLst/>
                <a:latin typeface="+mn-lt"/>
                <a:ea typeface="+mn-ea"/>
                <a:cs typeface="+mn-cs"/>
              </a:rPr>
              <a:t>：</a:t>
            </a:r>
            <a:r>
              <a:rPr lang="en-US" altLang="zh-TW" sz="1200" b="1" i="0" kern="1200" dirty="0" smtClean="0">
                <a:solidFill>
                  <a:schemeClr val="tx1"/>
                </a:solidFill>
                <a:effectLst/>
                <a:latin typeface="+mn-lt"/>
                <a:ea typeface="+mn-ea"/>
                <a:cs typeface="+mn-cs"/>
              </a:rPr>
              <a:t>Deductive Reasoning</a:t>
            </a:r>
            <a:r>
              <a:rPr lang="zh-TW" altLang="en-US" sz="1200" b="0" i="0" kern="1200" dirty="0" smtClean="0">
                <a:solidFill>
                  <a:schemeClr val="tx1"/>
                </a:solidFill>
                <a:effectLst/>
                <a:latin typeface="+mn-lt"/>
                <a:ea typeface="+mn-ea"/>
                <a:cs typeface="+mn-cs"/>
              </a:rPr>
              <a:t>）在傳統的</a:t>
            </a:r>
            <a:r>
              <a:rPr lang="zh-TW" altLang="en-US" sz="1200" b="0" i="0" u="none" strike="noStrike" kern="1200" dirty="0" smtClean="0">
                <a:solidFill>
                  <a:schemeClr val="tx1"/>
                </a:solidFill>
                <a:effectLst/>
                <a:latin typeface="+mn-lt"/>
                <a:ea typeface="+mn-ea"/>
                <a:cs typeface="+mn-cs"/>
                <a:hlinkClick r:id="rId4" tooltip="亞里士多德邏輯"/>
              </a:rPr>
              <a:t>亞里士多德邏輯</a:t>
            </a:r>
            <a:r>
              <a:rPr lang="zh-TW" altLang="en-US" sz="1200" b="0" i="0" kern="1200" dirty="0" smtClean="0">
                <a:solidFill>
                  <a:schemeClr val="tx1"/>
                </a:solidFill>
                <a:effectLst/>
                <a:latin typeface="+mn-lt"/>
                <a:ea typeface="+mn-ea"/>
                <a:cs typeface="+mn-cs"/>
              </a:rPr>
              <a:t>中是「結論，可從叫做</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前提</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的已知事實，</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必然地</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得出的推理」。如果前提為真，則結論必然為真。</a:t>
            </a:r>
            <a:endParaRPr lang="zh-TW" altLang="en-US" dirty="0" smtClean="0"/>
          </a:p>
        </p:txBody>
      </p:sp>
      <p:sp>
        <p:nvSpPr>
          <p:cNvPr id="16794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E9D22032-8950-42E4-A8DC-ECA4B61D1B4F}" type="slidenum">
              <a:rPr lang="zh-TW" altLang="en-US" smtClean="0"/>
              <a:pPr/>
              <a:t>59</a:t>
            </a:fld>
            <a:endParaRPr lang="zh-TW" altLang="en-US" smtClean="0"/>
          </a:p>
        </p:txBody>
      </p:sp>
    </p:spTree>
    <p:extLst>
      <p:ext uri="{BB962C8B-B14F-4D97-AF65-F5344CB8AC3E}">
        <p14:creationId xmlns:p14="http://schemas.microsoft.com/office/powerpoint/2010/main" val="2355433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2186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693CC6B4-CE44-4F37-9D38-41FACEAF5116}" type="slidenum">
              <a:rPr lang="zh-TW" altLang="en-US" smtClean="0"/>
              <a:pPr/>
              <a:t>6</a:t>
            </a:fld>
            <a:endParaRPr lang="zh-TW" altLang="en-US" smtClean="0"/>
          </a:p>
        </p:txBody>
      </p:sp>
    </p:spTree>
    <p:extLst>
      <p:ext uri="{BB962C8B-B14F-4D97-AF65-F5344CB8AC3E}">
        <p14:creationId xmlns:p14="http://schemas.microsoft.com/office/powerpoint/2010/main" val="33036877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dirty="0" smtClean="0"/>
          </a:p>
        </p:txBody>
      </p:sp>
      <p:sp>
        <p:nvSpPr>
          <p:cNvPr id="16794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E9D22032-8950-42E4-A8DC-ECA4B61D1B4F}" type="slidenum">
              <a:rPr lang="zh-TW" altLang="en-US" smtClean="0"/>
              <a:pPr/>
              <a:t>60</a:t>
            </a:fld>
            <a:endParaRPr lang="zh-TW" altLang="en-US" smtClean="0"/>
          </a:p>
        </p:txBody>
      </p:sp>
    </p:spTree>
    <p:extLst>
      <p:ext uri="{BB962C8B-B14F-4D97-AF65-F5344CB8AC3E}">
        <p14:creationId xmlns:p14="http://schemas.microsoft.com/office/powerpoint/2010/main" val="23554334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dirty="0" smtClean="0"/>
          </a:p>
        </p:txBody>
      </p:sp>
      <p:sp>
        <p:nvSpPr>
          <p:cNvPr id="16794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E9D22032-8950-42E4-A8DC-ECA4B61D1B4F}" type="slidenum">
              <a:rPr lang="zh-TW" altLang="en-US" smtClean="0"/>
              <a:pPr/>
              <a:t>61</a:t>
            </a:fld>
            <a:endParaRPr lang="zh-TW" altLang="en-US" smtClean="0"/>
          </a:p>
        </p:txBody>
      </p:sp>
    </p:spTree>
    <p:extLst>
      <p:ext uri="{BB962C8B-B14F-4D97-AF65-F5344CB8AC3E}">
        <p14:creationId xmlns:p14="http://schemas.microsoft.com/office/powerpoint/2010/main" val="235543342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z="1200" b="0" i="0" u="sng" kern="1200" dirty="0" smtClean="0">
                <a:solidFill>
                  <a:schemeClr val="tx1"/>
                </a:solidFill>
                <a:effectLst/>
                <a:latin typeface="+mn-lt"/>
                <a:ea typeface="+mn-ea"/>
                <a:cs typeface="+mn-cs"/>
              </a:rPr>
              <a:t>歐幾里德</a:t>
            </a:r>
            <a:r>
              <a:rPr lang="zh-TW" altLang="en-US" sz="1200" b="0" i="0" kern="1200" dirty="0" smtClean="0">
                <a:solidFill>
                  <a:schemeClr val="tx1"/>
                </a:solidFill>
                <a:effectLst/>
                <a:latin typeface="+mn-lt"/>
                <a:ea typeface="+mn-ea"/>
                <a:cs typeface="+mn-cs"/>
              </a:rPr>
              <a:t>使用反證法證明「有無限多個質數」。</a:t>
            </a:r>
            <a:endParaRPr lang="en-US" altLang="zh-TW" sz="1200" b="0" i="0" kern="1200" dirty="0" smtClean="0">
              <a:solidFill>
                <a:schemeClr val="tx1"/>
              </a:solidFill>
              <a:effectLst/>
              <a:latin typeface="+mn-lt"/>
              <a:ea typeface="+mn-ea"/>
              <a:cs typeface="+mn-cs"/>
            </a:endParaRPr>
          </a:p>
          <a:p>
            <a:r>
              <a:rPr lang="en-US" altLang="zh-TW" sz="1200" b="1" i="0" kern="1200" dirty="0" smtClean="0">
                <a:solidFill>
                  <a:schemeClr val="tx1"/>
                </a:solidFill>
                <a:effectLst/>
                <a:latin typeface="+mn-lt"/>
                <a:ea typeface="+mn-ea"/>
                <a:cs typeface="+mn-cs"/>
              </a:rPr>
              <a:t>QED</a:t>
            </a:r>
            <a:r>
              <a:rPr lang="zh-TW" altLang="en-US" sz="1200" b="0" i="0" kern="1200" dirty="0" smtClean="0">
                <a:solidFill>
                  <a:schemeClr val="tx1"/>
                </a:solidFill>
                <a:effectLst/>
                <a:latin typeface="+mn-lt"/>
                <a:ea typeface="+mn-ea"/>
                <a:cs typeface="+mn-cs"/>
              </a:rPr>
              <a:t>又寫作</a:t>
            </a:r>
            <a:r>
              <a:rPr lang="en-US" altLang="zh-TW" sz="1200" b="1" i="0" kern="1200" dirty="0" smtClean="0">
                <a:solidFill>
                  <a:schemeClr val="tx1"/>
                </a:solidFill>
                <a:effectLst/>
                <a:latin typeface="+mn-lt"/>
                <a:ea typeface="+mn-ea"/>
                <a:cs typeface="+mn-cs"/>
              </a:rPr>
              <a:t>Q.E.D.</a:t>
            </a:r>
            <a:r>
              <a:rPr lang="zh-TW" altLang="en-US" sz="1200" b="0" i="0" kern="1200" dirty="0" smtClean="0">
                <a:solidFill>
                  <a:schemeClr val="tx1"/>
                </a:solidFill>
                <a:effectLst/>
                <a:latin typeface="+mn-lt"/>
                <a:ea typeface="+mn-ea"/>
                <a:cs typeface="+mn-cs"/>
              </a:rPr>
              <a:t>。這是</a:t>
            </a:r>
            <a:r>
              <a:rPr lang="zh-TW" altLang="en-US" sz="1200" b="0" i="0" u="none" strike="noStrike" kern="1200" dirty="0" smtClean="0">
                <a:solidFill>
                  <a:schemeClr val="tx1"/>
                </a:solidFill>
                <a:effectLst/>
                <a:latin typeface="+mn-lt"/>
                <a:ea typeface="+mn-ea"/>
                <a:cs typeface="+mn-cs"/>
                <a:hlinkClick r:id="rId3" tooltip="拉丁"/>
              </a:rPr>
              <a:t>拉丁</a:t>
            </a:r>
            <a:r>
              <a:rPr lang="zh-TW" altLang="en-US" sz="1200" b="0" i="0" u="none" strike="noStrike" kern="1200" dirty="0" smtClean="0">
                <a:solidFill>
                  <a:schemeClr val="tx1"/>
                </a:solidFill>
                <a:effectLst/>
                <a:latin typeface="+mn-lt"/>
                <a:ea typeface="+mn-ea"/>
                <a:cs typeface="+mn-cs"/>
                <a:hlinkClick r:id="rId4" tooltip="片語"/>
              </a:rPr>
              <a:t>片語</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quod </a:t>
            </a:r>
            <a:r>
              <a:rPr lang="en-US" altLang="zh-TW" sz="1200" b="0" i="0" kern="1200" dirty="0" err="1" smtClean="0">
                <a:solidFill>
                  <a:schemeClr val="tx1"/>
                </a:solidFill>
                <a:effectLst/>
                <a:latin typeface="+mn-lt"/>
                <a:ea typeface="+mn-ea"/>
                <a:cs typeface="+mn-cs"/>
              </a:rPr>
              <a:t>erat</a:t>
            </a:r>
            <a:r>
              <a:rPr lang="en-US" altLang="zh-TW" sz="1200" b="0" i="0" kern="1200" dirty="0" smtClean="0">
                <a:solidFill>
                  <a:schemeClr val="tx1"/>
                </a:solidFill>
                <a:effectLst/>
                <a:latin typeface="+mn-lt"/>
                <a:ea typeface="+mn-ea"/>
                <a:cs typeface="+mn-cs"/>
              </a:rPr>
              <a:t> demonstrandum</a:t>
            </a:r>
            <a:r>
              <a:rPr lang="zh-TW" altLang="en-US" sz="1200" b="0" i="0" kern="1200" dirty="0" smtClean="0">
                <a:solidFill>
                  <a:schemeClr val="tx1"/>
                </a:solidFill>
                <a:effectLst/>
                <a:latin typeface="+mn-lt"/>
                <a:ea typeface="+mn-ea"/>
                <a:cs typeface="+mn-cs"/>
              </a:rPr>
              <a:t>」（這就是所要證明的）的縮寫。</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現在的證明完畢符號，通常是■（實心黑色正方形），稱之為「</a:t>
            </a:r>
            <a:r>
              <a:rPr lang="zh-TW" altLang="en-US" sz="1200" b="0" i="0" u="none" strike="noStrike" kern="1200" dirty="0" smtClean="0">
                <a:solidFill>
                  <a:schemeClr val="tx1"/>
                </a:solidFill>
                <a:effectLst/>
                <a:latin typeface="+mn-lt"/>
                <a:ea typeface="+mn-ea"/>
                <a:cs typeface="+mn-cs"/>
                <a:hlinkClick r:id="rId5" tooltip="墓碑 (數學)"/>
              </a:rPr>
              <a:t>墓碑</a:t>
            </a:r>
            <a:r>
              <a:rPr lang="zh-TW" altLang="en-US" sz="1200" b="0" i="0" kern="1200" dirty="0" smtClean="0">
                <a:solidFill>
                  <a:schemeClr val="tx1"/>
                </a:solidFill>
                <a:effectLst/>
                <a:latin typeface="+mn-lt"/>
                <a:ea typeface="+mn-ea"/>
                <a:cs typeface="+mn-cs"/>
              </a:rPr>
              <a:t>」或「哈爾莫斯（</a:t>
            </a:r>
            <a:r>
              <a:rPr lang="en-US" altLang="zh-TW" sz="1200" b="0" i="0" kern="1200" dirty="0" err="1" smtClean="0">
                <a:solidFill>
                  <a:schemeClr val="tx1"/>
                </a:solidFill>
                <a:effectLst/>
                <a:latin typeface="+mn-lt"/>
                <a:ea typeface="+mn-ea"/>
                <a:cs typeface="+mn-cs"/>
              </a:rPr>
              <a:t>Halmos</a:t>
            </a:r>
            <a:r>
              <a:rPr lang="en-US" altLang="zh-TW" sz="1200" b="0" i="0" kern="1200" dirty="0" smtClean="0">
                <a:solidFill>
                  <a:schemeClr val="tx1"/>
                </a:solidFill>
                <a:effectLst/>
                <a:latin typeface="+mn-lt"/>
                <a:ea typeface="+mn-ea"/>
                <a:cs typeface="+mn-cs"/>
              </a:rPr>
              <a:t> symbol</a:t>
            </a:r>
            <a:r>
              <a:rPr lang="zh-TW" altLang="en-US" sz="1200" b="0" i="0" kern="1200" dirty="0" smtClean="0">
                <a:solidFill>
                  <a:schemeClr val="tx1"/>
                </a:solidFill>
                <a:effectLst/>
                <a:latin typeface="+mn-lt"/>
                <a:ea typeface="+mn-ea"/>
                <a:cs typeface="+mn-cs"/>
              </a:rPr>
              <a:t>）」（因</a:t>
            </a:r>
            <a:r>
              <a:rPr lang="zh-TW" altLang="en-US" sz="1200" b="0" i="0" u="none" strike="noStrike" kern="1200" dirty="0" smtClean="0">
                <a:solidFill>
                  <a:schemeClr val="tx1"/>
                </a:solidFill>
                <a:effectLst/>
                <a:latin typeface="+mn-lt"/>
                <a:ea typeface="+mn-ea"/>
                <a:cs typeface="+mn-cs"/>
                <a:hlinkClick r:id="rId6" tooltip="保羅·哈爾莫斯"/>
              </a:rPr>
              <a:t>保羅</a:t>
            </a:r>
            <a:r>
              <a:rPr lang="en-US" altLang="zh-TW" sz="1200" b="0" i="0" u="none" strike="noStrike" kern="1200" dirty="0" smtClean="0">
                <a:solidFill>
                  <a:schemeClr val="tx1"/>
                </a:solidFill>
                <a:effectLst/>
                <a:latin typeface="+mn-lt"/>
                <a:ea typeface="+mn-ea"/>
                <a:cs typeface="+mn-cs"/>
                <a:hlinkClick r:id="rId6" tooltip="保羅·哈爾莫斯"/>
              </a:rPr>
              <a:t>·</a:t>
            </a:r>
            <a:r>
              <a:rPr lang="zh-TW" altLang="en-US" sz="1200" b="0" i="0" u="none" strike="noStrike" kern="1200" dirty="0" smtClean="0">
                <a:solidFill>
                  <a:schemeClr val="tx1"/>
                </a:solidFill>
                <a:effectLst/>
                <a:latin typeface="+mn-lt"/>
                <a:ea typeface="+mn-ea"/>
                <a:cs typeface="+mn-cs"/>
                <a:hlinkClick r:id="rId6" tooltip="保羅·哈爾莫斯"/>
              </a:rPr>
              <a:t>哈爾莫斯</a:t>
            </a:r>
            <a:r>
              <a:rPr lang="zh-TW" altLang="en-US" sz="1200" b="0" i="0" kern="1200" dirty="0" smtClean="0">
                <a:solidFill>
                  <a:schemeClr val="tx1"/>
                </a:solidFill>
                <a:effectLst/>
                <a:latin typeface="+mn-lt"/>
                <a:ea typeface="+mn-ea"/>
                <a:cs typeface="+mn-cs"/>
              </a:rPr>
              <a:t>最先採用此做法）。墓碑有時是空心的□。</a:t>
            </a:r>
            <a:endParaRPr lang="zh-TW" altLang="en-US" dirty="0" smtClean="0"/>
          </a:p>
          <a:p>
            <a:r>
              <a:rPr lang="zh-TW" altLang="en-US" sz="1200" b="0" i="0" kern="1200" dirty="0" smtClean="0">
                <a:solidFill>
                  <a:schemeClr val="tx1"/>
                </a:solidFill>
                <a:effectLst/>
                <a:latin typeface="+mn-lt"/>
                <a:ea typeface="+mn-ea"/>
                <a:cs typeface="+mn-cs"/>
              </a:rPr>
              <a:t/>
            </a:r>
            <a:br>
              <a:rPr lang="zh-TW" altLang="en-US" sz="1200" b="0" i="0" kern="1200" dirty="0" smtClean="0">
                <a:solidFill>
                  <a:schemeClr val="tx1"/>
                </a:solidFill>
                <a:effectLst/>
                <a:latin typeface="+mn-lt"/>
                <a:ea typeface="+mn-ea"/>
                <a:cs typeface="+mn-cs"/>
              </a:rPr>
            </a:br>
            <a:endParaRPr lang="zh-TW" altLang="en-US" dirty="0" smtClean="0"/>
          </a:p>
        </p:txBody>
      </p:sp>
      <p:sp>
        <p:nvSpPr>
          <p:cNvPr id="16794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E9D22032-8950-42E4-A8DC-ECA4B61D1B4F}" type="slidenum">
              <a:rPr lang="zh-TW" altLang="en-US" smtClean="0"/>
              <a:pPr/>
              <a:t>62</a:t>
            </a:fld>
            <a:endParaRPr lang="zh-TW" altLang="en-US" smtClean="0"/>
          </a:p>
        </p:txBody>
      </p:sp>
    </p:spTree>
    <p:extLst>
      <p:ext uri="{BB962C8B-B14F-4D97-AF65-F5344CB8AC3E}">
        <p14:creationId xmlns:p14="http://schemas.microsoft.com/office/powerpoint/2010/main" val="23554334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dirty="0" smtClean="0"/>
          </a:p>
        </p:txBody>
      </p:sp>
      <p:sp>
        <p:nvSpPr>
          <p:cNvPr id="16794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E9D22032-8950-42E4-A8DC-ECA4B61D1B4F}" type="slidenum">
              <a:rPr lang="zh-TW" altLang="en-US" smtClean="0"/>
              <a:pPr/>
              <a:t>63</a:t>
            </a:fld>
            <a:endParaRPr lang="zh-TW" altLang="en-US" smtClean="0"/>
          </a:p>
        </p:txBody>
      </p:sp>
    </p:spTree>
    <p:extLst>
      <p:ext uri="{BB962C8B-B14F-4D97-AF65-F5344CB8AC3E}">
        <p14:creationId xmlns:p14="http://schemas.microsoft.com/office/powerpoint/2010/main" val="23554334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kern="1200" dirty="0" smtClean="0">
                <a:solidFill>
                  <a:schemeClr val="tx1"/>
                </a:solidFill>
                <a:effectLst/>
                <a:latin typeface="+mn-lt"/>
                <a:ea typeface="+mn-ea"/>
                <a:cs typeface="+mn-cs"/>
              </a:rPr>
              <a:t>QED</a:t>
            </a:r>
            <a:r>
              <a:rPr lang="zh-TW" altLang="en-US" sz="1200" b="0" i="0" kern="1200" dirty="0" smtClean="0">
                <a:solidFill>
                  <a:schemeClr val="tx1"/>
                </a:solidFill>
                <a:effectLst/>
                <a:latin typeface="+mn-lt"/>
                <a:ea typeface="+mn-ea"/>
                <a:cs typeface="+mn-cs"/>
              </a:rPr>
              <a:t>又寫作</a:t>
            </a:r>
            <a:r>
              <a:rPr lang="en-US" altLang="zh-TW" sz="1200" b="1" i="0" kern="1200" dirty="0" smtClean="0">
                <a:solidFill>
                  <a:schemeClr val="tx1"/>
                </a:solidFill>
                <a:effectLst/>
                <a:latin typeface="+mn-lt"/>
                <a:ea typeface="+mn-ea"/>
                <a:cs typeface="+mn-cs"/>
              </a:rPr>
              <a:t>Q.E.D.</a:t>
            </a:r>
            <a:r>
              <a:rPr lang="zh-TW" altLang="en-US" sz="1200" b="0" i="0" kern="1200" dirty="0" smtClean="0">
                <a:solidFill>
                  <a:schemeClr val="tx1"/>
                </a:solidFill>
                <a:effectLst/>
                <a:latin typeface="+mn-lt"/>
                <a:ea typeface="+mn-ea"/>
                <a:cs typeface="+mn-cs"/>
              </a:rPr>
              <a:t>。這是</a:t>
            </a:r>
            <a:r>
              <a:rPr lang="zh-TW" altLang="en-US" sz="1200" b="0" i="0" u="none" strike="noStrike" kern="1200" dirty="0" smtClean="0">
                <a:solidFill>
                  <a:schemeClr val="tx1"/>
                </a:solidFill>
                <a:effectLst/>
                <a:latin typeface="+mn-lt"/>
                <a:ea typeface="+mn-ea"/>
                <a:cs typeface="+mn-cs"/>
                <a:hlinkClick r:id="rId3" tooltip="拉丁"/>
              </a:rPr>
              <a:t>拉丁</a:t>
            </a:r>
            <a:r>
              <a:rPr lang="zh-TW" altLang="en-US" sz="1200" b="0" i="0" u="none" strike="noStrike" kern="1200" dirty="0" smtClean="0">
                <a:solidFill>
                  <a:schemeClr val="tx1"/>
                </a:solidFill>
                <a:effectLst/>
                <a:latin typeface="+mn-lt"/>
                <a:ea typeface="+mn-ea"/>
                <a:cs typeface="+mn-cs"/>
                <a:hlinkClick r:id="rId4" tooltip="片語"/>
              </a:rPr>
              <a:t>片語</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quod </a:t>
            </a:r>
            <a:r>
              <a:rPr lang="en-US" altLang="zh-TW" sz="1200" b="0" i="0" kern="1200" dirty="0" err="1" smtClean="0">
                <a:solidFill>
                  <a:schemeClr val="tx1"/>
                </a:solidFill>
                <a:effectLst/>
                <a:latin typeface="+mn-lt"/>
                <a:ea typeface="+mn-ea"/>
                <a:cs typeface="+mn-cs"/>
              </a:rPr>
              <a:t>erat</a:t>
            </a:r>
            <a:r>
              <a:rPr lang="en-US" altLang="zh-TW" sz="1200" b="0" i="0" kern="1200" dirty="0" smtClean="0">
                <a:solidFill>
                  <a:schemeClr val="tx1"/>
                </a:solidFill>
                <a:effectLst/>
                <a:latin typeface="+mn-lt"/>
                <a:ea typeface="+mn-ea"/>
                <a:cs typeface="+mn-cs"/>
              </a:rPr>
              <a:t> demonstrandum</a:t>
            </a:r>
            <a:r>
              <a:rPr lang="zh-TW" altLang="en-US" sz="1200" b="0" i="0" kern="1200" dirty="0" smtClean="0">
                <a:solidFill>
                  <a:schemeClr val="tx1"/>
                </a:solidFill>
                <a:effectLst/>
                <a:latin typeface="+mn-lt"/>
                <a:ea typeface="+mn-ea"/>
                <a:cs typeface="+mn-cs"/>
              </a:rPr>
              <a:t>」（這就是所要證明的）的縮寫。</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現在的證明完畢符號，通常是■（實心黑色正方形），稱之為「</a:t>
            </a:r>
            <a:r>
              <a:rPr lang="zh-TW" altLang="en-US" sz="1200" b="0" i="0" u="none" strike="noStrike" kern="1200" dirty="0" smtClean="0">
                <a:solidFill>
                  <a:schemeClr val="tx1"/>
                </a:solidFill>
                <a:effectLst/>
                <a:latin typeface="+mn-lt"/>
                <a:ea typeface="+mn-ea"/>
                <a:cs typeface="+mn-cs"/>
                <a:hlinkClick r:id="rId5" tooltip="墓碑 (數學)"/>
              </a:rPr>
              <a:t>墓碑</a:t>
            </a:r>
            <a:r>
              <a:rPr lang="zh-TW" altLang="en-US" sz="1200" b="0" i="0" kern="1200" dirty="0" smtClean="0">
                <a:solidFill>
                  <a:schemeClr val="tx1"/>
                </a:solidFill>
                <a:effectLst/>
                <a:latin typeface="+mn-lt"/>
                <a:ea typeface="+mn-ea"/>
                <a:cs typeface="+mn-cs"/>
              </a:rPr>
              <a:t>」或「哈爾莫斯（</a:t>
            </a:r>
            <a:r>
              <a:rPr lang="en-US" altLang="zh-TW" sz="1200" b="0" i="0" kern="1200" dirty="0" err="1" smtClean="0">
                <a:solidFill>
                  <a:schemeClr val="tx1"/>
                </a:solidFill>
                <a:effectLst/>
                <a:latin typeface="+mn-lt"/>
                <a:ea typeface="+mn-ea"/>
                <a:cs typeface="+mn-cs"/>
              </a:rPr>
              <a:t>Halmos</a:t>
            </a:r>
            <a:r>
              <a:rPr lang="en-US" altLang="zh-TW" sz="1200" b="0" i="0" kern="1200" dirty="0" smtClean="0">
                <a:solidFill>
                  <a:schemeClr val="tx1"/>
                </a:solidFill>
                <a:effectLst/>
                <a:latin typeface="+mn-lt"/>
                <a:ea typeface="+mn-ea"/>
                <a:cs typeface="+mn-cs"/>
              </a:rPr>
              <a:t> symbol</a:t>
            </a:r>
            <a:r>
              <a:rPr lang="zh-TW" altLang="en-US" sz="1200" b="0" i="0" kern="1200" dirty="0" smtClean="0">
                <a:solidFill>
                  <a:schemeClr val="tx1"/>
                </a:solidFill>
                <a:effectLst/>
                <a:latin typeface="+mn-lt"/>
                <a:ea typeface="+mn-ea"/>
                <a:cs typeface="+mn-cs"/>
              </a:rPr>
              <a:t>）」（因</a:t>
            </a:r>
            <a:r>
              <a:rPr lang="zh-TW" altLang="en-US" sz="1200" b="0" i="0" u="none" strike="noStrike" kern="1200" dirty="0" smtClean="0">
                <a:solidFill>
                  <a:schemeClr val="tx1"/>
                </a:solidFill>
                <a:effectLst/>
                <a:latin typeface="+mn-lt"/>
                <a:ea typeface="+mn-ea"/>
                <a:cs typeface="+mn-cs"/>
                <a:hlinkClick r:id="rId6" tooltip="保羅·哈爾莫斯"/>
              </a:rPr>
              <a:t>保羅</a:t>
            </a:r>
            <a:r>
              <a:rPr lang="en-US" altLang="zh-TW" sz="1200" b="0" i="0" u="none" strike="noStrike" kern="1200" dirty="0" smtClean="0">
                <a:solidFill>
                  <a:schemeClr val="tx1"/>
                </a:solidFill>
                <a:effectLst/>
                <a:latin typeface="+mn-lt"/>
                <a:ea typeface="+mn-ea"/>
                <a:cs typeface="+mn-cs"/>
                <a:hlinkClick r:id="rId6" tooltip="保羅·哈爾莫斯"/>
              </a:rPr>
              <a:t>·</a:t>
            </a:r>
            <a:r>
              <a:rPr lang="zh-TW" altLang="en-US" sz="1200" b="0" i="0" u="none" strike="noStrike" kern="1200" dirty="0" smtClean="0">
                <a:solidFill>
                  <a:schemeClr val="tx1"/>
                </a:solidFill>
                <a:effectLst/>
                <a:latin typeface="+mn-lt"/>
                <a:ea typeface="+mn-ea"/>
                <a:cs typeface="+mn-cs"/>
                <a:hlinkClick r:id="rId6" tooltip="保羅·哈爾莫斯"/>
              </a:rPr>
              <a:t>哈爾莫斯</a:t>
            </a:r>
            <a:r>
              <a:rPr lang="zh-TW" altLang="en-US" sz="1200" b="0" i="0" kern="1200" dirty="0" smtClean="0">
                <a:solidFill>
                  <a:schemeClr val="tx1"/>
                </a:solidFill>
                <a:effectLst/>
                <a:latin typeface="+mn-lt"/>
                <a:ea typeface="+mn-ea"/>
                <a:cs typeface="+mn-cs"/>
              </a:rPr>
              <a:t>最先採用此做法）。墓碑有時是空心的□。</a:t>
            </a:r>
            <a:endParaRPr lang="zh-TW" altLang="en-US" dirty="0"/>
          </a:p>
        </p:txBody>
      </p:sp>
      <p:sp>
        <p:nvSpPr>
          <p:cNvPr id="4" name="投影片編號版面配置區 3"/>
          <p:cNvSpPr>
            <a:spLocks noGrp="1"/>
          </p:cNvSpPr>
          <p:nvPr>
            <p:ph type="sldNum" sz="quarter" idx="10"/>
          </p:nvPr>
        </p:nvSpPr>
        <p:spPr/>
        <p:txBody>
          <a:bodyPr/>
          <a:lstStyle/>
          <a:p>
            <a:pPr>
              <a:defRPr/>
            </a:pPr>
            <a:fld id="{582C559C-28FE-40B5-A426-FB3B2A3FFBEC}" type="slidenum">
              <a:rPr lang="zh-TW" altLang="en-US" smtClean="0"/>
              <a:pPr>
                <a:defRPr/>
              </a:pPr>
              <a:t>65</a:t>
            </a:fld>
            <a:endParaRPr lang="zh-TW" altLang="en-US"/>
          </a:p>
        </p:txBody>
      </p:sp>
    </p:spTree>
    <p:extLst>
      <p:ext uri="{BB962C8B-B14F-4D97-AF65-F5344CB8AC3E}">
        <p14:creationId xmlns:p14="http://schemas.microsoft.com/office/powerpoint/2010/main" val="25279648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dirty="0" smtClean="0"/>
          </a:p>
        </p:txBody>
      </p:sp>
      <p:sp>
        <p:nvSpPr>
          <p:cNvPr id="16794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E9D22032-8950-42E4-A8DC-ECA4B61D1B4F}" type="slidenum">
              <a:rPr lang="zh-TW" altLang="en-US" smtClean="0"/>
              <a:pPr/>
              <a:t>66</a:t>
            </a:fld>
            <a:endParaRPr lang="zh-TW" altLang="en-US" smtClean="0"/>
          </a:p>
        </p:txBody>
      </p:sp>
    </p:spTree>
    <p:extLst>
      <p:ext uri="{BB962C8B-B14F-4D97-AF65-F5344CB8AC3E}">
        <p14:creationId xmlns:p14="http://schemas.microsoft.com/office/powerpoint/2010/main" val="23554334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z="1200" b="0" i="0" u="sng" kern="1200" dirty="0" smtClean="0">
                <a:solidFill>
                  <a:schemeClr val="tx1"/>
                </a:solidFill>
                <a:effectLst/>
                <a:latin typeface="+mn-lt"/>
                <a:ea typeface="+mn-ea"/>
                <a:cs typeface="+mn-cs"/>
              </a:rPr>
              <a:t>歐幾里德</a:t>
            </a:r>
            <a:r>
              <a:rPr lang="zh-TW" altLang="en-US" sz="1200" b="0" i="0" kern="1200" dirty="0" smtClean="0">
                <a:solidFill>
                  <a:schemeClr val="tx1"/>
                </a:solidFill>
                <a:effectLst/>
                <a:latin typeface="+mn-lt"/>
                <a:ea typeface="+mn-ea"/>
                <a:cs typeface="+mn-cs"/>
              </a:rPr>
              <a:t>使用反證法證明「有無限多個質數」。</a:t>
            </a:r>
            <a:endParaRPr lang="en-US" altLang="zh-TW" sz="1200" b="0" i="0" kern="1200" dirty="0" smtClean="0">
              <a:solidFill>
                <a:schemeClr val="tx1"/>
              </a:solidFill>
              <a:effectLst/>
              <a:latin typeface="+mn-lt"/>
              <a:ea typeface="+mn-ea"/>
              <a:cs typeface="+mn-cs"/>
            </a:endParaRPr>
          </a:p>
          <a:p>
            <a:r>
              <a:rPr lang="en-US" altLang="zh-TW" sz="1200" b="1" i="0" kern="1200" dirty="0" smtClean="0">
                <a:solidFill>
                  <a:schemeClr val="tx1"/>
                </a:solidFill>
                <a:effectLst/>
                <a:latin typeface="+mn-lt"/>
                <a:ea typeface="+mn-ea"/>
                <a:cs typeface="+mn-cs"/>
              </a:rPr>
              <a:t>QED</a:t>
            </a:r>
            <a:r>
              <a:rPr lang="zh-TW" altLang="en-US" sz="1200" b="0" i="0" kern="1200" dirty="0" smtClean="0">
                <a:solidFill>
                  <a:schemeClr val="tx1"/>
                </a:solidFill>
                <a:effectLst/>
                <a:latin typeface="+mn-lt"/>
                <a:ea typeface="+mn-ea"/>
                <a:cs typeface="+mn-cs"/>
              </a:rPr>
              <a:t>又寫作</a:t>
            </a:r>
            <a:r>
              <a:rPr lang="en-US" altLang="zh-TW" sz="1200" b="1" i="0" kern="1200" dirty="0" smtClean="0">
                <a:solidFill>
                  <a:schemeClr val="tx1"/>
                </a:solidFill>
                <a:effectLst/>
                <a:latin typeface="+mn-lt"/>
                <a:ea typeface="+mn-ea"/>
                <a:cs typeface="+mn-cs"/>
              </a:rPr>
              <a:t>Q.E.D.</a:t>
            </a:r>
            <a:r>
              <a:rPr lang="zh-TW" altLang="en-US" sz="1200" b="0" i="0" kern="1200" dirty="0" smtClean="0">
                <a:solidFill>
                  <a:schemeClr val="tx1"/>
                </a:solidFill>
                <a:effectLst/>
                <a:latin typeface="+mn-lt"/>
                <a:ea typeface="+mn-ea"/>
                <a:cs typeface="+mn-cs"/>
              </a:rPr>
              <a:t>。這是</a:t>
            </a:r>
            <a:r>
              <a:rPr lang="zh-TW" altLang="en-US" sz="1200" b="0" i="0" u="none" strike="noStrike" kern="1200" dirty="0" smtClean="0">
                <a:solidFill>
                  <a:schemeClr val="tx1"/>
                </a:solidFill>
                <a:effectLst/>
                <a:latin typeface="+mn-lt"/>
                <a:ea typeface="+mn-ea"/>
                <a:cs typeface="+mn-cs"/>
                <a:hlinkClick r:id="rId3" tooltip="拉丁"/>
              </a:rPr>
              <a:t>拉丁</a:t>
            </a:r>
            <a:r>
              <a:rPr lang="zh-TW" altLang="en-US" sz="1200" b="0" i="0" u="none" strike="noStrike" kern="1200" dirty="0" smtClean="0">
                <a:solidFill>
                  <a:schemeClr val="tx1"/>
                </a:solidFill>
                <a:effectLst/>
                <a:latin typeface="+mn-lt"/>
                <a:ea typeface="+mn-ea"/>
                <a:cs typeface="+mn-cs"/>
                <a:hlinkClick r:id="rId4" tooltip="片語"/>
              </a:rPr>
              <a:t>片語</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quod </a:t>
            </a:r>
            <a:r>
              <a:rPr lang="en-US" altLang="zh-TW" sz="1200" b="0" i="0" kern="1200" dirty="0" err="1" smtClean="0">
                <a:solidFill>
                  <a:schemeClr val="tx1"/>
                </a:solidFill>
                <a:effectLst/>
                <a:latin typeface="+mn-lt"/>
                <a:ea typeface="+mn-ea"/>
                <a:cs typeface="+mn-cs"/>
              </a:rPr>
              <a:t>erat</a:t>
            </a:r>
            <a:r>
              <a:rPr lang="en-US" altLang="zh-TW" sz="1200" b="0" i="0" kern="1200" dirty="0" smtClean="0">
                <a:solidFill>
                  <a:schemeClr val="tx1"/>
                </a:solidFill>
                <a:effectLst/>
                <a:latin typeface="+mn-lt"/>
                <a:ea typeface="+mn-ea"/>
                <a:cs typeface="+mn-cs"/>
              </a:rPr>
              <a:t> demonstrandum</a:t>
            </a:r>
            <a:r>
              <a:rPr lang="zh-TW" altLang="en-US" sz="1200" b="0" i="0" kern="1200" dirty="0" smtClean="0">
                <a:solidFill>
                  <a:schemeClr val="tx1"/>
                </a:solidFill>
                <a:effectLst/>
                <a:latin typeface="+mn-lt"/>
                <a:ea typeface="+mn-ea"/>
                <a:cs typeface="+mn-cs"/>
              </a:rPr>
              <a:t>」（這就是所要證明的）的縮寫。</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現在的證明完畢符號，通常是■（實心黑色正方形），稱之為「</a:t>
            </a:r>
            <a:r>
              <a:rPr lang="zh-TW" altLang="en-US" sz="1200" b="0" i="0" u="none" strike="noStrike" kern="1200" dirty="0" smtClean="0">
                <a:solidFill>
                  <a:schemeClr val="tx1"/>
                </a:solidFill>
                <a:effectLst/>
                <a:latin typeface="+mn-lt"/>
                <a:ea typeface="+mn-ea"/>
                <a:cs typeface="+mn-cs"/>
                <a:hlinkClick r:id="rId5" tooltip="墓碑 (數學)"/>
              </a:rPr>
              <a:t>墓碑</a:t>
            </a:r>
            <a:r>
              <a:rPr lang="zh-TW" altLang="en-US" sz="1200" b="0" i="0" kern="1200" dirty="0" smtClean="0">
                <a:solidFill>
                  <a:schemeClr val="tx1"/>
                </a:solidFill>
                <a:effectLst/>
                <a:latin typeface="+mn-lt"/>
                <a:ea typeface="+mn-ea"/>
                <a:cs typeface="+mn-cs"/>
              </a:rPr>
              <a:t>」或「哈爾莫斯（</a:t>
            </a:r>
            <a:r>
              <a:rPr lang="en-US" altLang="zh-TW" sz="1200" b="0" i="0" kern="1200" dirty="0" err="1" smtClean="0">
                <a:solidFill>
                  <a:schemeClr val="tx1"/>
                </a:solidFill>
                <a:effectLst/>
                <a:latin typeface="+mn-lt"/>
                <a:ea typeface="+mn-ea"/>
                <a:cs typeface="+mn-cs"/>
              </a:rPr>
              <a:t>Halmos</a:t>
            </a:r>
            <a:r>
              <a:rPr lang="en-US" altLang="zh-TW" sz="1200" b="0" i="0" kern="1200" dirty="0" smtClean="0">
                <a:solidFill>
                  <a:schemeClr val="tx1"/>
                </a:solidFill>
                <a:effectLst/>
                <a:latin typeface="+mn-lt"/>
                <a:ea typeface="+mn-ea"/>
                <a:cs typeface="+mn-cs"/>
              </a:rPr>
              <a:t> symbol</a:t>
            </a:r>
            <a:r>
              <a:rPr lang="zh-TW" altLang="en-US" sz="1200" b="0" i="0" kern="1200" dirty="0" smtClean="0">
                <a:solidFill>
                  <a:schemeClr val="tx1"/>
                </a:solidFill>
                <a:effectLst/>
                <a:latin typeface="+mn-lt"/>
                <a:ea typeface="+mn-ea"/>
                <a:cs typeface="+mn-cs"/>
              </a:rPr>
              <a:t>）」（因</a:t>
            </a:r>
            <a:r>
              <a:rPr lang="zh-TW" altLang="en-US" sz="1200" b="0" i="0" u="none" strike="noStrike" kern="1200" dirty="0" smtClean="0">
                <a:solidFill>
                  <a:schemeClr val="tx1"/>
                </a:solidFill>
                <a:effectLst/>
                <a:latin typeface="+mn-lt"/>
                <a:ea typeface="+mn-ea"/>
                <a:cs typeface="+mn-cs"/>
                <a:hlinkClick r:id="rId6" tooltip="保羅·哈爾莫斯"/>
              </a:rPr>
              <a:t>保羅</a:t>
            </a:r>
            <a:r>
              <a:rPr lang="en-US" altLang="zh-TW" sz="1200" b="0" i="0" u="none" strike="noStrike" kern="1200" dirty="0" smtClean="0">
                <a:solidFill>
                  <a:schemeClr val="tx1"/>
                </a:solidFill>
                <a:effectLst/>
                <a:latin typeface="+mn-lt"/>
                <a:ea typeface="+mn-ea"/>
                <a:cs typeface="+mn-cs"/>
                <a:hlinkClick r:id="rId6" tooltip="保羅·哈爾莫斯"/>
              </a:rPr>
              <a:t>·</a:t>
            </a:r>
            <a:r>
              <a:rPr lang="zh-TW" altLang="en-US" sz="1200" b="0" i="0" u="none" strike="noStrike" kern="1200" dirty="0" smtClean="0">
                <a:solidFill>
                  <a:schemeClr val="tx1"/>
                </a:solidFill>
                <a:effectLst/>
                <a:latin typeface="+mn-lt"/>
                <a:ea typeface="+mn-ea"/>
                <a:cs typeface="+mn-cs"/>
                <a:hlinkClick r:id="rId6" tooltip="保羅·哈爾莫斯"/>
              </a:rPr>
              <a:t>哈爾莫斯</a:t>
            </a:r>
            <a:r>
              <a:rPr lang="zh-TW" altLang="en-US" sz="1200" b="0" i="0" kern="1200" dirty="0" smtClean="0">
                <a:solidFill>
                  <a:schemeClr val="tx1"/>
                </a:solidFill>
                <a:effectLst/>
                <a:latin typeface="+mn-lt"/>
                <a:ea typeface="+mn-ea"/>
                <a:cs typeface="+mn-cs"/>
              </a:rPr>
              <a:t>最先採用此做法）。墓碑有時是空心的□。</a:t>
            </a:r>
            <a:endParaRPr lang="zh-TW" altLang="en-US" dirty="0" smtClean="0"/>
          </a:p>
          <a:p>
            <a:r>
              <a:rPr lang="zh-TW" altLang="en-US" sz="1200" b="0" i="0" kern="1200" dirty="0" smtClean="0">
                <a:solidFill>
                  <a:schemeClr val="tx1"/>
                </a:solidFill>
                <a:effectLst/>
                <a:latin typeface="+mn-lt"/>
                <a:ea typeface="+mn-ea"/>
                <a:cs typeface="+mn-cs"/>
              </a:rPr>
              <a:t/>
            </a:r>
            <a:br>
              <a:rPr lang="zh-TW" altLang="en-US" sz="1200" b="0" i="0" kern="1200" dirty="0" smtClean="0">
                <a:solidFill>
                  <a:schemeClr val="tx1"/>
                </a:solidFill>
                <a:effectLst/>
                <a:latin typeface="+mn-lt"/>
                <a:ea typeface="+mn-ea"/>
                <a:cs typeface="+mn-cs"/>
              </a:rPr>
            </a:br>
            <a:endParaRPr lang="zh-TW" altLang="en-US" dirty="0" smtClean="0"/>
          </a:p>
        </p:txBody>
      </p:sp>
      <p:sp>
        <p:nvSpPr>
          <p:cNvPr id="16794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E9D22032-8950-42E4-A8DC-ECA4B61D1B4F}" type="slidenum">
              <a:rPr lang="zh-TW" altLang="en-US" smtClean="0"/>
              <a:pPr/>
              <a:t>67</a:t>
            </a:fld>
            <a:endParaRPr lang="zh-TW" altLang="en-US" smtClean="0"/>
          </a:p>
        </p:txBody>
      </p:sp>
    </p:spTree>
    <p:extLst>
      <p:ext uri="{BB962C8B-B14F-4D97-AF65-F5344CB8AC3E}">
        <p14:creationId xmlns:p14="http://schemas.microsoft.com/office/powerpoint/2010/main" val="23554334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21914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A53825A9-30FC-411F-89BF-83FA2D4DEA4B}" type="slidenum">
              <a:rPr lang="zh-TW" altLang="en-US" smtClean="0"/>
              <a:pPr/>
              <a:t>68</a:t>
            </a:fld>
            <a:endParaRPr lang="zh-TW" altLang="en-US" smtClean="0"/>
          </a:p>
        </p:txBody>
      </p:sp>
    </p:spTree>
    <p:extLst>
      <p:ext uri="{BB962C8B-B14F-4D97-AF65-F5344CB8AC3E}">
        <p14:creationId xmlns:p14="http://schemas.microsoft.com/office/powerpoint/2010/main" val="2028960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2288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71065223-0AE6-456F-BEBE-AEF3F4FF4848}" type="slidenum">
              <a:rPr lang="zh-TW" altLang="en-US" smtClean="0"/>
              <a:pPr/>
              <a:t>7</a:t>
            </a:fld>
            <a:endParaRPr lang="zh-TW" altLang="en-US" smtClean="0"/>
          </a:p>
        </p:txBody>
      </p:sp>
    </p:spTree>
    <p:extLst>
      <p:ext uri="{BB962C8B-B14F-4D97-AF65-F5344CB8AC3E}">
        <p14:creationId xmlns:p14="http://schemas.microsoft.com/office/powerpoint/2010/main" val="179576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2390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3C8890B4-89E5-41EA-B2A1-3FE6D69FE444}" type="slidenum">
              <a:rPr lang="zh-TW" altLang="en-US" smtClean="0"/>
              <a:pPr/>
              <a:t>8</a:t>
            </a:fld>
            <a:endParaRPr lang="zh-TW" altLang="en-US" smtClean="0"/>
          </a:p>
        </p:txBody>
      </p:sp>
    </p:spTree>
    <p:extLst>
      <p:ext uri="{BB962C8B-B14F-4D97-AF65-F5344CB8AC3E}">
        <p14:creationId xmlns:p14="http://schemas.microsoft.com/office/powerpoint/2010/main" val="1219190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2493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50C73D06-AD90-4C15-8F1D-C28FF46CA7CD}" type="slidenum">
              <a:rPr lang="zh-TW" altLang="en-US" smtClean="0"/>
              <a:pPr/>
              <a:t>9</a:t>
            </a:fld>
            <a:endParaRPr lang="zh-TW" altLang="en-US" smtClean="0"/>
          </a:p>
        </p:txBody>
      </p:sp>
    </p:spTree>
    <p:extLst>
      <p:ext uri="{BB962C8B-B14F-4D97-AF65-F5344CB8AC3E}">
        <p14:creationId xmlns:p14="http://schemas.microsoft.com/office/powerpoint/2010/main" val="2315616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r>
              <a:rPr lang="zh-TW" altLang="en-US"/>
              <a:t>按一下以編輯母片標題樣式</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a:t>按一下以編輯母片副標題樣式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TW"/>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TW"/>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E887F150-A674-402E-8892-955D0CBE442F}" type="slidenum">
              <a:rPr lang="en-US" altLang="zh-TW"/>
              <a:pPr>
                <a:defRPr/>
              </a:pPr>
              <a:t>‹#›</a:t>
            </a:fld>
            <a:endParaRPr lang="en-US" altLang="zh-TW"/>
          </a:p>
        </p:txBody>
      </p:sp>
    </p:spTree>
    <p:extLst>
      <p:ext uri="{BB962C8B-B14F-4D97-AF65-F5344CB8AC3E}">
        <p14:creationId xmlns:p14="http://schemas.microsoft.com/office/powerpoint/2010/main" val="327759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955E3E37-7050-486D-83DB-5ABDB12702A3}" type="slidenum">
              <a:rPr lang="en-US" altLang="zh-TW"/>
              <a:pPr>
                <a:defRPr/>
              </a:pPr>
              <a:t>‹#›</a:t>
            </a:fld>
            <a:endParaRPr lang="en-US" altLang="zh-TW"/>
          </a:p>
        </p:txBody>
      </p:sp>
    </p:spTree>
    <p:extLst>
      <p:ext uri="{BB962C8B-B14F-4D97-AF65-F5344CB8AC3E}">
        <p14:creationId xmlns:p14="http://schemas.microsoft.com/office/powerpoint/2010/main" val="35427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04050" y="214313"/>
            <a:ext cx="1951038" cy="59182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150938" y="214313"/>
            <a:ext cx="5700712" cy="59182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45F02436-C4AC-4CB2-B443-8B959A128BBB}" type="slidenum">
              <a:rPr lang="en-US" altLang="zh-TW"/>
              <a:pPr>
                <a:defRPr/>
              </a:pPr>
              <a:t>‹#›</a:t>
            </a:fld>
            <a:endParaRPr lang="en-US" altLang="zh-TW"/>
          </a:p>
        </p:txBody>
      </p:sp>
    </p:spTree>
    <p:extLst>
      <p:ext uri="{BB962C8B-B14F-4D97-AF65-F5344CB8AC3E}">
        <p14:creationId xmlns:p14="http://schemas.microsoft.com/office/powerpoint/2010/main" val="172337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150938" y="214313"/>
            <a:ext cx="7793037" cy="1462087"/>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1182688" y="2017713"/>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45088" y="2017713"/>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185B57BC-B155-4EF5-A92A-45800138ADDD}" type="slidenum">
              <a:rPr lang="en-US" altLang="zh-TW"/>
              <a:pPr>
                <a:defRPr/>
              </a:pPr>
              <a:t>‹#›</a:t>
            </a:fld>
            <a:endParaRPr lang="en-US" altLang="zh-TW"/>
          </a:p>
        </p:txBody>
      </p:sp>
    </p:spTree>
    <p:extLst>
      <p:ext uri="{BB962C8B-B14F-4D97-AF65-F5344CB8AC3E}">
        <p14:creationId xmlns:p14="http://schemas.microsoft.com/office/powerpoint/2010/main" val="298764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bg>
      <p:bgPr>
        <a:solidFill>
          <a:schemeClr val="lt1"/>
        </a:solidFill>
        <a:effectLst/>
      </p:bgPr>
    </p:bg>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812147" y="6466934"/>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extLst>
      <p:ext uri="{BB962C8B-B14F-4D97-AF65-F5344CB8AC3E}">
        <p14:creationId xmlns:p14="http://schemas.microsoft.com/office/powerpoint/2010/main" val="3294838366"/>
      </p:ext>
    </p:extLst>
  </p:cSld>
  <p:clrMapOvr>
    <a:overrideClrMapping bg1="lt1" tx1="dk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C18154C3-CA2C-435B-BAD9-6537B1DA7494}" type="slidenum">
              <a:rPr lang="en-US" altLang="zh-TW"/>
              <a:pPr>
                <a:defRPr/>
              </a:pPr>
              <a:t>‹#›</a:t>
            </a:fld>
            <a:endParaRPr lang="en-US" altLang="zh-TW"/>
          </a:p>
        </p:txBody>
      </p:sp>
    </p:spTree>
    <p:extLst>
      <p:ext uri="{BB962C8B-B14F-4D97-AF65-F5344CB8AC3E}">
        <p14:creationId xmlns:p14="http://schemas.microsoft.com/office/powerpoint/2010/main" val="1742515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EB3CE561-106C-488F-B3C7-7E644A8EA843}" type="slidenum">
              <a:rPr lang="en-US" altLang="zh-TW"/>
              <a:pPr>
                <a:defRPr/>
              </a:pPr>
              <a:t>‹#›</a:t>
            </a:fld>
            <a:endParaRPr lang="en-US" altLang="zh-TW"/>
          </a:p>
        </p:txBody>
      </p:sp>
    </p:spTree>
    <p:extLst>
      <p:ext uri="{BB962C8B-B14F-4D97-AF65-F5344CB8AC3E}">
        <p14:creationId xmlns:p14="http://schemas.microsoft.com/office/powerpoint/2010/main" val="1443807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6B2AB245-BBF8-489B-B8C4-33262A6C839F}" type="slidenum">
              <a:rPr lang="en-US" altLang="zh-TW"/>
              <a:pPr>
                <a:defRPr/>
              </a:pPr>
              <a:t>‹#›</a:t>
            </a:fld>
            <a:endParaRPr lang="en-US" altLang="zh-TW"/>
          </a:p>
        </p:txBody>
      </p:sp>
    </p:spTree>
    <p:extLst>
      <p:ext uri="{BB962C8B-B14F-4D97-AF65-F5344CB8AC3E}">
        <p14:creationId xmlns:p14="http://schemas.microsoft.com/office/powerpoint/2010/main" val="412648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13"/>
          <p:cNvSpPr>
            <a:spLocks noGrp="1" noChangeArrowheads="1"/>
          </p:cNvSpPr>
          <p:nvPr>
            <p:ph type="sldNum" sz="quarter" idx="12"/>
          </p:nvPr>
        </p:nvSpPr>
        <p:spPr>
          <a:ln/>
        </p:spPr>
        <p:txBody>
          <a:bodyPr/>
          <a:lstStyle>
            <a:lvl1pPr>
              <a:defRPr/>
            </a:lvl1pPr>
          </a:lstStyle>
          <a:p>
            <a:pPr>
              <a:defRPr/>
            </a:pPr>
            <a:fld id="{7A04BEA5-165B-40C2-B718-9D4335AEA536}" type="slidenum">
              <a:rPr lang="en-US" altLang="zh-TW"/>
              <a:pPr>
                <a:defRPr/>
              </a:pPr>
              <a:t>‹#›</a:t>
            </a:fld>
            <a:endParaRPr lang="en-US" altLang="zh-TW"/>
          </a:p>
        </p:txBody>
      </p:sp>
    </p:spTree>
    <p:extLst>
      <p:ext uri="{BB962C8B-B14F-4D97-AF65-F5344CB8AC3E}">
        <p14:creationId xmlns:p14="http://schemas.microsoft.com/office/powerpoint/2010/main" val="1689159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13"/>
          <p:cNvSpPr>
            <a:spLocks noGrp="1" noChangeArrowheads="1"/>
          </p:cNvSpPr>
          <p:nvPr>
            <p:ph type="sldNum" sz="quarter" idx="12"/>
          </p:nvPr>
        </p:nvSpPr>
        <p:spPr>
          <a:ln/>
        </p:spPr>
        <p:txBody>
          <a:bodyPr/>
          <a:lstStyle>
            <a:lvl1pPr>
              <a:defRPr/>
            </a:lvl1pPr>
          </a:lstStyle>
          <a:p>
            <a:pPr>
              <a:defRPr/>
            </a:pPr>
            <a:fld id="{DABDBD5F-8771-4122-8697-6F9F7198BFC0}" type="slidenum">
              <a:rPr lang="en-US" altLang="zh-TW"/>
              <a:pPr>
                <a:defRPr/>
              </a:pPr>
              <a:t>‹#›</a:t>
            </a:fld>
            <a:endParaRPr lang="en-US" altLang="zh-TW"/>
          </a:p>
        </p:txBody>
      </p:sp>
    </p:spTree>
    <p:extLst>
      <p:ext uri="{BB962C8B-B14F-4D97-AF65-F5344CB8AC3E}">
        <p14:creationId xmlns:p14="http://schemas.microsoft.com/office/powerpoint/2010/main" val="3046180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13"/>
          <p:cNvSpPr>
            <a:spLocks noGrp="1" noChangeArrowheads="1"/>
          </p:cNvSpPr>
          <p:nvPr>
            <p:ph type="sldNum" sz="quarter" idx="12"/>
          </p:nvPr>
        </p:nvSpPr>
        <p:spPr>
          <a:ln/>
        </p:spPr>
        <p:txBody>
          <a:bodyPr/>
          <a:lstStyle>
            <a:lvl1pPr>
              <a:defRPr/>
            </a:lvl1pPr>
          </a:lstStyle>
          <a:p>
            <a:pPr>
              <a:defRPr/>
            </a:pPr>
            <a:fld id="{97112FD0-9FD0-407E-AA70-2F59D9AA3E91}" type="slidenum">
              <a:rPr lang="en-US" altLang="zh-TW"/>
              <a:pPr>
                <a:defRPr/>
              </a:pPr>
              <a:t>‹#›</a:t>
            </a:fld>
            <a:endParaRPr lang="en-US" altLang="zh-TW"/>
          </a:p>
        </p:txBody>
      </p:sp>
    </p:spTree>
    <p:extLst>
      <p:ext uri="{BB962C8B-B14F-4D97-AF65-F5344CB8AC3E}">
        <p14:creationId xmlns:p14="http://schemas.microsoft.com/office/powerpoint/2010/main" val="1034500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D5DE53B1-D181-4C5C-BFB6-C6512E5E43BD}" type="slidenum">
              <a:rPr lang="en-US" altLang="zh-TW"/>
              <a:pPr>
                <a:defRPr/>
              </a:pPr>
              <a:t>‹#›</a:t>
            </a:fld>
            <a:endParaRPr lang="en-US" altLang="zh-TW"/>
          </a:p>
        </p:txBody>
      </p:sp>
    </p:spTree>
    <p:extLst>
      <p:ext uri="{BB962C8B-B14F-4D97-AF65-F5344CB8AC3E}">
        <p14:creationId xmlns:p14="http://schemas.microsoft.com/office/powerpoint/2010/main" val="142869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0CB29A6A-76A8-49A2-AD0D-18FB0D839C95}" type="slidenum">
              <a:rPr lang="en-US" altLang="zh-TW"/>
              <a:pPr>
                <a:defRPr/>
              </a:pPr>
              <a:t>‹#›</a:t>
            </a:fld>
            <a:endParaRPr lang="en-US" altLang="zh-TW"/>
          </a:p>
        </p:txBody>
      </p:sp>
    </p:spTree>
    <p:extLst>
      <p:ext uri="{BB962C8B-B14F-4D97-AF65-F5344CB8AC3E}">
        <p14:creationId xmlns:p14="http://schemas.microsoft.com/office/powerpoint/2010/main" val="2909490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8201"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8202"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ea typeface="新細明體" pitchFamily="18" charset="-120"/>
              </a:defRPr>
            </a:lvl1pPr>
          </a:lstStyle>
          <a:p>
            <a:pPr>
              <a:defRPr/>
            </a:pPr>
            <a:endParaRPr lang="en-US" altLang="zh-TW"/>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ea typeface="新細明體" pitchFamily="18" charset="-120"/>
              </a:defRPr>
            </a:lvl1pPr>
          </a:lstStyle>
          <a:p>
            <a:pPr>
              <a:defRPr/>
            </a:pPr>
            <a:endParaRPr lang="en-US" altLang="zh-TW"/>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ea typeface="新細明體" charset="-120"/>
              </a:defRPr>
            </a:lvl1pPr>
          </a:lstStyle>
          <a:p>
            <a:pPr>
              <a:defRPr/>
            </a:pPr>
            <a:fld id="{AFA09887-A44A-4E74-BD30-2A39E9C5C993}"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4051"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2" r:id="rId13"/>
  </p:sldLayoutIdLst>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5pPr>
      <a:lvl6pPr marL="457200" algn="l" rtl="0" fontAlgn="base">
        <a:spcBef>
          <a:spcPct val="0"/>
        </a:spcBef>
        <a:spcAft>
          <a:spcPct val="0"/>
        </a:spcAft>
        <a:defRPr kumimoji="1" sz="4400">
          <a:solidFill>
            <a:schemeClr val="tx2"/>
          </a:solidFill>
          <a:latin typeface="Tahoma" pitchFamily="34" charset="0"/>
          <a:ea typeface="新細明體" pitchFamily="18" charset="-120"/>
        </a:defRPr>
      </a:lvl6pPr>
      <a:lvl7pPr marL="914400" algn="l" rtl="0" fontAlgn="base">
        <a:spcBef>
          <a:spcPct val="0"/>
        </a:spcBef>
        <a:spcAft>
          <a:spcPct val="0"/>
        </a:spcAft>
        <a:defRPr kumimoji="1" sz="4400">
          <a:solidFill>
            <a:schemeClr val="tx2"/>
          </a:solidFill>
          <a:latin typeface="Tahoma" pitchFamily="34" charset="0"/>
          <a:ea typeface="新細明體" pitchFamily="18" charset="-120"/>
        </a:defRPr>
      </a:lvl7pPr>
      <a:lvl8pPr marL="1371600" algn="l" rtl="0" fontAlgn="base">
        <a:spcBef>
          <a:spcPct val="0"/>
        </a:spcBef>
        <a:spcAft>
          <a:spcPct val="0"/>
        </a:spcAft>
        <a:defRPr kumimoji="1" sz="4400">
          <a:solidFill>
            <a:schemeClr val="tx2"/>
          </a:solidFill>
          <a:latin typeface="Tahoma" pitchFamily="34" charset="0"/>
          <a:ea typeface="新細明體" pitchFamily="18" charset="-120"/>
        </a:defRPr>
      </a:lvl8pPr>
      <a:lvl9pPr marL="1828800" algn="l" rtl="0" fontAlgn="base">
        <a:spcBef>
          <a:spcPct val="0"/>
        </a:spcBef>
        <a:spcAft>
          <a:spcPct val="0"/>
        </a:spcAft>
        <a:defRPr kumimoji="1" sz="4400">
          <a:solidFill>
            <a:schemeClr val="tx2"/>
          </a:solidFill>
          <a:latin typeface="Tahoma" pitchFamily="34" charset="0"/>
          <a:ea typeface="新細明體" pitchFamily="18" charset="-12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hyperlink" Target="http://futurehumanevolution.com/artificial-intelligence-future-human-evolution/artificial-neural-networks"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futurehumanevolution.com/artificial-intelligence-future-human-evolution/artificial-neural-networks"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upload.wikimedia.org/wikipedia/en/2/26/Abu_Abdullah_Muhammad_bin_Musa_al-Khwarizmi.jp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5" Type="http://schemas.openxmlformats.org/officeDocument/2006/relationships/image" Target="../media/image23.wmf"/><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2.vml"/><Relationship Id="rId5" Type="http://schemas.openxmlformats.org/officeDocument/2006/relationships/image" Target="../media/image25.wmf"/><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3.xml"/><Relationship Id="rId1" Type="http://schemas.openxmlformats.org/officeDocument/2006/relationships/vmlDrawing" Target="../drawings/vmlDrawing3.vml"/><Relationship Id="rId5" Type="http://schemas.openxmlformats.org/officeDocument/2006/relationships/image" Target="../media/image27.wmf"/><Relationship Id="rId4"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4.xml"/><Relationship Id="rId1" Type="http://schemas.openxmlformats.org/officeDocument/2006/relationships/vmlDrawing" Target="../drawings/vmlDrawing4.vml"/><Relationship Id="rId5" Type="http://schemas.openxmlformats.org/officeDocument/2006/relationships/image" Target="../media/image29.wmf"/><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5.xml"/><Relationship Id="rId1" Type="http://schemas.openxmlformats.org/officeDocument/2006/relationships/vmlDrawing" Target="../drawings/vmlDrawing5.vml"/><Relationship Id="rId5" Type="http://schemas.openxmlformats.org/officeDocument/2006/relationships/image" Target="../media/image33.wmf"/><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1042988" y="1557338"/>
            <a:ext cx="8709025" cy="1462087"/>
          </a:xfrm>
        </p:spPr>
        <p:txBody>
          <a:bodyPr/>
          <a:lstStyle/>
          <a:p>
            <a:pPr eaLnBrk="1" hangingPunct="1"/>
            <a:r>
              <a:rPr lang="zh-TW" altLang="en-US" sz="9600" dirty="0" smtClean="0"/>
              <a:t>認識演算法</a:t>
            </a:r>
            <a:endParaRPr lang="en-US" altLang="zh-TW" sz="9600" dirty="0" smtClean="0"/>
          </a:p>
        </p:txBody>
      </p:sp>
      <p:sp>
        <p:nvSpPr>
          <p:cNvPr id="10243" name="副標題 1"/>
          <p:cNvSpPr>
            <a:spLocks noGrp="1"/>
          </p:cNvSpPr>
          <p:nvPr>
            <p:ph type="subTitle" idx="1"/>
          </p:nvPr>
        </p:nvSpPr>
        <p:spPr>
          <a:xfrm>
            <a:off x="1371600" y="3886200"/>
            <a:ext cx="7161213" cy="1752600"/>
          </a:xfrm>
        </p:spPr>
        <p:txBody>
          <a:bodyPr/>
          <a:lstStyle/>
          <a:p>
            <a:r>
              <a:rPr lang="zh-TW" altLang="en-US" sz="5400" b="1" dirty="0" smtClean="0"/>
              <a:t>從食譜到高階程式語言</a:t>
            </a:r>
            <a:endParaRPr lang="en-US" altLang="zh-TW" sz="5400" b="1" dirty="0" smtClean="0"/>
          </a:p>
          <a:p>
            <a:pPr>
              <a:spcBef>
                <a:spcPts val="0"/>
              </a:spcBef>
            </a:pPr>
            <a:endParaRPr lang="en-US" altLang="zh-TW" sz="5400" b="1" dirty="0" smtClean="0"/>
          </a:p>
          <a:p>
            <a:pPr>
              <a:spcBef>
                <a:spcPts val="0"/>
              </a:spcBef>
            </a:pPr>
            <a:r>
              <a:rPr lang="zh-TW" altLang="en-US" sz="4000" b="1" dirty="0" smtClean="0"/>
              <a:t>中央大學 資工系 江振瑞 教授</a:t>
            </a:r>
            <a:endParaRPr lang="zh-TW" altLang="en-US" sz="4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TW" altLang="en-US" smtClean="0"/>
              <a:t>流程圖 </a:t>
            </a:r>
            <a:r>
              <a:rPr lang="en-US" altLang="zh-TW" smtClean="0"/>
              <a:t>(flowchart)</a:t>
            </a:r>
            <a:r>
              <a:rPr lang="zh-TW" altLang="en-US" smtClean="0"/>
              <a:t> 是演算法</a:t>
            </a:r>
            <a:endParaRPr lang="en-US" altLang="zh-TW" smtClean="0"/>
          </a:p>
        </p:txBody>
      </p:sp>
      <p:sp>
        <p:nvSpPr>
          <p:cNvPr id="19459" name="Rectangle 3"/>
          <p:cNvSpPr>
            <a:spLocks noGrp="1" noChangeArrowheads="1"/>
          </p:cNvSpPr>
          <p:nvPr>
            <p:ph type="body" idx="1"/>
          </p:nvPr>
        </p:nvSpPr>
        <p:spPr/>
        <p:txBody>
          <a:bodyPr/>
          <a:lstStyle/>
          <a:p>
            <a:pPr eaLnBrk="1" hangingPunct="1"/>
            <a:endParaRPr lang="zh-TW" altLang="zh-TW" smtClean="0"/>
          </a:p>
        </p:txBody>
      </p:sp>
      <p:sp>
        <p:nvSpPr>
          <p:cNvPr id="1946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2E26B551-5B99-4867-8B5D-95F24EF98A6A}" type="slidenum">
              <a:rPr kumimoji="0" lang="en-US" altLang="zh-TW" sz="1400" smtClean="0"/>
              <a:pPr>
                <a:spcBef>
                  <a:spcPct val="0"/>
                </a:spcBef>
                <a:buClrTx/>
                <a:buSzTx/>
                <a:buFontTx/>
                <a:buNone/>
              </a:pPr>
              <a:t>10</a:t>
            </a:fld>
            <a:endParaRPr kumimoji="0" lang="en-US" altLang="zh-TW" sz="1400" smtClean="0"/>
          </a:p>
        </p:txBody>
      </p:sp>
      <p:pic>
        <p:nvPicPr>
          <p:cNvPr id="15366" name="Picture 6" descr="C:\Users\BobAcer\Desktop\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992313"/>
            <a:ext cx="4897438"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 calcmode="lin" valueType="num">
                                      <p:cBhvr additive="base">
                                        <p:cTn id="7" dur="500" fill="hold"/>
                                        <p:tgtEl>
                                          <p:spTgt spid="15366"/>
                                        </p:tgtEl>
                                        <p:attrNameLst>
                                          <p:attrName>ppt_x</p:attrName>
                                        </p:attrNameLst>
                                      </p:cBhvr>
                                      <p:tavLst>
                                        <p:tav tm="0">
                                          <p:val>
                                            <p:strVal val="0-#ppt_w/2"/>
                                          </p:val>
                                        </p:tav>
                                        <p:tav tm="100000">
                                          <p:val>
                                            <p:strVal val="#ppt_x"/>
                                          </p:val>
                                        </p:tav>
                                      </p:tavLst>
                                    </p:anim>
                                    <p:anim calcmode="lin" valueType="num">
                                      <p:cBhvr additive="base">
                                        <p:cTn id="8" dur="500" fill="hold"/>
                                        <p:tgtEl>
                                          <p:spTgt spid="153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p:cNvSpPr>
            <a:spLocks noGrp="1"/>
          </p:cNvSpPr>
          <p:nvPr>
            <p:ph type="title"/>
          </p:nvPr>
        </p:nvSpPr>
        <p:spPr/>
        <p:txBody>
          <a:bodyPr/>
          <a:lstStyle/>
          <a:p>
            <a:r>
              <a:rPr lang="zh-TW" altLang="en-US" smtClean="0"/>
              <a:t>其他廣義演算法的例子</a:t>
            </a:r>
          </a:p>
        </p:txBody>
      </p:sp>
      <p:sp>
        <p:nvSpPr>
          <p:cNvPr id="3" name="內容版面配置區 2"/>
          <p:cNvSpPr>
            <a:spLocks noGrp="1"/>
          </p:cNvSpPr>
          <p:nvPr>
            <p:ph idx="1"/>
          </p:nvPr>
        </p:nvSpPr>
        <p:spPr/>
        <p:txBody>
          <a:bodyPr/>
          <a:lstStyle/>
          <a:p>
            <a:pPr algn="just"/>
            <a:r>
              <a:rPr lang="zh-TW" altLang="en-US" dirty="0" smtClean="0"/>
              <a:t>企業組織的標準作業程序</a:t>
            </a:r>
            <a:r>
              <a:rPr lang="en-US" altLang="zh-TW" dirty="0" smtClean="0"/>
              <a:t>(</a:t>
            </a:r>
            <a:r>
              <a:rPr lang="en-US" altLang="zh-TW" smtClean="0"/>
              <a:t>Standard Operating Procedure, SOP) </a:t>
            </a:r>
            <a:r>
              <a:rPr lang="zh-TW" altLang="en-US" dirty="0" smtClean="0"/>
              <a:t>也是演算法</a:t>
            </a:r>
            <a:endParaRPr lang="en-US" altLang="zh-TW" dirty="0" smtClean="0"/>
          </a:p>
          <a:p>
            <a:pPr lvl="1" algn="just"/>
            <a:r>
              <a:rPr lang="zh-TW" altLang="en-US" dirty="0" smtClean="0"/>
              <a:t>工作人員面對特定問題時，只要按照步驟指示一步一步進行就能解決問題</a:t>
            </a:r>
            <a:endParaRPr lang="en-US" altLang="zh-TW" dirty="0" smtClean="0"/>
          </a:p>
          <a:p>
            <a:pPr algn="just"/>
            <a:r>
              <a:rPr lang="zh-TW" altLang="en-US" dirty="0" smtClean="0"/>
              <a:t>設備的使用手冊</a:t>
            </a:r>
            <a:r>
              <a:rPr lang="en-US" altLang="zh-TW" dirty="0" smtClean="0"/>
              <a:t>(manual)</a:t>
            </a:r>
            <a:r>
              <a:rPr lang="zh-TW" altLang="en-US" dirty="0" smtClean="0"/>
              <a:t>或故障排除手冊也包含許多演算法</a:t>
            </a:r>
            <a:endParaRPr lang="en-US" altLang="zh-TW" dirty="0" smtClean="0"/>
          </a:p>
          <a:p>
            <a:pPr lvl="1" algn="just"/>
            <a:r>
              <a:rPr lang="zh-TW" altLang="en-US" dirty="0" smtClean="0"/>
              <a:t>因為它包含許多可以用於解決某一問題</a:t>
            </a:r>
            <a:r>
              <a:rPr lang="en-US" altLang="zh-TW" dirty="0" smtClean="0"/>
              <a:t>(</a:t>
            </a:r>
            <a:r>
              <a:rPr lang="zh-TW" altLang="en-US" dirty="0" smtClean="0"/>
              <a:t>例如，如何安裝新設備及解決印表機的卡紙問題等</a:t>
            </a:r>
            <a:r>
              <a:rPr lang="en-US" altLang="zh-TW" dirty="0" smtClean="0"/>
              <a:t>) </a:t>
            </a:r>
            <a:r>
              <a:rPr lang="zh-TW" altLang="en-US" dirty="0" smtClean="0"/>
              <a:t>的一步一步程序。</a:t>
            </a:r>
          </a:p>
        </p:txBody>
      </p:sp>
      <p:sp>
        <p:nvSpPr>
          <p:cNvPr id="2048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DC35D8B9-97E9-46C9-BA1C-D759CF5E3F80}" type="slidenum">
              <a:rPr kumimoji="0" lang="en-US" altLang="zh-TW" sz="1400" smtClean="0"/>
              <a:pPr>
                <a:spcBef>
                  <a:spcPct val="0"/>
                </a:spcBef>
                <a:buClrTx/>
                <a:buSzTx/>
                <a:buFontTx/>
                <a:buNone/>
              </a:pPr>
              <a:t>11</a:t>
            </a:fld>
            <a:endParaRPr kumimoji="0" lang="en-US" altLang="zh-TW"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p:cNvSpPr>
          <p:nvPr>
            <p:ph type="title"/>
          </p:nvPr>
        </p:nvSpPr>
        <p:spPr/>
        <p:txBody>
          <a:bodyPr/>
          <a:lstStyle/>
          <a:p>
            <a:r>
              <a:rPr lang="zh-TW" altLang="en-US" smtClean="0"/>
              <a:t>演算法計算角度的嚴謹定義</a:t>
            </a:r>
          </a:p>
        </p:txBody>
      </p:sp>
      <p:sp>
        <p:nvSpPr>
          <p:cNvPr id="3" name="內容版面配置區 2"/>
          <p:cNvSpPr>
            <a:spLocks noGrp="1"/>
          </p:cNvSpPr>
          <p:nvPr>
            <p:ph idx="1"/>
          </p:nvPr>
        </p:nvSpPr>
        <p:spPr/>
        <p:txBody>
          <a:bodyPr/>
          <a:lstStyle/>
          <a:p>
            <a:pPr marL="0" indent="0">
              <a:buFont typeface="Wingdings" pitchFamily="2" charset="2"/>
              <a:buNone/>
              <a:defRPr/>
            </a:pPr>
            <a:r>
              <a:rPr lang="zh-TW" altLang="en-US" dirty="0">
                <a:solidFill>
                  <a:srgbClr val="FF0000"/>
                </a:solidFill>
              </a:rPr>
              <a:t>演算法</a:t>
            </a:r>
            <a:r>
              <a:rPr lang="en-US" altLang="zh-TW" dirty="0">
                <a:solidFill>
                  <a:srgbClr val="FF0000"/>
                </a:solidFill>
              </a:rPr>
              <a:t>(algorithm)</a:t>
            </a:r>
            <a:r>
              <a:rPr lang="zh-TW" altLang="en-US" dirty="0">
                <a:solidFill>
                  <a:srgbClr val="FF0000"/>
                </a:solidFill>
              </a:rPr>
              <a:t>：</a:t>
            </a:r>
          </a:p>
          <a:p>
            <a:pPr>
              <a:defRPr/>
            </a:pPr>
            <a:r>
              <a:rPr lang="zh-TW" altLang="en-US" dirty="0"/>
              <a:t>由有限</a:t>
            </a:r>
            <a:r>
              <a:rPr lang="en-US" altLang="zh-TW" dirty="0"/>
              <a:t>(</a:t>
            </a:r>
            <a:r>
              <a:rPr lang="en-US" altLang="zh-TW" dirty="0" smtClean="0"/>
              <a:t>finite)</a:t>
            </a:r>
            <a:r>
              <a:rPr lang="zh-TW" altLang="en-US" dirty="0" smtClean="0"/>
              <a:t>步驟</a:t>
            </a:r>
            <a:r>
              <a:rPr lang="en-US" altLang="zh-TW"/>
              <a:t>(</a:t>
            </a:r>
            <a:r>
              <a:rPr lang="en-US" altLang="zh-TW" smtClean="0"/>
              <a:t>step)</a:t>
            </a:r>
            <a:r>
              <a:rPr lang="zh-TW" altLang="en-US" dirty="0" smtClean="0"/>
              <a:t>所</a:t>
            </a:r>
            <a:r>
              <a:rPr lang="zh-TW" altLang="en-US" dirty="0"/>
              <a:t>構成的集合，</a:t>
            </a:r>
            <a:r>
              <a:rPr lang="zh-TW" altLang="en-US" dirty="0" smtClean="0"/>
              <a:t>依照給定輸入</a:t>
            </a:r>
            <a:r>
              <a:rPr lang="en-US" altLang="zh-TW"/>
              <a:t>(</a:t>
            </a:r>
            <a:r>
              <a:rPr lang="en-US" altLang="zh-TW" smtClean="0"/>
              <a:t>input</a:t>
            </a:r>
            <a:r>
              <a:rPr lang="en-US" altLang="zh-TW" dirty="0" smtClean="0"/>
              <a:t>)</a:t>
            </a:r>
            <a:r>
              <a:rPr lang="zh-TW" altLang="en-US" dirty="0" smtClean="0"/>
              <a:t>依序</a:t>
            </a:r>
            <a:r>
              <a:rPr lang="zh-TW" altLang="en-US" dirty="0"/>
              <a:t>執行每個明確</a:t>
            </a:r>
            <a:r>
              <a:rPr lang="en-US" altLang="zh-TW" dirty="0"/>
              <a:t>(definite</a:t>
            </a:r>
            <a:r>
              <a:rPr lang="en-US" altLang="zh-TW" dirty="0" smtClean="0"/>
              <a:t>)</a:t>
            </a:r>
            <a:r>
              <a:rPr lang="zh-TW" altLang="en-US" dirty="0" smtClean="0"/>
              <a:t>且</a:t>
            </a:r>
            <a:r>
              <a:rPr lang="zh-TW" altLang="en-US" dirty="0"/>
              <a:t>有效</a:t>
            </a:r>
            <a:r>
              <a:rPr lang="en-US" altLang="zh-TW" dirty="0"/>
              <a:t>(effective) </a:t>
            </a:r>
            <a:r>
              <a:rPr lang="zh-TW" altLang="en-US" dirty="0"/>
              <a:t>的步驟</a:t>
            </a:r>
            <a:r>
              <a:rPr lang="zh-TW" altLang="en-US" dirty="0" smtClean="0"/>
              <a:t>，以便能夠解決特定的問題；而步驟</a:t>
            </a:r>
            <a:r>
              <a:rPr lang="zh-TW" altLang="en-US" dirty="0"/>
              <a:t>的執行必定會終止</a:t>
            </a:r>
            <a:r>
              <a:rPr lang="en-US" altLang="zh-TW" dirty="0"/>
              <a:t>(terminate)</a:t>
            </a:r>
            <a:r>
              <a:rPr lang="zh-TW" altLang="en-US" dirty="0"/>
              <a:t>，並產生輸出</a:t>
            </a:r>
            <a:r>
              <a:rPr lang="en-US" altLang="zh-TW"/>
              <a:t>(</a:t>
            </a:r>
            <a:r>
              <a:rPr lang="en-US" altLang="zh-TW" smtClean="0"/>
              <a:t>output</a:t>
            </a:r>
            <a:r>
              <a:rPr lang="en-US" altLang="zh-TW" dirty="0"/>
              <a:t>) </a:t>
            </a:r>
            <a:r>
              <a:rPr lang="zh-TW" altLang="en-US" dirty="0" smtClean="0"/>
              <a:t>。</a:t>
            </a:r>
            <a:endParaRPr lang="zh-TW" altLang="en-US" dirty="0"/>
          </a:p>
        </p:txBody>
      </p:sp>
      <p:sp>
        <p:nvSpPr>
          <p:cNvPr id="2150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9F98F526-435B-4902-94C0-2B1FC74BB466}" type="slidenum">
              <a:rPr kumimoji="0" lang="en-US" altLang="zh-TW" sz="1400" smtClean="0"/>
              <a:pPr>
                <a:spcBef>
                  <a:spcPct val="0"/>
                </a:spcBef>
                <a:buClrTx/>
                <a:buSzTx/>
                <a:buFontTx/>
                <a:buNone/>
              </a:pPr>
              <a:t>12</a:t>
            </a:fld>
            <a:endParaRPr kumimoji="0" lang="en-US" altLang="zh-TW"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TW" altLang="en-US" smtClean="0"/>
              <a:t>演算法的特性</a:t>
            </a:r>
            <a:endParaRPr lang="en-US" altLang="zh-TW" smtClean="0"/>
          </a:p>
        </p:txBody>
      </p:sp>
      <p:sp>
        <p:nvSpPr>
          <p:cNvPr id="22531" name="Rectangle 3"/>
          <p:cNvSpPr>
            <a:spLocks noGrp="1" noChangeArrowheads="1"/>
          </p:cNvSpPr>
          <p:nvPr>
            <p:ph type="body" idx="1"/>
          </p:nvPr>
        </p:nvSpPr>
        <p:spPr>
          <a:xfrm>
            <a:off x="0" y="1916113"/>
            <a:ext cx="9036050" cy="4752975"/>
          </a:xfrm>
        </p:spPr>
        <p:txBody>
          <a:bodyPr/>
          <a:lstStyle/>
          <a:p>
            <a:pPr algn="just" eaLnBrk="1" hangingPunct="1"/>
            <a:r>
              <a:rPr lang="zh-TW" altLang="en-US" sz="2800" dirty="0" smtClean="0"/>
              <a:t>根據演算法計算角度的嚴謹定義，演算法是由解決某一特定問題的步驟所組成，具有以下特性</a:t>
            </a:r>
            <a:r>
              <a:rPr lang="en-US" altLang="zh-TW" sz="2800" dirty="0" smtClean="0"/>
              <a:t>:</a:t>
            </a:r>
          </a:p>
          <a:p>
            <a:pPr lvl="1" algn="just"/>
            <a:r>
              <a:rPr lang="zh-TW" altLang="en-US" sz="2400" dirty="0" smtClean="0"/>
              <a:t>指定輸入</a:t>
            </a:r>
            <a:r>
              <a:rPr lang="en-US" altLang="zh-TW" sz="2400" smtClean="0"/>
              <a:t>(input</a:t>
            </a:r>
            <a:r>
              <a:rPr lang="en-US" altLang="zh-TW" sz="2400" dirty="0" smtClean="0"/>
              <a:t>)</a:t>
            </a:r>
            <a:r>
              <a:rPr lang="zh-TW" altLang="en-US" sz="2400" dirty="0" smtClean="0"/>
              <a:t>：演算法必須指定輸入，可以由外界輸入</a:t>
            </a:r>
            <a:r>
              <a:rPr lang="en-US" altLang="zh-TW" sz="2400" dirty="0" smtClean="0"/>
              <a:t>0 </a:t>
            </a:r>
            <a:r>
              <a:rPr lang="zh-TW" altLang="en-US" sz="2400" dirty="0" smtClean="0"/>
              <a:t>個、</a:t>
            </a:r>
            <a:r>
              <a:rPr lang="en-US" altLang="zh-TW" sz="2400" dirty="0" smtClean="0"/>
              <a:t>1 </a:t>
            </a:r>
            <a:r>
              <a:rPr lang="zh-TW" altLang="en-US" sz="2400" dirty="0" smtClean="0"/>
              <a:t>個或多個資料。</a:t>
            </a:r>
          </a:p>
          <a:p>
            <a:pPr lvl="1" algn="just"/>
            <a:r>
              <a:rPr lang="zh-TW" altLang="en-US" sz="2400" dirty="0" smtClean="0"/>
              <a:t>具有輸出</a:t>
            </a:r>
            <a:r>
              <a:rPr lang="en-US" altLang="zh-TW" sz="2400" smtClean="0"/>
              <a:t>(output</a:t>
            </a:r>
            <a:r>
              <a:rPr lang="en-US" altLang="zh-TW" sz="2400" dirty="0" smtClean="0"/>
              <a:t>)</a:t>
            </a:r>
            <a:r>
              <a:rPr lang="zh-TW" altLang="en-US" sz="2400" dirty="0" smtClean="0"/>
              <a:t>：演算法必定有至少</a:t>
            </a:r>
            <a:r>
              <a:rPr lang="en-US" altLang="zh-TW" sz="2400" dirty="0" smtClean="0"/>
              <a:t>1 </a:t>
            </a:r>
            <a:r>
              <a:rPr lang="zh-TW" altLang="en-US" sz="2400" dirty="0" smtClean="0"/>
              <a:t>個以上的輸出。</a:t>
            </a:r>
          </a:p>
          <a:p>
            <a:pPr lvl="1" algn="just"/>
            <a:r>
              <a:rPr lang="zh-TW" altLang="en-US" sz="2400" dirty="0" smtClean="0"/>
              <a:t>有限性</a:t>
            </a:r>
            <a:r>
              <a:rPr lang="en-US" altLang="zh-TW" sz="2400" dirty="0" smtClean="0"/>
              <a:t>(finiteness)</a:t>
            </a:r>
            <a:r>
              <a:rPr lang="zh-TW" altLang="en-US" sz="2400" dirty="0" smtClean="0"/>
              <a:t>：演算法步驟的個數必須是有限的，而且步驟的執行最後會終止</a:t>
            </a:r>
            <a:r>
              <a:rPr lang="en-US" altLang="zh-TW" sz="2400" dirty="0" smtClean="0"/>
              <a:t>(terminate)</a:t>
            </a:r>
            <a:r>
              <a:rPr lang="zh-TW" altLang="en-US" sz="2400" dirty="0" smtClean="0"/>
              <a:t>。</a:t>
            </a:r>
          </a:p>
          <a:p>
            <a:pPr lvl="1" algn="just"/>
            <a:r>
              <a:rPr lang="zh-TW" altLang="en-US" sz="2400" dirty="0" smtClean="0"/>
              <a:t>明確性</a:t>
            </a:r>
            <a:r>
              <a:rPr lang="en-US" altLang="zh-TW" sz="2400" dirty="0" smtClean="0"/>
              <a:t>(definiteness)</a:t>
            </a:r>
            <a:r>
              <a:rPr lang="zh-TW" altLang="en-US" sz="2400" dirty="0" smtClean="0"/>
              <a:t>：演算法的每個步驟都必須是明確</a:t>
            </a:r>
            <a:r>
              <a:rPr lang="en-US" altLang="zh-TW" sz="2400" dirty="0" smtClean="0"/>
              <a:t>(definite) </a:t>
            </a:r>
            <a:r>
              <a:rPr lang="zh-TW" altLang="en-US" sz="2400" dirty="0" smtClean="0"/>
              <a:t>而不含糊的</a:t>
            </a:r>
            <a:r>
              <a:rPr lang="en-US" altLang="zh-TW" sz="2400" dirty="0" smtClean="0"/>
              <a:t>(unambiguous)</a:t>
            </a:r>
            <a:r>
              <a:rPr lang="zh-TW" altLang="en-US" sz="2400" dirty="0" smtClean="0"/>
              <a:t>。</a:t>
            </a:r>
          </a:p>
          <a:p>
            <a:pPr lvl="1" algn="just"/>
            <a:r>
              <a:rPr lang="zh-TW" altLang="en-US" sz="2400" dirty="0" smtClean="0"/>
              <a:t>有效性</a:t>
            </a:r>
            <a:r>
              <a:rPr lang="en-US" altLang="zh-TW" sz="2400" dirty="0" smtClean="0"/>
              <a:t>(effectiveness)</a:t>
            </a:r>
            <a:r>
              <a:rPr lang="zh-TW" altLang="en-US" sz="2400" dirty="0" smtClean="0"/>
              <a:t>：演算法的每個步驟必須是有效的</a:t>
            </a:r>
            <a:r>
              <a:rPr lang="en-US" altLang="zh-TW" sz="2400" dirty="0" smtClean="0"/>
              <a:t>(effective) </a:t>
            </a:r>
            <a:r>
              <a:rPr lang="zh-TW" altLang="en-US" sz="2400" dirty="0" smtClean="0"/>
              <a:t>或說是可行的</a:t>
            </a:r>
            <a:r>
              <a:rPr lang="en-US" altLang="zh-TW" sz="2400" dirty="0" smtClean="0"/>
              <a:t>(feasible)</a:t>
            </a:r>
            <a:r>
              <a:rPr lang="zh-TW" altLang="en-US" sz="2400" dirty="0" smtClean="0"/>
              <a:t>。</a:t>
            </a:r>
            <a:endParaRPr lang="en-US" altLang="zh-TW" sz="2400" dirty="0" smtClean="0"/>
          </a:p>
        </p:txBody>
      </p:sp>
      <p:sp>
        <p:nvSpPr>
          <p:cNvPr id="2253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D12B62D2-C293-4F8F-8E67-E2E63CD4C917}" type="slidenum">
              <a:rPr kumimoji="0" lang="en-US" altLang="zh-TW" sz="1400" smtClean="0"/>
              <a:pPr>
                <a:spcBef>
                  <a:spcPct val="0"/>
                </a:spcBef>
                <a:buClrTx/>
                <a:buSzTx/>
                <a:buFontTx/>
                <a:buNone/>
              </a:pPr>
              <a:t>13</a:t>
            </a:fld>
            <a:endParaRPr kumimoji="0" lang="en-US" altLang="zh-TW" sz="14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TW" altLang="en-US" smtClean="0"/>
              <a:t>演算法的特性</a:t>
            </a:r>
            <a:r>
              <a:rPr lang="en-US" altLang="zh-TW" smtClean="0"/>
              <a:t>(</a:t>
            </a:r>
            <a:r>
              <a:rPr lang="zh-TW" altLang="en-US" smtClean="0"/>
              <a:t>續</a:t>
            </a:r>
            <a:r>
              <a:rPr lang="en-US" altLang="zh-TW" smtClean="0"/>
              <a:t>)</a:t>
            </a:r>
          </a:p>
        </p:txBody>
      </p:sp>
      <p:sp>
        <p:nvSpPr>
          <p:cNvPr id="23555" name="Rectangle 3"/>
          <p:cNvSpPr>
            <a:spLocks noGrp="1" noChangeArrowheads="1"/>
          </p:cNvSpPr>
          <p:nvPr>
            <p:ph type="body" idx="1"/>
          </p:nvPr>
        </p:nvSpPr>
        <p:spPr>
          <a:xfrm>
            <a:off x="179388" y="1916113"/>
            <a:ext cx="8569325" cy="4752975"/>
          </a:xfrm>
        </p:spPr>
        <p:txBody>
          <a:bodyPr/>
          <a:lstStyle/>
          <a:p>
            <a:pPr algn="just"/>
            <a:r>
              <a:rPr lang="zh-TW" altLang="en-US" sz="2800" smtClean="0"/>
              <a:t>演算法必須指定輸入</a:t>
            </a:r>
            <a:endParaRPr lang="en-US" altLang="zh-TW" sz="2800" smtClean="0"/>
          </a:p>
          <a:p>
            <a:pPr lvl="1" algn="just"/>
            <a:r>
              <a:rPr lang="zh-TW" altLang="en-US" sz="2400" smtClean="0"/>
              <a:t>我們有時會透過介面</a:t>
            </a:r>
            <a:r>
              <a:rPr lang="en-US" altLang="zh-TW" sz="2400" smtClean="0"/>
              <a:t>(</a:t>
            </a:r>
            <a:r>
              <a:rPr lang="zh-TW" altLang="en-US" sz="2400" smtClean="0"/>
              <a:t>例如鍵盤</a:t>
            </a:r>
            <a:r>
              <a:rPr lang="en-US" altLang="zh-TW" sz="2400" smtClean="0"/>
              <a:t>) </a:t>
            </a:r>
            <a:r>
              <a:rPr lang="zh-TW" altLang="en-US" sz="2400" smtClean="0"/>
              <a:t>由外界獲得問題輸入，有時也會將輸入直接寫在演算法中。</a:t>
            </a:r>
            <a:endParaRPr lang="en-US" altLang="zh-TW" sz="2400" smtClean="0"/>
          </a:p>
          <a:p>
            <a:pPr lvl="1" algn="just"/>
            <a:r>
              <a:rPr lang="zh-TW" altLang="en-US" sz="2400" smtClean="0"/>
              <a:t>因此演算法可以由外界輸入</a:t>
            </a:r>
            <a:r>
              <a:rPr lang="en-US" altLang="zh-TW" sz="2400" smtClean="0"/>
              <a:t>0 </a:t>
            </a:r>
            <a:r>
              <a:rPr lang="zh-TW" altLang="en-US" sz="2400" smtClean="0"/>
              <a:t>個、</a:t>
            </a:r>
            <a:r>
              <a:rPr lang="en-US" altLang="zh-TW" sz="2400" smtClean="0"/>
              <a:t>1 </a:t>
            </a:r>
            <a:r>
              <a:rPr lang="zh-TW" altLang="en-US" sz="2400" smtClean="0"/>
              <a:t>個或多個資料。</a:t>
            </a:r>
            <a:endParaRPr lang="en-US" altLang="zh-TW" sz="2400" smtClean="0"/>
          </a:p>
          <a:p>
            <a:pPr algn="just"/>
            <a:r>
              <a:rPr lang="zh-TW" altLang="en-US" sz="2800" smtClean="0"/>
              <a:t>演算法必須要有一個以上的輸出</a:t>
            </a:r>
            <a:endParaRPr lang="en-US" altLang="zh-TW" sz="2800" smtClean="0"/>
          </a:p>
          <a:p>
            <a:pPr lvl="1" algn="just"/>
            <a:r>
              <a:rPr lang="zh-TW" altLang="en-US" sz="2400" smtClean="0"/>
              <a:t>如此演算法才能為人們所用。</a:t>
            </a:r>
            <a:endParaRPr lang="en-US" altLang="zh-TW" sz="2400" smtClean="0"/>
          </a:p>
          <a:p>
            <a:pPr algn="just"/>
            <a:r>
              <a:rPr lang="zh-TW" altLang="en-US" sz="2800" smtClean="0"/>
              <a:t>演算法必須滿足有限性</a:t>
            </a:r>
            <a:r>
              <a:rPr lang="en-US" altLang="zh-TW" sz="2800" smtClean="0"/>
              <a:t>(finiteness)</a:t>
            </a:r>
            <a:endParaRPr lang="zh-TW" altLang="en-US" sz="2800" smtClean="0"/>
          </a:p>
          <a:p>
            <a:pPr lvl="1" algn="just"/>
            <a:r>
              <a:rPr lang="zh-TW" altLang="en-US" sz="2400" smtClean="0"/>
              <a:t>它的步驟個數必須是有限的，而且步驟的執行最後會終止</a:t>
            </a:r>
            <a:r>
              <a:rPr lang="en-US" altLang="zh-TW" sz="2400" smtClean="0"/>
              <a:t>(terminate)</a:t>
            </a:r>
            <a:r>
              <a:rPr lang="zh-TW" altLang="en-US" sz="2400" smtClean="0"/>
              <a:t>；</a:t>
            </a:r>
            <a:endParaRPr lang="en-US" altLang="zh-TW" sz="2400" smtClean="0"/>
          </a:p>
          <a:p>
            <a:pPr lvl="1" algn="just"/>
            <a:r>
              <a:rPr lang="zh-TW" altLang="en-US" sz="2400" smtClean="0"/>
              <a:t>如此，演算法才有可能在執行有限步驟之後終止並產生輸出為人們所用。</a:t>
            </a:r>
            <a:endParaRPr lang="en-US" altLang="zh-TW" sz="4000" smtClean="0"/>
          </a:p>
        </p:txBody>
      </p:sp>
      <p:sp>
        <p:nvSpPr>
          <p:cNvPr id="2355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BC82F1B6-91D9-42C0-A3C9-6EB9ED561CC8}" type="slidenum">
              <a:rPr kumimoji="0" lang="en-US" altLang="zh-TW" sz="1400" smtClean="0"/>
              <a:pPr>
                <a:spcBef>
                  <a:spcPct val="0"/>
                </a:spcBef>
                <a:buClrTx/>
                <a:buSzTx/>
                <a:buFontTx/>
                <a:buNone/>
              </a:pPr>
              <a:t>14</a:t>
            </a:fld>
            <a:endParaRPr kumimoji="0" lang="en-US" altLang="zh-TW" sz="1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TW" altLang="en-US" smtClean="0"/>
              <a:t>演算法的特性</a:t>
            </a:r>
            <a:r>
              <a:rPr lang="en-US" altLang="zh-TW" smtClean="0"/>
              <a:t>(</a:t>
            </a:r>
            <a:r>
              <a:rPr lang="zh-TW" altLang="en-US" smtClean="0"/>
              <a:t>續</a:t>
            </a:r>
            <a:r>
              <a:rPr lang="en-US" altLang="zh-TW" smtClean="0"/>
              <a:t>)</a:t>
            </a:r>
          </a:p>
        </p:txBody>
      </p:sp>
      <p:sp>
        <p:nvSpPr>
          <p:cNvPr id="24579" name="Rectangle 3"/>
          <p:cNvSpPr>
            <a:spLocks noGrp="1" noChangeArrowheads="1"/>
          </p:cNvSpPr>
          <p:nvPr>
            <p:ph type="body" idx="1"/>
          </p:nvPr>
        </p:nvSpPr>
        <p:spPr>
          <a:xfrm>
            <a:off x="0" y="1916113"/>
            <a:ext cx="9036050" cy="4752975"/>
          </a:xfrm>
        </p:spPr>
        <p:txBody>
          <a:bodyPr/>
          <a:lstStyle/>
          <a:p>
            <a:pPr algn="just"/>
            <a:r>
              <a:rPr lang="zh-TW" altLang="en-US" sz="2800" smtClean="0"/>
              <a:t>演算法必須滿足明確性</a:t>
            </a:r>
            <a:r>
              <a:rPr lang="en-US" altLang="zh-TW" sz="2800" smtClean="0"/>
              <a:t>(definiteness)</a:t>
            </a:r>
            <a:r>
              <a:rPr lang="zh-TW" altLang="en-US" sz="2800" smtClean="0"/>
              <a:t>，也就是說它的每一個步驟必須是明確</a:t>
            </a:r>
            <a:r>
              <a:rPr lang="en-US" altLang="zh-TW" sz="2800" smtClean="0"/>
              <a:t>(definite) </a:t>
            </a:r>
            <a:r>
              <a:rPr lang="zh-TW" altLang="en-US" sz="2800" smtClean="0"/>
              <a:t>而不含糊的</a:t>
            </a:r>
            <a:r>
              <a:rPr lang="en-US" altLang="zh-TW" sz="2800" smtClean="0"/>
              <a:t>(unambiguous)</a:t>
            </a:r>
            <a:r>
              <a:rPr lang="zh-TW" altLang="en-US" sz="2800" smtClean="0"/>
              <a:t>。</a:t>
            </a:r>
            <a:endParaRPr lang="en-US" altLang="zh-TW" sz="2800" smtClean="0"/>
          </a:p>
          <a:p>
            <a:pPr lvl="1" algn="just"/>
            <a:r>
              <a:rPr lang="zh-TW" altLang="en-US" sz="2400" smtClean="0"/>
              <a:t>例如，若有一個步驟是「加</a:t>
            </a:r>
            <a:r>
              <a:rPr lang="en-US" altLang="zh-TW" sz="2400" smtClean="0"/>
              <a:t>6 </a:t>
            </a:r>
            <a:r>
              <a:rPr lang="zh-TW" altLang="en-US" sz="2400" smtClean="0"/>
              <a:t>或</a:t>
            </a:r>
            <a:r>
              <a:rPr lang="en-US" altLang="zh-TW" sz="2400" smtClean="0"/>
              <a:t>7 </a:t>
            </a:r>
            <a:r>
              <a:rPr lang="zh-TW" altLang="en-US" sz="2400" smtClean="0"/>
              <a:t>到變數</a:t>
            </a:r>
            <a:r>
              <a:rPr lang="en-US" altLang="zh-TW" sz="2400" smtClean="0"/>
              <a:t>x</a:t>
            </a:r>
            <a:r>
              <a:rPr lang="zh-TW" altLang="en-US" sz="2400" smtClean="0"/>
              <a:t>」，則這個步驟是不明確的，因為我們可能</a:t>
            </a:r>
            <a:r>
              <a:rPr lang="zh-TW" altLang="en-US" smtClean="0"/>
              <a:t>加</a:t>
            </a:r>
            <a:r>
              <a:rPr lang="en-US" altLang="zh-TW" smtClean="0"/>
              <a:t>6 </a:t>
            </a:r>
            <a:r>
              <a:rPr lang="zh-TW" altLang="en-US" smtClean="0"/>
              <a:t>也可能加</a:t>
            </a:r>
            <a:r>
              <a:rPr lang="en-US" altLang="zh-TW" smtClean="0"/>
              <a:t>7 </a:t>
            </a:r>
            <a:r>
              <a:rPr lang="zh-TW" altLang="en-US" smtClean="0"/>
              <a:t>到變數</a:t>
            </a:r>
            <a:r>
              <a:rPr lang="en-US" altLang="zh-TW" smtClean="0"/>
              <a:t>x </a:t>
            </a:r>
            <a:r>
              <a:rPr lang="zh-TW" altLang="en-US" smtClean="0"/>
              <a:t>中</a:t>
            </a:r>
            <a:endParaRPr lang="en-US" altLang="zh-TW" smtClean="0"/>
          </a:p>
          <a:p>
            <a:pPr lvl="1" algn="just"/>
            <a:r>
              <a:rPr lang="zh-TW" altLang="en-US" smtClean="0"/>
              <a:t>但是，「加亂數生成器</a:t>
            </a:r>
            <a:r>
              <a:rPr lang="en-US" altLang="zh-TW" smtClean="0"/>
              <a:t>(random number generator) </a:t>
            </a:r>
            <a:r>
              <a:rPr lang="zh-TW" altLang="en-US" smtClean="0"/>
              <a:t>函數的值到變數</a:t>
            </a:r>
            <a:r>
              <a:rPr lang="en-US" altLang="zh-TW" smtClean="0"/>
              <a:t>x</a:t>
            </a:r>
            <a:r>
              <a:rPr lang="zh-TW" altLang="en-US" smtClean="0"/>
              <a:t>」則是明確的步驟，因為我們可以很明確地將亂數產生器函數的值加到變數</a:t>
            </a:r>
            <a:r>
              <a:rPr lang="en-US" altLang="zh-TW" smtClean="0"/>
              <a:t>x</a:t>
            </a:r>
          </a:p>
          <a:p>
            <a:pPr lvl="1" algn="just"/>
            <a:r>
              <a:rPr lang="zh-TW" altLang="en-US" smtClean="0"/>
              <a:t>又例如，「計算</a:t>
            </a:r>
            <a:r>
              <a:rPr lang="en-US" altLang="zh-TW" smtClean="0"/>
              <a:t>5/0</a:t>
            </a:r>
            <a:r>
              <a:rPr lang="zh-TW" altLang="en-US" smtClean="0"/>
              <a:t>」是不明確的，因為分母</a:t>
            </a:r>
            <a:r>
              <a:rPr lang="en-US" altLang="zh-TW" smtClean="0"/>
              <a:t>(</a:t>
            </a:r>
            <a:r>
              <a:rPr lang="zh-TW" altLang="en-US" smtClean="0"/>
              <a:t>除數</a:t>
            </a:r>
            <a:r>
              <a:rPr lang="en-US" altLang="zh-TW" smtClean="0"/>
              <a:t>) </a:t>
            </a:r>
            <a:r>
              <a:rPr lang="zh-TW" altLang="en-US" smtClean="0"/>
              <a:t>為</a:t>
            </a:r>
            <a:r>
              <a:rPr lang="en-US" altLang="zh-TW" smtClean="0"/>
              <a:t>0 </a:t>
            </a:r>
            <a:r>
              <a:rPr lang="zh-TW" altLang="en-US" smtClean="0"/>
              <a:t>是沒有明確定義的計算。</a:t>
            </a:r>
            <a:endParaRPr lang="en-US" altLang="zh-TW" sz="2000" smtClean="0"/>
          </a:p>
        </p:txBody>
      </p:sp>
      <p:sp>
        <p:nvSpPr>
          <p:cNvPr id="2458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2A13ACFF-EF56-4353-A53F-49C40F60A76A}" type="slidenum">
              <a:rPr kumimoji="0" lang="en-US" altLang="zh-TW" sz="1400" smtClean="0"/>
              <a:pPr>
                <a:spcBef>
                  <a:spcPct val="0"/>
                </a:spcBef>
                <a:buClrTx/>
                <a:buSzTx/>
                <a:buFontTx/>
                <a:buNone/>
              </a:pPr>
              <a:t>15</a:t>
            </a:fld>
            <a:endParaRPr kumimoji="0" lang="en-US" altLang="zh-TW" sz="1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TW" altLang="en-US" smtClean="0"/>
              <a:t>演算法的特性</a:t>
            </a:r>
            <a:r>
              <a:rPr lang="en-US" altLang="zh-TW" smtClean="0"/>
              <a:t>(</a:t>
            </a:r>
            <a:r>
              <a:rPr lang="zh-TW" altLang="en-US" smtClean="0"/>
              <a:t>續</a:t>
            </a:r>
            <a:r>
              <a:rPr lang="en-US" altLang="zh-TW" smtClean="0"/>
              <a:t>)</a:t>
            </a:r>
          </a:p>
        </p:txBody>
      </p:sp>
      <p:sp>
        <p:nvSpPr>
          <p:cNvPr id="25603" name="Rectangle 3"/>
          <p:cNvSpPr>
            <a:spLocks noGrp="1" noChangeArrowheads="1"/>
          </p:cNvSpPr>
          <p:nvPr>
            <p:ph type="body" idx="1"/>
          </p:nvPr>
        </p:nvSpPr>
        <p:spPr>
          <a:xfrm>
            <a:off x="0" y="1916113"/>
            <a:ext cx="9036050" cy="4752975"/>
          </a:xfrm>
        </p:spPr>
        <p:txBody>
          <a:bodyPr/>
          <a:lstStyle/>
          <a:p>
            <a:r>
              <a:rPr lang="zh-TW" altLang="en-US" sz="2800" smtClean="0"/>
              <a:t>演算法必須滿足有效性</a:t>
            </a:r>
            <a:r>
              <a:rPr lang="en-US" altLang="zh-TW" sz="2800" smtClean="0"/>
              <a:t>(effectiveness)</a:t>
            </a:r>
            <a:r>
              <a:rPr lang="zh-TW" altLang="en-US" sz="2800" smtClean="0"/>
              <a:t>，也就是說演算法的每個步驟必須是有效的</a:t>
            </a:r>
            <a:r>
              <a:rPr lang="en-US" altLang="zh-TW" sz="2800" smtClean="0"/>
              <a:t>(effective)</a:t>
            </a:r>
            <a:r>
              <a:rPr lang="zh-TW" altLang="en-US" sz="2800" smtClean="0"/>
              <a:t>或說是可行的</a:t>
            </a:r>
            <a:r>
              <a:rPr lang="en-US" altLang="zh-TW" sz="2800" smtClean="0"/>
              <a:t>(feasible)</a:t>
            </a:r>
          </a:p>
          <a:p>
            <a:pPr lvl="1"/>
            <a:r>
              <a:rPr lang="zh-TW" altLang="en-US" sz="2400" smtClean="0"/>
              <a:t>每個步驟即使由人們拿著紙筆，都可以在有限時間</a:t>
            </a:r>
            <a:r>
              <a:rPr lang="zh-TW" altLang="en-US" smtClean="0"/>
              <a:t>內計算出結果。</a:t>
            </a:r>
            <a:endParaRPr lang="en-US" altLang="zh-TW" smtClean="0"/>
          </a:p>
          <a:p>
            <a:pPr lvl="1"/>
            <a:r>
              <a:rPr lang="zh-TW" altLang="en-US" sz="2400" smtClean="0"/>
              <a:t>例如，步驟「計算出</a:t>
            </a:r>
            <a:r>
              <a:rPr lang="zh-TW" altLang="en-US" sz="2400" i="1" smtClean="0"/>
              <a:t>√</a:t>
            </a:r>
            <a:r>
              <a:rPr lang="en-US" altLang="zh-TW" sz="2400" smtClean="0"/>
              <a:t>2 </a:t>
            </a:r>
            <a:r>
              <a:rPr lang="zh-TW" altLang="en-US" sz="2400" smtClean="0"/>
              <a:t>完全無誤差的值」不滿足有效性，因為它是不可行的，我們需要進行無窮位數的計算才可以得到</a:t>
            </a:r>
            <a:r>
              <a:rPr lang="zh-TW" altLang="en-US" sz="2400" i="1" smtClean="0"/>
              <a:t>√ </a:t>
            </a:r>
            <a:r>
              <a:rPr lang="en-US" altLang="zh-TW" sz="2400" smtClean="0"/>
              <a:t>2 </a:t>
            </a:r>
            <a:r>
              <a:rPr lang="zh-TW" altLang="en-US" sz="2400" smtClean="0"/>
              <a:t>完全無誤差的值。</a:t>
            </a:r>
            <a:endParaRPr lang="en-US" altLang="zh-TW" sz="2400" smtClean="0"/>
          </a:p>
          <a:p>
            <a:pPr lvl="1"/>
            <a:r>
              <a:rPr lang="zh-TW" altLang="en-US" sz="2400" smtClean="0"/>
              <a:t>相反的，「計算</a:t>
            </a:r>
            <a:r>
              <a:rPr lang="zh-TW" altLang="en-US" sz="2400" i="1" smtClean="0"/>
              <a:t>√</a:t>
            </a:r>
            <a:r>
              <a:rPr lang="en-US" altLang="zh-TW" sz="2400" smtClean="0"/>
              <a:t>2 </a:t>
            </a:r>
            <a:r>
              <a:rPr lang="zh-TW" altLang="en-US" sz="2400" smtClean="0"/>
              <a:t>到小數點以下</a:t>
            </a:r>
            <a:r>
              <a:rPr lang="en-US" altLang="zh-TW" sz="2400" smtClean="0"/>
              <a:t>10 </a:t>
            </a:r>
            <a:r>
              <a:rPr lang="zh-TW" altLang="en-US" sz="2400" smtClean="0"/>
              <a:t>位，並捨棄其後位數」則滿足有效性，因為它是可行的，人們即使只是藉由紙筆，都可以計算出</a:t>
            </a:r>
            <a:r>
              <a:rPr lang="zh-TW" altLang="en-US" sz="2400" i="1" smtClean="0"/>
              <a:t>√</a:t>
            </a:r>
            <a:r>
              <a:rPr lang="en-US" altLang="zh-TW" sz="2400" smtClean="0"/>
              <a:t>2 = 1</a:t>
            </a:r>
            <a:r>
              <a:rPr lang="en-US" altLang="zh-TW" sz="2400" i="1" smtClean="0"/>
              <a:t>.</a:t>
            </a:r>
            <a:r>
              <a:rPr lang="en-US" altLang="zh-TW" sz="2400" smtClean="0"/>
              <a:t>4142135623 </a:t>
            </a:r>
            <a:r>
              <a:rPr lang="zh-TW" altLang="en-US" sz="2400" smtClean="0"/>
              <a:t>的結果。</a:t>
            </a:r>
            <a:endParaRPr lang="en-US" altLang="zh-TW" sz="1800" smtClean="0"/>
          </a:p>
        </p:txBody>
      </p:sp>
      <p:sp>
        <p:nvSpPr>
          <p:cNvPr id="2560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84639ACA-FA5D-4A93-9FD9-C5F302B0D2E0}" type="slidenum">
              <a:rPr kumimoji="0" lang="en-US" altLang="zh-TW" sz="1400" smtClean="0"/>
              <a:pPr>
                <a:spcBef>
                  <a:spcPct val="0"/>
                </a:spcBef>
                <a:buClrTx/>
                <a:buSzTx/>
                <a:buFontTx/>
                <a:buNone/>
              </a:pPr>
              <a:t>16</a:t>
            </a:fld>
            <a:endParaRPr kumimoji="0" lang="en-US" altLang="zh-TW" sz="1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p:txBody>
          <a:bodyPr/>
          <a:lstStyle/>
          <a:p>
            <a:endParaRPr lang="zh-TW" altLang="en-US" smtClean="0"/>
          </a:p>
        </p:txBody>
      </p:sp>
      <p:sp>
        <p:nvSpPr>
          <p:cNvPr id="26627" name="內容版面配置區 2"/>
          <p:cNvSpPr>
            <a:spLocks noGrp="1"/>
          </p:cNvSpPr>
          <p:nvPr>
            <p:ph idx="1"/>
          </p:nvPr>
        </p:nvSpPr>
        <p:spPr>
          <a:xfrm>
            <a:off x="0" y="2017713"/>
            <a:ext cx="8955088" cy="4114800"/>
          </a:xfrm>
        </p:spPr>
        <p:txBody>
          <a:bodyPr/>
          <a:lstStyle/>
          <a:p>
            <a:pPr marL="0" indent="0" algn="ctr">
              <a:buFont typeface="Wingdings" pitchFamily="2" charset="2"/>
              <a:buNone/>
            </a:pPr>
            <a:r>
              <a:rPr lang="en-US" altLang="zh-TW" sz="6600" b="1" dirty="0" smtClean="0"/>
              <a:t>3. </a:t>
            </a:r>
            <a:r>
              <a:rPr lang="zh-TW" altLang="en-US" sz="6600" b="1" dirty="0" smtClean="0"/>
              <a:t>演算法的例子</a:t>
            </a:r>
            <a:endParaRPr lang="zh-TW" altLang="en-US" sz="6600" dirty="0" smtClean="0"/>
          </a:p>
        </p:txBody>
      </p:sp>
      <p:sp>
        <p:nvSpPr>
          <p:cNvPr id="26628"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442F1F38-7DBE-406B-B55F-8DC6ED930FEE}" type="slidenum">
              <a:rPr kumimoji="0" lang="en-US" altLang="zh-TW" sz="1400" smtClean="0"/>
              <a:pPr>
                <a:spcBef>
                  <a:spcPct val="0"/>
                </a:spcBef>
                <a:buClrTx/>
                <a:buSzTx/>
                <a:buFontTx/>
                <a:buNone/>
              </a:pPr>
              <a:t>17</a:t>
            </a:fld>
            <a:endParaRPr kumimoji="0" lang="en-US" altLang="zh-TW" sz="14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TW" altLang="en-US" smtClean="0"/>
              <a:t>解決正整數</a:t>
            </a:r>
            <a:r>
              <a:rPr lang="en-US" altLang="zh-TW" smtClean="0"/>
              <a:t>m</a:t>
            </a:r>
            <a:r>
              <a:rPr lang="zh-TW" altLang="en-US" smtClean="0"/>
              <a:t>是不是正整數</a:t>
            </a:r>
            <a:r>
              <a:rPr lang="en-US" altLang="zh-TW" smtClean="0"/>
              <a:t>n</a:t>
            </a:r>
            <a:r>
              <a:rPr lang="zh-TW" altLang="en-US" smtClean="0"/>
              <a:t>的倍數問題的流程圖</a:t>
            </a:r>
            <a:endParaRPr lang="en-US" altLang="zh-TW" smtClean="0"/>
          </a:p>
        </p:txBody>
      </p:sp>
      <p:sp>
        <p:nvSpPr>
          <p:cNvPr id="27651" name="Rectangle 3"/>
          <p:cNvSpPr>
            <a:spLocks noGrp="1" noChangeArrowheads="1"/>
          </p:cNvSpPr>
          <p:nvPr>
            <p:ph type="body" idx="1"/>
          </p:nvPr>
        </p:nvSpPr>
        <p:spPr/>
        <p:txBody>
          <a:bodyPr/>
          <a:lstStyle/>
          <a:p>
            <a:pPr eaLnBrk="1" hangingPunct="1"/>
            <a:endParaRPr lang="zh-TW" altLang="zh-TW" smtClean="0"/>
          </a:p>
        </p:txBody>
      </p:sp>
      <p:sp>
        <p:nvSpPr>
          <p:cNvPr id="2765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608FDB05-1D23-4484-9784-0C52FA58D85E}" type="slidenum">
              <a:rPr kumimoji="0" lang="en-US" altLang="zh-TW" sz="1400" smtClean="0"/>
              <a:pPr>
                <a:spcBef>
                  <a:spcPct val="0"/>
                </a:spcBef>
                <a:buClrTx/>
                <a:buSzTx/>
                <a:buFontTx/>
                <a:buNone/>
              </a:pPr>
              <a:t>18</a:t>
            </a:fld>
            <a:endParaRPr kumimoji="0" lang="en-US" altLang="zh-TW" sz="1400" smtClean="0"/>
          </a:p>
        </p:txBody>
      </p:sp>
      <p:pic>
        <p:nvPicPr>
          <p:cNvPr id="27653" name="Picture 2" descr="C:\Users\BobAcer\Desktop\2m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060575"/>
            <a:ext cx="5545138" cy="470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p:cNvSpPr>
            <a:spLocks noGrp="1"/>
          </p:cNvSpPr>
          <p:nvPr>
            <p:ph type="title"/>
          </p:nvPr>
        </p:nvSpPr>
        <p:spPr/>
        <p:txBody>
          <a:bodyPr/>
          <a:lstStyle/>
          <a:p>
            <a:r>
              <a:rPr lang="zh-TW" altLang="en-US" smtClean="0"/>
              <a:t>解決正整數</a:t>
            </a:r>
            <a:r>
              <a:rPr lang="en-US" altLang="zh-TW" smtClean="0"/>
              <a:t>m</a:t>
            </a:r>
            <a:r>
              <a:rPr lang="zh-TW" altLang="en-US" smtClean="0"/>
              <a:t>是不是正整數</a:t>
            </a:r>
            <a:r>
              <a:rPr lang="en-US" altLang="zh-TW" smtClean="0"/>
              <a:t>n</a:t>
            </a:r>
            <a:r>
              <a:rPr lang="zh-TW" altLang="en-US" smtClean="0"/>
              <a:t>的倍數問題的</a:t>
            </a:r>
            <a:r>
              <a:rPr lang="en-US" altLang="zh-TW" smtClean="0"/>
              <a:t>C++</a:t>
            </a:r>
            <a:r>
              <a:rPr lang="zh-TW" altLang="en-US" smtClean="0"/>
              <a:t>程式</a:t>
            </a:r>
          </a:p>
        </p:txBody>
      </p:sp>
      <p:sp>
        <p:nvSpPr>
          <p:cNvPr id="28675" name="內容版面配置區 2"/>
          <p:cNvSpPr>
            <a:spLocks noGrp="1"/>
          </p:cNvSpPr>
          <p:nvPr>
            <p:ph idx="1"/>
          </p:nvPr>
        </p:nvSpPr>
        <p:spPr/>
        <p:txBody>
          <a:bodyPr/>
          <a:lstStyle/>
          <a:p>
            <a:endParaRPr lang="zh-TW" altLang="en-US" smtClean="0"/>
          </a:p>
        </p:txBody>
      </p:sp>
      <p:sp>
        <p:nvSpPr>
          <p:cNvPr id="2867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C1DE46D1-CAF5-4698-9E57-CFD178839261}" type="slidenum">
              <a:rPr kumimoji="0" lang="en-US" altLang="zh-TW" sz="1400" smtClean="0"/>
              <a:pPr>
                <a:spcBef>
                  <a:spcPct val="0"/>
                </a:spcBef>
                <a:buClrTx/>
                <a:buSzTx/>
                <a:buFontTx/>
                <a:buNone/>
              </a:pPr>
              <a:t>19</a:t>
            </a:fld>
            <a:endParaRPr kumimoji="0" lang="en-US" altLang="zh-TW" sz="1400" smtClean="0"/>
          </a:p>
        </p:txBody>
      </p:sp>
      <p:pic>
        <p:nvPicPr>
          <p:cNvPr id="286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060575"/>
            <a:ext cx="7488237" cy="424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p:txBody>
          <a:bodyPr/>
          <a:lstStyle/>
          <a:p>
            <a:endParaRPr lang="zh-TW" altLang="en-US" smtClean="0"/>
          </a:p>
        </p:txBody>
      </p:sp>
      <p:sp>
        <p:nvSpPr>
          <p:cNvPr id="11267" name="內容版面配置區 2"/>
          <p:cNvSpPr>
            <a:spLocks noGrp="1"/>
          </p:cNvSpPr>
          <p:nvPr>
            <p:ph idx="1"/>
          </p:nvPr>
        </p:nvSpPr>
        <p:spPr>
          <a:xfrm>
            <a:off x="179388" y="2017713"/>
            <a:ext cx="8775700" cy="4114800"/>
          </a:xfrm>
        </p:spPr>
        <p:txBody>
          <a:bodyPr/>
          <a:lstStyle/>
          <a:p>
            <a:pPr marL="0" indent="0" algn="ctr">
              <a:buFont typeface="Wingdings" pitchFamily="2" charset="2"/>
              <a:buNone/>
            </a:pPr>
            <a:r>
              <a:rPr lang="en-US" altLang="zh-TW" sz="6000" b="1" dirty="0" smtClean="0"/>
              <a:t>1 </a:t>
            </a:r>
            <a:r>
              <a:rPr lang="zh-TW" altLang="en-US" sz="6000" b="1" dirty="0" smtClean="0"/>
              <a:t>演算法名稱的由來</a:t>
            </a:r>
            <a:endParaRPr lang="zh-TW" altLang="en-US" sz="6000" dirty="0" smtClean="0"/>
          </a:p>
        </p:txBody>
      </p:sp>
      <p:sp>
        <p:nvSpPr>
          <p:cNvPr id="11268"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B419C6B6-255E-44FF-AC50-C63D253D34CE}" type="slidenum">
              <a:rPr kumimoji="0" lang="en-US" altLang="zh-TW" sz="1400" smtClean="0"/>
              <a:pPr>
                <a:spcBef>
                  <a:spcPct val="0"/>
                </a:spcBef>
                <a:buClrTx/>
                <a:buSzTx/>
                <a:buFontTx/>
                <a:buNone/>
              </a:pPr>
              <a:t>2</a:t>
            </a:fld>
            <a:endParaRPr kumimoji="0" lang="en-US" altLang="zh-TW" sz="1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p:cNvSpPr>
          <p:nvPr>
            <p:ph type="title"/>
          </p:nvPr>
        </p:nvSpPr>
        <p:spPr/>
        <p:txBody>
          <a:bodyPr/>
          <a:lstStyle/>
          <a:p>
            <a:r>
              <a:rPr lang="zh-TW" altLang="en-US" smtClean="0"/>
              <a:t>一個既不會終止，也不產生輸出的</a:t>
            </a:r>
            <a:r>
              <a:rPr lang="en-US" altLang="zh-TW" smtClean="0"/>
              <a:t>C</a:t>
            </a:r>
            <a:r>
              <a:rPr lang="zh-TW" altLang="en-US" smtClean="0"/>
              <a:t>程式 </a:t>
            </a:r>
            <a:r>
              <a:rPr lang="en-US" altLang="zh-TW" smtClean="0"/>
              <a:t>– </a:t>
            </a:r>
            <a:r>
              <a:rPr lang="zh-TW" altLang="en-US" smtClean="0"/>
              <a:t>不是演算法</a:t>
            </a:r>
          </a:p>
        </p:txBody>
      </p:sp>
      <p:sp>
        <p:nvSpPr>
          <p:cNvPr id="29699" name="內容版面配置區 2"/>
          <p:cNvSpPr>
            <a:spLocks noGrp="1"/>
          </p:cNvSpPr>
          <p:nvPr>
            <p:ph idx="1"/>
          </p:nvPr>
        </p:nvSpPr>
        <p:spPr/>
        <p:txBody>
          <a:bodyPr/>
          <a:lstStyle/>
          <a:p>
            <a:endParaRPr lang="zh-TW" altLang="en-US" smtClean="0"/>
          </a:p>
        </p:txBody>
      </p:sp>
      <p:sp>
        <p:nvSpPr>
          <p:cNvPr id="2970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3BFEEC0A-1A82-405B-9B7E-492A83D5F2F8}" type="slidenum">
              <a:rPr kumimoji="0" lang="en-US" altLang="zh-TW" sz="1400" smtClean="0"/>
              <a:pPr>
                <a:spcBef>
                  <a:spcPct val="0"/>
                </a:spcBef>
                <a:buClrTx/>
                <a:buSzTx/>
                <a:buFontTx/>
                <a:buNone/>
              </a:pPr>
              <a:t>20</a:t>
            </a:fld>
            <a:endParaRPr kumimoji="0" lang="en-US" altLang="zh-TW" sz="1400" smtClean="0"/>
          </a:p>
        </p:txBody>
      </p:sp>
      <p:pic>
        <p:nvPicPr>
          <p:cNvPr id="297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2133600"/>
            <a:ext cx="7437438" cy="352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title"/>
          </p:nvPr>
        </p:nvSpPr>
        <p:spPr>
          <a:xfrm>
            <a:off x="291547" y="241640"/>
            <a:ext cx="8520600" cy="7635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Autofit/>
          </a:bodyPr>
          <a:lstStyle/>
          <a:p>
            <a:pPr>
              <a:spcAft>
                <a:spcPts val="0"/>
              </a:spcAft>
              <a:buClr>
                <a:schemeClr val="accent1"/>
              </a:buClr>
              <a:buSzPct val="25000"/>
              <a:buFont typeface="PT Sans Narrow"/>
              <a:buNone/>
            </a:pPr>
            <a:r>
              <a:rPr lang="en-US" altLang="zh-TW" sz="3600" b="1" dirty="0">
                <a:solidFill>
                  <a:schemeClr val="accent1"/>
                </a:solidFill>
                <a:ea typeface="PT Sans Narrow"/>
                <a:cs typeface="PT Sans Narrow"/>
                <a:sym typeface="PT Sans Narrow"/>
              </a:rPr>
              <a:t>Artificial </a:t>
            </a:r>
            <a:r>
              <a:rPr lang="zh-TW" sz="3600" b="1" dirty="0">
                <a:solidFill>
                  <a:schemeClr val="accent1"/>
                </a:solidFill>
                <a:ea typeface="PT Sans Narrow"/>
                <a:cs typeface="PT Sans Narrow"/>
                <a:sym typeface="PT Sans Narrow"/>
              </a:rPr>
              <a:t>Neur</a:t>
            </a:r>
            <a:r>
              <a:rPr lang="en-US" altLang="zh-TW" sz="3600" b="1" dirty="0">
                <a:solidFill>
                  <a:schemeClr val="accent1"/>
                </a:solidFill>
                <a:ea typeface="PT Sans Narrow"/>
                <a:cs typeface="PT Sans Narrow"/>
                <a:sym typeface="PT Sans Narrow"/>
              </a:rPr>
              <a:t>on</a:t>
            </a:r>
            <a:endParaRPr lang="zh-TW" sz="3600" b="1" dirty="0">
              <a:solidFill>
                <a:schemeClr val="accent1"/>
              </a:solidFill>
              <a:ea typeface="PT Sans Narrow"/>
              <a:cs typeface="PT Sans Narrow"/>
              <a:sym typeface="PT Sans Narrow"/>
            </a:endParaRPr>
          </a:p>
        </p:txBody>
      </p:sp>
      <p:pic>
        <p:nvPicPr>
          <p:cNvPr id="2050" name="Picture 2" descr="https://www.researchgate.net/profile/Metin_Aydin2/publication/260432101/figure/fig2/AS:297008049999873@1447823645101/Figure-3-Detailed-view-of-an-ANN-neur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 y="1417954"/>
            <a:ext cx="8651231" cy="481505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28600" y="6251201"/>
            <a:ext cx="8473440" cy="600164"/>
          </a:xfrm>
          <a:prstGeom prst="rect">
            <a:avLst/>
          </a:prstGeom>
        </p:spPr>
        <p:txBody>
          <a:bodyPr wrap="square">
            <a:spAutoFit/>
          </a:bodyPr>
          <a:lstStyle/>
          <a:p>
            <a:r>
              <a:rPr lang="en-US" altLang="zh-TW" sz="1100" dirty="0" smtClean="0">
                <a:solidFill>
                  <a:srgbClr val="CE93D8"/>
                </a:solidFill>
              </a:rPr>
              <a:t>Adapted from: https</a:t>
            </a:r>
            <a:r>
              <a:rPr lang="en-US" altLang="zh-TW" sz="1100" dirty="0">
                <a:solidFill>
                  <a:srgbClr val="CE93D8"/>
                </a:solidFill>
              </a:rPr>
              <a:t>://www.researchgate.net/publication/260432101_Modeling_of_Driver_Lane_Choice_Behavior_with_Artificial_Neural_Networks_ANN_and_Linear_Regression_LR_Analysis_on_Deformed_Roads</a:t>
            </a:r>
            <a:endParaRPr lang="zh-TW" altLang="en-US" sz="1100" dirty="0">
              <a:solidFill>
                <a:srgbClr val="CE93D8"/>
              </a:solidFill>
            </a:endParaRPr>
          </a:p>
        </p:txBody>
      </p:sp>
      <p:sp>
        <p:nvSpPr>
          <p:cNvPr id="3" name="文字方塊 2"/>
          <p:cNvSpPr txBox="1"/>
          <p:nvPr/>
        </p:nvSpPr>
        <p:spPr>
          <a:xfrm>
            <a:off x="966013" y="836712"/>
            <a:ext cx="8224511" cy="523220"/>
          </a:xfrm>
          <a:prstGeom prst="rect">
            <a:avLst/>
          </a:prstGeom>
          <a:solidFill>
            <a:schemeClr val="bg1"/>
          </a:solidFill>
        </p:spPr>
        <p:txBody>
          <a:bodyPr wrap="square" rtlCol="0">
            <a:spAutoFit/>
          </a:bodyPr>
          <a:lstStyle/>
          <a:p>
            <a:r>
              <a:rPr lang="en-US" altLang="zh-TW" sz="2800" dirty="0" smtClean="0"/>
              <a:t>         Neuron: y</a:t>
            </a:r>
            <a:r>
              <a:rPr lang="en-US" altLang="zh-TW" sz="2800" baseline="-25000" dirty="0" smtClean="0"/>
              <a:t>j</a:t>
            </a:r>
            <a:r>
              <a:rPr lang="en-US" altLang="zh-TW" sz="2800" dirty="0" smtClean="0"/>
              <a:t>=</a:t>
            </a:r>
            <a:r>
              <a:rPr lang="en-US" altLang="zh-TW" sz="2800" dirty="0">
                <a:sym typeface="Symbol" panose="05050102010706020507" pitchFamily="18" charset="2"/>
              </a:rPr>
              <a:t> </a:t>
            </a:r>
            <a:r>
              <a:rPr lang="en-US" altLang="zh-TW" sz="2800" b="1" dirty="0" smtClean="0">
                <a:solidFill>
                  <a:srgbClr val="FF0000"/>
                </a:solidFill>
                <a:sym typeface="Symbol" panose="05050102010706020507" pitchFamily="18" charset="2"/>
              </a:rPr>
              <a:t>b</a:t>
            </a:r>
            <a:r>
              <a:rPr lang="en-US" altLang="zh-TW" sz="2800" dirty="0" smtClean="0">
                <a:sym typeface="Symbol" panose="05050102010706020507" pitchFamily="18" charset="2"/>
              </a:rPr>
              <a:t>+</a:t>
            </a:r>
            <a:r>
              <a:rPr lang="en-US" altLang="zh-TW" sz="2800" baseline="-25000" dirty="0" smtClean="0">
                <a:sym typeface="Symbol" panose="05050102010706020507" pitchFamily="18" charset="2"/>
              </a:rPr>
              <a:t>i=1..</a:t>
            </a:r>
            <a:r>
              <a:rPr lang="en-US" altLang="zh-TW" sz="2800" baseline="-25000" dirty="0">
                <a:sym typeface="Symbol" panose="05050102010706020507" pitchFamily="18" charset="2"/>
              </a:rPr>
              <a:t>n</a:t>
            </a:r>
            <a:r>
              <a:rPr lang="en-US" altLang="zh-TW" sz="2800" dirty="0">
                <a:sym typeface="Symbol" panose="05050102010706020507" pitchFamily="18" charset="2"/>
              </a:rPr>
              <a:t>x</a:t>
            </a:r>
            <a:r>
              <a:rPr lang="en-US" altLang="zh-TW" sz="2800" baseline="-25000" dirty="0">
                <a:sym typeface="Symbol" panose="05050102010706020507" pitchFamily="18" charset="2"/>
              </a:rPr>
              <a:t>i</a:t>
            </a:r>
            <a:r>
              <a:rPr lang="en-US" altLang="zh-TW" sz="2800" dirty="0">
                <a:sym typeface="Symbol" panose="05050102010706020507" pitchFamily="18" charset="2"/>
              </a:rPr>
              <a:t>w</a:t>
            </a:r>
            <a:r>
              <a:rPr lang="en-US" altLang="zh-TW" sz="2800" baseline="-25000" dirty="0">
                <a:sym typeface="Symbol" panose="05050102010706020507" pitchFamily="18" charset="2"/>
              </a:rPr>
              <a:t>ij </a:t>
            </a:r>
            <a:r>
              <a:rPr lang="en-US" altLang="zh-TW" sz="2800" dirty="0">
                <a:sym typeface="Symbol" panose="05050102010706020507" pitchFamily="18" charset="2"/>
              </a:rPr>
              <a:t>= </a:t>
            </a:r>
            <a:r>
              <a:rPr lang="en-US" altLang="zh-TW" sz="2800" dirty="0" smtClean="0">
                <a:solidFill>
                  <a:srgbClr val="0000FF"/>
                </a:solidFill>
                <a:sym typeface="Symbol" panose="05050102010706020507" pitchFamily="18" charset="2"/>
              </a:rPr>
              <a:t></a:t>
            </a:r>
            <a:r>
              <a:rPr lang="en-US" altLang="zh-TW" sz="2800" baseline="-25000" dirty="0" smtClean="0">
                <a:solidFill>
                  <a:srgbClr val="0000FF"/>
                </a:solidFill>
                <a:sym typeface="Symbol" panose="05050102010706020507" pitchFamily="18" charset="2"/>
              </a:rPr>
              <a:t>i=0..n</a:t>
            </a:r>
            <a:r>
              <a:rPr lang="en-US" altLang="zh-TW" sz="2800" dirty="0" smtClean="0">
                <a:solidFill>
                  <a:srgbClr val="0000FF"/>
                </a:solidFill>
                <a:sym typeface="Symbol" panose="05050102010706020507" pitchFamily="18" charset="2"/>
              </a:rPr>
              <a:t>x</a:t>
            </a:r>
            <a:r>
              <a:rPr lang="en-US" altLang="zh-TW" sz="2800" baseline="-25000" dirty="0" smtClean="0">
                <a:solidFill>
                  <a:srgbClr val="0000FF"/>
                </a:solidFill>
                <a:sym typeface="Symbol" panose="05050102010706020507" pitchFamily="18" charset="2"/>
              </a:rPr>
              <a:t>i</a:t>
            </a:r>
            <a:r>
              <a:rPr lang="en-US" altLang="zh-TW" sz="2800" dirty="0" smtClean="0">
                <a:solidFill>
                  <a:srgbClr val="0000FF"/>
                </a:solidFill>
                <a:sym typeface="Symbol" panose="05050102010706020507" pitchFamily="18" charset="2"/>
              </a:rPr>
              <a:t>w</a:t>
            </a:r>
            <a:r>
              <a:rPr lang="en-US" altLang="zh-TW" sz="2800" baseline="-25000" dirty="0" smtClean="0">
                <a:solidFill>
                  <a:srgbClr val="0000FF"/>
                </a:solidFill>
                <a:sym typeface="Symbol" panose="05050102010706020507" pitchFamily="18" charset="2"/>
              </a:rPr>
              <a:t>ij</a:t>
            </a:r>
            <a:endParaRPr lang="zh-TW" altLang="en-US" sz="2800" dirty="0">
              <a:solidFill>
                <a:srgbClr val="0000FF"/>
              </a:solidFill>
            </a:endParaRPr>
          </a:p>
        </p:txBody>
      </p:sp>
      <p:sp>
        <p:nvSpPr>
          <p:cNvPr id="7" name="文字方塊 6"/>
          <p:cNvSpPr txBox="1"/>
          <p:nvPr/>
        </p:nvSpPr>
        <p:spPr>
          <a:xfrm>
            <a:off x="2890686" y="5565463"/>
            <a:ext cx="2602671" cy="400110"/>
          </a:xfrm>
          <a:prstGeom prst="rect">
            <a:avLst/>
          </a:prstGeom>
          <a:solidFill>
            <a:schemeClr val="bg1"/>
          </a:solidFill>
        </p:spPr>
        <p:txBody>
          <a:bodyPr wrap="square" rtlCol="0">
            <a:spAutoFit/>
          </a:bodyPr>
          <a:lstStyle/>
          <a:p>
            <a:r>
              <a:rPr lang="en-US" altLang="zh-TW" sz="2000" dirty="0" smtClean="0"/>
              <a:t> Linear Transform</a:t>
            </a:r>
            <a:endParaRPr lang="zh-TW" altLang="en-US" sz="2000" dirty="0"/>
          </a:p>
        </p:txBody>
      </p:sp>
      <p:sp>
        <p:nvSpPr>
          <p:cNvPr id="8" name="文字方塊 7"/>
          <p:cNvSpPr txBox="1"/>
          <p:nvPr/>
        </p:nvSpPr>
        <p:spPr>
          <a:xfrm>
            <a:off x="5368414" y="5565465"/>
            <a:ext cx="2602671" cy="707886"/>
          </a:xfrm>
          <a:prstGeom prst="rect">
            <a:avLst/>
          </a:prstGeom>
          <a:solidFill>
            <a:schemeClr val="bg1"/>
          </a:solidFill>
        </p:spPr>
        <p:txBody>
          <a:bodyPr wrap="square" rtlCol="0">
            <a:spAutoFit/>
          </a:bodyPr>
          <a:lstStyle/>
          <a:p>
            <a:r>
              <a:rPr lang="en-US" altLang="zh-TW" sz="2000" dirty="0" smtClean="0"/>
              <a:t>Nonlinear Transform</a:t>
            </a:r>
          </a:p>
          <a:p>
            <a:r>
              <a:rPr lang="en-US" altLang="zh-TW" sz="2000" dirty="0" smtClean="0"/>
              <a:t>(Activation Function)</a:t>
            </a:r>
            <a:endParaRPr lang="zh-TW" altLang="en-US" sz="2000" dirty="0"/>
          </a:p>
        </p:txBody>
      </p:sp>
      <p:sp>
        <p:nvSpPr>
          <p:cNvPr id="9" name="文字方塊 8"/>
          <p:cNvSpPr txBox="1"/>
          <p:nvPr/>
        </p:nvSpPr>
        <p:spPr>
          <a:xfrm>
            <a:off x="1698158" y="2435556"/>
            <a:ext cx="511641" cy="383844"/>
          </a:xfrm>
          <a:prstGeom prst="rect">
            <a:avLst/>
          </a:prstGeom>
          <a:solidFill>
            <a:schemeClr val="bg1"/>
          </a:solidFill>
        </p:spPr>
        <p:txBody>
          <a:bodyPr wrap="square" lIns="0" tIns="0" rIns="0" bIns="0" rtlCol="0">
            <a:spAutoFit/>
          </a:bodyPr>
          <a:lstStyle/>
          <a:p>
            <a:r>
              <a:rPr lang="en-US" altLang="zh-TW" sz="2400" dirty="0" smtClean="0"/>
              <a:t>w</a:t>
            </a:r>
            <a:r>
              <a:rPr lang="en-US" altLang="zh-TW" sz="2400" baseline="-25000" dirty="0" smtClean="0"/>
              <a:t>1j    </a:t>
            </a:r>
            <a:endParaRPr lang="zh-TW" altLang="en-US" sz="2400" baseline="-25000" dirty="0"/>
          </a:p>
        </p:txBody>
      </p:sp>
      <p:sp>
        <p:nvSpPr>
          <p:cNvPr id="10" name="文字方塊 9"/>
          <p:cNvSpPr txBox="1"/>
          <p:nvPr/>
        </p:nvSpPr>
        <p:spPr>
          <a:xfrm>
            <a:off x="1713398" y="3304236"/>
            <a:ext cx="511641" cy="383844"/>
          </a:xfrm>
          <a:prstGeom prst="rect">
            <a:avLst/>
          </a:prstGeom>
          <a:solidFill>
            <a:schemeClr val="bg1"/>
          </a:solidFill>
        </p:spPr>
        <p:txBody>
          <a:bodyPr wrap="square" lIns="0" tIns="0" rIns="0" bIns="0" rtlCol="0">
            <a:spAutoFit/>
          </a:bodyPr>
          <a:lstStyle/>
          <a:p>
            <a:r>
              <a:rPr lang="en-US" altLang="zh-TW" sz="2400" dirty="0" smtClean="0"/>
              <a:t>w</a:t>
            </a:r>
            <a:r>
              <a:rPr lang="en-US" altLang="zh-TW" sz="2400" baseline="-25000" dirty="0" smtClean="0"/>
              <a:t>2j    </a:t>
            </a:r>
            <a:endParaRPr lang="zh-TW" altLang="en-US" sz="2400" baseline="-25000" dirty="0"/>
          </a:p>
        </p:txBody>
      </p:sp>
      <p:sp>
        <p:nvSpPr>
          <p:cNvPr id="11" name="文字方塊 10"/>
          <p:cNvSpPr txBox="1"/>
          <p:nvPr/>
        </p:nvSpPr>
        <p:spPr>
          <a:xfrm>
            <a:off x="1652439" y="3990036"/>
            <a:ext cx="557360" cy="369332"/>
          </a:xfrm>
          <a:prstGeom prst="rect">
            <a:avLst/>
          </a:prstGeom>
          <a:solidFill>
            <a:schemeClr val="bg1"/>
          </a:solidFill>
        </p:spPr>
        <p:txBody>
          <a:bodyPr wrap="square" lIns="0" tIns="0" rIns="0" bIns="0" rtlCol="0">
            <a:spAutoFit/>
          </a:bodyPr>
          <a:lstStyle/>
          <a:p>
            <a:r>
              <a:rPr lang="en-US" altLang="zh-TW" sz="2400" dirty="0" smtClean="0"/>
              <a:t>w</a:t>
            </a:r>
            <a:r>
              <a:rPr lang="en-US" altLang="zh-TW" sz="2400" baseline="-25000" dirty="0" smtClean="0"/>
              <a:t>nj    </a:t>
            </a:r>
            <a:endParaRPr lang="zh-TW" altLang="en-US" sz="2400" baseline="-25000" dirty="0"/>
          </a:p>
        </p:txBody>
      </p:sp>
      <p:cxnSp>
        <p:nvCxnSpPr>
          <p:cNvPr id="6" name="直線單箭頭接點 5"/>
          <p:cNvCxnSpPr/>
          <p:nvPr/>
        </p:nvCxnSpPr>
        <p:spPr>
          <a:xfrm>
            <a:off x="1165142" y="2034652"/>
            <a:ext cx="1821898" cy="708286"/>
          </a:xfrm>
          <a:prstGeom prst="straightConnector1">
            <a:avLst/>
          </a:prstGeom>
          <a:ln w="34925">
            <a:solidFill>
              <a:srgbClr val="0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1817009" y="1915246"/>
            <a:ext cx="785580" cy="369332"/>
          </a:xfrm>
          <a:prstGeom prst="rect">
            <a:avLst/>
          </a:prstGeom>
          <a:solidFill>
            <a:schemeClr val="bg1"/>
          </a:solidFill>
        </p:spPr>
        <p:txBody>
          <a:bodyPr wrap="square" lIns="0" tIns="0" rIns="0" bIns="0" rtlCol="0">
            <a:spAutoFit/>
          </a:bodyPr>
          <a:lstStyle/>
          <a:p>
            <a:r>
              <a:rPr lang="en-US" altLang="zh-TW" sz="2400" dirty="0" smtClean="0">
                <a:solidFill>
                  <a:srgbClr val="FF0000"/>
                </a:solidFill>
              </a:rPr>
              <a:t>b</a:t>
            </a:r>
            <a:r>
              <a:rPr lang="en-US" altLang="zh-TW" sz="2400" baseline="-25000" dirty="0" smtClean="0"/>
              <a:t>    </a:t>
            </a:r>
            <a:endParaRPr lang="zh-TW" altLang="en-US" sz="2400" baseline="-25000" dirty="0"/>
          </a:p>
        </p:txBody>
      </p:sp>
      <p:sp>
        <p:nvSpPr>
          <p:cNvPr id="14" name="文字方塊 13"/>
          <p:cNvSpPr txBox="1"/>
          <p:nvPr/>
        </p:nvSpPr>
        <p:spPr>
          <a:xfrm>
            <a:off x="387902" y="1716068"/>
            <a:ext cx="777240" cy="369332"/>
          </a:xfrm>
          <a:prstGeom prst="rect">
            <a:avLst/>
          </a:prstGeom>
          <a:solidFill>
            <a:schemeClr val="bg1"/>
          </a:solidFill>
        </p:spPr>
        <p:txBody>
          <a:bodyPr wrap="square" lIns="0" tIns="0" rIns="0" bIns="0" rtlCol="0">
            <a:spAutoFit/>
          </a:bodyPr>
          <a:lstStyle/>
          <a:p>
            <a:r>
              <a:rPr lang="en-US" altLang="zh-TW" sz="2400" dirty="0" smtClean="0">
                <a:solidFill>
                  <a:srgbClr val="0000FF"/>
                </a:solidFill>
              </a:rPr>
              <a:t>x</a:t>
            </a:r>
            <a:r>
              <a:rPr lang="en-US" altLang="zh-TW" sz="2400" baseline="-25000" dirty="0" smtClean="0">
                <a:solidFill>
                  <a:srgbClr val="0000FF"/>
                </a:solidFill>
              </a:rPr>
              <a:t>0</a:t>
            </a:r>
            <a:r>
              <a:rPr lang="en-US" altLang="zh-TW" sz="2400" dirty="0" smtClean="0">
                <a:solidFill>
                  <a:srgbClr val="0000FF"/>
                </a:solidFill>
              </a:rPr>
              <a:t>=1</a:t>
            </a:r>
            <a:endParaRPr lang="zh-TW" altLang="en-US" sz="2400" baseline="-25000" dirty="0">
              <a:solidFill>
                <a:srgbClr val="0000FF"/>
              </a:solidFill>
            </a:endParaRPr>
          </a:p>
        </p:txBody>
      </p:sp>
      <p:sp>
        <p:nvSpPr>
          <p:cNvPr id="15" name="文字方塊 14"/>
          <p:cNvSpPr txBox="1"/>
          <p:nvPr/>
        </p:nvSpPr>
        <p:spPr>
          <a:xfrm>
            <a:off x="714554" y="4433327"/>
            <a:ext cx="388620" cy="369332"/>
          </a:xfrm>
          <a:prstGeom prst="rect">
            <a:avLst/>
          </a:prstGeom>
          <a:solidFill>
            <a:schemeClr val="bg1"/>
          </a:solidFill>
        </p:spPr>
        <p:txBody>
          <a:bodyPr wrap="square" lIns="0" tIns="0" rIns="0" bIns="0" rtlCol="0">
            <a:spAutoFit/>
          </a:bodyPr>
          <a:lstStyle/>
          <a:p>
            <a:r>
              <a:rPr lang="en-US" altLang="zh-TW" sz="2400" dirty="0" smtClean="0"/>
              <a:t>x</a:t>
            </a:r>
            <a:r>
              <a:rPr lang="en-US" altLang="zh-TW" sz="2400" baseline="-25000" dirty="0" smtClean="0"/>
              <a:t>n</a:t>
            </a:r>
            <a:endParaRPr lang="zh-TW" altLang="en-US" sz="2400" baseline="-25000" dirty="0"/>
          </a:p>
        </p:txBody>
      </p:sp>
      <p:sp>
        <p:nvSpPr>
          <p:cNvPr id="17" name="文字方塊 16"/>
          <p:cNvSpPr txBox="1"/>
          <p:nvPr/>
        </p:nvSpPr>
        <p:spPr>
          <a:xfrm>
            <a:off x="2029836" y="1925132"/>
            <a:ext cx="860850" cy="369332"/>
          </a:xfrm>
          <a:prstGeom prst="rect">
            <a:avLst/>
          </a:prstGeom>
          <a:solidFill>
            <a:schemeClr val="bg1"/>
          </a:solidFill>
        </p:spPr>
        <p:txBody>
          <a:bodyPr wrap="square" lIns="0" tIns="0" rIns="0" bIns="0" rtlCol="0">
            <a:spAutoFit/>
          </a:bodyPr>
          <a:lstStyle/>
          <a:p>
            <a:r>
              <a:rPr lang="en-US" altLang="zh-TW" sz="2400" dirty="0" smtClean="0">
                <a:solidFill>
                  <a:srgbClr val="0000FF"/>
                </a:solidFill>
              </a:rPr>
              <a:t>=w</a:t>
            </a:r>
            <a:r>
              <a:rPr lang="en-US" altLang="zh-TW" sz="2400" baseline="-25000" dirty="0" smtClean="0">
                <a:solidFill>
                  <a:srgbClr val="0000FF"/>
                </a:solidFill>
              </a:rPr>
              <a:t>0j </a:t>
            </a:r>
            <a:r>
              <a:rPr lang="en-US" altLang="zh-TW" sz="2400" baseline="-25000" dirty="0" smtClean="0"/>
              <a:t>   </a:t>
            </a:r>
            <a:endParaRPr lang="zh-TW" altLang="en-US" sz="2400" baseline="-25000" dirty="0"/>
          </a:p>
        </p:txBody>
      </p:sp>
      <p:pic>
        <p:nvPicPr>
          <p:cNvPr id="6146" name="Picture 2" descr="「unit step function F」的圖片搜尋結果"/>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l="34073" t="3743" r="2793" b="8136"/>
          <a:stretch/>
        </p:blipFill>
        <p:spPr bwMode="auto">
          <a:xfrm>
            <a:off x="5678565" y="2226265"/>
            <a:ext cx="1783860" cy="1224173"/>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p:cNvSpPr>
            <a:spLocks noGrp="1"/>
          </p:cNvSpPr>
          <p:nvPr>
            <p:ph type="sldNum" idx="12"/>
          </p:nvPr>
        </p:nvSpPr>
        <p:spPr/>
        <p:txBody>
          <a:bodyPr/>
          <a:lstStyle/>
          <a:p>
            <a:pPr lvl="0">
              <a:spcBef>
                <a:spcPts val="0"/>
              </a:spcBef>
              <a:buNone/>
            </a:pPr>
            <a:fld id="{00000000-1234-1234-1234-123412341234}" type="slidenum">
              <a:rPr lang="en-US" altLang="zh-TW" smtClean="0"/>
              <a:t>21</a:t>
            </a:fld>
            <a:endParaRPr lang="zh-TW"/>
          </a:p>
        </p:txBody>
      </p:sp>
    </p:spTree>
    <p:extLst>
      <p:ext uri="{BB962C8B-B14F-4D97-AF65-F5344CB8AC3E}">
        <p14:creationId xmlns:p14="http://schemas.microsoft.com/office/powerpoint/2010/main" val="234295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0-#ppt_w/2"/>
                                          </p:val>
                                        </p:tav>
                                        <p:tav tm="100000">
                                          <p:val>
                                            <p:strVal val="#ppt_x"/>
                                          </p:val>
                                        </p:tav>
                                      </p:tavLst>
                                    </p:anim>
                                    <p:anim calcmode="lin" valueType="num">
                                      <p:cBhvr additive="base">
                                        <p:cTn id="2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Shape 553"/>
          <p:cNvSpPr txBox="1">
            <a:spLocks noGrp="1"/>
          </p:cNvSpPr>
          <p:nvPr>
            <p:ph type="title"/>
          </p:nvPr>
        </p:nvSpPr>
        <p:spPr>
          <a:xfrm>
            <a:off x="311700" y="593366"/>
            <a:ext cx="8520600" cy="7635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Autofit/>
          </a:bodyPr>
          <a:lstStyle/>
          <a:p>
            <a:pPr>
              <a:spcAft>
                <a:spcPts val="0"/>
              </a:spcAft>
              <a:buClr>
                <a:schemeClr val="accent1"/>
              </a:buClr>
              <a:buSzPct val="25000"/>
              <a:buFont typeface="PT Sans Narrow"/>
              <a:buNone/>
            </a:pPr>
            <a:r>
              <a:rPr lang="zh-TW" sz="3600" b="1" dirty="0">
                <a:solidFill>
                  <a:schemeClr val="accent1"/>
                </a:solidFill>
                <a:ea typeface="PT Sans Narrow"/>
                <a:cs typeface="PT Sans Narrow"/>
                <a:sym typeface="PT Sans Narrow"/>
              </a:rPr>
              <a:t>Neuron Structure</a:t>
            </a:r>
          </a:p>
        </p:txBody>
      </p:sp>
      <p:pic>
        <p:nvPicPr>
          <p:cNvPr id="1028" name="Picture 4" descr="neuron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57" y="1674221"/>
            <a:ext cx="8599714" cy="429985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203960" y="6550670"/>
            <a:ext cx="6050280" cy="276999"/>
          </a:xfrm>
          <a:prstGeom prst="rect">
            <a:avLst/>
          </a:prstGeom>
        </p:spPr>
        <p:txBody>
          <a:bodyPr wrap="square">
            <a:spAutoFit/>
          </a:bodyPr>
          <a:lstStyle/>
          <a:p>
            <a:r>
              <a:rPr lang="en-US" altLang="zh-TW" sz="1200" dirty="0" smtClean="0">
                <a:solidFill>
                  <a:srgbClr val="CE93D8"/>
                </a:solidFill>
              </a:rPr>
              <a:t>Source: http</a:t>
            </a:r>
            <a:r>
              <a:rPr lang="en-US" altLang="zh-TW" sz="1200" dirty="0">
                <a:solidFill>
                  <a:srgbClr val="CE93D8"/>
                </a:solidFill>
              </a:rPr>
              <a:t>://www.topkeyword.info/105023-synapse-neuron-diagram.htm</a:t>
            </a:r>
            <a:endParaRPr lang="zh-TW" altLang="en-US" sz="1200" dirty="0">
              <a:solidFill>
                <a:srgbClr val="CE93D8"/>
              </a:solidFill>
            </a:endParaRPr>
          </a:p>
        </p:txBody>
      </p:sp>
      <p:sp>
        <p:nvSpPr>
          <p:cNvPr id="3" name="投影片編號版面配置區 2"/>
          <p:cNvSpPr>
            <a:spLocks noGrp="1"/>
          </p:cNvSpPr>
          <p:nvPr>
            <p:ph type="sldNum" idx="12"/>
          </p:nvPr>
        </p:nvSpPr>
        <p:spPr/>
        <p:txBody>
          <a:bodyPr/>
          <a:lstStyle/>
          <a:p>
            <a:pPr lvl="0">
              <a:spcBef>
                <a:spcPts val="0"/>
              </a:spcBef>
              <a:buNone/>
            </a:pPr>
            <a:fld id="{00000000-1234-1234-1234-123412341234}" type="slidenum">
              <a:rPr lang="en-US" altLang="zh-TW" smtClean="0"/>
              <a:t>22</a:t>
            </a:fld>
            <a:endParaRPr lang="zh-TW"/>
          </a:p>
        </p:txBody>
      </p:sp>
    </p:spTree>
    <p:extLst>
      <p:ext uri="{BB962C8B-B14F-4D97-AF65-F5344CB8AC3E}">
        <p14:creationId xmlns:p14="http://schemas.microsoft.com/office/powerpoint/2010/main" val="11661023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Shape 546"/>
          <p:cNvSpPr txBox="1">
            <a:spLocks noGrp="1"/>
          </p:cNvSpPr>
          <p:nvPr>
            <p:ph type="title"/>
          </p:nvPr>
        </p:nvSpPr>
        <p:spPr>
          <a:xfrm>
            <a:off x="311700" y="593366"/>
            <a:ext cx="8520600" cy="763500"/>
          </a:xfrm>
          <a:prstGeom prst="rect">
            <a:avLst/>
          </a:prstGeom>
          <a:solidFill>
            <a:schemeClr val="bg1"/>
          </a:solidFill>
          <a:ln>
            <a:noFill/>
          </a:ln>
        </p:spPr>
        <p:txBody>
          <a:bodyPr lIns="91425" tIns="91425" rIns="91425" bIns="91425" anchor="t" anchorCtr="0">
            <a:noAutofit/>
          </a:bodyPr>
          <a:lstStyle/>
          <a:p>
            <a:pPr lvl="0">
              <a:buClr>
                <a:schemeClr val="accent1"/>
              </a:buClr>
              <a:buSzPct val="25000"/>
            </a:pPr>
            <a:r>
              <a:rPr lang="en-US" altLang="zh-TW" sz="3600" b="1" dirty="0" smtClean="0">
                <a:solidFill>
                  <a:srgbClr val="3333FF"/>
                </a:solidFill>
              </a:rPr>
              <a:t>Neural Network in Brain</a:t>
            </a:r>
            <a:r>
              <a:rPr lang="zh-TW" sz="3600" b="1" i="0" u="none" strike="noStrike" cap="none" dirty="0" smtClean="0">
                <a:solidFill>
                  <a:srgbClr val="3333FF"/>
                </a:solidFill>
                <a:latin typeface="PT Sans Narrow"/>
                <a:ea typeface="PT Sans Narrow"/>
                <a:cs typeface="PT Sans Narrow"/>
                <a:sym typeface="PT Sans Narrow"/>
              </a:rPr>
              <a:t> </a:t>
            </a:r>
            <a:endParaRPr lang="zh-TW" sz="3600" b="1" i="0" u="none" strike="noStrike" cap="none" dirty="0">
              <a:solidFill>
                <a:srgbClr val="3333FF"/>
              </a:solidFill>
              <a:latin typeface="PT Sans Narrow"/>
              <a:ea typeface="PT Sans Narrow"/>
              <a:cs typeface="PT Sans Narrow"/>
              <a:sym typeface="PT Sans Narrow"/>
            </a:endParaRPr>
          </a:p>
        </p:txBody>
      </p:sp>
      <p:pic>
        <p:nvPicPr>
          <p:cNvPr id="547" name="Shape 547" descr="https://lh3.googleusercontent.com/r7gX2SvdO-Ezt_UREIM43jL5sd3UT9uSNhfW5REO1TVt7hMGR7yGjug5PmPSiLGOrvUhMZZ604jLD9-BIc2ogRFUe0LrsQCpsvQTqrB1ebnpaB_N-UFT6hwNS-Q6RK9T-Ku3QSeY"/>
          <p:cNvPicPr preferRelativeResize="0"/>
          <p:nvPr/>
        </p:nvPicPr>
        <p:blipFill rotWithShape="1">
          <a:blip r:embed="rId3">
            <a:alphaModFix/>
          </a:blip>
          <a:srcRect/>
          <a:stretch/>
        </p:blipFill>
        <p:spPr>
          <a:xfrm>
            <a:off x="311698" y="1536565"/>
            <a:ext cx="5718988" cy="5060178"/>
          </a:xfrm>
          <a:prstGeom prst="rect">
            <a:avLst/>
          </a:prstGeom>
          <a:noFill/>
          <a:ln>
            <a:noFill/>
          </a:ln>
        </p:spPr>
      </p:pic>
      <p:sp>
        <p:nvSpPr>
          <p:cNvPr id="548" name="Shape 548"/>
          <p:cNvSpPr txBox="1"/>
          <p:nvPr/>
        </p:nvSpPr>
        <p:spPr>
          <a:xfrm>
            <a:off x="6117770" y="1536565"/>
            <a:ext cx="2853701" cy="5693865"/>
          </a:xfrm>
          <a:prstGeom prst="rect">
            <a:avLst/>
          </a:prstGeom>
          <a:noFill/>
          <a:ln>
            <a:noFill/>
          </a:ln>
        </p:spPr>
        <p:txBody>
          <a:bodyPr lIns="91425" tIns="45700" rIns="91425" bIns="45700" anchor="t" anchorCtr="0">
            <a:noAutofit/>
          </a:bodyPr>
          <a:lstStyle/>
          <a:p>
            <a:pPr marL="285750" marR="0" lvl="0" indent="-285750" algn="l" rtl="0">
              <a:lnSpc>
                <a:spcPct val="100000"/>
              </a:lnSpc>
              <a:spcBef>
                <a:spcPts val="0"/>
              </a:spcBef>
              <a:spcAft>
                <a:spcPts val="0"/>
              </a:spcAft>
              <a:buClr>
                <a:srgbClr val="000000"/>
              </a:buClr>
              <a:buSzPct val="25000"/>
              <a:buFont typeface="Wingdings" panose="05000000000000000000" pitchFamily="2" charset="2"/>
              <a:buChar char="Ø"/>
            </a:pPr>
            <a:r>
              <a:rPr lang="zh-TW" sz="2000" b="0" i="0" u="none" strike="noStrike" cap="none" dirty="0">
                <a:solidFill>
                  <a:srgbClr val="000000"/>
                </a:solidFill>
                <a:latin typeface="Arial"/>
                <a:ea typeface="Arial"/>
                <a:cs typeface="Arial"/>
                <a:sym typeface="Arial"/>
              </a:rPr>
              <a:t>There are about 10 billion to 100 billion </a:t>
            </a:r>
            <a:r>
              <a:rPr lang="zh-TW" sz="2000" b="0" i="0" u="none" strike="noStrike" cap="none" dirty="0" smtClean="0">
                <a:solidFill>
                  <a:srgbClr val="000000"/>
                </a:solidFill>
                <a:latin typeface="Arial"/>
                <a:ea typeface="Arial"/>
                <a:cs typeface="Arial"/>
                <a:sym typeface="Arial"/>
              </a:rPr>
              <a:t>neurons </a:t>
            </a:r>
            <a:r>
              <a:rPr lang="zh-TW" sz="2000" b="0" i="0" u="none" strike="noStrike" cap="none" dirty="0">
                <a:solidFill>
                  <a:srgbClr val="000000"/>
                </a:solidFill>
                <a:latin typeface="Arial"/>
                <a:ea typeface="Arial"/>
                <a:cs typeface="Arial"/>
                <a:sym typeface="Arial"/>
              </a:rPr>
              <a:t>in the human </a:t>
            </a:r>
            <a:r>
              <a:rPr lang="zh-TW" sz="2000" b="0" i="0" u="none" strike="noStrike" cap="none" dirty="0" smtClean="0">
                <a:solidFill>
                  <a:srgbClr val="000000"/>
                </a:solidFill>
                <a:latin typeface="Arial"/>
                <a:ea typeface="Arial"/>
                <a:cs typeface="Arial"/>
                <a:sym typeface="Arial"/>
              </a:rPr>
              <a:t>brain</a:t>
            </a:r>
            <a:r>
              <a:rPr lang="en-US" altLang="zh-TW" sz="2000" b="0" i="0" u="none" strike="noStrike" cap="none" dirty="0" smtClean="0">
                <a:solidFill>
                  <a:srgbClr val="000000"/>
                </a:solidFill>
                <a:latin typeface="Arial"/>
                <a:ea typeface="Arial"/>
                <a:cs typeface="Arial"/>
                <a:sym typeface="Arial"/>
              </a:rPr>
              <a:t>.</a:t>
            </a:r>
          </a:p>
          <a:p>
            <a:pPr marL="285750" marR="0" lvl="0" indent="-285750" algn="l" rtl="0">
              <a:lnSpc>
                <a:spcPct val="100000"/>
              </a:lnSpc>
              <a:spcBef>
                <a:spcPts val="0"/>
              </a:spcBef>
              <a:spcAft>
                <a:spcPts val="0"/>
              </a:spcAft>
              <a:buClr>
                <a:srgbClr val="000000"/>
              </a:buClr>
              <a:buSzPct val="25000"/>
              <a:buFont typeface="Wingdings" panose="05000000000000000000" pitchFamily="2" charset="2"/>
              <a:buChar char="Ø"/>
            </a:pPr>
            <a:endParaRPr lang="en-US" altLang="zh-TW" sz="2000" b="0" i="0" u="none" strike="noStrike" cap="none" dirty="0" smtClean="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ct val="25000"/>
              <a:buFont typeface="Wingdings" panose="05000000000000000000" pitchFamily="2" charset="2"/>
              <a:buChar char="l"/>
            </a:pPr>
            <a:r>
              <a:rPr lang="zh-TW" sz="2000" b="0" i="0" u="none" strike="noStrike" cap="none" dirty="0" smtClean="0">
                <a:solidFill>
                  <a:srgbClr val="000000"/>
                </a:solidFill>
                <a:latin typeface="Arial"/>
                <a:ea typeface="Arial"/>
                <a:cs typeface="Arial"/>
                <a:sym typeface="Arial"/>
              </a:rPr>
              <a:t>Each </a:t>
            </a:r>
            <a:r>
              <a:rPr lang="zh-TW" sz="2000" b="0" i="0" u="none" strike="noStrike" cap="none" dirty="0">
                <a:solidFill>
                  <a:srgbClr val="000000"/>
                </a:solidFill>
                <a:latin typeface="Arial"/>
                <a:ea typeface="Arial"/>
                <a:cs typeface="Arial"/>
                <a:sym typeface="Arial"/>
              </a:rPr>
              <a:t>neuron </a:t>
            </a:r>
            <a:r>
              <a:rPr lang="zh-TW" sz="2000" b="0" i="0" u="none" strike="noStrike" cap="none" dirty="0" smtClean="0">
                <a:solidFill>
                  <a:srgbClr val="000000"/>
                </a:solidFill>
                <a:latin typeface="Arial"/>
                <a:ea typeface="Arial"/>
                <a:cs typeface="Arial"/>
                <a:sym typeface="Arial"/>
              </a:rPr>
              <a:t>is </a:t>
            </a:r>
            <a:r>
              <a:rPr lang="zh-TW" sz="2000" b="0" i="0" u="none" strike="noStrike" cap="none" dirty="0">
                <a:solidFill>
                  <a:srgbClr val="000000"/>
                </a:solidFill>
                <a:latin typeface="Arial"/>
                <a:ea typeface="Arial"/>
                <a:cs typeface="Arial"/>
                <a:sym typeface="Arial"/>
              </a:rPr>
              <a:t>connected to </a:t>
            </a:r>
            <a:r>
              <a:rPr lang="en-US" altLang="zh-TW" sz="2000" b="0" i="0" u="none" strike="noStrike" cap="none" dirty="0" smtClean="0">
                <a:solidFill>
                  <a:srgbClr val="000000"/>
                </a:solidFill>
                <a:latin typeface="Arial"/>
                <a:ea typeface="Arial"/>
                <a:cs typeface="Arial"/>
                <a:sym typeface="Arial"/>
              </a:rPr>
              <a:t>up to</a:t>
            </a:r>
            <a:r>
              <a:rPr lang="zh-TW" sz="2000" b="0" i="0" u="none" strike="noStrike" cap="none" dirty="0" smtClean="0">
                <a:solidFill>
                  <a:srgbClr val="000000"/>
                </a:solidFill>
                <a:latin typeface="Arial"/>
                <a:ea typeface="Arial"/>
                <a:cs typeface="Arial"/>
                <a:sym typeface="Arial"/>
              </a:rPr>
              <a:t> </a:t>
            </a:r>
            <a:r>
              <a:rPr lang="en-US" altLang="zh-TW" sz="2000" b="0" i="0" u="none" strike="noStrike" cap="none" dirty="0" smtClean="0">
                <a:solidFill>
                  <a:srgbClr val="000000"/>
                </a:solidFill>
                <a:latin typeface="Arial"/>
                <a:ea typeface="Arial"/>
                <a:cs typeface="Arial"/>
                <a:sym typeface="Arial"/>
              </a:rPr>
              <a:t>other 1</a:t>
            </a:r>
            <a:r>
              <a:rPr lang="zh-TW" sz="2000" b="0" i="0" u="none" strike="noStrike" cap="none" dirty="0" smtClean="0">
                <a:solidFill>
                  <a:srgbClr val="000000"/>
                </a:solidFill>
                <a:latin typeface="Arial"/>
                <a:ea typeface="Arial"/>
                <a:cs typeface="Arial"/>
                <a:sym typeface="Arial"/>
              </a:rPr>
              <a:t>00</a:t>
            </a:r>
            <a:r>
              <a:rPr lang="zh-TW" sz="2000" b="0" i="0" u="none" strike="noStrike" cap="none" dirty="0">
                <a:solidFill>
                  <a:srgbClr val="000000"/>
                </a:solidFill>
                <a:latin typeface="Arial"/>
                <a:ea typeface="Arial"/>
                <a:cs typeface="Arial"/>
                <a:sym typeface="Arial"/>
              </a:rPr>
              <a:t>,000 </a:t>
            </a:r>
            <a:r>
              <a:rPr lang="zh-TW" sz="2000" b="0" i="0" u="none" strike="noStrike" cap="none" dirty="0" smtClean="0">
                <a:solidFill>
                  <a:srgbClr val="000000"/>
                </a:solidFill>
                <a:latin typeface="Arial"/>
                <a:ea typeface="Arial"/>
                <a:cs typeface="Arial"/>
                <a:sym typeface="Arial"/>
              </a:rPr>
              <a:t>neurons</a:t>
            </a:r>
            <a:r>
              <a:rPr lang="en-US" altLang="zh-TW" sz="2000" b="0" i="0" u="none" strike="noStrike" cap="none" dirty="0" smtClean="0">
                <a:solidFill>
                  <a:srgbClr val="000000"/>
                </a:solidFill>
                <a:latin typeface="Arial"/>
                <a:ea typeface="Arial"/>
                <a:cs typeface="Arial"/>
                <a:sym typeface="Arial"/>
              </a:rPr>
              <a:t> </a:t>
            </a:r>
            <a:r>
              <a:rPr lang="zh-TW" sz="2000" b="0" i="0" u="none" strike="noStrike" cap="none" dirty="0" smtClean="0">
                <a:solidFill>
                  <a:srgbClr val="000000"/>
                </a:solidFill>
                <a:latin typeface="Arial"/>
                <a:ea typeface="Arial"/>
                <a:cs typeface="Arial"/>
                <a:sym typeface="Arial"/>
              </a:rPr>
              <a:t>to </a:t>
            </a:r>
            <a:r>
              <a:rPr lang="zh-TW" sz="2000" b="0" i="0" u="none" strike="noStrike" cap="none" dirty="0">
                <a:solidFill>
                  <a:srgbClr val="000000"/>
                </a:solidFill>
                <a:latin typeface="Arial"/>
                <a:ea typeface="Arial"/>
                <a:cs typeface="Arial"/>
                <a:sym typeface="Arial"/>
              </a:rPr>
              <a:t>form a complex neural network</a:t>
            </a:r>
            <a:r>
              <a:rPr lang="zh-TW" sz="2000" b="0" i="0" u="none" strike="noStrike" cap="none" dirty="0" smtClean="0">
                <a:solidFill>
                  <a:srgbClr val="000000"/>
                </a:solidFill>
                <a:latin typeface="Arial"/>
                <a:ea typeface="Arial"/>
                <a:cs typeface="Arial"/>
                <a:sym typeface="Arial"/>
              </a:rPr>
              <a:t>.</a:t>
            </a:r>
            <a:endParaRPr lang="en-US" altLang="zh-TW" sz="2000" b="0" i="0" u="none" strike="noStrike" cap="none" dirty="0" smtClean="0">
              <a:solidFill>
                <a:srgbClr val="000000"/>
              </a:solidFill>
              <a:latin typeface="Arial"/>
              <a:ea typeface="Arial"/>
              <a:cs typeface="Arial"/>
              <a:sym typeface="Arial"/>
            </a:endParaRPr>
          </a:p>
        </p:txBody>
      </p:sp>
      <p:sp>
        <p:nvSpPr>
          <p:cNvPr id="2" name="投影片編號版面配置區 1"/>
          <p:cNvSpPr>
            <a:spLocks noGrp="1"/>
          </p:cNvSpPr>
          <p:nvPr>
            <p:ph type="sldNum" idx="12"/>
          </p:nvPr>
        </p:nvSpPr>
        <p:spPr/>
        <p:txBody>
          <a:bodyPr/>
          <a:lstStyle/>
          <a:p>
            <a:pPr lvl="0">
              <a:spcBef>
                <a:spcPts val="0"/>
              </a:spcBef>
              <a:buNone/>
            </a:pPr>
            <a:fld id="{00000000-1234-1234-1234-123412341234}" type="slidenum">
              <a:rPr lang="en-US" altLang="zh-TW" smtClean="0"/>
              <a:t>23</a:t>
            </a:fld>
            <a:endParaRPr lang="zh-TW"/>
          </a:p>
        </p:txBody>
      </p:sp>
    </p:spTree>
    <p:extLst>
      <p:ext uri="{BB962C8B-B14F-4D97-AF65-F5344CB8AC3E}">
        <p14:creationId xmlns:p14="http://schemas.microsoft.com/office/powerpoint/2010/main" val="11453056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xfrm>
            <a:off x="311700" y="593366"/>
            <a:ext cx="8520600" cy="7635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Autofit/>
          </a:bodyPr>
          <a:lstStyle/>
          <a:p>
            <a:pPr>
              <a:spcAft>
                <a:spcPts val="0"/>
              </a:spcAft>
              <a:buClr>
                <a:schemeClr val="accent1"/>
              </a:buClr>
              <a:buSzPct val="25000"/>
              <a:buFont typeface="PT Sans Narrow"/>
              <a:buNone/>
            </a:pPr>
            <a:r>
              <a:rPr lang="en-US" altLang="zh-TW" sz="3600" b="1" dirty="0">
                <a:solidFill>
                  <a:schemeClr val="accent1"/>
                </a:solidFill>
                <a:ea typeface="PT Sans Narrow"/>
                <a:cs typeface="PT Sans Narrow"/>
                <a:sym typeface="PT Sans Narrow"/>
              </a:rPr>
              <a:t>Artificial Neural Network (ANN)</a:t>
            </a:r>
            <a:endParaRPr lang="zh-TW" sz="3600" b="1" dirty="0">
              <a:solidFill>
                <a:schemeClr val="accent1"/>
              </a:solidFill>
              <a:ea typeface="PT Sans Narrow"/>
              <a:cs typeface="PT Sans Narrow"/>
              <a:sym typeface="PT Sans Narrow"/>
            </a:endParaRPr>
          </a:p>
        </p:txBody>
      </p:sp>
      <p:sp>
        <p:nvSpPr>
          <p:cNvPr id="596" name="Shape 596"/>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endParaRPr sz="1800" b="0" i="0" u="none" strike="noStrike" cap="none" dirty="0">
              <a:solidFill>
                <a:srgbClr val="3333FF"/>
              </a:solidFill>
              <a:latin typeface="Open Sans"/>
              <a:ea typeface="Open Sans"/>
              <a:cs typeface="Open Sans"/>
              <a:sym typeface="Open Sans"/>
            </a:endParaRPr>
          </a:p>
        </p:txBody>
      </p:sp>
      <p:pic>
        <p:nvPicPr>
          <p:cNvPr id="1028" name="Picture 4" descr="Artificial Intelligence Neural Network Nod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243140"/>
            <a:ext cx="7860665" cy="514218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476165" y="6565093"/>
            <a:ext cx="7696200" cy="261610"/>
          </a:xfrm>
          <a:prstGeom prst="rect">
            <a:avLst/>
          </a:prstGeom>
        </p:spPr>
        <p:txBody>
          <a:bodyPr wrap="square">
            <a:spAutoFit/>
          </a:bodyPr>
          <a:lstStyle/>
          <a:p>
            <a:r>
              <a:rPr lang="en-US" altLang="zh-TW" sz="1100" dirty="0">
                <a:solidFill>
                  <a:srgbClr val="CE93D8"/>
                </a:solidFill>
              </a:rPr>
              <a:t>Source:  http://</a:t>
            </a:r>
            <a:r>
              <a:rPr lang="en-US" altLang="zh-TW" sz="1100" dirty="0" smtClean="0">
                <a:solidFill>
                  <a:srgbClr val="CE93D8"/>
                </a:solidFill>
              </a:rPr>
              <a:t>futurehumanevolution.com/artificial-intelligence-future-human-evolution/artificial-neural-networks</a:t>
            </a:r>
            <a:endParaRPr lang="en-US" altLang="zh-TW" sz="1100" dirty="0" smtClean="0">
              <a:solidFill>
                <a:srgbClr val="CE93D8"/>
              </a:solidFill>
              <a:hlinkClick r:id="rId4"/>
            </a:endParaRPr>
          </a:p>
        </p:txBody>
      </p:sp>
      <p:sp>
        <p:nvSpPr>
          <p:cNvPr id="2" name="投影片編號版面配置區 1"/>
          <p:cNvSpPr>
            <a:spLocks noGrp="1"/>
          </p:cNvSpPr>
          <p:nvPr>
            <p:ph type="sldNum" idx="12"/>
          </p:nvPr>
        </p:nvSpPr>
        <p:spPr/>
        <p:txBody>
          <a:bodyPr/>
          <a:lstStyle/>
          <a:p>
            <a:pPr lvl="0">
              <a:spcBef>
                <a:spcPts val="0"/>
              </a:spcBef>
              <a:buNone/>
            </a:pPr>
            <a:fld id="{00000000-1234-1234-1234-123412341234}" type="slidenum">
              <a:rPr lang="en-US" altLang="zh-TW" smtClean="0"/>
              <a:t>24</a:t>
            </a:fld>
            <a:endParaRPr lang="zh-TW"/>
          </a:p>
        </p:txBody>
      </p:sp>
    </p:spTree>
    <p:extLst>
      <p:ext uri="{BB962C8B-B14F-4D97-AF65-F5344CB8AC3E}">
        <p14:creationId xmlns:p14="http://schemas.microsoft.com/office/powerpoint/2010/main" val="26058421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6" name="Shape 596"/>
          <p:cNvSpPr txBox="1">
            <a:spLocks noGrp="1"/>
          </p:cNvSpPr>
          <p:nvPr>
            <p:ph type="body" idx="1"/>
          </p:nvPr>
        </p:nvSpPr>
        <p:spPr>
          <a:xfrm>
            <a:off x="603715" y="4768337"/>
            <a:ext cx="8520600" cy="45552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endParaRPr sz="1800" b="0" i="0" u="none" strike="noStrike" cap="none" dirty="0">
              <a:solidFill>
                <a:srgbClr val="3333FF"/>
              </a:solidFill>
              <a:latin typeface="Open Sans"/>
              <a:ea typeface="Open Sans"/>
              <a:cs typeface="Open Sans"/>
              <a:sym typeface="Open Sans"/>
            </a:endParaRPr>
          </a:p>
        </p:txBody>
      </p:sp>
      <p:sp>
        <p:nvSpPr>
          <p:cNvPr id="8" name="矩形 7"/>
          <p:cNvSpPr/>
          <p:nvPr/>
        </p:nvSpPr>
        <p:spPr>
          <a:xfrm>
            <a:off x="476165" y="6565093"/>
            <a:ext cx="7696200" cy="261610"/>
          </a:xfrm>
          <a:prstGeom prst="rect">
            <a:avLst/>
          </a:prstGeom>
        </p:spPr>
        <p:txBody>
          <a:bodyPr wrap="square">
            <a:spAutoFit/>
          </a:bodyPr>
          <a:lstStyle/>
          <a:p>
            <a:r>
              <a:rPr lang="en-US" altLang="zh-TW" sz="1100" dirty="0">
                <a:solidFill>
                  <a:srgbClr val="CE93D8"/>
                </a:solidFill>
              </a:rPr>
              <a:t>Source:http://speech.ee.ntu.edu.tw/~tlkagk/courses/ML_2017/Lecture/DL.pptx</a:t>
            </a:r>
            <a:endParaRPr lang="en-US" altLang="zh-TW" sz="1100" dirty="0" smtClean="0">
              <a:solidFill>
                <a:srgbClr val="CE93D8"/>
              </a:solidFill>
              <a:hlinkClick r:id="rId3"/>
            </a:endParaRPr>
          </a:p>
        </p:txBody>
      </p:sp>
      <p:pic>
        <p:nvPicPr>
          <p:cNvPr id="2052" name="Picture 4" descr="https://lh4.googleusercontent.com/Jf9-4GyI_w9p3MqNyYoaQsQvjFlfL8EnMQ10m7lmirxuPO1C7CUlRpWzgr1sdiWtpU5OR2g7QXhi7L8L_F-L_2Q4YTu-ME7rSTT-C1BOWJ45Xhz3wgb3Bx8zNZLwJj5ApurebxQ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164" y="1219200"/>
            <a:ext cx="8344240" cy="5345893"/>
          </a:xfrm>
          <a:prstGeom prst="rect">
            <a:avLst/>
          </a:prstGeom>
          <a:noFill/>
          <a:extLst>
            <a:ext uri="{909E8E84-426E-40DD-AFC4-6F175D3DCCD1}">
              <a14:hiddenFill xmlns:a14="http://schemas.microsoft.com/office/drawing/2010/main">
                <a:solidFill>
                  <a:srgbClr val="FFFFFF"/>
                </a:solidFill>
              </a14:hiddenFill>
            </a:ext>
          </a:extLst>
        </p:spPr>
      </p:pic>
      <p:sp>
        <p:nvSpPr>
          <p:cNvPr id="2" name="投影片編號版面配置區 1"/>
          <p:cNvSpPr>
            <a:spLocks noGrp="1"/>
          </p:cNvSpPr>
          <p:nvPr>
            <p:ph type="sldNum" idx="12"/>
          </p:nvPr>
        </p:nvSpPr>
        <p:spPr/>
        <p:txBody>
          <a:bodyPr/>
          <a:lstStyle/>
          <a:p>
            <a:pPr lvl="0">
              <a:spcBef>
                <a:spcPts val="0"/>
              </a:spcBef>
              <a:buNone/>
            </a:pPr>
            <a:fld id="{00000000-1234-1234-1234-123412341234}" type="slidenum">
              <a:rPr lang="en-US" altLang="zh-TW" smtClean="0"/>
              <a:t>25</a:t>
            </a:fld>
            <a:endParaRPr lang="zh-TW"/>
          </a:p>
        </p:txBody>
      </p:sp>
      <p:sp>
        <p:nvSpPr>
          <p:cNvPr id="595" name="Shape 595"/>
          <p:cNvSpPr txBox="1">
            <a:spLocks noGrp="1"/>
          </p:cNvSpPr>
          <p:nvPr>
            <p:ph type="title"/>
          </p:nvPr>
        </p:nvSpPr>
        <p:spPr>
          <a:xfrm>
            <a:off x="311700" y="593366"/>
            <a:ext cx="8520600" cy="763500"/>
          </a:xfrm>
          <a:prstGeom prst="rect">
            <a:avLst/>
          </a:prstGeom>
          <a:solidFill>
            <a:schemeClr val="bg1"/>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US" altLang="zh-TW" sz="3600" b="1" i="0" u="none" strike="noStrike" cap="none" dirty="0" smtClean="0">
                <a:solidFill>
                  <a:schemeClr val="accent1"/>
                </a:solidFill>
                <a:latin typeface="+mj-lt"/>
                <a:ea typeface="PT Sans Narrow"/>
                <a:cs typeface="PT Sans Narrow"/>
                <a:sym typeface="PT Sans Narrow"/>
              </a:rPr>
              <a:t>Deep Neural </a:t>
            </a:r>
            <a:r>
              <a:rPr lang="en-US" altLang="zh-TW" sz="3600" b="1" i="0" u="none" strike="noStrike" cap="none" dirty="0" smtClean="0">
                <a:ln>
                  <a:solidFill>
                    <a:schemeClr val="bg1"/>
                  </a:solidFill>
                </a:ln>
                <a:solidFill>
                  <a:schemeClr val="accent1"/>
                </a:solidFill>
                <a:latin typeface="+mj-lt"/>
                <a:ea typeface="PT Sans Narrow"/>
                <a:cs typeface="PT Sans Narrow"/>
                <a:sym typeface="PT Sans Narrow"/>
              </a:rPr>
              <a:t>Network</a:t>
            </a:r>
            <a:r>
              <a:rPr lang="en-US" altLang="zh-TW" sz="3600" b="1" i="0" u="none" strike="noStrike" cap="none" dirty="0" smtClean="0">
                <a:solidFill>
                  <a:schemeClr val="accent1"/>
                </a:solidFill>
                <a:latin typeface="+mj-lt"/>
                <a:ea typeface="PT Sans Narrow"/>
                <a:cs typeface="PT Sans Narrow"/>
                <a:sym typeface="PT Sans Narrow"/>
              </a:rPr>
              <a:t> (DNN)</a:t>
            </a:r>
            <a:endParaRPr lang="zh-TW" sz="3600" b="1" i="0" u="none" strike="noStrike" cap="none" dirty="0">
              <a:solidFill>
                <a:schemeClr val="accent1"/>
              </a:solidFill>
              <a:latin typeface="+mj-lt"/>
              <a:ea typeface="PT Sans Narrow"/>
              <a:cs typeface="PT Sans Narrow"/>
              <a:sym typeface="PT Sans Narrow"/>
            </a:endParaRPr>
          </a:p>
        </p:txBody>
      </p:sp>
    </p:spTree>
    <p:extLst>
      <p:ext uri="{BB962C8B-B14F-4D97-AF65-F5344CB8AC3E}">
        <p14:creationId xmlns:p14="http://schemas.microsoft.com/office/powerpoint/2010/main" val="31980317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10830" y="-49294"/>
            <a:ext cx="8733146" cy="1318054"/>
          </a:xfrm>
          <a:solidFill>
            <a:schemeClr val="bg1"/>
          </a:solidFill>
        </p:spPr>
        <p:txBody>
          <a:bodyPr/>
          <a:lstStyle/>
          <a:p>
            <a:r>
              <a:rPr lang="en-US" altLang="zh-TW" sz="3200" b="1" dirty="0" smtClean="0"/>
              <a:t>Deep Learning </a:t>
            </a:r>
            <a:br>
              <a:rPr lang="en-US" altLang="zh-TW" sz="3200" b="1" dirty="0" smtClean="0"/>
            </a:br>
            <a:r>
              <a:rPr lang="en-US" altLang="zh-TW" sz="3200" b="1" dirty="0" smtClean="0"/>
              <a:t>(DL: Machine Learning Using DNN)</a:t>
            </a:r>
            <a:endParaRPr lang="zh-TW" altLang="en-US" sz="3200" b="1" dirty="0"/>
          </a:p>
        </p:txBody>
      </p:sp>
      <p:pic>
        <p:nvPicPr>
          <p:cNvPr id="3074" name="Picture 2" descr="https://lh5.googleusercontent.com/FQ7Q8-qJKhHsIriA3ednN2obddow19r5_9df1qALqm-Q0Yly94mI824axI4hZpbDpJ90gS179AkqcIXnkPH6pYD6Az-8AHrdLH_il8kbIY3aWYKMR65zaZUHl3YGKq-Qon8ghL4N"/>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7053" y="2289902"/>
            <a:ext cx="8162867" cy="4240368"/>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727169" y="3067595"/>
            <a:ext cx="947057" cy="461665"/>
          </a:xfrm>
          <a:prstGeom prst="rect">
            <a:avLst/>
          </a:prstGeom>
          <a:solidFill>
            <a:schemeClr val="bg1"/>
          </a:solidFill>
        </p:spPr>
        <p:txBody>
          <a:bodyPr wrap="square" lIns="0" rIns="0" rtlCol="0">
            <a:spAutoFit/>
          </a:bodyPr>
          <a:lstStyle/>
          <a:p>
            <a:r>
              <a:rPr lang="en-US" altLang="zh-TW" sz="2400" dirty="0" smtClean="0"/>
              <a:t>ML</a:t>
            </a:r>
            <a:r>
              <a:rPr lang="en-US" altLang="zh-TW" sz="2400" baseline="-25000" dirty="0" smtClean="0"/>
              <a:t>DNN</a:t>
            </a:r>
            <a:endParaRPr lang="zh-TW" altLang="en-US" sz="2400" baseline="-25000" dirty="0"/>
          </a:p>
        </p:txBody>
      </p:sp>
      <p:sp>
        <p:nvSpPr>
          <p:cNvPr id="8" name="矩形 7"/>
          <p:cNvSpPr/>
          <p:nvPr/>
        </p:nvSpPr>
        <p:spPr>
          <a:xfrm>
            <a:off x="133710" y="6515110"/>
            <a:ext cx="8473440" cy="261610"/>
          </a:xfrm>
          <a:prstGeom prst="rect">
            <a:avLst/>
          </a:prstGeom>
        </p:spPr>
        <p:txBody>
          <a:bodyPr wrap="square">
            <a:spAutoFit/>
          </a:bodyPr>
          <a:lstStyle/>
          <a:p>
            <a:r>
              <a:rPr lang="en-US" altLang="zh-TW" sz="1100" dirty="0" smtClean="0">
                <a:solidFill>
                  <a:srgbClr val="CE93D8"/>
                </a:solidFill>
              </a:rPr>
              <a:t>Adapted from: </a:t>
            </a:r>
            <a:r>
              <a:rPr lang="en-US" altLang="zh-TW" sz="1100" dirty="0">
                <a:solidFill>
                  <a:srgbClr val="CE93D8"/>
                </a:solidFill>
              </a:rPr>
              <a:t>https://www.slideshare.net/tw_dsconf/ss-62245351?from_action=save</a:t>
            </a:r>
            <a:endParaRPr lang="zh-TW" altLang="en-US" sz="1100" dirty="0">
              <a:solidFill>
                <a:srgbClr val="CE93D8"/>
              </a:solidFill>
            </a:endParaRPr>
          </a:p>
        </p:txBody>
      </p:sp>
      <p:sp>
        <p:nvSpPr>
          <p:cNvPr id="9" name="文字方塊 8"/>
          <p:cNvSpPr txBox="1"/>
          <p:nvPr/>
        </p:nvSpPr>
        <p:spPr>
          <a:xfrm>
            <a:off x="1448529" y="4286795"/>
            <a:ext cx="947057" cy="461665"/>
          </a:xfrm>
          <a:prstGeom prst="rect">
            <a:avLst/>
          </a:prstGeom>
          <a:solidFill>
            <a:schemeClr val="bg1"/>
          </a:solidFill>
        </p:spPr>
        <p:txBody>
          <a:bodyPr wrap="square" lIns="0" rIns="0" rtlCol="0">
            <a:spAutoFit/>
          </a:bodyPr>
          <a:lstStyle/>
          <a:p>
            <a:r>
              <a:rPr lang="en-US" altLang="zh-TW" sz="2400" dirty="0" smtClean="0"/>
              <a:t>ML</a:t>
            </a:r>
            <a:r>
              <a:rPr lang="en-US" altLang="zh-TW" sz="2400" baseline="-25000" dirty="0" smtClean="0"/>
              <a:t>DNN</a:t>
            </a:r>
            <a:endParaRPr lang="zh-TW" altLang="en-US" sz="2400" baseline="-25000" dirty="0"/>
          </a:p>
        </p:txBody>
      </p:sp>
      <p:sp>
        <p:nvSpPr>
          <p:cNvPr id="10" name="文字方塊 9"/>
          <p:cNvSpPr txBox="1"/>
          <p:nvPr/>
        </p:nvSpPr>
        <p:spPr>
          <a:xfrm>
            <a:off x="1497155" y="5749835"/>
            <a:ext cx="947057" cy="461665"/>
          </a:xfrm>
          <a:prstGeom prst="rect">
            <a:avLst/>
          </a:prstGeom>
          <a:solidFill>
            <a:schemeClr val="bg1"/>
          </a:solidFill>
        </p:spPr>
        <p:txBody>
          <a:bodyPr wrap="square" lIns="0" rIns="0" rtlCol="0">
            <a:spAutoFit/>
          </a:bodyPr>
          <a:lstStyle/>
          <a:p>
            <a:r>
              <a:rPr lang="en-US" altLang="zh-TW" sz="2400" dirty="0" smtClean="0"/>
              <a:t>ML</a:t>
            </a:r>
            <a:r>
              <a:rPr lang="en-US" altLang="zh-TW" sz="2400" baseline="-25000" dirty="0" smtClean="0"/>
              <a:t>DNN</a:t>
            </a:r>
            <a:endParaRPr lang="zh-TW" altLang="en-US" sz="2400" baseline="-25000" dirty="0"/>
          </a:p>
        </p:txBody>
      </p:sp>
      <p:sp>
        <p:nvSpPr>
          <p:cNvPr id="11" name="文字方塊 10"/>
          <p:cNvSpPr txBox="1"/>
          <p:nvPr/>
        </p:nvSpPr>
        <p:spPr>
          <a:xfrm>
            <a:off x="210829" y="1240848"/>
            <a:ext cx="7627611" cy="1107996"/>
          </a:xfrm>
          <a:prstGeom prst="rect">
            <a:avLst/>
          </a:prstGeom>
          <a:solidFill>
            <a:schemeClr val="bg1"/>
          </a:solidFill>
        </p:spPr>
        <p:txBody>
          <a:bodyPr wrap="square" lIns="0" rIns="0" rtlCol="0">
            <a:spAutoFit/>
          </a:bodyPr>
          <a:lstStyle/>
          <a:p>
            <a:pPr marL="342900" indent="-342900">
              <a:spcAft>
                <a:spcPts val="1200"/>
              </a:spcAft>
              <a:buSzPct val="50000"/>
              <a:buFont typeface="Wingdings" panose="05000000000000000000" pitchFamily="2" charset="2"/>
              <a:buChar char="l"/>
            </a:pPr>
            <a:r>
              <a:rPr lang="en-US" altLang="zh-TW" sz="2400" dirty="0" smtClean="0"/>
              <a:t>Regression</a:t>
            </a:r>
          </a:p>
          <a:p>
            <a:r>
              <a:rPr lang="zh-TW" altLang="en-US" sz="2400" dirty="0" smtClean="0"/>
              <a:t>      </a:t>
            </a:r>
            <a:r>
              <a:rPr lang="en-US" altLang="zh-TW" sz="2400" dirty="0" smtClean="0"/>
              <a:t>ML</a:t>
            </a:r>
            <a:r>
              <a:rPr lang="en-US" altLang="zh-TW" sz="2400" baseline="-25000" dirty="0" smtClean="0"/>
              <a:t>DNN</a:t>
            </a:r>
            <a:r>
              <a:rPr lang="zh-TW" altLang="en-US" sz="2400" baseline="-25000" dirty="0" smtClean="0"/>
              <a:t> </a:t>
            </a:r>
            <a:r>
              <a:rPr lang="en-US" altLang="zh-TW" sz="3200" dirty="0" smtClean="0">
                <a:latin typeface="Times New Roman" panose="02020603050405020304" pitchFamily="18" charset="0"/>
                <a:cs typeface="Times New Roman" panose="02020603050405020304" pitchFamily="18" charset="0"/>
              </a:rPr>
              <a:t>(</a:t>
            </a:r>
            <a:r>
              <a:rPr lang="en-US" altLang="zh-TW" sz="2400" dirty="0" smtClean="0"/>
              <a:t>x</a:t>
            </a:r>
            <a:r>
              <a:rPr lang="en-US" altLang="zh-TW" sz="2400" baseline="-25000" dirty="0" smtClean="0"/>
              <a:t>1</a:t>
            </a:r>
            <a:r>
              <a:rPr lang="en-US" altLang="zh-TW" sz="2400" dirty="0" smtClean="0"/>
              <a:t>, x</a:t>
            </a:r>
            <a:r>
              <a:rPr lang="en-US" altLang="zh-TW" sz="2400" baseline="-25000" dirty="0" smtClean="0"/>
              <a:t>2</a:t>
            </a:r>
            <a:r>
              <a:rPr lang="en-US" altLang="zh-TW" sz="2400" dirty="0" smtClean="0"/>
              <a:t>, …., x</a:t>
            </a:r>
            <a:r>
              <a:rPr lang="en-US" altLang="zh-TW" sz="2400" baseline="-25000" dirty="0" smtClean="0"/>
              <a:t>n</a:t>
            </a:r>
            <a:r>
              <a:rPr lang="en-US" altLang="zh-TW" sz="3200" dirty="0" smtClean="0">
                <a:latin typeface="Times New Roman" panose="02020603050405020304" pitchFamily="18" charset="0"/>
                <a:cs typeface="Times New Roman" panose="02020603050405020304" pitchFamily="18" charset="0"/>
              </a:rPr>
              <a:t>)</a:t>
            </a:r>
            <a:r>
              <a:rPr lang="en-US" altLang="zh-TW" sz="2400" dirty="0" smtClean="0"/>
              <a:t> = </a:t>
            </a:r>
            <a:r>
              <a:rPr lang="en-US" altLang="zh-TW" sz="3200" dirty="0" smtClean="0">
                <a:latin typeface="Times New Roman" panose="02020603050405020304" pitchFamily="18" charset="0"/>
                <a:cs typeface="Times New Roman" panose="02020603050405020304" pitchFamily="18" charset="0"/>
              </a:rPr>
              <a:t>(</a:t>
            </a:r>
            <a:r>
              <a:rPr lang="en-US" altLang="zh-TW" sz="2400" dirty="0" smtClean="0"/>
              <a:t>y</a:t>
            </a:r>
            <a:r>
              <a:rPr lang="en-US" altLang="zh-TW" sz="2400" baseline="-25000" dirty="0" smtClean="0"/>
              <a:t>1</a:t>
            </a:r>
            <a:r>
              <a:rPr lang="en-US" altLang="zh-TW" sz="2400" dirty="0"/>
              <a:t>, </a:t>
            </a:r>
            <a:r>
              <a:rPr lang="en-US" altLang="zh-TW" sz="2400" dirty="0" smtClean="0"/>
              <a:t>y</a:t>
            </a:r>
            <a:r>
              <a:rPr lang="en-US" altLang="zh-TW" sz="2400" baseline="-25000" dirty="0" smtClean="0"/>
              <a:t>2</a:t>
            </a:r>
            <a:r>
              <a:rPr lang="en-US" altLang="zh-TW" sz="2400" dirty="0"/>
              <a:t>, …., </a:t>
            </a:r>
            <a:r>
              <a:rPr lang="en-US" altLang="zh-TW" sz="2400" dirty="0" smtClean="0"/>
              <a:t>y</a:t>
            </a:r>
            <a:r>
              <a:rPr lang="en-US" altLang="zh-TW" sz="2400" baseline="-25000" dirty="0" smtClean="0"/>
              <a:t>m</a:t>
            </a:r>
            <a:r>
              <a:rPr lang="en-US" altLang="zh-TW" sz="3200" dirty="0" smtClean="0">
                <a:latin typeface="Times New Roman" panose="02020603050405020304" pitchFamily="18" charset="0"/>
                <a:cs typeface="Times New Roman" panose="02020603050405020304" pitchFamily="18" charset="0"/>
              </a:rPr>
              <a:t>)</a:t>
            </a:r>
            <a:r>
              <a:rPr lang="en-US" altLang="zh-TW" sz="2400" dirty="0" smtClean="0"/>
              <a:t> </a:t>
            </a:r>
            <a:endParaRPr lang="zh-TW" altLang="en-US" sz="2400" baseline="-25000" dirty="0"/>
          </a:p>
        </p:txBody>
      </p:sp>
      <p:sp>
        <p:nvSpPr>
          <p:cNvPr id="6" name="投影片編號版面配置區 5"/>
          <p:cNvSpPr>
            <a:spLocks noGrp="1"/>
          </p:cNvSpPr>
          <p:nvPr>
            <p:ph type="sldNum" idx="12"/>
          </p:nvPr>
        </p:nvSpPr>
        <p:spPr/>
        <p:txBody>
          <a:bodyPr/>
          <a:lstStyle/>
          <a:p>
            <a:pPr lvl="0">
              <a:spcBef>
                <a:spcPts val="0"/>
              </a:spcBef>
              <a:buNone/>
            </a:pPr>
            <a:fld id="{00000000-1234-1234-1234-123412341234}" type="slidenum">
              <a:rPr lang="en-US" altLang="zh-TW" smtClean="0"/>
              <a:t>26</a:t>
            </a:fld>
            <a:endParaRPr lang="zh-TW"/>
          </a:p>
        </p:txBody>
      </p:sp>
    </p:spTree>
    <p:extLst>
      <p:ext uri="{BB962C8B-B14F-4D97-AF65-F5344CB8AC3E}">
        <p14:creationId xmlns:p14="http://schemas.microsoft.com/office/powerpoint/2010/main" val="36034759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p:cNvSpPr>
            <a:spLocks noGrp="1"/>
          </p:cNvSpPr>
          <p:nvPr>
            <p:ph type="title"/>
          </p:nvPr>
        </p:nvSpPr>
        <p:spPr/>
        <p:txBody>
          <a:bodyPr/>
          <a:lstStyle/>
          <a:p>
            <a:endParaRPr lang="zh-TW" altLang="en-US" smtClean="0"/>
          </a:p>
        </p:txBody>
      </p:sp>
      <p:sp>
        <p:nvSpPr>
          <p:cNvPr id="30723" name="內容版面配置區 2"/>
          <p:cNvSpPr>
            <a:spLocks noGrp="1"/>
          </p:cNvSpPr>
          <p:nvPr>
            <p:ph idx="1"/>
          </p:nvPr>
        </p:nvSpPr>
        <p:spPr/>
        <p:txBody>
          <a:bodyPr/>
          <a:lstStyle/>
          <a:p>
            <a:pPr marL="0" indent="0" algn="ctr">
              <a:buFont typeface="Wingdings" pitchFamily="2" charset="2"/>
              <a:buNone/>
            </a:pPr>
            <a:r>
              <a:rPr lang="en-US" altLang="zh-TW" sz="6000" b="1" dirty="0" smtClean="0"/>
              <a:t>4.</a:t>
            </a:r>
            <a:r>
              <a:rPr lang="zh-TW" altLang="en-US" sz="6000" b="1" dirty="0" smtClean="0"/>
              <a:t> 如何表示演算法</a:t>
            </a:r>
            <a:r>
              <a:rPr lang="en-US" altLang="zh-TW" sz="6000" b="1" dirty="0" smtClean="0"/>
              <a:t>?</a:t>
            </a:r>
            <a:endParaRPr lang="zh-TW" altLang="en-US" sz="6000" dirty="0" smtClean="0"/>
          </a:p>
        </p:txBody>
      </p:sp>
      <p:sp>
        <p:nvSpPr>
          <p:cNvPr id="3072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F5481C1C-E265-4413-9D0C-188EC1A1E67B}" type="slidenum">
              <a:rPr kumimoji="0" lang="en-US" altLang="zh-TW" sz="1400" smtClean="0"/>
              <a:pPr>
                <a:spcBef>
                  <a:spcPct val="0"/>
                </a:spcBef>
                <a:buClrTx/>
                <a:buSzTx/>
                <a:buFontTx/>
                <a:buNone/>
              </a:pPr>
              <a:t>27</a:t>
            </a:fld>
            <a:endParaRPr kumimoji="0" lang="en-US" altLang="zh-TW" sz="14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TW" altLang="en-US" smtClean="0"/>
              <a:t>演算法的表示 </a:t>
            </a:r>
            <a:endParaRPr lang="en-US" altLang="zh-TW" smtClean="0"/>
          </a:p>
        </p:txBody>
      </p:sp>
      <p:sp>
        <p:nvSpPr>
          <p:cNvPr id="24579" name="Rectangle 3"/>
          <p:cNvSpPr>
            <a:spLocks noGrp="1" noChangeArrowheads="1"/>
          </p:cNvSpPr>
          <p:nvPr>
            <p:ph type="body" idx="1"/>
          </p:nvPr>
        </p:nvSpPr>
        <p:spPr>
          <a:xfrm>
            <a:off x="250825" y="2017713"/>
            <a:ext cx="8704263" cy="4651375"/>
          </a:xfrm>
        </p:spPr>
        <p:txBody>
          <a:bodyPr/>
          <a:lstStyle/>
          <a:p>
            <a:pPr eaLnBrk="1" hangingPunct="1"/>
            <a:r>
              <a:rPr lang="zh-TW" altLang="en-US" sz="2800" dirty="0" smtClean="0"/>
              <a:t>一般我們使用以下方式來表示演算法</a:t>
            </a:r>
            <a:r>
              <a:rPr lang="en-US" altLang="zh-TW" sz="2800" dirty="0" smtClean="0"/>
              <a:t>:</a:t>
            </a:r>
          </a:p>
          <a:p>
            <a:pPr lvl="1" eaLnBrk="1" hangingPunct="1"/>
            <a:r>
              <a:rPr lang="zh-TW" altLang="en-US" dirty="0" smtClean="0"/>
              <a:t>自然語言</a:t>
            </a:r>
            <a:r>
              <a:rPr lang="en-US" altLang="zh-TW" dirty="0" smtClean="0"/>
              <a:t>(</a:t>
            </a:r>
            <a:r>
              <a:rPr lang="zh-TW" altLang="en-US" dirty="0" smtClean="0"/>
              <a:t>中文或英文等語言</a:t>
            </a:r>
            <a:r>
              <a:rPr lang="en-US" altLang="zh-TW" dirty="0" smtClean="0"/>
              <a:t>)</a:t>
            </a:r>
          </a:p>
          <a:p>
            <a:pPr lvl="1" eaLnBrk="1" hangingPunct="1"/>
            <a:r>
              <a:rPr lang="zh-TW" altLang="en-US" dirty="0" smtClean="0"/>
              <a:t>流程圖</a:t>
            </a:r>
            <a:r>
              <a:rPr lang="en-US" altLang="zh-TW" dirty="0" smtClean="0"/>
              <a:t>(flow chart)</a:t>
            </a:r>
          </a:p>
          <a:p>
            <a:pPr lvl="1" eaLnBrk="1" hangingPunct="1"/>
            <a:r>
              <a:rPr lang="zh-TW" altLang="en-US" dirty="0" smtClean="0"/>
              <a:t>虛擬</a:t>
            </a:r>
            <a:r>
              <a:rPr lang="zh-TW" altLang="en-US" smtClean="0"/>
              <a:t>碼</a:t>
            </a:r>
            <a:r>
              <a:rPr lang="en-US" altLang="zh-TW" smtClean="0"/>
              <a:t>(pseudo </a:t>
            </a:r>
            <a:r>
              <a:rPr lang="en-US" altLang="zh-TW" dirty="0" smtClean="0"/>
              <a:t>code)</a:t>
            </a:r>
          </a:p>
          <a:p>
            <a:pPr eaLnBrk="1" hangingPunct="1"/>
            <a:endParaRPr lang="en-US" altLang="zh-TW" dirty="0" smtClean="0"/>
          </a:p>
          <a:p>
            <a:pPr algn="just" eaLnBrk="1" hangingPunct="1"/>
            <a:r>
              <a:rPr lang="zh-TW" altLang="en-US" sz="2800" dirty="0" smtClean="0"/>
              <a:t>以下我們舉一個古老的演算法 </a:t>
            </a:r>
            <a:r>
              <a:rPr lang="zh-TW" altLang="en-US" sz="2800" dirty="0" smtClean="0">
                <a:sym typeface="Symbol" pitchFamily="18" charset="2"/>
              </a:rPr>
              <a:t></a:t>
            </a:r>
            <a:r>
              <a:rPr lang="zh-TW" altLang="en-US" sz="2800" dirty="0" smtClean="0"/>
              <a:t> </a:t>
            </a:r>
            <a:r>
              <a:rPr lang="zh-TW" altLang="en-US" sz="2800" dirty="0" smtClean="0">
                <a:solidFill>
                  <a:srgbClr val="FF0000"/>
                </a:solidFill>
              </a:rPr>
              <a:t>歐幾里德演算法</a:t>
            </a:r>
            <a:r>
              <a:rPr lang="en-US" altLang="zh-TW" sz="2800" dirty="0" smtClean="0">
                <a:solidFill>
                  <a:srgbClr val="FF0000"/>
                </a:solidFill>
              </a:rPr>
              <a:t>(Euclid</a:t>
            </a:r>
            <a:r>
              <a:rPr lang="zh-TW" altLang="en-US" sz="2800" dirty="0" smtClean="0">
                <a:solidFill>
                  <a:srgbClr val="FF0000"/>
                </a:solidFill>
              </a:rPr>
              <a:t> </a:t>
            </a:r>
            <a:r>
              <a:rPr lang="en-US" altLang="zh-TW" sz="2800" dirty="0" smtClean="0">
                <a:solidFill>
                  <a:srgbClr val="FF0000"/>
                </a:solidFill>
              </a:rPr>
              <a:t>Algorithm)</a:t>
            </a:r>
            <a:r>
              <a:rPr lang="zh-TW" altLang="en-US" sz="2800" dirty="0" smtClean="0"/>
              <a:t>為例子，說明如何以上列三種方式表示演算法。</a:t>
            </a:r>
          </a:p>
        </p:txBody>
      </p:sp>
      <p:sp>
        <p:nvSpPr>
          <p:cNvPr id="31748"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FB682A35-87B4-410C-8369-5B3CE3D70B7B}" type="slidenum">
              <a:rPr kumimoji="0" lang="en-US" altLang="zh-TW" sz="1400" smtClean="0"/>
              <a:pPr>
                <a:spcBef>
                  <a:spcPct val="0"/>
                </a:spcBef>
                <a:buClrTx/>
                <a:buSzTx/>
                <a:buFontTx/>
                <a:buNone/>
              </a:pPr>
              <a:t>28</a:t>
            </a:fld>
            <a:endParaRPr kumimoji="0" lang="en-US" altLang="zh-TW"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579">
                                            <p:txEl>
                                              <p:pRg st="2" end="2"/>
                                            </p:txEl>
                                          </p:spTgt>
                                        </p:tgtEl>
                                        <p:attrNameLst>
                                          <p:attrName>style.visibility</p:attrName>
                                        </p:attrNameLst>
                                      </p:cBhvr>
                                      <p:to>
                                        <p:strVal val="visible"/>
                                      </p:to>
                                    </p:set>
                                    <p:anim calcmode="lin" valueType="num">
                                      <p:cBhvr additive="base">
                                        <p:cTn id="19" dur="5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579">
                                            <p:txEl>
                                              <p:pRg st="3" end="3"/>
                                            </p:txEl>
                                          </p:spTgt>
                                        </p:tgtEl>
                                        <p:attrNameLst>
                                          <p:attrName>style.visibility</p:attrName>
                                        </p:attrNameLst>
                                      </p:cBhvr>
                                      <p:to>
                                        <p:strVal val="visible"/>
                                      </p:to>
                                    </p:set>
                                    <p:anim calcmode="lin" valueType="num">
                                      <p:cBhvr additive="base">
                                        <p:cTn id="25" dur="5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579">
                                            <p:txEl>
                                              <p:pRg st="5" end="5"/>
                                            </p:txEl>
                                          </p:spTgt>
                                        </p:tgtEl>
                                        <p:attrNameLst>
                                          <p:attrName>style.visibility</p:attrName>
                                        </p:attrNameLst>
                                      </p:cBhvr>
                                      <p:to>
                                        <p:strVal val="visible"/>
                                      </p:to>
                                    </p:set>
                                    <p:anim calcmode="lin" valueType="num">
                                      <p:cBhvr additive="base">
                                        <p:cTn id="31" dur="500" fill="hold"/>
                                        <p:tgtEl>
                                          <p:spTgt spid="2457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57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p:txBody>
          <a:bodyPr/>
          <a:lstStyle/>
          <a:p>
            <a:r>
              <a:rPr lang="zh-TW" altLang="en-US" dirty="0" smtClean="0"/>
              <a:t>歐幾里德</a:t>
            </a:r>
            <a:r>
              <a:rPr lang="en-US" altLang="zh-TW" dirty="0"/>
              <a:t>(</a:t>
            </a:r>
            <a:r>
              <a:rPr lang="zh-TW" altLang="en-US" dirty="0"/>
              <a:t>輾轉</a:t>
            </a:r>
            <a:r>
              <a:rPr lang="zh-TW" altLang="en-US" dirty="0" smtClean="0"/>
              <a:t>相除</a:t>
            </a:r>
            <a:r>
              <a:rPr lang="en-US" altLang="zh-TW" dirty="0" smtClean="0"/>
              <a:t>)</a:t>
            </a:r>
            <a:r>
              <a:rPr lang="zh-TW" altLang="en-US" dirty="0" smtClean="0"/>
              <a:t>演算法</a:t>
            </a:r>
          </a:p>
        </p:txBody>
      </p:sp>
      <p:sp>
        <p:nvSpPr>
          <p:cNvPr id="32771" name="內容版面配置區 2"/>
          <p:cNvSpPr>
            <a:spLocks noGrp="1"/>
          </p:cNvSpPr>
          <p:nvPr>
            <p:ph idx="1"/>
          </p:nvPr>
        </p:nvSpPr>
        <p:spPr>
          <a:xfrm>
            <a:off x="323850" y="2017713"/>
            <a:ext cx="8631238" cy="4114800"/>
          </a:xfrm>
        </p:spPr>
        <p:txBody>
          <a:bodyPr/>
          <a:lstStyle/>
          <a:p>
            <a:pPr algn="just"/>
            <a:r>
              <a:rPr lang="zh-TW" altLang="en-US" sz="2800" dirty="0" smtClean="0"/>
              <a:t>歐幾里</a:t>
            </a:r>
            <a:r>
              <a:rPr lang="zh-TW" altLang="en-US" sz="2800" dirty="0"/>
              <a:t>德演算法</a:t>
            </a:r>
            <a:r>
              <a:rPr lang="en-US" altLang="zh-TW" sz="2800" dirty="0" smtClean="0"/>
              <a:t>(Euclid, Euclid’s or Euclidean algorithm)</a:t>
            </a:r>
            <a:r>
              <a:rPr lang="zh-TW" altLang="en-US" sz="2800" dirty="0" smtClean="0"/>
              <a:t> 大約在西元前</a:t>
            </a:r>
            <a:r>
              <a:rPr lang="en-US" altLang="zh-TW" sz="2800" dirty="0" smtClean="0"/>
              <a:t>300</a:t>
            </a:r>
            <a:r>
              <a:rPr lang="zh-TW" altLang="en-US" sz="2800" dirty="0" smtClean="0"/>
              <a:t>年由希臘數學家歐幾里德提出，可用於求出二個整數的最大公因數</a:t>
            </a:r>
            <a:r>
              <a:rPr lang="en-US" altLang="zh-TW" sz="2800" dirty="0" smtClean="0"/>
              <a:t>(</a:t>
            </a:r>
            <a:r>
              <a:rPr lang="en-US" altLang="zh-TW" sz="2800" dirty="0" err="1" smtClean="0"/>
              <a:t>gcd</a:t>
            </a:r>
            <a:r>
              <a:rPr lang="en-US" altLang="zh-TW" sz="2800" dirty="0" smtClean="0"/>
              <a:t>, greatest common divisor)</a:t>
            </a:r>
            <a:r>
              <a:rPr lang="zh-TW" altLang="en-US" sz="2800" dirty="0" smtClean="0"/>
              <a:t>，又稱為輾轉相除</a:t>
            </a:r>
            <a:r>
              <a:rPr lang="zh-TW" altLang="en-US" sz="2800" dirty="0"/>
              <a:t>演算法</a:t>
            </a:r>
            <a:r>
              <a:rPr lang="en-US" altLang="zh-TW" sz="2800" dirty="0" smtClean="0"/>
              <a:t>(division algorithm)</a:t>
            </a:r>
            <a:r>
              <a:rPr lang="zh-TW" altLang="en-US" sz="2800" dirty="0" smtClean="0"/>
              <a:t> 。</a:t>
            </a:r>
          </a:p>
          <a:p>
            <a:endParaRPr lang="zh-TW" altLang="en-US" sz="2800" dirty="0" smtClean="0"/>
          </a:p>
        </p:txBody>
      </p:sp>
      <p:sp>
        <p:nvSpPr>
          <p:cNvPr id="3277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7C2966C1-1A99-47E3-A347-3D294E4671CD}" type="slidenum">
              <a:rPr kumimoji="0" lang="en-US" altLang="zh-TW" sz="1400" smtClean="0"/>
              <a:pPr>
                <a:spcBef>
                  <a:spcPct val="0"/>
                </a:spcBef>
                <a:buClrTx/>
                <a:buSzTx/>
                <a:buFontTx/>
                <a:buNone/>
              </a:pPr>
              <a:t>29</a:t>
            </a:fld>
            <a:endParaRPr kumimoji="0" lang="en-US" altLang="zh-TW" sz="1400" smtClean="0"/>
          </a:p>
        </p:txBody>
      </p:sp>
      <p:pic>
        <p:nvPicPr>
          <p:cNvPr id="3277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951490"/>
            <a:ext cx="4105275" cy="278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TW" altLang="zh-TW" smtClean="0"/>
              <a:t>阿布‧</a:t>
            </a:r>
            <a:r>
              <a:rPr lang="zh-TW" altLang="en-US" smtClean="0"/>
              <a:t>賈</a:t>
            </a:r>
            <a:r>
              <a:rPr lang="zh-TW" altLang="zh-TW" smtClean="0"/>
              <a:t>法‧穆罕默德‧賓‧穆薩‧阿爾</a:t>
            </a:r>
            <a:r>
              <a:rPr lang="en-US" altLang="zh-TW" smtClean="0"/>
              <a:t>-</a:t>
            </a:r>
            <a:r>
              <a:rPr lang="zh-TW" altLang="zh-TW" smtClean="0"/>
              <a:t>可瓦里茲米</a:t>
            </a:r>
            <a:endParaRPr lang="en-US" altLang="zh-TW" smtClean="0"/>
          </a:p>
        </p:txBody>
      </p:sp>
      <p:sp>
        <p:nvSpPr>
          <p:cNvPr id="4099" name="Rectangle 3"/>
          <p:cNvSpPr>
            <a:spLocks noGrp="1" noChangeArrowheads="1"/>
          </p:cNvSpPr>
          <p:nvPr>
            <p:ph type="body" sz="half" idx="1"/>
          </p:nvPr>
        </p:nvSpPr>
        <p:spPr>
          <a:xfrm>
            <a:off x="1182688" y="2017713"/>
            <a:ext cx="4037012" cy="4114800"/>
          </a:xfrm>
        </p:spPr>
        <p:txBody>
          <a:bodyPr/>
          <a:lstStyle/>
          <a:p>
            <a:pPr>
              <a:defRPr/>
            </a:pPr>
            <a:r>
              <a:rPr lang="zh-TW" altLang="zh-TW" sz="2800" dirty="0" smtClean="0"/>
              <a:t>演算法</a:t>
            </a:r>
            <a:r>
              <a:rPr lang="en-US" altLang="zh-TW" sz="2800" dirty="0" smtClean="0"/>
              <a:t>(Algorithm)</a:t>
            </a:r>
            <a:r>
              <a:rPr lang="zh-TW" altLang="zh-TW" sz="2800" dirty="0" smtClean="0"/>
              <a:t>一</a:t>
            </a:r>
            <a:r>
              <a:rPr lang="zh-TW" altLang="zh-TW" sz="2800" dirty="0"/>
              <a:t>詞源自一</a:t>
            </a:r>
            <a:r>
              <a:rPr lang="zh-TW" altLang="zh-TW" sz="2800" dirty="0" smtClean="0"/>
              <a:t>位</a:t>
            </a:r>
            <a:r>
              <a:rPr lang="zh-TW" altLang="en-US" sz="2800" dirty="0"/>
              <a:t>的阿拉伯</a:t>
            </a:r>
            <a:r>
              <a:rPr lang="zh-TW" altLang="en-US" sz="2800" dirty="0" smtClean="0"/>
              <a:t>數學家</a:t>
            </a:r>
            <a:r>
              <a:rPr lang="en-US" altLang="zh-TW" sz="2800" dirty="0" smtClean="0"/>
              <a:t>:  </a:t>
            </a:r>
            <a:r>
              <a:rPr lang="zh-TW" altLang="zh-TW" sz="2800" dirty="0" smtClean="0"/>
              <a:t>阿</a:t>
            </a:r>
            <a:r>
              <a:rPr lang="zh-TW" altLang="zh-TW" sz="2800" dirty="0"/>
              <a:t>布</a:t>
            </a:r>
            <a:r>
              <a:rPr lang="zh-TW" altLang="zh-TW" sz="2800" dirty="0" smtClean="0"/>
              <a:t>‧</a:t>
            </a:r>
            <a:r>
              <a:rPr lang="zh-TW" altLang="en-US" sz="2800" dirty="0" smtClean="0"/>
              <a:t>賈</a:t>
            </a:r>
            <a:r>
              <a:rPr lang="zh-TW" altLang="zh-TW" sz="2800" dirty="0" smtClean="0"/>
              <a:t>法</a:t>
            </a:r>
            <a:r>
              <a:rPr lang="zh-TW" altLang="zh-TW" sz="2800" dirty="0"/>
              <a:t>‧穆罕默德‧賓‧穆薩‧阿爾‧可瓦里茲</a:t>
            </a:r>
            <a:r>
              <a:rPr lang="zh-TW" altLang="zh-TW" sz="2800" dirty="0" smtClean="0"/>
              <a:t>米</a:t>
            </a:r>
            <a:r>
              <a:rPr lang="en-US" altLang="zh-TW" sz="2800" dirty="0"/>
              <a:t>(Abu </a:t>
            </a:r>
            <a:r>
              <a:rPr lang="en-US" altLang="zh-TW" sz="2800" dirty="0" err="1" smtClean="0"/>
              <a:t>Jafar</a:t>
            </a:r>
            <a:r>
              <a:rPr lang="en-US" altLang="zh-TW" sz="2800" dirty="0" smtClean="0"/>
              <a:t> Muhammad </a:t>
            </a:r>
            <a:r>
              <a:rPr lang="en-US" altLang="zh-TW" sz="2800" dirty="0"/>
              <a:t>ibn Musa al-Khwarizmi) </a:t>
            </a:r>
            <a:r>
              <a:rPr lang="en-US" altLang="zh-TW" sz="2800" dirty="0" smtClean="0"/>
              <a:t>(780 – 850 A. D.)</a:t>
            </a:r>
            <a:r>
              <a:rPr lang="zh-TW" altLang="zh-TW" sz="2800" dirty="0"/>
              <a:t>的拉丁文</a:t>
            </a:r>
            <a:r>
              <a:rPr lang="zh-TW" altLang="zh-TW" sz="2800" dirty="0" smtClean="0"/>
              <a:t>譯名</a:t>
            </a:r>
            <a:r>
              <a:rPr lang="en-US" altLang="zh-TW" sz="2800" dirty="0" smtClean="0"/>
              <a:t>(</a:t>
            </a:r>
            <a:r>
              <a:rPr lang="en-US" altLang="zh-TW" sz="2800" dirty="0"/>
              <a:t>al-Khwarizmi </a:t>
            </a:r>
            <a:r>
              <a:rPr lang="en-US" altLang="zh-TW" sz="2800" dirty="0" smtClean="0"/>
              <a:t>)</a:t>
            </a:r>
            <a:r>
              <a:rPr lang="zh-TW" altLang="zh-TW" sz="2800" dirty="0" smtClean="0"/>
              <a:t>。</a:t>
            </a:r>
            <a:endParaRPr lang="zh-TW" altLang="zh-TW" sz="2800" dirty="0"/>
          </a:p>
          <a:p>
            <a:pPr marL="0" indent="0" eaLnBrk="1" hangingPunct="1">
              <a:buFont typeface="Wingdings" pitchFamily="2" charset="2"/>
              <a:buNone/>
              <a:defRPr/>
            </a:pPr>
            <a:endParaRPr lang="zh-TW" altLang="zh-TW" sz="2800" dirty="0"/>
          </a:p>
          <a:p>
            <a:pPr eaLnBrk="1" hangingPunct="1">
              <a:defRPr/>
            </a:pPr>
            <a:endParaRPr lang="en-US" altLang="zh-TW" sz="2800" dirty="0" smtClean="0"/>
          </a:p>
          <a:p>
            <a:pPr eaLnBrk="1" hangingPunct="1">
              <a:defRPr/>
            </a:pPr>
            <a:endParaRPr lang="en-US" altLang="zh-TW" sz="2800" dirty="0" smtClean="0"/>
          </a:p>
        </p:txBody>
      </p:sp>
      <p:pic>
        <p:nvPicPr>
          <p:cNvPr id="5124" name="Picture 4" descr="447px-Abu_Abdullah_Muhammad_bin_Musa_al-Khwarizmi">
            <a:hlinkClick r:id="rId3"/>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386388" y="1844675"/>
            <a:ext cx="3330575" cy="4464050"/>
          </a:xfrm>
        </p:spPr>
      </p:pic>
      <p:sp>
        <p:nvSpPr>
          <p:cNvPr id="12293"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5027FF3B-4DE6-4871-8053-F06B17DCE550}" type="slidenum">
              <a:rPr kumimoji="0" lang="en-US" altLang="zh-TW" sz="1400" smtClean="0"/>
              <a:pPr>
                <a:spcBef>
                  <a:spcPct val="0"/>
                </a:spcBef>
                <a:buClrTx/>
                <a:buSzTx/>
                <a:buFontTx/>
                <a:buNone/>
              </a:pPr>
              <a:t>3</a:t>
            </a:fld>
            <a:endParaRPr kumimoji="0" lang="en-US" altLang="zh-TW"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xEl>
                                              <p:pRg st="0" end="0"/>
                                            </p:txEl>
                                          </p:spTgt>
                                        </p:tgtEl>
                                        <p:attrNameLst>
                                          <p:attrName>style.visibility</p:attrName>
                                        </p:attrNameLst>
                                      </p:cBhvr>
                                      <p:to>
                                        <p:strVal val="visible"/>
                                      </p:to>
                                    </p:set>
                                    <p:anim calcmode="lin" valueType="num">
                                      <p:cBhvr additive="base">
                                        <p:cTn id="13"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50938" y="214313"/>
            <a:ext cx="7885112" cy="1462087"/>
          </a:xfrm>
        </p:spPr>
        <p:txBody>
          <a:bodyPr/>
          <a:lstStyle/>
          <a:p>
            <a:pPr eaLnBrk="1" hangingPunct="1"/>
            <a:r>
              <a:rPr lang="zh-TW" altLang="en-US" smtClean="0"/>
              <a:t>歐幾里德演算法</a:t>
            </a:r>
            <a:r>
              <a:rPr lang="en-US" altLang="zh-TW" smtClean="0"/>
              <a:t/>
            </a:r>
            <a:br>
              <a:rPr lang="en-US" altLang="zh-TW" smtClean="0"/>
            </a:br>
            <a:r>
              <a:rPr lang="en-US" altLang="zh-TW" smtClean="0"/>
              <a:t>(Euclid  Algorithm)</a:t>
            </a:r>
            <a:r>
              <a:rPr lang="zh-TW" altLang="en-US" smtClean="0"/>
              <a:t> </a:t>
            </a:r>
            <a:r>
              <a:rPr lang="zh-TW" altLang="en-US" sz="2000" smtClean="0"/>
              <a:t>以</a:t>
            </a:r>
            <a:r>
              <a:rPr lang="zh-TW" altLang="en-US" sz="2000" u="sng" smtClean="0"/>
              <a:t>自然語言</a:t>
            </a:r>
            <a:r>
              <a:rPr lang="zh-TW" altLang="en-US" sz="2000" smtClean="0"/>
              <a:t>表示</a:t>
            </a:r>
            <a:endParaRPr lang="en-US" altLang="zh-TW" smtClean="0"/>
          </a:p>
        </p:txBody>
      </p:sp>
      <p:graphicFrame>
        <p:nvGraphicFramePr>
          <p:cNvPr id="30737" name="Group 17"/>
          <p:cNvGraphicFramePr>
            <a:graphicFrameLocks noGrp="1"/>
          </p:cNvGraphicFramePr>
          <p:nvPr/>
        </p:nvGraphicFramePr>
        <p:xfrm>
          <a:off x="539750" y="2276475"/>
          <a:ext cx="8280400" cy="3529013"/>
        </p:xfrm>
        <a:graphic>
          <a:graphicData uri="http://schemas.openxmlformats.org/drawingml/2006/table">
            <a:tbl>
              <a:tblPr/>
              <a:tblGrid>
                <a:gridCol w="8280400">
                  <a:extLst>
                    <a:ext uri="{9D8B030D-6E8A-4147-A177-3AD203B41FA5}">
                      <a16:colId xmlns:a16="http://schemas.microsoft.com/office/drawing/2014/main" val="20000"/>
                    </a:ext>
                  </a:extLst>
                </a:gridCol>
              </a:tblGrid>
              <a:tr h="35290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zh-TW" altLang="en-US" sz="2200" dirty="0" smtClean="0"/>
                        <a:t>歐幾里德</a:t>
                      </a: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演算法</a:t>
                      </a:r>
                      <a: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t>:</a:t>
                      </a:r>
                      <a:b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br>
                      <a:endParaRPr kumimoji="1" lang="en-US" altLang="zh-TW" sz="2200" b="0" i="0" u="none" strike="noStrike" cap="none" normalizeH="0" baseline="0" dirty="0" smtClean="0">
                        <a:ln>
                          <a:noFill/>
                        </a:ln>
                        <a:solidFill>
                          <a:schemeClr val="tx1"/>
                        </a:solidFill>
                        <a:effectLst/>
                        <a:latin typeface="SimSun" pitchFamily="2" charset="-122"/>
                        <a:ea typeface="SimSun"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問題：給定二個正整數</a:t>
                      </a:r>
                      <a: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t>m</a:t>
                      </a: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及</a:t>
                      </a:r>
                      <a: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t>n</a:t>
                      </a: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，找出此二數的最大公因數</a:t>
                      </a:r>
                      <a: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t>GCD(</a:t>
                      </a: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也就是能同時整除</a:t>
                      </a:r>
                      <a: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t>m</a:t>
                      </a: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及</a:t>
                      </a:r>
                      <a: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t>n</a:t>
                      </a: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的最大正整數</a:t>
                      </a:r>
                      <a: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t>)</a:t>
                      </a:r>
                      <a:b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br>
                      <a:endParaRPr kumimoji="1" lang="en-US" altLang="zh-TW" sz="2200" b="0" i="0" u="none" strike="noStrike" cap="none" normalizeH="0" baseline="0" dirty="0" smtClean="0">
                        <a:ln>
                          <a:noFill/>
                        </a:ln>
                        <a:solidFill>
                          <a:schemeClr val="tx1"/>
                        </a:solidFill>
                        <a:effectLst/>
                        <a:latin typeface="SimSun" pitchFamily="2" charset="-122"/>
                        <a:ea typeface="SimSun"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解法：</a:t>
                      </a:r>
                      <a:b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b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步驟</a:t>
                      </a:r>
                      <a: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t>1.[</a:t>
                      </a: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找出餘數</a:t>
                      </a:r>
                      <a: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t>]	  </a:t>
                      </a: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     求出</a:t>
                      </a:r>
                      <a: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t>m</a:t>
                      </a: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除以</a:t>
                      </a:r>
                      <a: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t>n</a:t>
                      </a: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的餘數，並記錄於</a:t>
                      </a:r>
                      <a: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t>r</a:t>
                      </a: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a:t>
                      </a:r>
                      <a:b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b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步驟</a:t>
                      </a:r>
                      <a: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t>2.[</a:t>
                      </a: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餘數為</a:t>
                      </a:r>
                      <a: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t>0</a:t>
                      </a: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嗎</a:t>
                      </a:r>
                      <a: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t>?]  </a:t>
                      </a: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    如果</a:t>
                      </a:r>
                      <a: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t>r=0</a:t>
                      </a: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則停止，輸出</a:t>
                      </a:r>
                      <a: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t>n</a:t>
                      </a: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為</a:t>
                      </a:r>
                      <a: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t>GCD</a:t>
                      </a: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a:t>
                      </a:r>
                      <a:b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b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步驟</a:t>
                      </a:r>
                      <a: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t>3.[</a:t>
                      </a: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換被除數與除數</a:t>
                      </a:r>
                      <a: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t>]	</a:t>
                      </a: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設定</a:t>
                      </a:r>
                      <a: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t>m=</a:t>
                      </a:r>
                      <a:r>
                        <a:rPr kumimoji="1" lang="en-US" altLang="zh-TW" sz="2200" b="0" i="0" u="none" strike="noStrike" cap="none" normalizeH="0" baseline="0" dirty="0" err="1" smtClean="0">
                          <a:ln>
                            <a:noFill/>
                          </a:ln>
                          <a:solidFill>
                            <a:schemeClr val="tx1"/>
                          </a:solidFill>
                          <a:effectLst/>
                          <a:latin typeface="SimSun" pitchFamily="2" charset="-122"/>
                          <a:ea typeface="SimSun" pitchFamily="2" charset="-122"/>
                        </a:rPr>
                        <a:t>n,n</a:t>
                      </a:r>
                      <a: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t>=r</a:t>
                      </a: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，並跳至步驟</a:t>
                      </a:r>
                      <a:r>
                        <a:rPr kumimoji="1" lang="en-US" altLang="zh-TW" sz="2200" b="0" i="0" u="none" strike="noStrike" cap="none" normalizeH="0" baseline="0" dirty="0" smtClean="0">
                          <a:ln>
                            <a:noFill/>
                          </a:ln>
                          <a:solidFill>
                            <a:schemeClr val="tx1"/>
                          </a:solidFill>
                          <a:effectLst/>
                          <a:latin typeface="SimSun" pitchFamily="2" charset="-122"/>
                          <a:ea typeface="SimSun" pitchFamily="2" charset="-122"/>
                        </a:rPr>
                        <a:t>1</a:t>
                      </a:r>
                      <a:r>
                        <a:rPr kumimoji="1" lang="zh-TW" altLang="en-US" sz="2200" b="0" i="0" u="none" strike="noStrike" cap="none" normalizeH="0" baseline="0" dirty="0" smtClean="0">
                          <a:ln>
                            <a:noFill/>
                          </a:ln>
                          <a:solidFill>
                            <a:schemeClr val="tx1"/>
                          </a:solidFill>
                          <a:effectLst/>
                          <a:latin typeface="SimSun" pitchFamily="2" charset="-122"/>
                          <a:ea typeface="SimSun" pitchFamily="2" charset="-122"/>
                        </a:rPr>
                        <a:t>。</a:t>
                      </a:r>
                    </a:p>
                  </a:txBody>
                  <a:tcPr marT="41273" marB="4127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801"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6E963CC9-B0E8-439D-BBC9-1D500F37613C}" type="slidenum">
              <a:rPr kumimoji="0" lang="en-US" altLang="zh-TW" sz="1400" smtClean="0"/>
              <a:pPr>
                <a:spcBef>
                  <a:spcPct val="0"/>
                </a:spcBef>
                <a:buClrTx/>
                <a:buSzTx/>
                <a:buFontTx/>
                <a:buNone/>
              </a:pPr>
              <a:t>30</a:t>
            </a:fld>
            <a:endParaRPr kumimoji="0" lang="en-US" altLang="zh-TW" sz="14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50938" y="214313"/>
            <a:ext cx="7885112" cy="1462087"/>
          </a:xfrm>
        </p:spPr>
        <p:txBody>
          <a:bodyPr/>
          <a:lstStyle/>
          <a:p>
            <a:pPr eaLnBrk="1" hangingPunct="1"/>
            <a:r>
              <a:rPr lang="zh-TW" altLang="en-US" smtClean="0"/>
              <a:t>歐幾里德演算法</a:t>
            </a:r>
            <a:r>
              <a:rPr lang="en-US" altLang="zh-TW" smtClean="0"/>
              <a:t/>
            </a:r>
            <a:br>
              <a:rPr lang="en-US" altLang="zh-TW" smtClean="0"/>
            </a:br>
            <a:r>
              <a:rPr lang="en-US" altLang="zh-TW" smtClean="0"/>
              <a:t>(Euclid  Algorithm)</a:t>
            </a:r>
            <a:r>
              <a:rPr lang="zh-TW" altLang="en-US" smtClean="0"/>
              <a:t> </a:t>
            </a:r>
            <a:r>
              <a:rPr lang="zh-TW" altLang="en-US" sz="2000" smtClean="0"/>
              <a:t>以</a:t>
            </a:r>
            <a:r>
              <a:rPr lang="zh-TW" altLang="en-US" sz="2000" u="sng" smtClean="0"/>
              <a:t>流程圖</a:t>
            </a:r>
            <a:r>
              <a:rPr lang="zh-TW" altLang="en-US" sz="2000" smtClean="0"/>
              <a:t>表示</a:t>
            </a:r>
            <a:endParaRPr lang="en-US" altLang="zh-TW" smtClean="0"/>
          </a:p>
        </p:txBody>
      </p:sp>
      <p:sp>
        <p:nvSpPr>
          <p:cNvPr id="34819"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5021349D-9665-4866-BE2C-B3BFB84D611F}" type="slidenum">
              <a:rPr kumimoji="0" lang="en-US" altLang="zh-TW" sz="1400" smtClean="0"/>
              <a:pPr>
                <a:spcBef>
                  <a:spcPct val="0"/>
                </a:spcBef>
                <a:buClrTx/>
                <a:buSzTx/>
                <a:buFontTx/>
                <a:buNone/>
              </a:pPr>
              <a:t>31</a:t>
            </a:fld>
            <a:endParaRPr kumimoji="0" lang="en-US" altLang="zh-TW" sz="1400" smtClean="0"/>
          </a:p>
        </p:txBody>
      </p:sp>
      <p:pic>
        <p:nvPicPr>
          <p:cNvPr id="34820" name="Picture 5" descr="\\BOB-XPC\Users\Bob\Documents\mnGC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1989138"/>
            <a:ext cx="4032250" cy="463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50938" y="214313"/>
            <a:ext cx="7885112" cy="1462087"/>
          </a:xfrm>
        </p:spPr>
        <p:txBody>
          <a:bodyPr/>
          <a:lstStyle/>
          <a:p>
            <a:pPr eaLnBrk="1" hangingPunct="1"/>
            <a:r>
              <a:rPr lang="en-US" altLang="zh-TW" smtClean="0"/>
              <a:t>ANSI</a:t>
            </a:r>
            <a:r>
              <a:rPr lang="zh-TW" altLang="en-US" smtClean="0"/>
              <a:t>流程圖符號</a:t>
            </a:r>
            <a:endParaRPr lang="en-US" altLang="zh-TW" smtClean="0"/>
          </a:p>
        </p:txBody>
      </p:sp>
      <p:sp>
        <p:nvSpPr>
          <p:cNvPr id="35843"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9FD282C9-5F1D-4A36-857C-0768D73D51AB}" type="slidenum">
              <a:rPr kumimoji="0" lang="en-US" altLang="zh-TW" sz="1400" smtClean="0"/>
              <a:pPr>
                <a:spcBef>
                  <a:spcPct val="0"/>
                </a:spcBef>
                <a:buClrTx/>
                <a:buSzTx/>
                <a:buFontTx/>
                <a:buNone/>
              </a:pPr>
              <a:t>32</a:t>
            </a:fld>
            <a:endParaRPr kumimoji="0" lang="en-US" altLang="zh-TW" sz="1400" smtClean="0"/>
          </a:p>
        </p:txBody>
      </p:sp>
      <p:pic>
        <p:nvPicPr>
          <p:cNvPr id="35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2111375"/>
            <a:ext cx="7621588" cy="376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150938" y="214313"/>
            <a:ext cx="7885112" cy="1462087"/>
          </a:xfrm>
        </p:spPr>
        <p:txBody>
          <a:bodyPr/>
          <a:lstStyle/>
          <a:p>
            <a:pPr eaLnBrk="1" hangingPunct="1"/>
            <a:r>
              <a:rPr lang="en-US" altLang="zh-TW" smtClean="0"/>
              <a:t>ANSI</a:t>
            </a:r>
            <a:r>
              <a:rPr lang="zh-TW" altLang="en-US" smtClean="0"/>
              <a:t>流程圖符號</a:t>
            </a:r>
            <a:r>
              <a:rPr lang="en-US" altLang="zh-TW" smtClean="0"/>
              <a:t>(</a:t>
            </a:r>
            <a:r>
              <a:rPr lang="zh-TW" altLang="en-US" smtClean="0"/>
              <a:t>續</a:t>
            </a:r>
            <a:r>
              <a:rPr lang="en-US" altLang="zh-TW" smtClean="0"/>
              <a:t>)</a:t>
            </a:r>
          </a:p>
        </p:txBody>
      </p:sp>
      <p:sp>
        <p:nvSpPr>
          <p:cNvPr id="36867"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47C34A86-3AFB-4174-A5C0-987078EC95AF}" type="slidenum">
              <a:rPr kumimoji="0" lang="en-US" altLang="zh-TW" sz="1400" smtClean="0"/>
              <a:pPr>
                <a:spcBef>
                  <a:spcPct val="0"/>
                </a:spcBef>
                <a:buClrTx/>
                <a:buSzTx/>
                <a:buFontTx/>
                <a:buNone/>
              </a:pPr>
              <a:t>33</a:t>
            </a:fld>
            <a:endParaRPr kumimoji="0" lang="en-US" altLang="zh-TW" sz="1400" smtClean="0"/>
          </a:p>
        </p:txBody>
      </p:sp>
      <p:pic>
        <p:nvPicPr>
          <p:cNvPr id="368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150" y="1989138"/>
            <a:ext cx="6451600" cy="4779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50938" y="214313"/>
            <a:ext cx="7885112" cy="1462087"/>
          </a:xfrm>
        </p:spPr>
        <p:txBody>
          <a:bodyPr/>
          <a:lstStyle/>
          <a:p>
            <a:pPr eaLnBrk="1" hangingPunct="1"/>
            <a:r>
              <a:rPr lang="zh-TW" altLang="en-US" smtClean="0"/>
              <a:t>歐幾里德演算法</a:t>
            </a:r>
            <a:r>
              <a:rPr lang="en-US" altLang="zh-TW" smtClean="0"/>
              <a:t/>
            </a:r>
            <a:br>
              <a:rPr lang="en-US" altLang="zh-TW" smtClean="0"/>
            </a:br>
            <a:r>
              <a:rPr lang="en-US" altLang="zh-TW" smtClean="0"/>
              <a:t>(Euclid  Algorithm)</a:t>
            </a:r>
            <a:r>
              <a:rPr lang="zh-TW" altLang="en-US" smtClean="0"/>
              <a:t> </a:t>
            </a:r>
            <a:r>
              <a:rPr lang="zh-TW" altLang="en-US" sz="2000" smtClean="0"/>
              <a:t>以</a:t>
            </a:r>
            <a:r>
              <a:rPr lang="zh-TW" altLang="en-US" sz="2000" u="sng" smtClean="0"/>
              <a:t>虛擬碼</a:t>
            </a:r>
            <a:r>
              <a:rPr lang="zh-TW" altLang="en-US" sz="2000" smtClean="0"/>
              <a:t>表示</a:t>
            </a:r>
            <a:endParaRPr lang="en-US" altLang="zh-TW" smtClean="0"/>
          </a:p>
        </p:txBody>
      </p:sp>
      <p:sp>
        <p:nvSpPr>
          <p:cNvPr id="37891"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FA140B82-3327-464B-B87F-D6675884233E}" type="slidenum">
              <a:rPr kumimoji="0" lang="en-US" altLang="zh-TW" sz="1400" smtClean="0"/>
              <a:pPr>
                <a:spcBef>
                  <a:spcPct val="0"/>
                </a:spcBef>
                <a:buClrTx/>
                <a:buSzTx/>
                <a:buFontTx/>
                <a:buNone/>
              </a:pPr>
              <a:t>34</a:t>
            </a:fld>
            <a:endParaRPr kumimoji="0" lang="en-US" altLang="zh-TW" sz="1400" smtClean="0"/>
          </a:p>
        </p:txBody>
      </p:sp>
      <p:pic>
        <p:nvPicPr>
          <p:cNvPr id="2" name="圖片 1"/>
          <p:cNvPicPr>
            <a:picLocks noChangeAspect="1"/>
          </p:cNvPicPr>
          <p:nvPr/>
        </p:nvPicPr>
        <p:blipFill>
          <a:blip r:embed="rId3"/>
          <a:stretch>
            <a:fillRect/>
          </a:stretch>
        </p:blipFill>
        <p:spPr>
          <a:xfrm>
            <a:off x="611560" y="2132856"/>
            <a:ext cx="7409814" cy="4567982"/>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TW" altLang="en-US" dirty="0" smtClean="0"/>
              <a:t>虛擬</a:t>
            </a:r>
            <a:r>
              <a:rPr lang="zh-TW" altLang="en-US" smtClean="0"/>
              <a:t>碼 </a:t>
            </a:r>
            <a:r>
              <a:rPr lang="en-US" altLang="zh-TW" smtClean="0"/>
              <a:t>(Pseudo </a:t>
            </a:r>
            <a:r>
              <a:rPr lang="en-US" altLang="zh-TW" dirty="0" smtClean="0"/>
              <a:t>Code)</a:t>
            </a:r>
          </a:p>
        </p:txBody>
      </p:sp>
      <p:sp>
        <p:nvSpPr>
          <p:cNvPr id="27651" name="Rectangle 3"/>
          <p:cNvSpPr>
            <a:spLocks noGrp="1" noChangeArrowheads="1"/>
          </p:cNvSpPr>
          <p:nvPr>
            <p:ph type="body" idx="1"/>
          </p:nvPr>
        </p:nvSpPr>
        <p:spPr>
          <a:xfrm>
            <a:off x="250825" y="2017713"/>
            <a:ext cx="8704263" cy="4651375"/>
          </a:xfrm>
        </p:spPr>
        <p:txBody>
          <a:bodyPr/>
          <a:lstStyle/>
          <a:p>
            <a:pPr eaLnBrk="1" hangingPunct="1"/>
            <a:r>
              <a:rPr lang="zh-TW" altLang="en-US" sz="2800" smtClean="0"/>
              <a:t>虛擬碼以一種混雜著自然語言與高階程式語言結構的方式來描述演算法。</a:t>
            </a:r>
            <a:endParaRPr lang="en-US" altLang="zh-TW" sz="2800" smtClean="0"/>
          </a:p>
          <a:p>
            <a:pPr eaLnBrk="1" hangingPunct="1"/>
            <a:endParaRPr lang="en-US" altLang="zh-TW" sz="2800" smtClean="0"/>
          </a:p>
          <a:p>
            <a:pPr eaLnBrk="1" hangingPunct="1"/>
            <a:r>
              <a:rPr lang="zh-TW" altLang="en-US" sz="2800" smtClean="0"/>
              <a:t>可以達到簡潔易讀、容易分析，而且也容易轉換為高階程式語言的目的。</a:t>
            </a:r>
            <a:endParaRPr lang="en-US" altLang="zh-TW" sz="2800" smtClean="0"/>
          </a:p>
          <a:p>
            <a:pPr eaLnBrk="1" hangingPunct="1"/>
            <a:endParaRPr lang="en-US" altLang="zh-TW" sz="2800" smtClean="0"/>
          </a:p>
          <a:p>
            <a:pPr eaLnBrk="1" hangingPunct="1"/>
            <a:r>
              <a:rPr lang="zh-TW" altLang="en-US" sz="2800" smtClean="0"/>
              <a:t>以下我們介紹本課程所採用的虛擬碼撰寫規則，因為虛擬碼仍然具有自然語言性質，因此這些撰寫規則有時可以稍稍調整，以方便閱讀者理解為原則。</a:t>
            </a:r>
            <a:endParaRPr kumimoji="0" lang="en-US" altLang="zh-TW" sz="2800" smtClean="0"/>
          </a:p>
        </p:txBody>
      </p:sp>
      <p:sp>
        <p:nvSpPr>
          <p:cNvPr id="3891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D026E613-F9F9-4014-B996-CA70051F0368}" type="slidenum">
              <a:rPr kumimoji="0" lang="en-US" altLang="zh-TW" sz="1400" smtClean="0"/>
              <a:pPr>
                <a:spcBef>
                  <a:spcPct val="0"/>
                </a:spcBef>
                <a:buClrTx/>
                <a:buSzTx/>
                <a:buFontTx/>
                <a:buNone/>
              </a:pPr>
              <a:t>35</a:t>
            </a:fld>
            <a:endParaRPr kumimoji="0" lang="en-US" altLang="zh-TW"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1">
                                            <p:txEl>
                                              <p:pRg st="2" end="2"/>
                                            </p:txEl>
                                          </p:spTgt>
                                        </p:tgtEl>
                                        <p:attrNameLst>
                                          <p:attrName>style.visibility</p:attrName>
                                        </p:attrNameLst>
                                      </p:cBhvr>
                                      <p:to>
                                        <p:strVal val="visible"/>
                                      </p:to>
                                    </p:set>
                                    <p:anim calcmode="lin" valueType="num">
                                      <p:cBhvr additive="base">
                                        <p:cTn id="13"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anim calcmode="lin" valueType="num">
                                      <p:cBhvr additive="base">
                                        <p:cTn id="19"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TW" altLang="en-US" dirty="0" smtClean="0"/>
              <a:t>虛擬</a:t>
            </a:r>
            <a:r>
              <a:rPr lang="zh-TW" altLang="en-US" smtClean="0"/>
              <a:t>碼 </a:t>
            </a:r>
            <a:r>
              <a:rPr lang="en-US" altLang="zh-TW" smtClean="0"/>
              <a:t>(Pseudo </a:t>
            </a:r>
            <a:r>
              <a:rPr lang="en-US" altLang="zh-TW" dirty="0" smtClean="0"/>
              <a:t>Code)(</a:t>
            </a:r>
            <a:r>
              <a:rPr lang="zh-TW" altLang="en-US" dirty="0" smtClean="0"/>
              <a:t>續</a:t>
            </a:r>
            <a:r>
              <a:rPr lang="en-US" altLang="zh-TW" dirty="0" smtClean="0"/>
              <a:t>)</a:t>
            </a:r>
          </a:p>
        </p:txBody>
      </p:sp>
      <p:sp>
        <p:nvSpPr>
          <p:cNvPr id="27651" name="Rectangle 3"/>
          <p:cNvSpPr>
            <a:spLocks noGrp="1" noChangeArrowheads="1"/>
          </p:cNvSpPr>
          <p:nvPr>
            <p:ph type="body" idx="1"/>
          </p:nvPr>
        </p:nvSpPr>
        <p:spPr>
          <a:xfrm>
            <a:off x="250825" y="2017713"/>
            <a:ext cx="8704263" cy="4651375"/>
          </a:xfrm>
        </p:spPr>
        <p:txBody>
          <a:bodyPr/>
          <a:lstStyle/>
          <a:p>
            <a:pPr marL="0" indent="0" eaLnBrk="1" hangingPunct="1">
              <a:buFont typeface="Wingdings" pitchFamily="2" charset="2"/>
              <a:buNone/>
              <a:defRPr/>
            </a:pPr>
            <a:r>
              <a:rPr lang="zh-TW" altLang="en-US" sz="2800" dirty="0"/>
              <a:t>虛擬碼撰寫規則如下</a:t>
            </a:r>
            <a:r>
              <a:rPr lang="en-US" altLang="zh-TW" sz="2800" dirty="0" smtClean="0"/>
              <a:t>:</a:t>
            </a:r>
            <a:endParaRPr lang="en-US" altLang="zh-TW" sz="2800" dirty="0"/>
          </a:p>
          <a:p>
            <a:pPr eaLnBrk="1" hangingPunct="1">
              <a:defRPr/>
            </a:pPr>
            <a:r>
              <a:rPr lang="zh-TW" altLang="en-US" sz="2800" dirty="0"/>
              <a:t>演算法名稱及參數：以 </a:t>
            </a:r>
            <a:r>
              <a:rPr lang="en-US" altLang="zh-TW" sz="2800" b="1" dirty="0">
                <a:solidFill>
                  <a:srgbClr val="3333FF"/>
                </a:solidFill>
              </a:rPr>
              <a:t>Algorithm </a:t>
            </a:r>
            <a:r>
              <a:rPr lang="zh-TW" altLang="en-US" sz="2800" b="1" dirty="0">
                <a:solidFill>
                  <a:srgbClr val="3333FF"/>
                </a:solidFill>
              </a:rPr>
              <a:t>演算法名稱 </a:t>
            </a:r>
            <a:r>
              <a:rPr lang="en-US" altLang="zh-TW" sz="2800" b="1" dirty="0">
                <a:solidFill>
                  <a:srgbClr val="3333FF"/>
                </a:solidFill>
              </a:rPr>
              <a:t>(</a:t>
            </a:r>
            <a:r>
              <a:rPr lang="zh-TW" altLang="en-US" sz="2800" b="1" dirty="0">
                <a:solidFill>
                  <a:srgbClr val="3333FF"/>
                </a:solidFill>
              </a:rPr>
              <a:t>參數 </a:t>
            </a:r>
            <a:r>
              <a:rPr lang="en-US" altLang="zh-TW" sz="2800" b="1" dirty="0">
                <a:solidFill>
                  <a:srgbClr val="3333FF"/>
                </a:solidFill>
              </a:rPr>
              <a:t>1, </a:t>
            </a:r>
            <a:r>
              <a:rPr lang="zh-TW" altLang="en-US" sz="2800" b="1" dirty="0">
                <a:solidFill>
                  <a:srgbClr val="3333FF"/>
                </a:solidFill>
              </a:rPr>
              <a:t>參數 </a:t>
            </a:r>
            <a:r>
              <a:rPr lang="en-US" altLang="zh-TW" sz="2800" b="1" dirty="0">
                <a:solidFill>
                  <a:srgbClr val="3333FF"/>
                </a:solidFill>
              </a:rPr>
              <a:t>2,…)</a:t>
            </a:r>
            <a:r>
              <a:rPr lang="en-US" altLang="zh-TW" sz="2800" dirty="0"/>
              <a:t> </a:t>
            </a:r>
            <a:r>
              <a:rPr lang="zh-TW" altLang="en-US" sz="2800" dirty="0"/>
              <a:t>來列出演算法名稱並指明其輸入參數。</a:t>
            </a:r>
            <a:endParaRPr lang="en-US" altLang="zh-TW" sz="2800" dirty="0"/>
          </a:p>
          <a:p>
            <a:pPr eaLnBrk="1" hangingPunct="1">
              <a:defRPr/>
            </a:pPr>
            <a:endParaRPr lang="en-US" altLang="zh-TW" sz="2800" dirty="0" smtClean="0"/>
          </a:p>
          <a:p>
            <a:pPr eaLnBrk="1" hangingPunct="1">
              <a:defRPr/>
            </a:pPr>
            <a:r>
              <a:rPr lang="zh-TW" altLang="en-US" sz="2800" dirty="0" smtClean="0"/>
              <a:t>輸入：</a:t>
            </a:r>
            <a:r>
              <a:rPr lang="zh-TW" altLang="en-US" sz="2800" smtClean="0"/>
              <a:t>以 </a:t>
            </a:r>
            <a:r>
              <a:rPr lang="en-US" altLang="zh-TW" sz="2800" b="1" smtClean="0">
                <a:solidFill>
                  <a:srgbClr val="3333FF"/>
                </a:solidFill>
              </a:rPr>
              <a:t>Input </a:t>
            </a:r>
            <a:r>
              <a:rPr lang="zh-TW" altLang="en-US" sz="2800" b="1" dirty="0" smtClean="0">
                <a:solidFill>
                  <a:srgbClr val="3333FF"/>
                </a:solidFill>
              </a:rPr>
              <a:t>輸入描述 </a:t>
            </a:r>
            <a:r>
              <a:rPr lang="zh-TW" altLang="en-US" sz="2800" dirty="0" smtClean="0"/>
              <a:t>來進行輸入說明</a:t>
            </a:r>
          </a:p>
          <a:p>
            <a:pPr eaLnBrk="1" hangingPunct="1">
              <a:defRPr/>
            </a:pPr>
            <a:endParaRPr lang="en-US" altLang="zh-TW" sz="2800" dirty="0" smtClean="0"/>
          </a:p>
          <a:p>
            <a:pPr eaLnBrk="1" hangingPunct="1">
              <a:defRPr/>
            </a:pPr>
            <a:r>
              <a:rPr lang="zh-TW" altLang="en-US" sz="2800" dirty="0" smtClean="0"/>
              <a:t>輸出：</a:t>
            </a:r>
            <a:r>
              <a:rPr lang="zh-TW" altLang="en-US" sz="2800" smtClean="0"/>
              <a:t>以 </a:t>
            </a:r>
            <a:r>
              <a:rPr lang="en-US" altLang="zh-TW" sz="2800" b="1" smtClean="0">
                <a:solidFill>
                  <a:srgbClr val="3333FF"/>
                </a:solidFill>
              </a:rPr>
              <a:t>Output </a:t>
            </a:r>
            <a:r>
              <a:rPr lang="zh-TW" altLang="en-US" sz="2800" b="1" dirty="0" smtClean="0">
                <a:solidFill>
                  <a:srgbClr val="3333FF"/>
                </a:solidFill>
              </a:rPr>
              <a:t>輸出描述</a:t>
            </a:r>
            <a:r>
              <a:rPr lang="zh-TW" altLang="en-US" sz="2800" dirty="0" smtClean="0"/>
              <a:t> 來進行輸出說明</a:t>
            </a:r>
          </a:p>
          <a:p>
            <a:pPr eaLnBrk="1" hangingPunct="1">
              <a:defRPr/>
            </a:pPr>
            <a:endParaRPr lang="en-US" altLang="zh-TW" sz="2800" dirty="0" smtClean="0"/>
          </a:p>
          <a:p>
            <a:pPr eaLnBrk="1" hangingPunct="1">
              <a:defRPr/>
            </a:pPr>
            <a:endParaRPr lang="en-US" altLang="zh-TW" sz="2800" dirty="0" smtClean="0"/>
          </a:p>
        </p:txBody>
      </p:sp>
      <p:sp>
        <p:nvSpPr>
          <p:cNvPr id="3994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FD80A919-B832-43DB-9F51-16D7C4D4126B}" type="slidenum">
              <a:rPr kumimoji="0" lang="en-US" altLang="zh-TW" sz="1400" smtClean="0"/>
              <a:pPr>
                <a:spcBef>
                  <a:spcPct val="0"/>
                </a:spcBef>
                <a:buClrTx/>
                <a:buSzTx/>
                <a:buFontTx/>
                <a:buNone/>
              </a:pPr>
              <a:t>36</a:t>
            </a:fld>
            <a:endParaRPr kumimoji="0" lang="en-US" altLang="zh-TW"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anim calcmode="lin" valueType="num">
                                      <p:cBhvr additive="base">
                                        <p:cTn id="19"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651">
                                            <p:txEl>
                                              <p:pRg st="5" end="5"/>
                                            </p:txEl>
                                          </p:spTgt>
                                        </p:tgtEl>
                                        <p:attrNameLst>
                                          <p:attrName>style.visibility</p:attrName>
                                        </p:attrNameLst>
                                      </p:cBhvr>
                                      <p:to>
                                        <p:strVal val="visible"/>
                                      </p:to>
                                    </p:set>
                                    <p:anim calcmode="lin" valueType="num">
                                      <p:cBhvr additive="base">
                                        <p:cTn id="25"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TW" altLang="en-US" dirty="0" smtClean="0"/>
              <a:t>虛擬</a:t>
            </a:r>
            <a:r>
              <a:rPr lang="zh-TW" altLang="en-US" smtClean="0"/>
              <a:t>碼 </a:t>
            </a:r>
            <a:r>
              <a:rPr lang="en-US" altLang="zh-TW" smtClean="0"/>
              <a:t>(Pseudo </a:t>
            </a:r>
            <a:r>
              <a:rPr lang="en-US" altLang="zh-TW" dirty="0" smtClean="0"/>
              <a:t>Code)(</a:t>
            </a:r>
            <a:r>
              <a:rPr lang="zh-TW" altLang="en-US" dirty="0" smtClean="0"/>
              <a:t>續</a:t>
            </a:r>
            <a:r>
              <a:rPr lang="en-US" altLang="zh-TW" dirty="0" smtClean="0"/>
              <a:t>)</a:t>
            </a:r>
          </a:p>
        </p:txBody>
      </p:sp>
      <p:sp>
        <p:nvSpPr>
          <p:cNvPr id="27651" name="Rectangle 3"/>
          <p:cNvSpPr>
            <a:spLocks noGrp="1" noChangeArrowheads="1"/>
          </p:cNvSpPr>
          <p:nvPr>
            <p:ph type="body" idx="1"/>
          </p:nvPr>
        </p:nvSpPr>
        <p:spPr>
          <a:xfrm>
            <a:off x="250825" y="2017713"/>
            <a:ext cx="8704263" cy="4651375"/>
          </a:xfrm>
        </p:spPr>
        <p:txBody>
          <a:bodyPr/>
          <a:lstStyle/>
          <a:p>
            <a:pPr eaLnBrk="1" hangingPunct="1"/>
            <a:endParaRPr lang="en-US" altLang="zh-TW" sz="2800" dirty="0" smtClean="0"/>
          </a:p>
          <a:p>
            <a:pPr eaLnBrk="1" hangingPunct="1"/>
            <a:r>
              <a:rPr lang="zh-TW" altLang="en-US" sz="2800" dirty="0" smtClean="0"/>
              <a:t>設定：以 </a:t>
            </a:r>
            <a:r>
              <a:rPr lang="zh-TW" altLang="en-US" sz="2800" b="1" dirty="0" smtClean="0">
                <a:solidFill>
                  <a:srgbClr val="3333FF"/>
                </a:solidFill>
              </a:rPr>
              <a:t>←</a:t>
            </a:r>
            <a:r>
              <a:rPr lang="zh-TW" altLang="en-US" sz="2800" dirty="0" smtClean="0"/>
              <a:t> 表示，可以將一個算式 </a:t>
            </a:r>
            <a:r>
              <a:rPr lang="en-US" altLang="zh-TW" sz="2800" smtClean="0"/>
              <a:t>(expression</a:t>
            </a:r>
            <a:r>
              <a:rPr lang="en-US" altLang="zh-TW" sz="2800" dirty="0" smtClean="0"/>
              <a:t>) </a:t>
            </a:r>
            <a:r>
              <a:rPr lang="zh-TW" altLang="en-US" sz="2800" dirty="0" smtClean="0"/>
              <a:t>的值指定給某一個變數 </a:t>
            </a:r>
            <a:r>
              <a:rPr lang="en-US" altLang="zh-TW" sz="2800" dirty="0" smtClean="0"/>
              <a:t>(</a:t>
            </a:r>
            <a:r>
              <a:rPr lang="zh-TW" altLang="en-US" sz="2800" dirty="0" smtClean="0"/>
              <a:t>置入某變數中</a:t>
            </a:r>
            <a:r>
              <a:rPr lang="en-US" altLang="zh-TW" sz="2800" dirty="0" smtClean="0"/>
              <a:t>)</a:t>
            </a:r>
          </a:p>
          <a:p>
            <a:pPr eaLnBrk="1" hangingPunct="1"/>
            <a:endParaRPr lang="en-US" altLang="zh-TW" sz="2800" dirty="0" smtClean="0"/>
          </a:p>
          <a:p>
            <a:pPr eaLnBrk="1" hangingPunct="1"/>
            <a:r>
              <a:rPr lang="zh-TW" altLang="en-US" sz="2800" dirty="0" smtClean="0"/>
              <a:t>算術運算：以 </a:t>
            </a:r>
            <a:r>
              <a:rPr lang="en-US" altLang="zh-TW" sz="2800" b="1" dirty="0" smtClean="0">
                <a:solidFill>
                  <a:srgbClr val="3333FF"/>
                </a:solidFill>
              </a:rPr>
              <a:t>+ − ∗ / % </a:t>
            </a:r>
            <a:r>
              <a:rPr lang="zh-TW" altLang="en-US" sz="2800" dirty="0" smtClean="0"/>
              <a:t>表示加、減、乘、除、模 </a:t>
            </a:r>
            <a:r>
              <a:rPr lang="en-US" altLang="zh-TW" sz="2800" dirty="0" smtClean="0"/>
              <a:t>(</a:t>
            </a:r>
            <a:r>
              <a:rPr lang="zh-TW" altLang="en-US" sz="2800" dirty="0" smtClean="0"/>
              <a:t>除法求餘數</a:t>
            </a:r>
            <a:r>
              <a:rPr lang="en-US" altLang="zh-TW" sz="2800" dirty="0" smtClean="0"/>
              <a:t>)</a:t>
            </a:r>
            <a:r>
              <a:rPr lang="zh-TW" altLang="en-US" sz="2800" dirty="0" smtClean="0"/>
              <a:t>運算</a:t>
            </a:r>
            <a:endParaRPr lang="en-US" altLang="zh-TW" sz="2800" dirty="0" smtClean="0"/>
          </a:p>
        </p:txBody>
      </p:sp>
      <p:sp>
        <p:nvSpPr>
          <p:cNvPr id="4096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C6D79263-1E59-4107-A758-DB121386E8B7}" type="slidenum">
              <a:rPr kumimoji="0" lang="en-US" altLang="zh-TW" sz="1400" smtClean="0"/>
              <a:pPr>
                <a:spcBef>
                  <a:spcPct val="0"/>
                </a:spcBef>
                <a:buClrTx/>
                <a:buSzTx/>
                <a:buFontTx/>
                <a:buNone/>
              </a:pPr>
              <a:t>37</a:t>
            </a:fld>
            <a:endParaRPr kumimoji="0" lang="en-US" altLang="zh-TW"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 calcmode="lin" valueType="num">
                                      <p:cBhvr additive="base">
                                        <p:cTn id="7"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anim calcmode="lin" valueType="num">
                                      <p:cBhvr additive="base">
                                        <p:cTn id="13"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TW" altLang="en-US" dirty="0" smtClean="0"/>
              <a:t>虛擬</a:t>
            </a:r>
            <a:r>
              <a:rPr lang="zh-TW" altLang="en-US" smtClean="0"/>
              <a:t>碼 </a:t>
            </a:r>
            <a:r>
              <a:rPr lang="en-US" altLang="zh-TW" smtClean="0"/>
              <a:t>(Pseudo </a:t>
            </a:r>
            <a:r>
              <a:rPr lang="en-US" altLang="zh-TW" dirty="0" smtClean="0"/>
              <a:t>Code)(</a:t>
            </a:r>
            <a:r>
              <a:rPr lang="zh-TW" altLang="en-US" dirty="0" smtClean="0"/>
              <a:t>續</a:t>
            </a:r>
            <a:r>
              <a:rPr lang="en-US" altLang="zh-TW" dirty="0" smtClean="0"/>
              <a:t>)</a:t>
            </a:r>
          </a:p>
        </p:txBody>
      </p:sp>
      <p:sp>
        <p:nvSpPr>
          <p:cNvPr id="27651" name="Rectangle 3"/>
          <p:cNvSpPr>
            <a:spLocks noGrp="1" noChangeArrowheads="1"/>
          </p:cNvSpPr>
          <p:nvPr>
            <p:ph type="body" idx="1"/>
          </p:nvPr>
        </p:nvSpPr>
        <p:spPr>
          <a:xfrm>
            <a:off x="250825" y="2017713"/>
            <a:ext cx="8704263" cy="4651375"/>
          </a:xfrm>
        </p:spPr>
        <p:txBody>
          <a:bodyPr/>
          <a:lstStyle/>
          <a:p>
            <a:pPr eaLnBrk="1" hangingPunct="1"/>
            <a:r>
              <a:rPr lang="zh-TW" altLang="en-US" sz="2800" dirty="0" smtClean="0"/>
              <a:t>比較與邏輯運算：以 </a:t>
            </a:r>
            <a:r>
              <a:rPr lang="en-US" altLang="zh-TW" sz="2800" b="1" dirty="0" smtClean="0">
                <a:solidFill>
                  <a:srgbClr val="3333FF"/>
                </a:solidFill>
              </a:rPr>
              <a:t>= </a:t>
            </a:r>
            <a:r>
              <a:rPr lang="zh-TW" altLang="en-US" sz="2800" b="1" dirty="0" smtClean="0">
                <a:solidFill>
                  <a:srgbClr val="3333FF"/>
                </a:solidFill>
              </a:rPr>
              <a:t> </a:t>
            </a:r>
            <a:r>
              <a:rPr lang="en-US" altLang="zh-TW" sz="2800" b="1" dirty="0" smtClean="0">
                <a:solidFill>
                  <a:srgbClr val="3333FF"/>
                </a:solidFill>
              </a:rPr>
              <a:t>&gt; </a:t>
            </a:r>
            <a:r>
              <a:rPr lang="zh-TW" altLang="en-US" sz="2800" b="1" dirty="0" smtClean="0">
                <a:solidFill>
                  <a:srgbClr val="3333FF"/>
                </a:solidFill>
              </a:rPr>
              <a:t> </a:t>
            </a:r>
            <a:r>
              <a:rPr lang="en-US" altLang="zh-TW" sz="2800" b="1" dirty="0" smtClean="0">
                <a:solidFill>
                  <a:srgbClr val="3333FF"/>
                </a:solidFill>
              </a:rPr>
              <a:t>&lt; </a:t>
            </a:r>
            <a:r>
              <a:rPr lang="zh-TW" altLang="en-US" sz="2800" b="1" dirty="0" smtClean="0">
                <a:solidFill>
                  <a:srgbClr val="3333FF"/>
                </a:solidFill>
              </a:rPr>
              <a:t> </a:t>
            </a:r>
            <a:r>
              <a:rPr lang="en-US" altLang="zh-TW" b="1" dirty="0" smtClean="0">
                <a:solidFill>
                  <a:srgbClr val="3333FF"/>
                </a:solidFill>
                <a:sym typeface="Symbol" pitchFamily="18" charset="2"/>
              </a:rPr>
              <a:t></a:t>
            </a:r>
            <a:r>
              <a:rPr lang="zh-TW" altLang="en-US" b="1" dirty="0" smtClean="0">
                <a:solidFill>
                  <a:srgbClr val="3333FF"/>
                </a:solidFill>
                <a:sym typeface="Symbol" pitchFamily="18" charset="2"/>
              </a:rPr>
              <a:t>  </a:t>
            </a:r>
            <a:r>
              <a:rPr lang="en-US" altLang="zh-TW" b="1" dirty="0" smtClean="0">
                <a:solidFill>
                  <a:srgbClr val="3333FF"/>
                </a:solidFill>
                <a:sym typeface="Symbol" pitchFamily="18" charset="2"/>
              </a:rPr>
              <a:t></a:t>
            </a:r>
            <a:r>
              <a:rPr lang="zh-TW" altLang="en-US" b="1" dirty="0" smtClean="0">
                <a:solidFill>
                  <a:srgbClr val="3333FF"/>
                </a:solidFill>
                <a:sym typeface="Symbol" pitchFamily="18" charset="2"/>
              </a:rPr>
              <a:t>  </a:t>
            </a:r>
            <a:r>
              <a:rPr lang="en-US" altLang="zh-TW" b="1" dirty="0" smtClean="0">
                <a:solidFill>
                  <a:srgbClr val="3333FF"/>
                </a:solidFill>
                <a:sym typeface="Symbol" pitchFamily="18" charset="2"/>
              </a:rPr>
              <a:t></a:t>
            </a:r>
            <a:r>
              <a:rPr lang="en-US" altLang="zh-TW" sz="2800" dirty="0" smtClean="0"/>
              <a:t> </a:t>
            </a:r>
            <a:r>
              <a:rPr lang="zh-TW" altLang="en-US" sz="2800" dirty="0" smtClean="0"/>
              <a:t>表示等於、大於、小於、大於等於、小於等於及不等於的運算，並使用  </a:t>
            </a:r>
            <a:r>
              <a:rPr lang="zh-TW" altLang="en-US" sz="2800" b="1" dirty="0" smtClean="0">
                <a:solidFill>
                  <a:srgbClr val="3333FF"/>
                </a:solidFill>
                <a:sym typeface="Symbol" pitchFamily="18" charset="2"/>
              </a:rPr>
              <a:t>  </a:t>
            </a:r>
            <a:r>
              <a:rPr lang="zh-TW" altLang="en-US" sz="2800" b="1" dirty="0" smtClean="0">
                <a:solidFill>
                  <a:srgbClr val="3333FF"/>
                </a:solidFill>
              </a:rPr>
              <a:t> </a:t>
            </a:r>
            <a:r>
              <a:rPr lang="en-US" altLang="zh-TW" sz="2800" b="1" dirty="0" smtClean="0">
                <a:solidFill>
                  <a:srgbClr val="3333FF"/>
                </a:solidFill>
              </a:rPr>
              <a:t>~</a:t>
            </a:r>
            <a:r>
              <a:rPr lang="en-US" altLang="zh-TW" sz="2800" dirty="0" smtClean="0"/>
              <a:t> </a:t>
            </a:r>
            <a:r>
              <a:rPr lang="zh-TW" altLang="en-US" sz="2800" dirty="0" smtClean="0"/>
              <a:t>表示邏輯的且、或與反向的運算。</a:t>
            </a:r>
            <a:endParaRPr lang="en-US" altLang="zh-TW" sz="2800" dirty="0" smtClean="0"/>
          </a:p>
          <a:p>
            <a:pPr eaLnBrk="1" hangingPunct="1"/>
            <a:endParaRPr lang="zh-TW" altLang="en-US" sz="2800" dirty="0" smtClean="0"/>
          </a:p>
          <a:p>
            <a:pPr eaLnBrk="1" hangingPunct="1"/>
            <a:r>
              <a:rPr lang="zh-TW" altLang="en-US" sz="2800" dirty="0" smtClean="0"/>
              <a:t>決策結構：以 </a:t>
            </a:r>
            <a:r>
              <a:rPr lang="en-US" altLang="zh-TW" sz="2800" b="1" dirty="0" smtClean="0">
                <a:solidFill>
                  <a:srgbClr val="3333FF"/>
                </a:solidFill>
              </a:rPr>
              <a:t>if </a:t>
            </a:r>
            <a:r>
              <a:rPr lang="zh-TW" altLang="en-US" sz="2800" b="1" dirty="0" smtClean="0">
                <a:solidFill>
                  <a:srgbClr val="3333FF"/>
                </a:solidFill>
              </a:rPr>
              <a:t>條件 </a:t>
            </a:r>
            <a:r>
              <a:rPr lang="en-US" altLang="zh-TW" sz="2800" b="1" dirty="0" smtClean="0">
                <a:solidFill>
                  <a:srgbClr val="3333FF"/>
                </a:solidFill>
              </a:rPr>
              <a:t>then </a:t>
            </a:r>
            <a:r>
              <a:rPr lang="zh-TW" altLang="en-US" sz="2800" b="1" dirty="0" smtClean="0">
                <a:solidFill>
                  <a:srgbClr val="3333FF"/>
                </a:solidFill>
              </a:rPr>
              <a:t>條件為真的動作 </a:t>
            </a:r>
            <a:r>
              <a:rPr lang="en-US" altLang="zh-TW" sz="2800" b="1" dirty="0" smtClean="0">
                <a:solidFill>
                  <a:srgbClr val="3333FF"/>
                </a:solidFill>
              </a:rPr>
              <a:t>else </a:t>
            </a:r>
            <a:r>
              <a:rPr lang="zh-TW" altLang="en-US" sz="2800" b="1" dirty="0" smtClean="0">
                <a:solidFill>
                  <a:srgbClr val="3333FF"/>
                </a:solidFill>
              </a:rPr>
              <a:t>條件為偽的</a:t>
            </a:r>
            <a:r>
              <a:rPr lang="zh-TW" altLang="en-US" sz="2800" b="1" dirty="0" smtClean="0">
                <a:solidFill>
                  <a:srgbClr val="3333FF"/>
                </a:solidFill>
              </a:rPr>
              <a:t>動作</a:t>
            </a:r>
            <a:r>
              <a:rPr lang="zh-TW" altLang="en-US" sz="2800" dirty="0" smtClean="0"/>
              <a:t>來</a:t>
            </a:r>
            <a:r>
              <a:rPr lang="zh-TW" altLang="en-US" sz="2800" dirty="0" smtClean="0"/>
              <a:t>表示。當條件成立時，演算法執行所有包含</a:t>
            </a:r>
            <a:r>
              <a:rPr lang="zh-TW" altLang="en-US" sz="2800" dirty="0"/>
              <a:t>在以</a:t>
            </a:r>
            <a:r>
              <a:rPr lang="zh-TW" altLang="en-US" sz="2800" b="1" dirty="0">
                <a:solidFill>
                  <a:srgbClr val="3333FF"/>
                </a:solidFill>
              </a:rPr>
              <a:t>縮排</a:t>
            </a:r>
            <a:r>
              <a:rPr lang="en-US" altLang="zh-TW" sz="2800" b="1" dirty="0">
                <a:solidFill>
                  <a:srgbClr val="3333FF"/>
                </a:solidFill>
              </a:rPr>
              <a:t>(indentation)</a:t>
            </a:r>
            <a:r>
              <a:rPr lang="zh-TW" altLang="en-US" sz="2800" dirty="0"/>
              <a:t>區塊呈現的「</a:t>
            </a:r>
            <a:r>
              <a:rPr lang="zh-TW" altLang="en-US" sz="2800" dirty="0" smtClean="0"/>
              <a:t>條件為真的動作」的所有指令 </a:t>
            </a:r>
            <a:r>
              <a:rPr lang="en-US" altLang="zh-TW" sz="2800" dirty="0" smtClean="0"/>
              <a:t>(</a:t>
            </a:r>
            <a:r>
              <a:rPr lang="zh-TW" altLang="en-US" sz="2800" dirty="0" smtClean="0"/>
              <a:t>步驟</a:t>
            </a:r>
            <a:r>
              <a:rPr lang="en-US" altLang="zh-TW" sz="2800" dirty="0" smtClean="0"/>
              <a:t>)</a:t>
            </a:r>
            <a:r>
              <a:rPr lang="zh-TW" altLang="en-US" sz="2800" dirty="0" smtClean="0"/>
              <a:t>；反之則執行所有包含</a:t>
            </a:r>
            <a:r>
              <a:rPr lang="zh-TW" altLang="en-US" sz="2800" dirty="0"/>
              <a:t>在以</a:t>
            </a:r>
            <a:r>
              <a:rPr lang="zh-TW" altLang="en-US" sz="2800" b="1" dirty="0">
                <a:solidFill>
                  <a:srgbClr val="3333FF"/>
                </a:solidFill>
              </a:rPr>
              <a:t>縮排</a:t>
            </a:r>
            <a:r>
              <a:rPr lang="en-US" altLang="zh-TW" sz="2800" b="1" dirty="0">
                <a:solidFill>
                  <a:srgbClr val="3333FF"/>
                </a:solidFill>
              </a:rPr>
              <a:t>(indentation)</a:t>
            </a:r>
            <a:r>
              <a:rPr lang="zh-TW" altLang="en-US" sz="2800" dirty="0"/>
              <a:t>區塊呈現的「</a:t>
            </a:r>
            <a:r>
              <a:rPr lang="zh-TW" altLang="en-US" sz="2800" dirty="0" smtClean="0"/>
              <a:t>條件為偽的動作」的所有指令。</a:t>
            </a:r>
            <a:endParaRPr lang="en-US" altLang="zh-TW" sz="2800" dirty="0" smtClean="0"/>
          </a:p>
          <a:p>
            <a:pPr eaLnBrk="1" hangingPunct="1"/>
            <a:endParaRPr lang="en-US" altLang="zh-TW" sz="2800" dirty="0" smtClean="0"/>
          </a:p>
        </p:txBody>
      </p:sp>
      <p:sp>
        <p:nvSpPr>
          <p:cNvPr id="41988"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7D21A100-0FF3-445A-AAEF-8F43E9AE400C}" type="slidenum">
              <a:rPr kumimoji="0" lang="en-US" altLang="zh-TW" sz="1400" smtClean="0"/>
              <a:pPr>
                <a:spcBef>
                  <a:spcPct val="0"/>
                </a:spcBef>
                <a:buClrTx/>
                <a:buSzTx/>
                <a:buFontTx/>
                <a:buNone/>
              </a:pPr>
              <a:t>38</a:t>
            </a:fld>
            <a:endParaRPr kumimoji="0" lang="en-US" altLang="zh-TW"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1">
                                            <p:txEl>
                                              <p:pRg st="2" end="2"/>
                                            </p:txEl>
                                          </p:spTgt>
                                        </p:tgtEl>
                                        <p:attrNameLst>
                                          <p:attrName>style.visibility</p:attrName>
                                        </p:attrNameLst>
                                      </p:cBhvr>
                                      <p:to>
                                        <p:strVal val="visible"/>
                                      </p:to>
                                    </p:set>
                                    <p:anim calcmode="lin" valueType="num">
                                      <p:cBhvr additive="base">
                                        <p:cTn id="13"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TW" altLang="en-US" dirty="0" smtClean="0"/>
              <a:t>虛擬</a:t>
            </a:r>
            <a:r>
              <a:rPr lang="zh-TW" altLang="en-US" smtClean="0"/>
              <a:t>碼 </a:t>
            </a:r>
            <a:r>
              <a:rPr lang="en-US" altLang="zh-TW" smtClean="0"/>
              <a:t>(Pseudo </a:t>
            </a:r>
            <a:r>
              <a:rPr lang="en-US" altLang="zh-TW" dirty="0" smtClean="0"/>
              <a:t>Code)(</a:t>
            </a:r>
            <a:r>
              <a:rPr lang="zh-TW" altLang="en-US" dirty="0" smtClean="0"/>
              <a:t>續</a:t>
            </a:r>
            <a:r>
              <a:rPr lang="en-US" altLang="zh-TW" dirty="0" smtClean="0"/>
              <a:t>)</a:t>
            </a:r>
          </a:p>
        </p:txBody>
      </p:sp>
      <p:sp>
        <p:nvSpPr>
          <p:cNvPr id="27651" name="Rectangle 3"/>
          <p:cNvSpPr>
            <a:spLocks noGrp="1" noChangeArrowheads="1"/>
          </p:cNvSpPr>
          <p:nvPr>
            <p:ph type="body" idx="1"/>
          </p:nvPr>
        </p:nvSpPr>
        <p:spPr>
          <a:xfrm>
            <a:off x="250825" y="2017713"/>
            <a:ext cx="8704263" cy="4651375"/>
          </a:xfrm>
        </p:spPr>
        <p:txBody>
          <a:bodyPr/>
          <a:lstStyle/>
          <a:p>
            <a:pPr eaLnBrk="1" hangingPunct="1"/>
            <a:r>
              <a:rPr lang="en-US" altLang="zh-TW" sz="2800" dirty="0" smtClean="0"/>
              <a:t>while </a:t>
            </a:r>
            <a:r>
              <a:rPr lang="zh-TW" altLang="en-US" sz="2800" dirty="0" smtClean="0"/>
              <a:t>迴圈：以 </a:t>
            </a:r>
            <a:r>
              <a:rPr lang="en-US" altLang="zh-TW" sz="2800" b="1" dirty="0" smtClean="0">
                <a:solidFill>
                  <a:srgbClr val="3333FF"/>
                </a:solidFill>
              </a:rPr>
              <a:t>while </a:t>
            </a:r>
            <a:r>
              <a:rPr lang="zh-TW" altLang="en-US" sz="2800" b="1" dirty="0" smtClean="0">
                <a:solidFill>
                  <a:srgbClr val="3333FF"/>
                </a:solidFill>
              </a:rPr>
              <a:t>條件 </a:t>
            </a:r>
            <a:r>
              <a:rPr lang="en-US" altLang="zh-TW" sz="2800" b="1" dirty="0" smtClean="0">
                <a:solidFill>
                  <a:srgbClr val="3333FF"/>
                </a:solidFill>
              </a:rPr>
              <a:t>do </a:t>
            </a:r>
            <a:r>
              <a:rPr lang="zh-TW" altLang="en-US" sz="2800" b="1" dirty="0" smtClean="0">
                <a:solidFill>
                  <a:srgbClr val="3333FF"/>
                </a:solidFill>
              </a:rPr>
              <a:t>迴圈</a:t>
            </a:r>
            <a:r>
              <a:rPr lang="zh-TW" altLang="en-US" sz="2800" b="1" dirty="0" smtClean="0">
                <a:solidFill>
                  <a:srgbClr val="3333FF"/>
                </a:solidFill>
              </a:rPr>
              <a:t>動作</a:t>
            </a:r>
            <a:r>
              <a:rPr lang="zh-TW" altLang="en-US" sz="2800" dirty="0" smtClean="0"/>
              <a:t>。當</a:t>
            </a:r>
            <a:r>
              <a:rPr lang="zh-TW" altLang="en-US" sz="2800" dirty="0" smtClean="0"/>
              <a:t>條件成立時，演算法會重複執行所有包含</a:t>
            </a:r>
            <a:r>
              <a:rPr lang="zh-TW" altLang="en-US" sz="2800" dirty="0" smtClean="0"/>
              <a:t>在</a:t>
            </a:r>
            <a:r>
              <a:rPr lang="zh-TW" altLang="en-US" sz="2800" dirty="0" smtClean="0"/>
              <a:t>以</a:t>
            </a:r>
            <a:r>
              <a:rPr lang="zh-TW" altLang="en-US" sz="2800" b="1" dirty="0" smtClean="0">
                <a:solidFill>
                  <a:srgbClr val="3333FF"/>
                </a:solidFill>
              </a:rPr>
              <a:t>縮排</a:t>
            </a:r>
            <a:r>
              <a:rPr lang="en-US" altLang="zh-TW" sz="2800" b="1" dirty="0" smtClean="0">
                <a:solidFill>
                  <a:srgbClr val="3333FF"/>
                </a:solidFill>
              </a:rPr>
              <a:t>(indentation)</a:t>
            </a:r>
            <a:r>
              <a:rPr lang="zh-TW" altLang="en-US" sz="2800" dirty="0"/>
              <a:t>區塊</a:t>
            </a:r>
            <a:r>
              <a:rPr lang="zh-TW" altLang="en-US" sz="2800" dirty="0" smtClean="0"/>
              <a:t>呈現的</a:t>
            </a:r>
            <a:r>
              <a:rPr lang="zh-TW" altLang="en-US" sz="2800" dirty="0" smtClean="0"/>
              <a:t>「</a:t>
            </a:r>
            <a:r>
              <a:rPr lang="zh-TW" altLang="en-US" sz="2800" dirty="0" smtClean="0"/>
              <a:t>迴圈動作」的所有指令；反之則離開迴圈，進入下一個指令。</a:t>
            </a:r>
            <a:endParaRPr lang="en-US" altLang="zh-TW" sz="2800" dirty="0" smtClean="0"/>
          </a:p>
          <a:p>
            <a:pPr eaLnBrk="1" hangingPunct="1"/>
            <a:endParaRPr lang="zh-TW" altLang="en-US" sz="2800" dirty="0" smtClean="0"/>
          </a:p>
          <a:p>
            <a:pPr eaLnBrk="1" hangingPunct="1"/>
            <a:r>
              <a:rPr lang="en-US" altLang="zh-TW" sz="2800" dirty="0" smtClean="0"/>
              <a:t>for </a:t>
            </a:r>
            <a:r>
              <a:rPr lang="zh-TW" altLang="en-US" sz="2800" dirty="0" smtClean="0"/>
              <a:t>迴圈：以 </a:t>
            </a:r>
            <a:r>
              <a:rPr lang="en-US" altLang="zh-TW" sz="2800" b="1" dirty="0" smtClean="0">
                <a:solidFill>
                  <a:srgbClr val="3333FF"/>
                </a:solidFill>
              </a:rPr>
              <a:t>for </a:t>
            </a:r>
            <a:r>
              <a:rPr lang="zh-TW" altLang="en-US" sz="2800" b="1" dirty="0" smtClean="0">
                <a:solidFill>
                  <a:srgbClr val="3333FF"/>
                </a:solidFill>
              </a:rPr>
              <a:t>迴圈變數變動之範圍及其變動方式</a:t>
            </a:r>
            <a:r>
              <a:rPr lang="en-US" altLang="zh-TW" sz="2800" b="1" dirty="0" smtClean="0">
                <a:solidFill>
                  <a:srgbClr val="3333FF"/>
                </a:solidFill>
              </a:rPr>
              <a:t>do </a:t>
            </a:r>
            <a:r>
              <a:rPr lang="zh-TW" altLang="en-US" sz="2800" b="1" dirty="0" smtClean="0">
                <a:solidFill>
                  <a:srgbClr val="3333FF"/>
                </a:solidFill>
              </a:rPr>
              <a:t>迴圈</a:t>
            </a:r>
            <a:r>
              <a:rPr lang="zh-TW" altLang="en-US" sz="2800" b="1" dirty="0" smtClean="0">
                <a:solidFill>
                  <a:srgbClr val="3333FF"/>
                </a:solidFill>
              </a:rPr>
              <a:t>動作</a:t>
            </a:r>
            <a:r>
              <a:rPr lang="en-US" altLang="zh-TW" sz="2800" b="1" dirty="0" smtClean="0">
                <a:solidFill>
                  <a:srgbClr val="3333FF"/>
                </a:solidFill>
              </a:rPr>
              <a:t> </a:t>
            </a:r>
            <a:r>
              <a:rPr lang="zh-TW" altLang="en-US" sz="2800" dirty="0" smtClean="0"/>
              <a:t>來表示。當「迴圈變數」的值在指定的範圍中時，演算法會重複執行所有包含</a:t>
            </a:r>
            <a:r>
              <a:rPr lang="zh-TW" altLang="en-US" sz="2800" dirty="0"/>
              <a:t>在以</a:t>
            </a:r>
            <a:r>
              <a:rPr lang="zh-TW" altLang="en-US" sz="2800" b="1" dirty="0">
                <a:solidFill>
                  <a:srgbClr val="3333FF"/>
                </a:solidFill>
              </a:rPr>
              <a:t>縮排</a:t>
            </a:r>
            <a:r>
              <a:rPr lang="en-US" altLang="zh-TW" sz="2800" b="1" dirty="0">
                <a:solidFill>
                  <a:srgbClr val="3333FF"/>
                </a:solidFill>
              </a:rPr>
              <a:t>(indentation</a:t>
            </a:r>
            <a:r>
              <a:rPr lang="en-US" altLang="zh-TW" sz="2800" b="1" dirty="0" smtClean="0">
                <a:solidFill>
                  <a:srgbClr val="3333FF"/>
                </a:solidFill>
              </a:rPr>
              <a:t>)</a:t>
            </a:r>
            <a:r>
              <a:rPr lang="zh-TW" altLang="en-US" sz="2800" dirty="0"/>
              <a:t>區塊</a:t>
            </a:r>
            <a:r>
              <a:rPr lang="zh-TW" altLang="en-US" sz="2800" dirty="0" smtClean="0"/>
              <a:t>呈現的「</a:t>
            </a:r>
            <a:r>
              <a:rPr lang="zh-TW" altLang="en-US" sz="2800" dirty="0" smtClean="0"/>
              <a:t>迴圈動作」的所有指令；反之則離開迴圈，進入下一個指令。</a:t>
            </a:r>
            <a:endParaRPr lang="en-US" altLang="zh-TW" sz="2800" dirty="0" smtClean="0"/>
          </a:p>
        </p:txBody>
      </p:sp>
      <p:sp>
        <p:nvSpPr>
          <p:cNvPr id="4301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6B16ED14-F525-4614-B846-5C35183C6401}" type="slidenum">
              <a:rPr kumimoji="0" lang="en-US" altLang="zh-TW" sz="1400" smtClean="0"/>
              <a:pPr>
                <a:spcBef>
                  <a:spcPct val="0"/>
                </a:spcBef>
                <a:buClrTx/>
                <a:buSzTx/>
                <a:buFontTx/>
                <a:buNone/>
              </a:pPr>
              <a:t>39</a:t>
            </a:fld>
            <a:endParaRPr kumimoji="0" lang="en-US" altLang="zh-TW"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1">
                                            <p:txEl>
                                              <p:pRg st="2" end="2"/>
                                            </p:txEl>
                                          </p:spTgt>
                                        </p:tgtEl>
                                        <p:attrNameLst>
                                          <p:attrName>style.visibility</p:attrName>
                                        </p:attrNameLst>
                                      </p:cBhvr>
                                      <p:to>
                                        <p:strVal val="visible"/>
                                      </p:to>
                                    </p:set>
                                    <p:anim calcmode="lin" valueType="num">
                                      <p:cBhvr additive="base">
                                        <p:cTn id="13"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TW" altLang="en-US" smtClean="0"/>
              <a:t>阿爾</a:t>
            </a:r>
            <a:r>
              <a:rPr lang="en-US" altLang="zh-TW" smtClean="0"/>
              <a:t>-</a:t>
            </a:r>
            <a:r>
              <a:rPr lang="zh-TW" altLang="en-US" smtClean="0"/>
              <a:t>可瓦里茲米 </a:t>
            </a:r>
            <a:r>
              <a:rPr lang="en-US" altLang="zh-TW" smtClean="0"/>
              <a:t/>
            </a:r>
            <a:br>
              <a:rPr lang="en-US" altLang="zh-TW" smtClean="0"/>
            </a:br>
            <a:r>
              <a:rPr lang="en-US" altLang="zh-TW" smtClean="0"/>
              <a:t>(al-Khwarizmi)</a:t>
            </a:r>
          </a:p>
        </p:txBody>
      </p:sp>
      <p:sp>
        <p:nvSpPr>
          <p:cNvPr id="13315" name="Rectangle 3"/>
          <p:cNvSpPr>
            <a:spLocks noGrp="1" noChangeArrowheads="1"/>
          </p:cNvSpPr>
          <p:nvPr>
            <p:ph type="body" idx="1"/>
          </p:nvPr>
        </p:nvSpPr>
        <p:spPr>
          <a:xfrm>
            <a:off x="179388" y="2017713"/>
            <a:ext cx="8775700" cy="4724400"/>
          </a:xfrm>
        </p:spPr>
        <p:txBody>
          <a:bodyPr/>
          <a:lstStyle/>
          <a:p>
            <a:pPr algn="just" eaLnBrk="1" hangingPunct="1">
              <a:lnSpc>
                <a:spcPct val="90000"/>
              </a:lnSpc>
            </a:pPr>
            <a:r>
              <a:rPr lang="zh-TW" altLang="en-US" sz="2800" smtClean="0"/>
              <a:t>阿爾</a:t>
            </a:r>
            <a:r>
              <a:rPr lang="en-US" altLang="zh-TW" sz="2800" smtClean="0"/>
              <a:t>–</a:t>
            </a:r>
            <a:r>
              <a:rPr lang="zh-TW" altLang="en-US" sz="2800" smtClean="0"/>
              <a:t>可瓦里茲米將印度所發明的十進位數字記號傳入阿拉伯地區，而阿拉伯商人在經商時則將十進位數字記號傳入歐洲成為現今我們使用的數字記號。</a:t>
            </a:r>
            <a:endParaRPr lang="en-US" altLang="zh-TW" sz="2800" smtClean="0"/>
          </a:p>
          <a:p>
            <a:pPr algn="just" eaLnBrk="1" hangingPunct="1">
              <a:lnSpc>
                <a:spcPct val="90000"/>
              </a:lnSpc>
            </a:pPr>
            <a:endParaRPr lang="en-US" altLang="zh-TW" sz="2800" smtClean="0"/>
          </a:p>
          <a:p>
            <a:pPr algn="just" eaLnBrk="1" hangingPunct="1">
              <a:lnSpc>
                <a:spcPct val="90000"/>
              </a:lnSpc>
            </a:pPr>
            <a:r>
              <a:rPr lang="zh-TW" altLang="en-US" sz="2800" smtClean="0"/>
              <a:t>更重要的是，阿爾</a:t>
            </a:r>
            <a:r>
              <a:rPr lang="en-US" altLang="zh-TW" sz="2800" smtClean="0"/>
              <a:t>–</a:t>
            </a:r>
            <a:r>
              <a:rPr lang="zh-TW" altLang="en-US" sz="2800" smtClean="0"/>
              <a:t>可瓦里茲米著有一本討論有系統地解決一次方程式 </a:t>
            </a:r>
            <a:r>
              <a:rPr lang="en-US" altLang="zh-TW" sz="2800" smtClean="0"/>
              <a:t>(linear equation) </a:t>
            </a:r>
            <a:r>
              <a:rPr lang="zh-TW" altLang="en-US" sz="2800" smtClean="0"/>
              <a:t>及一元二次方程式 </a:t>
            </a:r>
            <a:r>
              <a:rPr lang="en-US" altLang="zh-TW" sz="2800" smtClean="0"/>
              <a:t>(quadratic equation) </a:t>
            </a:r>
            <a:r>
              <a:rPr lang="zh-TW" altLang="en-US" sz="2800" smtClean="0"/>
              <a:t>的書籍，此書被翻譯成名為</a:t>
            </a:r>
            <a:r>
              <a:rPr lang="en-US" altLang="zh-TW" sz="2800" smtClean="0"/>
              <a:t>”Liber algebrae et almucabala”</a:t>
            </a:r>
            <a:r>
              <a:rPr lang="zh-TW" altLang="en-US" sz="2800" smtClean="0"/>
              <a:t>的拉丁文書籍，啟發了代數學的萌芽，對人類的現代科技與文明發展有相當深遠的影響。代數學的英文名稱 </a:t>
            </a:r>
            <a:r>
              <a:rPr lang="en-US" altLang="zh-TW" sz="2800" smtClean="0"/>
              <a:t>Algebra </a:t>
            </a:r>
            <a:r>
              <a:rPr lang="zh-TW" altLang="en-US" sz="2800" smtClean="0"/>
              <a:t>就是源自於此書之書名。</a:t>
            </a:r>
            <a:endParaRPr lang="en-US" altLang="zh-TW" sz="2800" smtClean="0"/>
          </a:p>
        </p:txBody>
      </p:sp>
      <p:sp>
        <p:nvSpPr>
          <p:cNvPr id="1331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489E28A8-CE73-4DE3-A6B5-E1CBE796AEBF}" type="slidenum">
              <a:rPr kumimoji="0" lang="en-US" altLang="zh-TW" sz="1400" smtClean="0"/>
              <a:pPr>
                <a:spcBef>
                  <a:spcPct val="0"/>
                </a:spcBef>
                <a:buClrTx/>
                <a:buSzTx/>
                <a:buFontTx/>
                <a:buNone/>
              </a:pPr>
              <a:t>4</a:t>
            </a:fld>
            <a:endParaRPr kumimoji="0" lang="en-US" altLang="zh-TW" sz="14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TW" altLang="en-US" dirty="0" smtClean="0"/>
              <a:t>虛擬</a:t>
            </a:r>
            <a:r>
              <a:rPr lang="zh-TW" altLang="en-US" smtClean="0"/>
              <a:t>碼 </a:t>
            </a:r>
            <a:r>
              <a:rPr lang="en-US" altLang="zh-TW" smtClean="0"/>
              <a:t>(Pseudo </a:t>
            </a:r>
            <a:r>
              <a:rPr lang="en-US" altLang="zh-TW" dirty="0" smtClean="0"/>
              <a:t>Code)(</a:t>
            </a:r>
            <a:r>
              <a:rPr lang="zh-TW" altLang="en-US" dirty="0" smtClean="0"/>
              <a:t>續</a:t>
            </a:r>
            <a:r>
              <a:rPr lang="en-US" altLang="zh-TW" dirty="0" smtClean="0"/>
              <a:t>)</a:t>
            </a:r>
          </a:p>
        </p:txBody>
      </p:sp>
      <p:sp>
        <p:nvSpPr>
          <p:cNvPr id="27651" name="Rectangle 3"/>
          <p:cNvSpPr>
            <a:spLocks noGrp="1" noChangeArrowheads="1"/>
          </p:cNvSpPr>
          <p:nvPr>
            <p:ph type="body" idx="1"/>
          </p:nvPr>
        </p:nvSpPr>
        <p:spPr>
          <a:xfrm>
            <a:off x="250825" y="2017713"/>
            <a:ext cx="8704263" cy="4651375"/>
          </a:xfrm>
        </p:spPr>
        <p:txBody>
          <a:bodyPr/>
          <a:lstStyle/>
          <a:p>
            <a:pPr eaLnBrk="1" hangingPunct="1"/>
            <a:r>
              <a:rPr lang="zh-TW" altLang="en-US" sz="2800" smtClean="0"/>
              <a:t>陣列元素索引：以 </a:t>
            </a:r>
            <a:r>
              <a:rPr lang="zh-TW" altLang="en-US" sz="2800" b="1" smtClean="0">
                <a:solidFill>
                  <a:srgbClr val="3333FF"/>
                </a:solidFill>
              </a:rPr>
              <a:t>陣列名稱 </a:t>
            </a:r>
            <a:r>
              <a:rPr lang="en-US" altLang="zh-TW" sz="2800" b="1" smtClean="0">
                <a:solidFill>
                  <a:srgbClr val="3333FF"/>
                </a:solidFill>
              </a:rPr>
              <a:t>[i] </a:t>
            </a:r>
            <a:r>
              <a:rPr lang="zh-TW" altLang="en-US" sz="2800" smtClean="0"/>
              <a:t>代表命名為陣列名稱的陣列索引 </a:t>
            </a:r>
            <a:r>
              <a:rPr lang="en-US" altLang="zh-TW" sz="2800" smtClean="0"/>
              <a:t>(index) </a:t>
            </a:r>
            <a:r>
              <a:rPr lang="zh-TW" altLang="en-US" sz="2800" smtClean="0"/>
              <a:t>為 </a:t>
            </a:r>
            <a:r>
              <a:rPr lang="en-US" altLang="zh-TW" sz="2800" smtClean="0"/>
              <a:t>i </a:t>
            </a:r>
            <a:r>
              <a:rPr lang="zh-TW" altLang="en-US" sz="2800" smtClean="0"/>
              <a:t>的元素，一個有 </a:t>
            </a:r>
            <a:r>
              <a:rPr lang="en-US" altLang="zh-TW" sz="2800" smtClean="0"/>
              <a:t>n </a:t>
            </a:r>
            <a:r>
              <a:rPr lang="zh-TW" altLang="en-US" sz="2800" smtClean="0"/>
              <a:t>個元素的陣列，其元素索引值為 </a:t>
            </a:r>
            <a:r>
              <a:rPr lang="en-US" altLang="zh-TW" sz="2800" smtClean="0"/>
              <a:t>0,1,…,n-1</a:t>
            </a:r>
          </a:p>
          <a:p>
            <a:pPr eaLnBrk="1" hangingPunct="1"/>
            <a:endParaRPr lang="zh-TW" altLang="en-US" sz="2800" smtClean="0"/>
          </a:p>
          <a:p>
            <a:pPr eaLnBrk="1" hangingPunct="1"/>
            <a:r>
              <a:rPr lang="zh-TW" altLang="en-US" sz="2800" smtClean="0"/>
              <a:t>演算法呼叫：以 </a:t>
            </a:r>
            <a:r>
              <a:rPr lang="zh-TW" altLang="en-US" sz="2800" b="1" smtClean="0">
                <a:solidFill>
                  <a:srgbClr val="3333FF"/>
                </a:solidFill>
              </a:rPr>
              <a:t>演算法名稱 </a:t>
            </a:r>
            <a:r>
              <a:rPr lang="en-US" altLang="zh-TW" sz="2800" b="1" smtClean="0">
                <a:solidFill>
                  <a:srgbClr val="3333FF"/>
                </a:solidFill>
              </a:rPr>
              <a:t>(</a:t>
            </a:r>
            <a:r>
              <a:rPr lang="zh-TW" altLang="en-US" sz="2800" b="1" smtClean="0">
                <a:solidFill>
                  <a:srgbClr val="3333FF"/>
                </a:solidFill>
              </a:rPr>
              <a:t>參數</a:t>
            </a:r>
            <a:r>
              <a:rPr lang="en-US" altLang="zh-TW" sz="2800" b="1" smtClean="0">
                <a:solidFill>
                  <a:srgbClr val="3333FF"/>
                </a:solidFill>
              </a:rPr>
              <a:t>…)</a:t>
            </a:r>
            <a:r>
              <a:rPr lang="en-US" altLang="zh-TW" sz="2800" smtClean="0"/>
              <a:t> </a:t>
            </a:r>
            <a:r>
              <a:rPr lang="zh-TW" altLang="en-US" sz="2800" smtClean="0"/>
              <a:t>來表示演算法的呼叫</a:t>
            </a:r>
            <a:endParaRPr lang="en-US" altLang="zh-TW" sz="2800" smtClean="0"/>
          </a:p>
          <a:p>
            <a:pPr eaLnBrk="1" hangingPunct="1"/>
            <a:endParaRPr lang="zh-TW" altLang="en-US" sz="2800" smtClean="0"/>
          </a:p>
          <a:p>
            <a:pPr eaLnBrk="1" hangingPunct="1"/>
            <a:r>
              <a:rPr lang="zh-TW" altLang="en-US" sz="2800" smtClean="0"/>
              <a:t>演算法返回</a:t>
            </a:r>
            <a:r>
              <a:rPr lang="en-US" altLang="zh-TW" sz="2800" smtClean="0"/>
              <a:t>: </a:t>
            </a:r>
            <a:r>
              <a:rPr lang="zh-TW" altLang="en-US" sz="2800" smtClean="0"/>
              <a:t>以 </a:t>
            </a:r>
            <a:r>
              <a:rPr lang="en-US" altLang="zh-TW" sz="2800" b="1" smtClean="0">
                <a:solidFill>
                  <a:srgbClr val="3333FF"/>
                </a:solidFill>
              </a:rPr>
              <a:t>return </a:t>
            </a:r>
            <a:r>
              <a:rPr lang="zh-TW" altLang="en-US" sz="2800" b="1" smtClean="0">
                <a:solidFill>
                  <a:srgbClr val="3333FF"/>
                </a:solidFill>
              </a:rPr>
              <a:t>返回值</a:t>
            </a:r>
            <a:r>
              <a:rPr lang="zh-TW" altLang="en-US" sz="2800" smtClean="0"/>
              <a:t> 來代表演算法結束執行並輸出返回值。</a:t>
            </a:r>
            <a:endParaRPr lang="en-US" altLang="zh-TW" sz="2800" smtClean="0"/>
          </a:p>
        </p:txBody>
      </p:sp>
      <p:sp>
        <p:nvSpPr>
          <p:cNvPr id="4403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D099DAC2-0D38-475E-B401-692AD19EDDB2}" type="slidenum">
              <a:rPr kumimoji="0" lang="en-US" altLang="zh-TW" sz="1400" smtClean="0"/>
              <a:pPr>
                <a:spcBef>
                  <a:spcPct val="0"/>
                </a:spcBef>
                <a:buClrTx/>
                <a:buSzTx/>
                <a:buFontTx/>
                <a:buNone/>
              </a:pPr>
              <a:t>40</a:t>
            </a:fld>
            <a:endParaRPr kumimoji="0" lang="en-US" altLang="zh-TW"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1">
                                            <p:txEl>
                                              <p:pRg st="2" end="2"/>
                                            </p:txEl>
                                          </p:spTgt>
                                        </p:tgtEl>
                                        <p:attrNameLst>
                                          <p:attrName>style.visibility</p:attrName>
                                        </p:attrNameLst>
                                      </p:cBhvr>
                                      <p:to>
                                        <p:strVal val="visible"/>
                                      </p:to>
                                    </p:set>
                                    <p:anim calcmode="lin" valueType="num">
                                      <p:cBhvr additive="base">
                                        <p:cTn id="13"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anim calcmode="lin" valueType="num">
                                      <p:cBhvr additive="base">
                                        <p:cTn id="19"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標題 1"/>
          <p:cNvSpPr>
            <a:spLocks noGrp="1"/>
          </p:cNvSpPr>
          <p:nvPr>
            <p:ph type="title"/>
          </p:nvPr>
        </p:nvSpPr>
        <p:spPr/>
        <p:txBody>
          <a:bodyPr/>
          <a:lstStyle/>
          <a:p>
            <a:endParaRPr lang="zh-TW" altLang="en-US" smtClean="0"/>
          </a:p>
        </p:txBody>
      </p:sp>
      <p:sp>
        <p:nvSpPr>
          <p:cNvPr id="45059" name="內容版面配置區 2"/>
          <p:cNvSpPr>
            <a:spLocks noGrp="1"/>
          </p:cNvSpPr>
          <p:nvPr>
            <p:ph idx="1"/>
          </p:nvPr>
        </p:nvSpPr>
        <p:spPr/>
        <p:txBody>
          <a:bodyPr/>
          <a:lstStyle/>
          <a:p>
            <a:pPr marL="0" indent="0" algn="ctr">
              <a:buFont typeface="Wingdings" pitchFamily="2" charset="2"/>
              <a:buNone/>
            </a:pPr>
            <a:r>
              <a:rPr lang="en-US" altLang="zh-TW" sz="6000" b="1" dirty="0" smtClean="0"/>
              <a:t>5. </a:t>
            </a:r>
            <a:r>
              <a:rPr lang="zh-TW" altLang="en-US" sz="6000" b="1" dirty="0" smtClean="0"/>
              <a:t>如何實作演算法</a:t>
            </a:r>
            <a:r>
              <a:rPr lang="en-US" altLang="zh-TW" sz="6000" b="1" dirty="0" smtClean="0"/>
              <a:t>?</a:t>
            </a:r>
            <a:endParaRPr lang="zh-TW" altLang="en-US" sz="6000" dirty="0" smtClean="0"/>
          </a:p>
        </p:txBody>
      </p:sp>
      <p:sp>
        <p:nvSpPr>
          <p:cNvPr id="4506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24A8150E-D71A-4768-8A51-22050101E500}" type="slidenum">
              <a:rPr kumimoji="0" lang="en-US" altLang="zh-TW" sz="1400" smtClean="0"/>
              <a:pPr>
                <a:spcBef>
                  <a:spcPct val="0"/>
                </a:spcBef>
                <a:buClrTx/>
                <a:buSzTx/>
                <a:buFontTx/>
                <a:buNone/>
              </a:pPr>
              <a:t>41</a:t>
            </a:fld>
            <a:endParaRPr kumimoji="0" lang="en-US" altLang="zh-TW" sz="14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TW" altLang="en-US" dirty="0" smtClean="0"/>
              <a:t>演算法的實作</a:t>
            </a:r>
            <a:r>
              <a:rPr lang="en-US" altLang="zh-TW" smtClean="0"/>
              <a:t>(implementation</a:t>
            </a:r>
            <a:r>
              <a:rPr lang="en-US" altLang="zh-TW" dirty="0" smtClean="0"/>
              <a:t>)</a:t>
            </a:r>
            <a:r>
              <a:rPr lang="zh-TW" altLang="en-US" dirty="0" smtClean="0"/>
              <a:t> </a:t>
            </a:r>
            <a:endParaRPr lang="en-US" altLang="zh-TW" dirty="0" smtClean="0"/>
          </a:p>
        </p:txBody>
      </p:sp>
      <p:sp>
        <p:nvSpPr>
          <p:cNvPr id="46083" name="Rectangle 3"/>
          <p:cNvSpPr>
            <a:spLocks noGrp="1" noChangeArrowheads="1"/>
          </p:cNvSpPr>
          <p:nvPr>
            <p:ph type="body" idx="1"/>
          </p:nvPr>
        </p:nvSpPr>
        <p:spPr>
          <a:xfrm>
            <a:off x="250825" y="2017713"/>
            <a:ext cx="8281988" cy="4651375"/>
          </a:xfrm>
        </p:spPr>
        <p:txBody>
          <a:bodyPr/>
          <a:lstStyle/>
          <a:p>
            <a:pPr algn="just"/>
            <a:r>
              <a:rPr lang="zh-TW" altLang="en-US" sz="2800" dirty="0" smtClean="0"/>
              <a:t>除了以自然語言、流程圖、虛擬碼表示演算法之外，我們也可以使用</a:t>
            </a:r>
            <a:r>
              <a:rPr lang="zh-TW" altLang="en-US" sz="2800" dirty="0" smtClean="0">
                <a:solidFill>
                  <a:srgbClr val="3333FF"/>
                </a:solidFill>
              </a:rPr>
              <a:t>高階程式語言</a:t>
            </a:r>
            <a:r>
              <a:rPr lang="en-US" altLang="zh-TW" sz="2800" dirty="0" smtClean="0">
                <a:solidFill>
                  <a:srgbClr val="3333FF"/>
                </a:solidFill>
              </a:rPr>
              <a:t>(high </a:t>
            </a:r>
            <a:r>
              <a:rPr lang="en-US" altLang="zh-TW" sz="2800" smtClean="0">
                <a:solidFill>
                  <a:srgbClr val="3333FF"/>
                </a:solidFill>
              </a:rPr>
              <a:t>level programming </a:t>
            </a:r>
            <a:r>
              <a:rPr lang="en-US" altLang="zh-TW" sz="2800" dirty="0" smtClean="0">
                <a:solidFill>
                  <a:srgbClr val="3333FF"/>
                </a:solidFill>
              </a:rPr>
              <a:t>language)</a:t>
            </a:r>
            <a:r>
              <a:rPr lang="zh-TW" altLang="en-US" sz="2800" dirty="0" smtClean="0"/>
              <a:t>來表示演算法。</a:t>
            </a:r>
            <a:endParaRPr lang="en-US" altLang="zh-TW" sz="2800" dirty="0" smtClean="0"/>
          </a:p>
          <a:p>
            <a:endParaRPr lang="en-US" altLang="zh-TW" sz="2800" dirty="0" smtClean="0"/>
          </a:p>
          <a:p>
            <a:pPr algn="just"/>
            <a:r>
              <a:rPr lang="zh-TW" altLang="en-US" sz="2800" dirty="0" smtClean="0"/>
              <a:t>當我們以高階程式語言表示演算法時，我們可以在電腦上直接執行以高階程式語言編寫而成的程式，並藉此得到執行結果。我們特別將之稱為「</a:t>
            </a:r>
            <a:r>
              <a:rPr lang="zh-TW" altLang="en-US" sz="2800" dirty="0" smtClean="0">
                <a:solidFill>
                  <a:srgbClr val="3333FF"/>
                </a:solidFill>
              </a:rPr>
              <a:t>以高階程式語言實作</a:t>
            </a:r>
            <a:r>
              <a:rPr lang="en-US" altLang="zh-TW" sz="2800" smtClean="0">
                <a:solidFill>
                  <a:srgbClr val="3333FF"/>
                </a:solidFill>
              </a:rPr>
              <a:t>(implement</a:t>
            </a:r>
            <a:r>
              <a:rPr lang="en-US" altLang="zh-TW" sz="2800" dirty="0" smtClean="0">
                <a:solidFill>
                  <a:srgbClr val="3333FF"/>
                </a:solidFill>
              </a:rPr>
              <a:t>)</a:t>
            </a:r>
            <a:r>
              <a:rPr lang="zh-TW" altLang="en-US" sz="2800" dirty="0" smtClean="0">
                <a:solidFill>
                  <a:srgbClr val="3333FF"/>
                </a:solidFill>
              </a:rPr>
              <a:t>演算法</a:t>
            </a:r>
            <a:r>
              <a:rPr lang="zh-TW" altLang="en-US" sz="2800" dirty="0" smtClean="0"/>
              <a:t>」，或是稱為「</a:t>
            </a:r>
            <a:r>
              <a:rPr lang="zh-TW" altLang="en-US" sz="2800" dirty="0" smtClean="0">
                <a:solidFill>
                  <a:srgbClr val="3333FF"/>
                </a:solidFill>
              </a:rPr>
              <a:t>以高階程式語言進行演算法的實作</a:t>
            </a:r>
            <a:r>
              <a:rPr lang="en-US" altLang="zh-TW" sz="2800" smtClean="0">
                <a:solidFill>
                  <a:srgbClr val="3333FF"/>
                </a:solidFill>
              </a:rPr>
              <a:t>(implementation</a:t>
            </a:r>
            <a:r>
              <a:rPr lang="en-US" altLang="zh-TW" sz="2800" dirty="0" smtClean="0">
                <a:solidFill>
                  <a:srgbClr val="3333FF"/>
                </a:solidFill>
              </a:rPr>
              <a:t>)</a:t>
            </a:r>
            <a:r>
              <a:rPr lang="zh-TW" altLang="en-US" sz="2800" dirty="0" smtClean="0"/>
              <a:t>」。</a:t>
            </a:r>
            <a:endParaRPr lang="en-US" altLang="zh-TW" sz="2800" dirty="0" smtClean="0"/>
          </a:p>
        </p:txBody>
      </p:sp>
      <p:sp>
        <p:nvSpPr>
          <p:cNvPr id="4608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D15562CE-6871-4E17-BAD3-AD525040F100}" type="slidenum">
              <a:rPr kumimoji="0" lang="en-US" altLang="zh-TW" sz="1400" smtClean="0"/>
              <a:pPr>
                <a:spcBef>
                  <a:spcPct val="0"/>
                </a:spcBef>
                <a:buClrTx/>
                <a:buSzTx/>
                <a:buFontTx/>
                <a:buNone/>
              </a:pPr>
              <a:t>42</a:t>
            </a:fld>
            <a:endParaRPr kumimoji="0" lang="en-US" altLang="zh-TW" sz="14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50938" y="214313"/>
            <a:ext cx="7885112" cy="1462087"/>
          </a:xfrm>
        </p:spPr>
        <p:txBody>
          <a:bodyPr/>
          <a:lstStyle/>
          <a:p>
            <a:pPr eaLnBrk="1" hangingPunct="1"/>
            <a:r>
              <a:rPr lang="zh-TW" altLang="en-US" sz="4000" dirty="0" smtClean="0"/>
              <a:t>演算法的實作</a:t>
            </a:r>
            <a:r>
              <a:rPr lang="en-US" altLang="zh-TW" sz="4000" smtClean="0"/>
              <a:t>(implementation</a:t>
            </a:r>
            <a:r>
              <a:rPr lang="en-US" altLang="zh-TW" sz="4000" dirty="0" smtClean="0"/>
              <a:t>)(</a:t>
            </a:r>
            <a:r>
              <a:rPr lang="zh-TW" altLang="en-US" sz="4000" dirty="0" smtClean="0"/>
              <a:t>續</a:t>
            </a:r>
            <a:r>
              <a:rPr lang="en-US" altLang="zh-TW" sz="4000" dirty="0" smtClean="0"/>
              <a:t>)</a:t>
            </a:r>
            <a:r>
              <a:rPr lang="zh-TW" altLang="en-US" sz="4000" dirty="0" smtClean="0"/>
              <a:t> </a:t>
            </a:r>
            <a:endParaRPr lang="en-US" altLang="zh-TW" sz="4000" dirty="0" smtClean="0"/>
          </a:p>
        </p:txBody>
      </p:sp>
      <p:sp>
        <p:nvSpPr>
          <p:cNvPr id="47107" name="Rectangle 3"/>
          <p:cNvSpPr>
            <a:spLocks noGrp="1" noChangeArrowheads="1"/>
          </p:cNvSpPr>
          <p:nvPr>
            <p:ph type="body" idx="1"/>
          </p:nvPr>
        </p:nvSpPr>
        <p:spPr>
          <a:xfrm>
            <a:off x="250825" y="1916113"/>
            <a:ext cx="8208963" cy="4651375"/>
          </a:xfrm>
        </p:spPr>
        <p:txBody>
          <a:bodyPr/>
          <a:lstStyle/>
          <a:p>
            <a:pPr algn="just"/>
            <a:r>
              <a:rPr lang="zh-TW" altLang="en-US" sz="2400" dirty="0" smtClean="0"/>
              <a:t>以下我們將舉例說明使用</a:t>
            </a:r>
            <a:r>
              <a:rPr lang="en-US" altLang="zh-TW" sz="2400" dirty="0" smtClean="0"/>
              <a:t>C</a:t>
            </a:r>
            <a:r>
              <a:rPr lang="zh-TW" altLang="en-US" sz="2400" dirty="0" smtClean="0"/>
              <a:t>、</a:t>
            </a:r>
            <a:r>
              <a:rPr lang="en-US" altLang="zh-TW" sz="2400" dirty="0" smtClean="0"/>
              <a:t>C++</a:t>
            </a:r>
            <a:r>
              <a:rPr lang="zh-TW" altLang="en-US" sz="2400" dirty="0" smtClean="0"/>
              <a:t>、</a:t>
            </a:r>
            <a:r>
              <a:rPr lang="en-US" altLang="zh-TW" sz="2400" smtClean="0"/>
              <a:t>Java </a:t>
            </a:r>
            <a:r>
              <a:rPr lang="zh-TW" altLang="en-US" sz="2400" smtClean="0"/>
              <a:t>與</a:t>
            </a:r>
            <a:r>
              <a:rPr lang="en-US" altLang="zh-TW" sz="2400" smtClean="0"/>
              <a:t>Python </a:t>
            </a:r>
            <a:r>
              <a:rPr lang="zh-TW" altLang="en-US" sz="2400" dirty="0" smtClean="0"/>
              <a:t>語言實作</a:t>
            </a:r>
            <a:r>
              <a:rPr lang="zh-TW" altLang="en-US" sz="2400" dirty="0" smtClean="0">
                <a:solidFill>
                  <a:srgbClr val="3333FF"/>
                </a:solidFill>
              </a:rPr>
              <a:t>歐幾里德演算法</a:t>
            </a:r>
            <a:r>
              <a:rPr lang="zh-TW" altLang="en-US" sz="2400" dirty="0" smtClean="0"/>
              <a:t>，或稱為</a:t>
            </a:r>
            <a:r>
              <a:rPr lang="zh-TW" altLang="en-US" sz="2400" dirty="0" smtClean="0">
                <a:solidFill>
                  <a:srgbClr val="3333FF"/>
                </a:solidFill>
              </a:rPr>
              <a:t>歐幾里德</a:t>
            </a:r>
            <a:r>
              <a:rPr lang="en-US" altLang="zh-TW" sz="2400" dirty="0" smtClean="0">
                <a:solidFill>
                  <a:srgbClr val="3333FF"/>
                </a:solidFill>
              </a:rPr>
              <a:t>GCD(Euclid GCD)</a:t>
            </a:r>
            <a:r>
              <a:rPr lang="zh-TW" altLang="en-US" sz="2400" dirty="0" smtClean="0">
                <a:solidFill>
                  <a:srgbClr val="3333FF"/>
                </a:solidFill>
              </a:rPr>
              <a:t>演算法</a:t>
            </a:r>
            <a:r>
              <a:rPr lang="zh-TW" altLang="en-US" sz="2400" dirty="0" smtClean="0"/>
              <a:t>。</a:t>
            </a:r>
            <a:endParaRPr lang="en-US" altLang="zh-TW" sz="2400" dirty="0" smtClean="0"/>
          </a:p>
          <a:p>
            <a:pPr algn="just"/>
            <a:endParaRPr lang="en-US" altLang="zh-TW" sz="2400" dirty="0" smtClean="0"/>
          </a:p>
          <a:p>
            <a:pPr algn="just"/>
            <a:r>
              <a:rPr lang="zh-TW" altLang="en-US" sz="2400" dirty="0" smtClean="0"/>
              <a:t>建議</a:t>
            </a:r>
            <a:r>
              <a:rPr lang="zh-TW" altLang="en-US" sz="2400" smtClean="0"/>
              <a:t>使用</a:t>
            </a:r>
            <a:r>
              <a:rPr lang="en-US" altLang="zh-TW" sz="2400" smtClean="0">
                <a:solidFill>
                  <a:srgbClr val="3333FF"/>
                </a:solidFill>
              </a:rPr>
              <a:t>Jeep5</a:t>
            </a:r>
            <a:r>
              <a:rPr lang="zh-TW" altLang="en-US" sz="2400" dirty="0" smtClean="0"/>
              <a:t>軟體進行</a:t>
            </a:r>
            <a:r>
              <a:rPr lang="en-US" altLang="zh-TW" sz="2400" dirty="0" smtClean="0"/>
              <a:t>C</a:t>
            </a:r>
            <a:r>
              <a:rPr lang="zh-TW" altLang="en-US" sz="2400" dirty="0" smtClean="0"/>
              <a:t>、</a:t>
            </a:r>
            <a:r>
              <a:rPr lang="en-US" altLang="zh-TW" sz="2400" dirty="0" smtClean="0"/>
              <a:t>C++</a:t>
            </a:r>
            <a:r>
              <a:rPr lang="zh-TW" altLang="en-US" sz="2400" dirty="0" smtClean="0"/>
              <a:t>、</a:t>
            </a:r>
            <a:r>
              <a:rPr lang="en-US" altLang="zh-TW" sz="2400" smtClean="0"/>
              <a:t>Java </a:t>
            </a:r>
            <a:r>
              <a:rPr lang="zh-TW" altLang="en-US" sz="2400" smtClean="0"/>
              <a:t>與</a:t>
            </a:r>
            <a:r>
              <a:rPr lang="en-US" altLang="zh-TW" sz="2400" smtClean="0"/>
              <a:t>Python </a:t>
            </a:r>
            <a:r>
              <a:rPr lang="zh-TW" altLang="en-US" sz="2400" dirty="0" smtClean="0"/>
              <a:t>語言的編輯、編譯與執行</a:t>
            </a:r>
            <a:r>
              <a:rPr lang="zh-TW" altLang="en-US" sz="2400" smtClean="0"/>
              <a:t>。</a:t>
            </a:r>
            <a:r>
              <a:rPr lang="en-US" altLang="zh-TW" sz="2400" smtClean="0"/>
              <a:t>Jeep5 </a:t>
            </a:r>
            <a:r>
              <a:rPr lang="zh-TW" altLang="en-US" sz="2400" dirty="0" smtClean="0"/>
              <a:t>為</a:t>
            </a:r>
            <a:r>
              <a:rPr lang="en-US" altLang="zh-TW" sz="2400" dirty="0" smtClean="0">
                <a:solidFill>
                  <a:srgbClr val="3333FF"/>
                </a:solidFill>
              </a:rPr>
              <a:t>Java Editor for </a:t>
            </a:r>
            <a:r>
              <a:rPr lang="en-US" altLang="zh-TW" sz="2400" smtClean="0">
                <a:solidFill>
                  <a:srgbClr val="3333FF"/>
                </a:solidFill>
              </a:rPr>
              <a:t>Chinese Programmer </a:t>
            </a:r>
            <a:r>
              <a:rPr lang="en-US" altLang="zh-TW" sz="2400" dirty="0" smtClean="0">
                <a:solidFill>
                  <a:srgbClr val="3333FF"/>
                </a:solidFill>
              </a:rPr>
              <a:t>v5.0 </a:t>
            </a:r>
            <a:r>
              <a:rPr lang="zh-TW" altLang="en-US" sz="2400" dirty="0" smtClean="0"/>
              <a:t>的簡稱，是由江振瑞教授使用</a:t>
            </a:r>
            <a:r>
              <a:rPr lang="en-US" altLang="zh-TW" sz="2400" dirty="0" smtClean="0"/>
              <a:t>Java </a:t>
            </a:r>
            <a:r>
              <a:rPr lang="zh-TW" altLang="en-US" sz="2400" dirty="0" smtClean="0"/>
              <a:t>語言所編寫的整合開發環境</a:t>
            </a:r>
            <a:r>
              <a:rPr lang="en-US" altLang="zh-TW" sz="2400" dirty="0" smtClean="0"/>
              <a:t>(</a:t>
            </a:r>
            <a:r>
              <a:rPr lang="en-US" altLang="zh-TW" sz="2400" smtClean="0"/>
              <a:t>Integrated Development </a:t>
            </a:r>
            <a:r>
              <a:rPr lang="en-US" altLang="zh-TW" sz="2400" dirty="0" smtClean="0"/>
              <a:t>Environment, IDE)</a:t>
            </a:r>
            <a:r>
              <a:rPr lang="zh-TW" altLang="en-US" sz="2400" dirty="0" smtClean="0"/>
              <a:t>軟體，支援</a:t>
            </a:r>
            <a:r>
              <a:rPr lang="en-US" altLang="zh-TW" sz="2400" dirty="0" smtClean="0"/>
              <a:t>C</a:t>
            </a:r>
            <a:r>
              <a:rPr lang="zh-TW" altLang="en-US" sz="2400" dirty="0" smtClean="0"/>
              <a:t>、</a:t>
            </a:r>
            <a:r>
              <a:rPr lang="en-US" altLang="zh-TW" sz="2400" dirty="0" smtClean="0"/>
              <a:t>C++</a:t>
            </a:r>
            <a:r>
              <a:rPr lang="zh-TW" altLang="en-US" sz="2400" dirty="0" smtClean="0"/>
              <a:t>、</a:t>
            </a:r>
            <a:r>
              <a:rPr lang="en-US" altLang="zh-TW" sz="2400" smtClean="0"/>
              <a:t>Java </a:t>
            </a:r>
            <a:r>
              <a:rPr lang="zh-TW" altLang="en-US" sz="2400" smtClean="0"/>
              <a:t>與</a:t>
            </a:r>
            <a:r>
              <a:rPr lang="en-US" altLang="zh-TW" sz="2400" smtClean="0"/>
              <a:t>Python </a:t>
            </a:r>
            <a:r>
              <a:rPr lang="zh-TW" altLang="en-US" sz="2400" dirty="0" smtClean="0"/>
              <a:t>四種語言，並透過簡潔的中文介面，讓使用者輕易完成四種不同語言程式的編輯、編譯與執行等工作。請參考本單元後</a:t>
            </a:r>
            <a:r>
              <a:rPr lang="zh-TW" altLang="en-US" sz="2400" smtClean="0"/>
              <a:t>的</a:t>
            </a:r>
            <a:r>
              <a:rPr lang="en-US" altLang="zh-TW" sz="2400" smtClean="0"/>
              <a:t>Jeep5</a:t>
            </a:r>
            <a:r>
              <a:rPr lang="zh-TW" altLang="en-US" sz="2400" dirty="0" smtClean="0"/>
              <a:t>補充資料以</a:t>
            </a:r>
            <a:r>
              <a:rPr lang="zh-TW" altLang="en-US" sz="2400" smtClean="0"/>
              <a:t>獲得</a:t>
            </a:r>
            <a:r>
              <a:rPr lang="en-US" altLang="zh-TW" sz="2400" smtClean="0"/>
              <a:t>Jeep5</a:t>
            </a:r>
            <a:r>
              <a:rPr lang="zh-TW" altLang="en-US" sz="2400" dirty="0" smtClean="0"/>
              <a:t>詳細的資訊 。</a:t>
            </a:r>
            <a:endParaRPr lang="en-US" altLang="zh-TW" sz="2400" dirty="0" smtClean="0"/>
          </a:p>
          <a:p>
            <a:endParaRPr lang="en-US" altLang="zh-TW" sz="2400" dirty="0" smtClean="0"/>
          </a:p>
        </p:txBody>
      </p:sp>
      <p:sp>
        <p:nvSpPr>
          <p:cNvPr id="47108"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BF350237-86B3-4BA5-95A0-6AD659640A04}" type="slidenum">
              <a:rPr kumimoji="0" lang="en-US" altLang="zh-TW" sz="1400" smtClean="0"/>
              <a:pPr>
                <a:spcBef>
                  <a:spcPct val="0"/>
                </a:spcBef>
                <a:buClrTx/>
                <a:buSzTx/>
                <a:buFontTx/>
                <a:buNone/>
              </a:pPr>
              <a:t>43</a:t>
            </a:fld>
            <a:endParaRPr kumimoji="0" lang="en-US" altLang="zh-TW" sz="14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50938" y="214313"/>
            <a:ext cx="7885112" cy="1462087"/>
          </a:xfrm>
        </p:spPr>
        <p:txBody>
          <a:bodyPr/>
          <a:lstStyle/>
          <a:p>
            <a:pPr eaLnBrk="1" hangingPunct="1"/>
            <a:r>
              <a:rPr lang="zh-TW" altLang="en-US" sz="4000" dirty="0" smtClean="0"/>
              <a:t>演算法的實作</a:t>
            </a:r>
            <a:r>
              <a:rPr lang="en-US" altLang="zh-TW" sz="4000" smtClean="0"/>
              <a:t>(implementation</a:t>
            </a:r>
            <a:r>
              <a:rPr lang="en-US" altLang="zh-TW" sz="4000" dirty="0" smtClean="0"/>
              <a:t>)(</a:t>
            </a:r>
            <a:r>
              <a:rPr lang="zh-TW" altLang="en-US" sz="4000" dirty="0" smtClean="0"/>
              <a:t>續</a:t>
            </a:r>
            <a:r>
              <a:rPr lang="en-US" altLang="zh-TW" sz="4000" dirty="0" smtClean="0"/>
              <a:t>)</a:t>
            </a:r>
            <a:r>
              <a:rPr lang="zh-TW" altLang="en-US" sz="4000" dirty="0" smtClean="0"/>
              <a:t> </a:t>
            </a:r>
            <a:endParaRPr lang="en-US" altLang="zh-TW" sz="4000" dirty="0" smtClean="0"/>
          </a:p>
        </p:txBody>
      </p:sp>
      <p:sp>
        <p:nvSpPr>
          <p:cNvPr id="48131" name="Rectangle 3"/>
          <p:cNvSpPr>
            <a:spLocks noGrp="1" noChangeArrowheads="1"/>
          </p:cNvSpPr>
          <p:nvPr>
            <p:ph type="body" idx="1"/>
          </p:nvPr>
        </p:nvSpPr>
        <p:spPr>
          <a:xfrm>
            <a:off x="250825" y="2017713"/>
            <a:ext cx="8704263" cy="4651375"/>
          </a:xfrm>
        </p:spPr>
        <p:txBody>
          <a:bodyPr/>
          <a:lstStyle/>
          <a:p>
            <a:pPr algn="just"/>
            <a:r>
              <a:rPr lang="zh-TW" altLang="en-US" sz="2800" dirty="0" smtClean="0"/>
              <a:t>因為演算法有</a:t>
            </a:r>
            <a:r>
              <a:rPr lang="zh-TW" altLang="en-US" sz="2800" dirty="0" smtClean="0">
                <a:solidFill>
                  <a:srgbClr val="3333FF"/>
                </a:solidFill>
              </a:rPr>
              <a:t>指定輸入</a:t>
            </a:r>
            <a:r>
              <a:rPr lang="zh-TW" altLang="en-US" sz="2800" dirty="0" smtClean="0"/>
              <a:t>的特性，因此演算法僅處理特定的輸入。例如，剛剛提過的歐幾里德演算法指定輸入二個正整數</a:t>
            </a:r>
            <a:r>
              <a:rPr lang="en-US" altLang="zh-TW" sz="2800" dirty="0" smtClean="0"/>
              <a:t>m</a:t>
            </a:r>
            <a:r>
              <a:rPr lang="zh-TW" altLang="en-US" sz="2800" dirty="0" smtClean="0"/>
              <a:t>及</a:t>
            </a:r>
            <a:r>
              <a:rPr lang="en-US" altLang="zh-TW" sz="2800" dirty="0" smtClean="0"/>
              <a:t>n</a:t>
            </a:r>
            <a:r>
              <a:rPr lang="zh-TW" altLang="en-US" sz="2800" dirty="0" smtClean="0"/>
              <a:t>。當然，當我們以高階程式語言實作演算法，讓使用者特過輸入介面由外界傳入演算法輸入時，可能會輸入錯誤的資料</a:t>
            </a:r>
            <a:r>
              <a:rPr lang="en-US" altLang="zh-TW" sz="2800" dirty="0" smtClean="0"/>
              <a:t>(</a:t>
            </a:r>
            <a:r>
              <a:rPr lang="zh-TW" altLang="en-US" sz="2800" dirty="0" smtClean="0"/>
              <a:t>例如輸入負數</a:t>
            </a:r>
            <a:r>
              <a:rPr lang="en-US" altLang="zh-TW" sz="2800" dirty="0" smtClean="0"/>
              <a:t>)</a:t>
            </a:r>
            <a:r>
              <a:rPr lang="zh-TW" altLang="en-US" sz="2800" dirty="0" smtClean="0"/>
              <a:t>。本課程聚焦於演算法解決問題的核心概念，因而</a:t>
            </a:r>
            <a:r>
              <a:rPr lang="zh-TW" altLang="en-US" sz="2800" dirty="0" smtClean="0">
                <a:solidFill>
                  <a:srgbClr val="3333FF"/>
                </a:solidFill>
              </a:rPr>
              <a:t>假設所有的輸入都符合演算法的指定</a:t>
            </a:r>
            <a:r>
              <a:rPr lang="zh-TW" altLang="en-US" sz="2800" dirty="0" smtClean="0"/>
              <a:t>，所以</a:t>
            </a:r>
            <a:r>
              <a:rPr lang="zh-TW" altLang="en-US" sz="2800" dirty="0" smtClean="0"/>
              <a:t>在設計與實</a:t>
            </a:r>
            <a:r>
              <a:rPr lang="zh-TW" altLang="en-US" sz="2800" dirty="0" smtClean="0"/>
              <a:t>作演算法</a:t>
            </a:r>
            <a:r>
              <a:rPr lang="zh-TW" altLang="en-US" sz="2800" dirty="0" smtClean="0"/>
              <a:t>時都不</a:t>
            </a:r>
            <a:r>
              <a:rPr lang="zh-TW" altLang="en-US" sz="2800" dirty="0" smtClean="0"/>
              <a:t>處理使用者輸入錯誤資料的狀況。</a:t>
            </a:r>
            <a:endParaRPr lang="en-US" altLang="zh-TW" sz="2800" dirty="0" smtClean="0"/>
          </a:p>
        </p:txBody>
      </p:sp>
      <p:sp>
        <p:nvSpPr>
          <p:cNvPr id="4813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3A2C98DD-BEED-4280-9EBE-886014DE03B5}" type="slidenum">
              <a:rPr kumimoji="0" lang="en-US" altLang="zh-TW" sz="1400" smtClean="0"/>
              <a:pPr>
                <a:spcBef>
                  <a:spcPct val="0"/>
                </a:spcBef>
                <a:buClrTx/>
                <a:buSzTx/>
                <a:buFontTx/>
                <a:buNone/>
              </a:pPr>
              <a:t>44</a:t>
            </a:fld>
            <a:endParaRPr kumimoji="0" lang="en-US" altLang="zh-TW" sz="14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87450" y="214313"/>
            <a:ext cx="7885113" cy="1462087"/>
          </a:xfrm>
        </p:spPr>
        <p:txBody>
          <a:bodyPr/>
          <a:lstStyle/>
          <a:p>
            <a:pPr eaLnBrk="1" hangingPunct="1"/>
            <a:r>
              <a:rPr lang="zh-TW" altLang="en-US" sz="4000" dirty="0" smtClean="0"/>
              <a:t>演算法的實作</a:t>
            </a:r>
            <a:r>
              <a:rPr lang="en-US" altLang="zh-TW" sz="4000" smtClean="0"/>
              <a:t>(implementation</a:t>
            </a:r>
            <a:r>
              <a:rPr lang="en-US" altLang="zh-TW" sz="4000" dirty="0" smtClean="0"/>
              <a:t>)(</a:t>
            </a:r>
            <a:r>
              <a:rPr lang="zh-TW" altLang="en-US" sz="4000" dirty="0" smtClean="0"/>
              <a:t>續</a:t>
            </a:r>
            <a:r>
              <a:rPr lang="en-US" altLang="zh-TW" sz="4000" dirty="0" smtClean="0"/>
              <a:t>)</a:t>
            </a:r>
            <a:r>
              <a:rPr lang="zh-TW" altLang="en-US" sz="4000" dirty="0" smtClean="0"/>
              <a:t> </a:t>
            </a:r>
            <a:endParaRPr lang="en-US" altLang="zh-TW" sz="4000" dirty="0" smtClean="0"/>
          </a:p>
        </p:txBody>
      </p:sp>
      <p:sp>
        <p:nvSpPr>
          <p:cNvPr id="49155" name="Rectangle 3"/>
          <p:cNvSpPr>
            <a:spLocks noGrp="1" noChangeArrowheads="1"/>
          </p:cNvSpPr>
          <p:nvPr>
            <p:ph type="body" idx="1"/>
          </p:nvPr>
        </p:nvSpPr>
        <p:spPr>
          <a:xfrm>
            <a:off x="250825" y="1916832"/>
            <a:ext cx="8704263" cy="4651375"/>
          </a:xfrm>
        </p:spPr>
        <p:txBody>
          <a:bodyPr/>
          <a:lstStyle/>
          <a:p>
            <a:pPr algn="just"/>
            <a:r>
              <a:rPr lang="zh-TW" altLang="en-US" sz="2400" dirty="0" smtClean="0"/>
              <a:t>在實務上，若我們將符合演算法指定的輸入資料以文字檔案形式儲存，並以作業系統之輸入轉向</a:t>
            </a:r>
            <a:r>
              <a:rPr lang="en-US" altLang="zh-TW" sz="2400" dirty="0" smtClean="0"/>
              <a:t>(redirect)</a:t>
            </a:r>
            <a:r>
              <a:rPr lang="zh-TW" altLang="en-US" sz="2400" dirty="0" smtClean="0"/>
              <a:t>方式將文字檔案資料直接輸入高階程式語言程式中，則所有的輸入都會符合演算法的指定。基本上，著名的</a:t>
            </a:r>
            <a:r>
              <a:rPr lang="zh-TW" altLang="en-US" sz="2400" dirty="0" smtClean="0">
                <a:solidFill>
                  <a:srgbClr val="3333FF"/>
                </a:solidFill>
              </a:rPr>
              <a:t>計算機協會國際大學生程式設計競賽</a:t>
            </a:r>
            <a:r>
              <a:rPr lang="en-US" altLang="zh-TW" sz="2400" dirty="0" smtClean="0">
                <a:solidFill>
                  <a:srgbClr val="3333FF"/>
                </a:solidFill>
              </a:rPr>
              <a:t>(Association of Computing Machinery International Collegiate Programming Contest</a:t>
            </a:r>
            <a:r>
              <a:rPr lang="zh-TW" altLang="en-US" sz="2400" dirty="0" smtClean="0">
                <a:solidFill>
                  <a:srgbClr val="3333FF"/>
                </a:solidFill>
              </a:rPr>
              <a:t>，簡稱 </a:t>
            </a:r>
            <a:r>
              <a:rPr lang="en-US" altLang="zh-TW" sz="2400" dirty="0" smtClean="0">
                <a:solidFill>
                  <a:srgbClr val="3333FF"/>
                </a:solidFill>
              </a:rPr>
              <a:t>ACM ICPC</a:t>
            </a:r>
            <a:r>
              <a:rPr lang="zh-TW" altLang="en-US" sz="2400" dirty="0" smtClean="0">
                <a:solidFill>
                  <a:srgbClr val="3333FF"/>
                </a:solidFill>
              </a:rPr>
              <a:t>）</a:t>
            </a:r>
            <a:r>
              <a:rPr lang="zh-TW" altLang="en-US" sz="2400" dirty="0" smtClean="0"/>
              <a:t>就是採取上述的方法作為高階語言程式的輸入方式以進行比賽。</a:t>
            </a:r>
            <a:endParaRPr lang="en-US" altLang="zh-TW" sz="2400" dirty="0" smtClean="0"/>
          </a:p>
          <a:p>
            <a:pPr algn="just"/>
            <a:r>
              <a:rPr lang="en-US" altLang="zh-TW" sz="2400" dirty="0" smtClean="0">
                <a:solidFill>
                  <a:srgbClr val="3333FF"/>
                </a:solidFill>
              </a:rPr>
              <a:t>ACM ICPC</a:t>
            </a:r>
            <a:r>
              <a:rPr lang="zh-TW" altLang="en-US" sz="2400" dirty="0" smtClean="0"/>
              <a:t>是一個試煉各種演算法實作的好場合，國際間也有許多團體提供相關的</a:t>
            </a:r>
            <a:r>
              <a:rPr lang="en-US" altLang="zh-TW" sz="2400" dirty="0" smtClean="0"/>
              <a:t>ICPC</a:t>
            </a:r>
            <a:r>
              <a:rPr lang="zh-TW" altLang="en-US" sz="2400" dirty="0" smtClean="0"/>
              <a:t>訓練教學網站</a:t>
            </a:r>
            <a:r>
              <a:rPr lang="en-US" altLang="zh-TW" sz="2400" dirty="0" smtClean="0"/>
              <a:t>(</a:t>
            </a:r>
            <a:r>
              <a:rPr lang="zh-TW" altLang="en-US" sz="2400" dirty="0" smtClean="0"/>
              <a:t>例如，</a:t>
            </a:r>
            <a:r>
              <a:rPr lang="en-US" altLang="zh-TW" sz="2400" dirty="0" err="1" smtClean="0"/>
              <a:t>UVa</a:t>
            </a:r>
            <a:r>
              <a:rPr lang="en-US" altLang="zh-TW" sz="2400" dirty="0" smtClean="0"/>
              <a:t> Online Judge)</a:t>
            </a:r>
            <a:r>
              <a:rPr lang="zh-TW" altLang="en-US" sz="2400" dirty="0" smtClean="0"/>
              <a:t>與</a:t>
            </a:r>
            <a:r>
              <a:rPr lang="en-US" altLang="zh-TW" sz="2400" dirty="0" smtClean="0"/>
              <a:t>ICPC</a:t>
            </a:r>
            <a:r>
              <a:rPr lang="zh-TW" altLang="en-US" sz="2400" dirty="0" smtClean="0"/>
              <a:t>賽事裁判系統</a:t>
            </a:r>
            <a:r>
              <a:rPr lang="en-US" altLang="zh-TW" sz="2400" dirty="0" smtClean="0"/>
              <a:t>(</a:t>
            </a:r>
            <a:r>
              <a:rPr lang="zh-TW" altLang="en-US" sz="2400" dirty="0" smtClean="0"/>
              <a:t>例如，</a:t>
            </a:r>
            <a:r>
              <a:rPr lang="en-US" altLang="zh-TW" sz="2400" dirty="0" smtClean="0"/>
              <a:t>PC</a:t>
            </a:r>
            <a:r>
              <a:rPr lang="en-US" altLang="zh-TW" sz="2400" baseline="30000" dirty="0" smtClean="0"/>
              <a:t>2</a:t>
            </a:r>
            <a:r>
              <a:rPr lang="en-US" altLang="zh-TW" sz="2400" dirty="0" smtClean="0"/>
              <a:t>(Programming Contest Control)</a:t>
            </a:r>
            <a:r>
              <a:rPr lang="zh-TW" altLang="en-US" sz="2400" dirty="0" smtClean="0"/>
              <a:t>系統</a:t>
            </a:r>
            <a:r>
              <a:rPr lang="en-US" altLang="zh-TW" sz="2400" dirty="0" smtClean="0"/>
              <a:t>)</a:t>
            </a:r>
            <a:r>
              <a:rPr lang="zh-TW" altLang="en-US" sz="2400" dirty="0" smtClean="0"/>
              <a:t>。請參考本單元後的補充資料以獲得</a:t>
            </a:r>
            <a:r>
              <a:rPr lang="en-US" altLang="zh-TW" sz="2400" dirty="0" smtClean="0"/>
              <a:t>ACM</a:t>
            </a:r>
            <a:r>
              <a:rPr lang="zh-TW" altLang="en-US" sz="2400" dirty="0" smtClean="0"/>
              <a:t> </a:t>
            </a:r>
            <a:r>
              <a:rPr lang="en-US" altLang="zh-TW" sz="2400" dirty="0" smtClean="0"/>
              <a:t>ICPC</a:t>
            </a:r>
            <a:r>
              <a:rPr lang="zh-TW" altLang="en-US" sz="2400" dirty="0" smtClean="0"/>
              <a:t>詳細的資訊 。</a:t>
            </a:r>
            <a:endParaRPr lang="en-US" altLang="zh-TW" sz="2400" dirty="0" smtClean="0"/>
          </a:p>
        </p:txBody>
      </p:sp>
      <p:sp>
        <p:nvSpPr>
          <p:cNvPr id="4915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0D322C65-1E51-44F9-AA90-12CA1DB9BEE2}" type="slidenum">
              <a:rPr kumimoji="0" lang="en-US" altLang="zh-TW" sz="1400" smtClean="0"/>
              <a:pPr>
                <a:spcBef>
                  <a:spcPct val="0"/>
                </a:spcBef>
                <a:buClrTx/>
                <a:buSzTx/>
                <a:buFontTx/>
                <a:buNone/>
              </a:pPr>
              <a:t>45</a:t>
            </a:fld>
            <a:endParaRPr kumimoji="0" lang="en-US" altLang="zh-TW" sz="14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TW" altLang="en-US" smtClean="0"/>
              <a:t>以</a:t>
            </a:r>
            <a:r>
              <a:rPr lang="en-US" altLang="zh-TW" smtClean="0"/>
              <a:t>C</a:t>
            </a:r>
            <a:r>
              <a:rPr lang="zh-TW" altLang="en-US" smtClean="0"/>
              <a:t>程式語言實作</a:t>
            </a:r>
            <a:r>
              <a:rPr lang="en-US" altLang="zh-TW" smtClean="0"/>
              <a:t/>
            </a:r>
            <a:br>
              <a:rPr lang="en-US" altLang="zh-TW" smtClean="0"/>
            </a:br>
            <a:r>
              <a:rPr lang="zh-TW" altLang="en-US" smtClean="0"/>
              <a:t>歐幾里德</a:t>
            </a:r>
            <a:r>
              <a:rPr lang="en-US" altLang="zh-TW" smtClean="0"/>
              <a:t>GCD</a:t>
            </a:r>
            <a:r>
              <a:rPr lang="zh-TW" altLang="en-US" smtClean="0"/>
              <a:t>演算法</a:t>
            </a:r>
            <a:endParaRPr lang="en-US" altLang="zh-TW" smtClean="0"/>
          </a:p>
        </p:txBody>
      </p:sp>
      <p:sp>
        <p:nvSpPr>
          <p:cNvPr id="1028"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A0B5C5A5-6542-4528-839D-4E5230D76AE1}" type="slidenum">
              <a:rPr kumimoji="0" lang="en-US" altLang="zh-TW" sz="1400" smtClean="0"/>
              <a:pPr>
                <a:spcBef>
                  <a:spcPct val="0"/>
                </a:spcBef>
                <a:buClrTx/>
                <a:buSzTx/>
                <a:buFontTx/>
                <a:buNone/>
              </a:pPr>
              <a:t>46</a:t>
            </a:fld>
            <a:endParaRPr kumimoji="0" lang="en-US" altLang="zh-TW" sz="1400" smtClean="0"/>
          </a:p>
        </p:txBody>
      </p:sp>
      <p:sp>
        <p:nvSpPr>
          <p:cNvPr id="1029" name="內容版面配置區 1"/>
          <p:cNvSpPr>
            <a:spLocks noGrp="1"/>
          </p:cNvSpPr>
          <p:nvPr>
            <p:ph idx="1"/>
          </p:nvPr>
        </p:nvSpPr>
        <p:spPr>
          <a:xfrm>
            <a:off x="395288" y="1989138"/>
            <a:ext cx="8559800" cy="4143375"/>
          </a:xfrm>
        </p:spPr>
        <p:txBody>
          <a:bodyPr/>
          <a:lstStyle/>
          <a:p>
            <a:r>
              <a:rPr lang="zh-TW" altLang="en-US" sz="2000" dirty="0" smtClean="0"/>
              <a:t>下列的</a:t>
            </a:r>
            <a:r>
              <a:rPr lang="en-US" altLang="zh-TW" sz="2000" dirty="0" smtClean="0"/>
              <a:t>C</a:t>
            </a:r>
            <a:r>
              <a:rPr lang="zh-TW" altLang="en-US" sz="2000" dirty="0" smtClean="0"/>
              <a:t>語言程式</a:t>
            </a:r>
            <a:r>
              <a:rPr lang="en-US" altLang="zh-TW" sz="2000" dirty="0" err="1" smtClean="0">
                <a:solidFill>
                  <a:srgbClr val="3333FF"/>
                </a:solidFill>
              </a:rPr>
              <a:t>EuclidGCD.c</a:t>
            </a:r>
            <a:r>
              <a:rPr lang="zh-TW" altLang="en-US" sz="2000" dirty="0" smtClean="0"/>
              <a:t>以</a:t>
            </a:r>
            <a:r>
              <a:rPr lang="en-US" altLang="zh-TW" sz="2000" dirty="0" err="1" smtClean="0">
                <a:solidFill>
                  <a:srgbClr val="3333FF"/>
                </a:solidFill>
              </a:rPr>
              <a:t>int</a:t>
            </a:r>
            <a:r>
              <a:rPr lang="en-US" altLang="zh-TW" sz="2000" dirty="0" smtClean="0">
                <a:solidFill>
                  <a:srgbClr val="3333FF"/>
                </a:solidFill>
              </a:rPr>
              <a:t> </a:t>
            </a:r>
            <a:r>
              <a:rPr lang="en-US" altLang="zh-TW" sz="2000" dirty="0" err="1" smtClean="0">
                <a:solidFill>
                  <a:srgbClr val="3333FF"/>
                </a:solidFill>
              </a:rPr>
              <a:t>EuclidGCD</a:t>
            </a:r>
            <a:r>
              <a:rPr lang="en-US" altLang="zh-TW" sz="2000" dirty="0" smtClean="0">
                <a:solidFill>
                  <a:srgbClr val="3333FF"/>
                </a:solidFill>
              </a:rPr>
              <a:t>(</a:t>
            </a:r>
            <a:r>
              <a:rPr lang="en-US" altLang="zh-TW" sz="2000" dirty="0" err="1" smtClean="0">
                <a:solidFill>
                  <a:srgbClr val="3333FF"/>
                </a:solidFill>
              </a:rPr>
              <a:t>int</a:t>
            </a:r>
            <a:r>
              <a:rPr lang="en-US" altLang="zh-TW" sz="2000" dirty="0" smtClean="0">
                <a:solidFill>
                  <a:srgbClr val="3333FF"/>
                </a:solidFill>
              </a:rPr>
              <a:t> m, </a:t>
            </a:r>
            <a:r>
              <a:rPr lang="en-US" altLang="zh-TW" sz="2000" dirty="0" err="1" smtClean="0">
                <a:solidFill>
                  <a:srgbClr val="3333FF"/>
                </a:solidFill>
              </a:rPr>
              <a:t>int</a:t>
            </a:r>
            <a:r>
              <a:rPr lang="en-US" altLang="zh-TW" sz="2000" dirty="0" smtClean="0">
                <a:solidFill>
                  <a:srgbClr val="3333FF"/>
                </a:solidFill>
              </a:rPr>
              <a:t> n)</a:t>
            </a:r>
            <a:r>
              <a:rPr lang="zh-TW" altLang="en-US" sz="2000" dirty="0" smtClean="0"/>
              <a:t>函式或函數</a:t>
            </a:r>
            <a:r>
              <a:rPr lang="en-US" altLang="zh-TW" sz="2000" dirty="0" smtClean="0"/>
              <a:t>(function)</a:t>
            </a:r>
            <a:r>
              <a:rPr lang="zh-TW" altLang="en-US" sz="2000" dirty="0" smtClean="0"/>
              <a:t>實作歐幾里德演算法。並在主要函式</a:t>
            </a:r>
            <a:r>
              <a:rPr lang="en-US" altLang="zh-TW" sz="2000" dirty="0" smtClean="0">
                <a:solidFill>
                  <a:srgbClr val="3333FF"/>
                </a:solidFill>
              </a:rPr>
              <a:t>main()</a:t>
            </a:r>
            <a:r>
              <a:rPr lang="zh-TW" altLang="en-US" sz="2000" dirty="0" smtClean="0"/>
              <a:t>中加入</a:t>
            </a:r>
            <a:r>
              <a:rPr lang="zh-TW" altLang="en-US" sz="2000" dirty="0" smtClean="0">
                <a:solidFill>
                  <a:srgbClr val="3333FF"/>
                </a:solidFill>
              </a:rPr>
              <a:t>標準</a:t>
            </a:r>
            <a:r>
              <a:rPr lang="zh-TW" altLang="en-US" sz="2000" smtClean="0">
                <a:solidFill>
                  <a:srgbClr val="3333FF"/>
                </a:solidFill>
              </a:rPr>
              <a:t>輸入</a:t>
            </a:r>
            <a:r>
              <a:rPr lang="en-US" altLang="zh-TW" sz="2000" smtClean="0">
                <a:solidFill>
                  <a:srgbClr val="3333FF"/>
                </a:solidFill>
              </a:rPr>
              <a:t>(printf</a:t>
            </a:r>
            <a:r>
              <a:rPr lang="en-US" altLang="zh-TW" sz="2000" dirty="0" smtClean="0">
                <a:solidFill>
                  <a:srgbClr val="3333FF"/>
                </a:solidFill>
              </a:rPr>
              <a:t>(...))</a:t>
            </a:r>
            <a:r>
              <a:rPr lang="zh-TW" altLang="en-US" sz="2000" dirty="0" smtClean="0"/>
              <a:t>與</a:t>
            </a:r>
            <a:r>
              <a:rPr lang="zh-TW" altLang="en-US" sz="2000" dirty="0" smtClean="0">
                <a:solidFill>
                  <a:srgbClr val="3333FF"/>
                </a:solidFill>
              </a:rPr>
              <a:t>標準輸出</a:t>
            </a:r>
            <a:r>
              <a:rPr lang="en-US" altLang="zh-TW" sz="2000" dirty="0" smtClean="0">
                <a:solidFill>
                  <a:srgbClr val="3333FF"/>
                </a:solidFill>
              </a:rPr>
              <a:t>(</a:t>
            </a:r>
            <a:r>
              <a:rPr lang="en-US" altLang="zh-TW" sz="2000" dirty="0" err="1" smtClean="0">
                <a:solidFill>
                  <a:srgbClr val="3333FF"/>
                </a:solidFill>
              </a:rPr>
              <a:t>scanf</a:t>
            </a:r>
            <a:r>
              <a:rPr lang="en-US" altLang="zh-TW" sz="2000" dirty="0" smtClean="0">
                <a:solidFill>
                  <a:srgbClr val="3333FF"/>
                </a:solidFill>
              </a:rPr>
              <a:t>(...))</a:t>
            </a:r>
            <a:r>
              <a:rPr lang="zh-TW" altLang="en-US" sz="2000" dirty="0" smtClean="0"/>
              <a:t>敘述，並呼叫</a:t>
            </a:r>
            <a:r>
              <a:rPr lang="en-US" altLang="zh-TW" sz="2000" dirty="0" err="1" smtClean="0"/>
              <a:t>EuclidGCD</a:t>
            </a:r>
            <a:r>
              <a:rPr lang="zh-TW" altLang="en-US" sz="2000" dirty="0" smtClean="0"/>
              <a:t>方法，讓演算法可以由外部輸入訊息，並輸出計算結果。</a:t>
            </a:r>
          </a:p>
        </p:txBody>
      </p:sp>
    </p:spTree>
    <p:controls>
      <mc:AlternateContent xmlns:mc="http://schemas.openxmlformats.org/markup-compatibility/2006">
        <mc:Choice xmlns:v="urn:schemas-microsoft-com:vml" Requires="v">
          <p:control spid="1039" name="TextBox1" r:id="rId2" imgW="8353440" imgH="2657520"/>
        </mc:Choice>
        <mc:Fallback>
          <p:control name="TextBox1" r:id="rId2" imgW="8353440" imgH="2657520">
            <p:pic>
              <p:nvPicPr>
                <p:cNvPr id="2" name="TextBox1"/>
                <p:cNvPicPr preferRelativeResize="0">
                  <a:picLocks noChangeArrowheads="1" noChangeShapeType="1"/>
                </p:cNvPicPr>
                <p:nvPr/>
              </p:nvPicPr>
              <p:blipFill>
                <a:blip r:embed="rId5"/>
                <a:srcRect/>
                <a:stretch>
                  <a:fillRect/>
                </a:stretch>
              </p:blipFill>
              <p:spPr bwMode="auto">
                <a:xfrm>
                  <a:off x="395288" y="3573463"/>
                  <a:ext cx="8353425" cy="26574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TW" altLang="en-US" smtClean="0"/>
              <a:t>以</a:t>
            </a:r>
            <a:r>
              <a:rPr lang="en-US" altLang="zh-TW" smtClean="0"/>
              <a:t>C</a:t>
            </a:r>
            <a:r>
              <a:rPr lang="zh-TW" altLang="en-US" smtClean="0"/>
              <a:t>程式語言實作</a:t>
            </a:r>
            <a:r>
              <a:rPr lang="en-US" altLang="zh-TW" smtClean="0"/>
              <a:t/>
            </a:r>
            <a:br>
              <a:rPr lang="en-US" altLang="zh-TW" smtClean="0"/>
            </a:br>
            <a:r>
              <a:rPr lang="zh-TW" altLang="en-US" smtClean="0"/>
              <a:t>歐幾里德</a:t>
            </a:r>
            <a:r>
              <a:rPr lang="en-US" altLang="zh-TW" smtClean="0"/>
              <a:t>GCD</a:t>
            </a:r>
            <a:r>
              <a:rPr lang="zh-TW" altLang="en-US" smtClean="0"/>
              <a:t>演算法</a:t>
            </a:r>
            <a:r>
              <a:rPr lang="en-US" altLang="zh-TW" smtClean="0"/>
              <a:t>–</a:t>
            </a:r>
            <a:r>
              <a:rPr lang="zh-TW" altLang="en-US" smtClean="0"/>
              <a:t>執行結果</a:t>
            </a:r>
            <a:endParaRPr lang="en-US" altLang="zh-TW" smtClean="0"/>
          </a:p>
        </p:txBody>
      </p:sp>
      <p:sp>
        <p:nvSpPr>
          <p:cNvPr id="50179"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764FD265-D6E2-4934-ABA2-C802162A18C2}" type="slidenum">
              <a:rPr kumimoji="0" lang="en-US" altLang="zh-TW" sz="1400" smtClean="0"/>
              <a:pPr>
                <a:spcBef>
                  <a:spcPct val="0"/>
                </a:spcBef>
                <a:buClrTx/>
                <a:buSzTx/>
                <a:buFontTx/>
                <a:buNone/>
              </a:pPr>
              <a:t>47</a:t>
            </a:fld>
            <a:endParaRPr kumimoji="0" lang="en-US" altLang="zh-TW" sz="1400" smtClean="0"/>
          </a:p>
        </p:txBody>
      </p:sp>
      <p:sp>
        <p:nvSpPr>
          <p:cNvPr id="50180" name="內容版面配置區 1"/>
          <p:cNvSpPr>
            <a:spLocks noGrp="1"/>
          </p:cNvSpPr>
          <p:nvPr>
            <p:ph idx="1"/>
          </p:nvPr>
        </p:nvSpPr>
        <p:spPr>
          <a:xfrm>
            <a:off x="395288" y="1989138"/>
            <a:ext cx="8559800" cy="4143375"/>
          </a:xfrm>
        </p:spPr>
        <p:txBody>
          <a:bodyPr/>
          <a:lstStyle/>
          <a:p>
            <a:r>
              <a:rPr lang="zh-TW" altLang="en-US" dirty="0" smtClean="0"/>
              <a:t>實作展示</a:t>
            </a:r>
            <a:r>
              <a:rPr lang="en-US" altLang="zh-TW" dirty="0" smtClean="0"/>
              <a:t>:</a:t>
            </a:r>
            <a:r>
              <a:rPr lang="zh-TW" altLang="en-US" dirty="0" smtClean="0"/>
              <a:t> </a:t>
            </a:r>
            <a:r>
              <a:rPr lang="zh-TW" altLang="en-US" smtClean="0"/>
              <a:t>以</a:t>
            </a:r>
            <a:r>
              <a:rPr lang="en-US" altLang="zh-TW" smtClean="0"/>
              <a:t>Jeep5</a:t>
            </a:r>
            <a:r>
              <a:rPr lang="zh-TW" altLang="en-US" dirty="0" smtClean="0"/>
              <a:t>編輯、編譯及執行</a:t>
            </a:r>
            <a:endParaRPr lang="en-US" altLang="zh-TW" dirty="0" smtClean="0"/>
          </a:p>
          <a:p>
            <a:endParaRPr lang="en-US" altLang="zh-TW" dirty="0" smtClean="0"/>
          </a:p>
          <a:p>
            <a:r>
              <a:rPr lang="zh-TW" altLang="en-US" dirty="0" smtClean="0"/>
              <a:t>執行結果</a:t>
            </a:r>
            <a:r>
              <a:rPr lang="en-US" altLang="zh-TW" dirty="0" smtClean="0"/>
              <a:t>:</a:t>
            </a:r>
            <a:endParaRPr lang="zh-TW" altLang="en-US" dirty="0" smtClean="0"/>
          </a:p>
        </p:txBody>
      </p:sp>
      <p:pic>
        <p:nvPicPr>
          <p:cNvPr id="122884" name="Picture 4" descr="C:\Users\user\Documents\PICs\5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4005263"/>
            <a:ext cx="63277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884"/>
                                        </p:tgtEl>
                                        <p:attrNameLst>
                                          <p:attrName>style.visibility</p:attrName>
                                        </p:attrNameLst>
                                      </p:cBhvr>
                                      <p:to>
                                        <p:strVal val="visible"/>
                                      </p:to>
                                    </p:set>
                                    <p:anim calcmode="lin" valueType="num">
                                      <p:cBhvr additive="base">
                                        <p:cTn id="7" dur="500" fill="hold"/>
                                        <p:tgtEl>
                                          <p:spTgt spid="122884"/>
                                        </p:tgtEl>
                                        <p:attrNameLst>
                                          <p:attrName>ppt_x</p:attrName>
                                        </p:attrNameLst>
                                      </p:cBhvr>
                                      <p:tavLst>
                                        <p:tav tm="0">
                                          <p:val>
                                            <p:strVal val="#ppt_x"/>
                                          </p:val>
                                        </p:tav>
                                        <p:tav tm="100000">
                                          <p:val>
                                            <p:strVal val="#ppt_x"/>
                                          </p:val>
                                        </p:tav>
                                      </p:tavLst>
                                    </p:anim>
                                    <p:anim calcmode="lin" valueType="num">
                                      <p:cBhvr additive="base">
                                        <p:cTn id="8" dur="500" fill="hold"/>
                                        <p:tgtEl>
                                          <p:spTgt spid="1228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TW" altLang="en-US" smtClean="0"/>
              <a:t>以</a:t>
            </a:r>
            <a:r>
              <a:rPr lang="en-US" altLang="zh-TW" smtClean="0"/>
              <a:t>C++</a:t>
            </a:r>
            <a:r>
              <a:rPr lang="zh-TW" altLang="en-US" smtClean="0"/>
              <a:t>程式語言實作</a:t>
            </a:r>
            <a:r>
              <a:rPr lang="en-US" altLang="zh-TW" smtClean="0"/>
              <a:t/>
            </a:r>
            <a:br>
              <a:rPr lang="en-US" altLang="zh-TW" smtClean="0"/>
            </a:br>
            <a:r>
              <a:rPr lang="zh-TW" altLang="en-US" smtClean="0"/>
              <a:t>歐幾里德</a:t>
            </a:r>
            <a:r>
              <a:rPr lang="en-US" altLang="zh-TW" smtClean="0"/>
              <a:t>GCD</a:t>
            </a:r>
            <a:r>
              <a:rPr lang="zh-TW" altLang="en-US" smtClean="0"/>
              <a:t>演算法</a:t>
            </a:r>
            <a:endParaRPr lang="en-US" altLang="zh-TW" smtClean="0"/>
          </a:p>
        </p:txBody>
      </p:sp>
      <p:sp>
        <p:nvSpPr>
          <p:cNvPr id="205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B3B6C49A-C5DE-4991-B390-729626F50506}" type="slidenum">
              <a:rPr kumimoji="0" lang="en-US" altLang="zh-TW" sz="1400" smtClean="0"/>
              <a:pPr>
                <a:spcBef>
                  <a:spcPct val="0"/>
                </a:spcBef>
                <a:buClrTx/>
                <a:buSzTx/>
                <a:buFontTx/>
                <a:buNone/>
              </a:pPr>
              <a:t>48</a:t>
            </a:fld>
            <a:endParaRPr kumimoji="0" lang="en-US" altLang="zh-TW" sz="1400" smtClean="0"/>
          </a:p>
        </p:txBody>
      </p:sp>
      <p:sp>
        <p:nvSpPr>
          <p:cNvPr id="2053" name="內容版面配置區 1"/>
          <p:cNvSpPr>
            <a:spLocks noGrp="1"/>
          </p:cNvSpPr>
          <p:nvPr>
            <p:ph idx="1"/>
          </p:nvPr>
        </p:nvSpPr>
        <p:spPr>
          <a:xfrm>
            <a:off x="395288" y="1989138"/>
            <a:ext cx="8559800" cy="4143375"/>
          </a:xfrm>
        </p:spPr>
        <p:txBody>
          <a:bodyPr/>
          <a:lstStyle/>
          <a:p>
            <a:r>
              <a:rPr lang="zh-TW" altLang="en-US" sz="2000" dirty="0" smtClean="0"/>
              <a:t>下列的</a:t>
            </a:r>
            <a:r>
              <a:rPr lang="en-US" altLang="zh-TW" sz="2000" dirty="0" smtClean="0"/>
              <a:t>C++</a:t>
            </a:r>
            <a:r>
              <a:rPr lang="zh-TW" altLang="en-US" sz="2000" dirty="0" smtClean="0"/>
              <a:t>語言</a:t>
            </a:r>
            <a:r>
              <a:rPr lang="zh-TW" altLang="en-US" sz="2000" smtClean="0"/>
              <a:t>程式</a:t>
            </a:r>
            <a:r>
              <a:rPr lang="en-US" altLang="zh-TW" sz="2000" smtClean="0"/>
              <a:t>EuclidGCD.cpp</a:t>
            </a:r>
            <a:r>
              <a:rPr lang="zh-TW" altLang="en-US" sz="2000" smtClean="0"/>
              <a:t>以</a:t>
            </a:r>
            <a:r>
              <a:rPr lang="en-US" altLang="zh-TW" sz="2000" dirty="0" err="1" smtClean="0">
                <a:solidFill>
                  <a:srgbClr val="3333FF"/>
                </a:solidFill>
              </a:rPr>
              <a:t>int</a:t>
            </a:r>
            <a:r>
              <a:rPr lang="en-US" altLang="zh-TW" sz="2000" dirty="0" smtClean="0">
                <a:solidFill>
                  <a:srgbClr val="3333FF"/>
                </a:solidFill>
              </a:rPr>
              <a:t> </a:t>
            </a:r>
            <a:r>
              <a:rPr lang="en-US" altLang="zh-TW" sz="2000" dirty="0" err="1" smtClean="0">
                <a:solidFill>
                  <a:srgbClr val="3333FF"/>
                </a:solidFill>
              </a:rPr>
              <a:t>EuclidGCD</a:t>
            </a:r>
            <a:r>
              <a:rPr lang="en-US" altLang="zh-TW" sz="2000" dirty="0" smtClean="0">
                <a:solidFill>
                  <a:srgbClr val="3333FF"/>
                </a:solidFill>
              </a:rPr>
              <a:t>(</a:t>
            </a:r>
            <a:r>
              <a:rPr lang="en-US" altLang="zh-TW" sz="2000" dirty="0" err="1" smtClean="0">
                <a:solidFill>
                  <a:srgbClr val="3333FF"/>
                </a:solidFill>
              </a:rPr>
              <a:t>int</a:t>
            </a:r>
            <a:r>
              <a:rPr lang="en-US" altLang="zh-TW" sz="2000" dirty="0" smtClean="0">
                <a:solidFill>
                  <a:srgbClr val="3333FF"/>
                </a:solidFill>
              </a:rPr>
              <a:t> m, </a:t>
            </a:r>
            <a:r>
              <a:rPr lang="en-US" altLang="zh-TW" sz="2000" dirty="0" err="1" smtClean="0">
                <a:solidFill>
                  <a:srgbClr val="3333FF"/>
                </a:solidFill>
              </a:rPr>
              <a:t>int</a:t>
            </a:r>
            <a:r>
              <a:rPr lang="en-US" altLang="zh-TW" sz="2000" dirty="0" smtClean="0">
                <a:solidFill>
                  <a:srgbClr val="3333FF"/>
                </a:solidFill>
              </a:rPr>
              <a:t> n)</a:t>
            </a:r>
            <a:r>
              <a:rPr lang="zh-TW" altLang="en-US" sz="2000" dirty="0" smtClean="0"/>
              <a:t>函式實作歐幾里德演算法。並在主要函式</a:t>
            </a:r>
            <a:r>
              <a:rPr lang="en-US" altLang="zh-TW" sz="2000" dirty="0" err="1" smtClean="0">
                <a:solidFill>
                  <a:srgbClr val="3333FF"/>
                </a:solidFill>
              </a:rPr>
              <a:t>int</a:t>
            </a:r>
            <a:r>
              <a:rPr lang="en-US" altLang="zh-TW" sz="2000" dirty="0" smtClean="0">
                <a:solidFill>
                  <a:srgbClr val="3333FF"/>
                </a:solidFill>
              </a:rPr>
              <a:t> main()</a:t>
            </a:r>
            <a:r>
              <a:rPr lang="zh-TW" altLang="en-US" sz="2000" dirty="0" smtClean="0"/>
              <a:t>中加入</a:t>
            </a:r>
            <a:r>
              <a:rPr lang="zh-TW" altLang="en-US" sz="2000" dirty="0" smtClean="0">
                <a:solidFill>
                  <a:srgbClr val="3333FF"/>
                </a:solidFill>
              </a:rPr>
              <a:t>標準輸入</a:t>
            </a:r>
            <a:r>
              <a:rPr lang="en-US" altLang="zh-TW" sz="2000" dirty="0" smtClean="0">
                <a:solidFill>
                  <a:srgbClr val="3333FF"/>
                </a:solidFill>
              </a:rPr>
              <a:t>(</a:t>
            </a:r>
            <a:r>
              <a:rPr lang="en-US" altLang="zh-TW" sz="2000" dirty="0" err="1" smtClean="0">
                <a:solidFill>
                  <a:srgbClr val="3333FF"/>
                </a:solidFill>
              </a:rPr>
              <a:t>cin</a:t>
            </a:r>
            <a:r>
              <a:rPr lang="en-US" altLang="zh-TW" sz="2000" dirty="0" smtClean="0">
                <a:solidFill>
                  <a:srgbClr val="3333FF"/>
                </a:solidFill>
              </a:rPr>
              <a:t>&gt;&gt;...)</a:t>
            </a:r>
            <a:r>
              <a:rPr lang="zh-TW" altLang="en-US" sz="2000" dirty="0" smtClean="0"/>
              <a:t>與</a:t>
            </a:r>
            <a:r>
              <a:rPr lang="zh-TW" altLang="en-US" sz="2000" dirty="0" smtClean="0">
                <a:solidFill>
                  <a:srgbClr val="3333FF"/>
                </a:solidFill>
              </a:rPr>
              <a:t>標準輸出</a:t>
            </a:r>
            <a:r>
              <a:rPr lang="en-US" altLang="zh-TW" sz="2000" dirty="0" smtClean="0">
                <a:solidFill>
                  <a:srgbClr val="3333FF"/>
                </a:solidFill>
              </a:rPr>
              <a:t>(</a:t>
            </a:r>
            <a:r>
              <a:rPr lang="en-US" altLang="zh-TW" sz="2000" dirty="0" err="1" smtClean="0">
                <a:solidFill>
                  <a:srgbClr val="3333FF"/>
                </a:solidFill>
              </a:rPr>
              <a:t>cout</a:t>
            </a:r>
            <a:r>
              <a:rPr lang="en-US" altLang="zh-TW" sz="2000" dirty="0" smtClean="0">
                <a:solidFill>
                  <a:srgbClr val="3333FF"/>
                </a:solidFill>
              </a:rPr>
              <a:t>&lt;&lt;...)</a:t>
            </a:r>
            <a:r>
              <a:rPr lang="zh-TW" altLang="en-US" sz="2000" dirty="0" smtClean="0"/>
              <a:t>敘述，並呼叫</a:t>
            </a:r>
            <a:r>
              <a:rPr lang="en-US" altLang="zh-TW" sz="2000" dirty="0" err="1" smtClean="0"/>
              <a:t>EuclidGCD</a:t>
            </a:r>
            <a:r>
              <a:rPr lang="zh-TW" altLang="en-US" sz="2000" dirty="0" smtClean="0"/>
              <a:t>方法，讓演算法可以由外部輸入訊息，並輸出計算結果。</a:t>
            </a:r>
          </a:p>
        </p:txBody>
      </p:sp>
    </p:spTree>
    <p:controls>
      <mc:AlternateContent xmlns:mc="http://schemas.openxmlformats.org/markup-compatibility/2006">
        <mc:Choice xmlns:v="urn:schemas-microsoft-com:vml" Requires="v">
          <p:control spid="2063" name="TextBox1" r:id="rId2" imgW="8353440" imgH="2657520"/>
        </mc:Choice>
        <mc:Fallback>
          <p:control name="TextBox1" r:id="rId2" imgW="8353440" imgH="2657520">
            <p:pic>
              <p:nvPicPr>
                <p:cNvPr id="2" name="TextBox1"/>
                <p:cNvPicPr preferRelativeResize="0">
                  <a:picLocks noChangeArrowheads="1" noChangeShapeType="1"/>
                </p:cNvPicPr>
                <p:nvPr/>
              </p:nvPicPr>
              <p:blipFill>
                <a:blip r:embed="rId5"/>
                <a:srcRect/>
                <a:stretch>
                  <a:fillRect/>
                </a:stretch>
              </p:blipFill>
              <p:spPr bwMode="auto">
                <a:xfrm>
                  <a:off x="395288" y="3573463"/>
                  <a:ext cx="8353425" cy="26574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TW" altLang="en-US" smtClean="0"/>
              <a:t>以</a:t>
            </a:r>
            <a:r>
              <a:rPr lang="en-US" altLang="zh-TW" smtClean="0"/>
              <a:t>C++</a:t>
            </a:r>
            <a:r>
              <a:rPr lang="zh-TW" altLang="en-US" smtClean="0"/>
              <a:t>程式語言實作</a:t>
            </a:r>
            <a:r>
              <a:rPr lang="en-US" altLang="zh-TW" smtClean="0"/>
              <a:t/>
            </a:r>
            <a:br>
              <a:rPr lang="en-US" altLang="zh-TW" smtClean="0"/>
            </a:br>
            <a:r>
              <a:rPr lang="zh-TW" altLang="en-US" smtClean="0"/>
              <a:t>歐幾里德</a:t>
            </a:r>
            <a:r>
              <a:rPr lang="en-US" altLang="zh-TW" smtClean="0"/>
              <a:t>GCD</a:t>
            </a:r>
            <a:r>
              <a:rPr lang="zh-TW" altLang="en-US" smtClean="0"/>
              <a:t>演算法</a:t>
            </a:r>
            <a:r>
              <a:rPr lang="en-US" altLang="zh-TW" smtClean="0"/>
              <a:t>–</a:t>
            </a:r>
            <a:r>
              <a:rPr lang="zh-TW" altLang="en-US" smtClean="0"/>
              <a:t>執行結果</a:t>
            </a:r>
            <a:endParaRPr lang="en-US" altLang="zh-TW" smtClean="0"/>
          </a:p>
        </p:txBody>
      </p:sp>
      <p:sp>
        <p:nvSpPr>
          <p:cNvPr id="51203"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A61879E1-6EE1-4B66-B389-7CBEF43A98F2}" type="slidenum">
              <a:rPr kumimoji="0" lang="en-US" altLang="zh-TW" sz="1400" smtClean="0"/>
              <a:pPr>
                <a:spcBef>
                  <a:spcPct val="0"/>
                </a:spcBef>
                <a:buClrTx/>
                <a:buSzTx/>
                <a:buFontTx/>
                <a:buNone/>
              </a:pPr>
              <a:t>49</a:t>
            </a:fld>
            <a:endParaRPr kumimoji="0" lang="en-US" altLang="zh-TW" sz="1400" smtClean="0"/>
          </a:p>
        </p:txBody>
      </p:sp>
      <p:sp>
        <p:nvSpPr>
          <p:cNvPr id="51204" name="內容版面配置區 1"/>
          <p:cNvSpPr>
            <a:spLocks noGrp="1"/>
          </p:cNvSpPr>
          <p:nvPr>
            <p:ph idx="1"/>
          </p:nvPr>
        </p:nvSpPr>
        <p:spPr>
          <a:xfrm>
            <a:off x="395288" y="1989138"/>
            <a:ext cx="8559800" cy="4143375"/>
          </a:xfrm>
        </p:spPr>
        <p:txBody>
          <a:bodyPr/>
          <a:lstStyle/>
          <a:p>
            <a:r>
              <a:rPr lang="zh-TW" altLang="en-US" dirty="0" smtClean="0"/>
              <a:t>實作展示</a:t>
            </a:r>
            <a:r>
              <a:rPr lang="en-US" altLang="zh-TW" dirty="0" smtClean="0"/>
              <a:t>:</a:t>
            </a:r>
            <a:r>
              <a:rPr lang="zh-TW" altLang="en-US" dirty="0" smtClean="0"/>
              <a:t> </a:t>
            </a:r>
            <a:r>
              <a:rPr lang="zh-TW" altLang="en-US" smtClean="0"/>
              <a:t>以</a:t>
            </a:r>
            <a:r>
              <a:rPr lang="en-US" altLang="zh-TW" smtClean="0"/>
              <a:t>Jeep5</a:t>
            </a:r>
            <a:r>
              <a:rPr lang="zh-TW" altLang="en-US" dirty="0" smtClean="0"/>
              <a:t>編輯、編譯及執行</a:t>
            </a:r>
            <a:endParaRPr lang="en-US" altLang="zh-TW" dirty="0" smtClean="0"/>
          </a:p>
          <a:p>
            <a:endParaRPr lang="en-US" altLang="zh-TW" dirty="0" smtClean="0"/>
          </a:p>
          <a:p>
            <a:r>
              <a:rPr lang="zh-TW" altLang="en-US" dirty="0" smtClean="0"/>
              <a:t>執行結果</a:t>
            </a:r>
            <a:r>
              <a:rPr lang="en-US" altLang="zh-TW" dirty="0" smtClean="0"/>
              <a:t>:</a:t>
            </a:r>
            <a:endParaRPr lang="zh-TW" altLang="en-US" dirty="0" smtClean="0"/>
          </a:p>
        </p:txBody>
      </p:sp>
      <p:pic>
        <p:nvPicPr>
          <p:cNvPr id="123906" name="Picture 2" descr="C:\Users\user\Documents\PICs\5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3933825"/>
            <a:ext cx="65627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3906"/>
                                        </p:tgtEl>
                                        <p:attrNameLst>
                                          <p:attrName>style.visibility</p:attrName>
                                        </p:attrNameLst>
                                      </p:cBhvr>
                                      <p:to>
                                        <p:strVal val="visible"/>
                                      </p:to>
                                    </p:set>
                                    <p:anim calcmode="lin" valueType="num">
                                      <p:cBhvr additive="base">
                                        <p:cTn id="7" dur="500" fill="hold"/>
                                        <p:tgtEl>
                                          <p:spTgt spid="123906"/>
                                        </p:tgtEl>
                                        <p:attrNameLst>
                                          <p:attrName>ppt_x</p:attrName>
                                        </p:attrNameLst>
                                      </p:cBhvr>
                                      <p:tavLst>
                                        <p:tav tm="0">
                                          <p:val>
                                            <p:strVal val="#ppt_x"/>
                                          </p:val>
                                        </p:tav>
                                        <p:tav tm="100000">
                                          <p:val>
                                            <p:strVal val="#ppt_x"/>
                                          </p:val>
                                        </p:tav>
                                      </p:tavLst>
                                    </p:anim>
                                    <p:anim calcmode="lin" valueType="num">
                                      <p:cBhvr additive="base">
                                        <p:cTn id="8" dur="500" fill="hold"/>
                                        <p:tgtEl>
                                          <p:spTgt spid="1239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TW" altLang="en-US" smtClean="0"/>
              <a:t>阿爾</a:t>
            </a:r>
            <a:r>
              <a:rPr lang="en-US" altLang="zh-TW" smtClean="0"/>
              <a:t>-</a:t>
            </a:r>
            <a:r>
              <a:rPr lang="zh-TW" altLang="en-US" smtClean="0"/>
              <a:t>可瓦里茲米 </a:t>
            </a:r>
            <a:r>
              <a:rPr lang="en-US" altLang="zh-TW" smtClean="0"/>
              <a:t>(</a:t>
            </a:r>
            <a:r>
              <a:rPr lang="zh-TW" altLang="en-US" smtClean="0"/>
              <a:t>續</a:t>
            </a:r>
            <a:r>
              <a:rPr lang="en-US" altLang="zh-TW" smtClean="0"/>
              <a:t>)</a:t>
            </a:r>
            <a:br>
              <a:rPr lang="en-US" altLang="zh-TW" smtClean="0"/>
            </a:br>
            <a:r>
              <a:rPr lang="en-US" altLang="zh-TW" smtClean="0"/>
              <a:t>(al-Khwarizmi)</a:t>
            </a:r>
          </a:p>
        </p:txBody>
      </p:sp>
      <p:sp>
        <p:nvSpPr>
          <p:cNvPr id="6147" name="Rectangle 3"/>
          <p:cNvSpPr>
            <a:spLocks noGrp="1" noChangeArrowheads="1"/>
          </p:cNvSpPr>
          <p:nvPr>
            <p:ph type="body" idx="1"/>
          </p:nvPr>
        </p:nvSpPr>
        <p:spPr>
          <a:xfrm>
            <a:off x="179388" y="2017713"/>
            <a:ext cx="8775700" cy="4724400"/>
          </a:xfrm>
        </p:spPr>
        <p:txBody>
          <a:bodyPr/>
          <a:lstStyle/>
          <a:p>
            <a:pPr algn="just" eaLnBrk="1" hangingPunct="1">
              <a:lnSpc>
                <a:spcPct val="90000"/>
              </a:lnSpc>
              <a:defRPr/>
            </a:pPr>
            <a:r>
              <a:rPr lang="zh-TW" altLang="en-US" sz="2800" dirty="0" smtClean="0"/>
              <a:t>阿爾</a:t>
            </a:r>
            <a:r>
              <a:rPr lang="en-US" altLang="zh-TW" sz="2800" dirty="0" smtClean="0"/>
              <a:t>–</a:t>
            </a:r>
            <a:r>
              <a:rPr lang="zh-TW" altLang="en-US" sz="2800" dirty="0" smtClean="0"/>
              <a:t>可瓦里茲米以</a:t>
            </a:r>
            <a:r>
              <a:rPr lang="zh-TW" altLang="en-US" sz="2800" dirty="0"/>
              <a:t>一步一步</a:t>
            </a:r>
            <a:r>
              <a:rPr lang="en-US" altLang="zh-TW" sz="2800"/>
              <a:t>(</a:t>
            </a:r>
            <a:r>
              <a:rPr lang="en-US" altLang="zh-TW" sz="2800" smtClean="0"/>
              <a:t>step </a:t>
            </a:r>
            <a:r>
              <a:rPr lang="en-US" altLang="zh-TW" sz="2800"/>
              <a:t>by </a:t>
            </a:r>
            <a:r>
              <a:rPr lang="en-US" altLang="zh-TW" sz="2800" smtClean="0"/>
              <a:t>step)</a:t>
            </a:r>
            <a:r>
              <a:rPr lang="zh-TW" altLang="en-US" sz="2800" dirty="0"/>
              <a:t>的方式，描述算術</a:t>
            </a:r>
            <a:r>
              <a:rPr lang="en-US" altLang="zh-TW" sz="2800" dirty="0"/>
              <a:t>(arithmetic)</a:t>
            </a:r>
            <a:r>
              <a:rPr lang="zh-TW" altLang="en-US" sz="2800" dirty="0"/>
              <a:t>運算與一元二次</a:t>
            </a:r>
            <a:r>
              <a:rPr lang="zh-TW" altLang="en-US" sz="2800" dirty="0" smtClean="0"/>
              <a:t>方程式及</a:t>
            </a:r>
            <a:r>
              <a:rPr lang="zh-TW" altLang="en-US" sz="2800" dirty="0"/>
              <a:t>某些一次</a:t>
            </a:r>
            <a:r>
              <a:rPr lang="zh-TW" altLang="en-US" sz="2800" dirty="0" smtClean="0"/>
              <a:t>方程式的</a:t>
            </a:r>
            <a:r>
              <a:rPr lang="zh-TW" altLang="en-US" sz="2800" dirty="0"/>
              <a:t>解答過程。稍後我們會知道，這些一步一步描述的解答過程就是我們現今所定義的演算法。這就是為什麼演算法</a:t>
            </a:r>
            <a:r>
              <a:rPr lang="en-US" altLang="zh-TW" sz="2800" dirty="0"/>
              <a:t>(algorithm)</a:t>
            </a:r>
            <a:r>
              <a:rPr lang="zh-TW" altLang="en-US" sz="2800" dirty="0"/>
              <a:t>的名稱是源自於阿爾</a:t>
            </a:r>
            <a:r>
              <a:rPr lang="en-US" altLang="zh-TW" sz="2800" dirty="0"/>
              <a:t>–</a:t>
            </a:r>
            <a:r>
              <a:rPr lang="zh-TW" altLang="en-US" sz="2800" dirty="0"/>
              <a:t>可瓦里茲米</a:t>
            </a:r>
            <a:r>
              <a:rPr lang="en-US" altLang="zh-TW" sz="2800" dirty="0"/>
              <a:t>(al-Khwarizmi)</a:t>
            </a:r>
            <a:r>
              <a:rPr lang="zh-TW" altLang="en-US" sz="2800" dirty="0"/>
              <a:t>的原因</a:t>
            </a:r>
            <a:r>
              <a:rPr lang="zh-TW" altLang="en-US" sz="2800" dirty="0" smtClean="0"/>
              <a:t>。</a:t>
            </a:r>
            <a:endParaRPr lang="en-US" altLang="zh-TW" sz="2800" dirty="0" smtClean="0"/>
          </a:p>
          <a:p>
            <a:pPr algn="just" eaLnBrk="1" hangingPunct="1">
              <a:lnSpc>
                <a:spcPct val="90000"/>
              </a:lnSpc>
              <a:defRPr/>
            </a:pPr>
            <a:endParaRPr lang="en-US" altLang="zh-TW" sz="2800" dirty="0" smtClean="0"/>
          </a:p>
          <a:p>
            <a:pPr algn="just" eaLnBrk="1" hangingPunct="1">
              <a:lnSpc>
                <a:spcPct val="90000"/>
              </a:lnSpc>
              <a:defRPr/>
            </a:pPr>
            <a:r>
              <a:rPr lang="zh-TW" altLang="en-US" sz="2800" dirty="0" smtClean="0"/>
              <a:t>以下</a:t>
            </a:r>
            <a:r>
              <a:rPr lang="zh-TW" altLang="en-US" sz="2800" dirty="0"/>
              <a:t>我們</a:t>
            </a:r>
            <a:r>
              <a:rPr lang="zh-TW" altLang="en-US" sz="2800" dirty="0" smtClean="0"/>
              <a:t>展示   </a:t>
            </a:r>
            <a:endParaRPr lang="en-US" altLang="zh-TW" sz="2800" dirty="0"/>
          </a:p>
          <a:p>
            <a:pPr marL="0" indent="0" algn="just" eaLnBrk="1" hangingPunct="1">
              <a:lnSpc>
                <a:spcPct val="90000"/>
              </a:lnSpc>
              <a:buFont typeface="Wingdings" pitchFamily="2" charset="2"/>
              <a:buNone/>
              <a:defRPr/>
            </a:pPr>
            <a:r>
              <a:rPr lang="zh-TW" altLang="en-US" sz="2800" dirty="0"/>
              <a:t>    一元二次</a:t>
            </a:r>
            <a:r>
              <a:rPr lang="zh-TW" altLang="en-US" sz="2800" dirty="0" smtClean="0"/>
              <a:t>方程的解法描述：</a:t>
            </a:r>
            <a:endParaRPr lang="zh-TW" altLang="en-US" sz="2800" dirty="0"/>
          </a:p>
          <a:p>
            <a:pPr algn="just" eaLnBrk="1" hangingPunct="1">
              <a:lnSpc>
                <a:spcPct val="90000"/>
              </a:lnSpc>
              <a:defRPr/>
            </a:pPr>
            <a:endParaRPr lang="zh-TW" altLang="en-US" sz="2800" dirty="0" smtClean="0"/>
          </a:p>
        </p:txBody>
      </p:sp>
      <p:sp>
        <p:nvSpPr>
          <p:cNvPr id="1434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D3C2595C-ACA0-4DD0-A545-7BCE5E6C8C3E}" type="slidenum">
              <a:rPr kumimoji="0" lang="en-US" altLang="zh-TW" sz="1400" smtClean="0"/>
              <a:pPr>
                <a:spcBef>
                  <a:spcPct val="0"/>
                </a:spcBef>
                <a:buClrTx/>
                <a:buSzTx/>
                <a:buFontTx/>
                <a:buNone/>
              </a:pPr>
              <a:t>5</a:t>
            </a:fld>
            <a:endParaRPr kumimoji="0" lang="en-US" altLang="zh-TW" sz="140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TW" altLang="en-US" smtClean="0"/>
              <a:t>以</a:t>
            </a:r>
            <a:r>
              <a:rPr lang="en-US" altLang="zh-TW" smtClean="0"/>
              <a:t>Java</a:t>
            </a:r>
            <a:r>
              <a:rPr lang="zh-TW" altLang="en-US" smtClean="0"/>
              <a:t>程式語言實作</a:t>
            </a:r>
            <a:r>
              <a:rPr lang="en-US" altLang="zh-TW" smtClean="0"/>
              <a:t/>
            </a:r>
            <a:br>
              <a:rPr lang="en-US" altLang="zh-TW" smtClean="0"/>
            </a:br>
            <a:r>
              <a:rPr lang="zh-TW" altLang="en-US" smtClean="0"/>
              <a:t>歐幾里德</a:t>
            </a:r>
            <a:r>
              <a:rPr lang="en-US" altLang="zh-TW" smtClean="0"/>
              <a:t>GCD</a:t>
            </a:r>
            <a:r>
              <a:rPr lang="zh-TW" altLang="en-US" smtClean="0"/>
              <a:t>演算法</a:t>
            </a:r>
            <a:endParaRPr lang="en-US" altLang="zh-TW" smtClean="0"/>
          </a:p>
        </p:txBody>
      </p:sp>
      <p:sp>
        <p:nvSpPr>
          <p:cNvPr id="307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0C6DA9FD-675B-4318-B9B3-8C73CE67E547}" type="slidenum">
              <a:rPr kumimoji="0" lang="en-US" altLang="zh-TW" sz="1400" smtClean="0"/>
              <a:pPr>
                <a:spcBef>
                  <a:spcPct val="0"/>
                </a:spcBef>
                <a:buClrTx/>
                <a:buSzTx/>
                <a:buFontTx/>
                <a:buNone/>
              </a:pPr>
              <a:t>50</a:t>
            </a:fld>
            <a:endParaRPr kumimoji="0" lang="en-US" altLang="zh-TW" sz="1400" smtClean="0"/>
          </a:p>
        </p:txBody>
      </p:sp>
      <p:sp>
        <p:nvSpPr>
          <p:cNvPr id="3077" name="內容版面配置區 1"/>
          <p:cNvSpPr>
            <a:spLocks noGrp="1"/>
          </p:cNvSpPr>
          <p:nvPr>
            <p:ph idx="1"/>
          </p:nvPr>
        </p:nvSpPr>
        <p:spPr>
          <a:xfrm>
            <a:off x="0" y="1989138"/>
            <a:ext cx="9144000" cy="4143375"/>
          </a:xfrm>
        </p:spPr>
        <p:txBody>
          <a:bodyPr/>
          <a:lstStyle/>
          <a:p>
            <a:r>
              <a:rPr lang="zh-TW" altLang="en-US" sz="2000" dirty="0" smtClean="0"/>
              <a:t>下列的</a:t>
            </a:r>
            <a:r>
              <a:rPr lang="en-US" altLang="zh-TW" sz="2000" dirty="0" smtClean="0"/>
              <a:t>Java</a:t>
            </a:r>
            <a:r>
              <a:rPr lang="zh-TW" altLang="en-US" sz="2000" dirty="0" smtClean="0"/>
              <a:t>語言程式</a:t>
            </a:r>
            <a:r>
              <a:rPr lang="en-US" altLang="zh-TW" sz="2000" dirty="0" smtClean="0"/>
              <a:t>EuclidGCDClass1.java</a:t>
            </a:r>
            <a:r>
              <a:rPr lang="zh-TW" altLang="en-US" sz="2000" dirty="0" smtClean="0"/>
              <a:t>以</a:t>
            </a:r>
            <a:r>
              <a:rPr lang="zh-TW" altLang="en-US" sz="2000" dirty="0" smtClean="0">
                <a:solidFill>
                  <a:srgbClr val="3333FF"/>
                </a:solidFill>
              </a:rPr>
              <a:t>方法</a:t>
            </a:r>
            <a:r>
              <a:rPr lang="en-US" altLang="zh-TW" sz="2000" dirty="0" smtClean="0">
                <a:solidFill>
                  <a:srgbClr val="3333FF"/>
                </a:solidFill>
              </a:rPr>
              <a:t>(method)static </a:t>
            </a:r>
            <a:r>
              <a:rPr lang="en-US" altLang="zh-TW" sz="2000" dirty="0" err="1" smtClean="0">
                <a:solidFill>
                  <a:srgbClr val="3333FF"/>
                </a:solidFill>
              </a:rPr>
              <a:t>int</a:t>
            </a:r>
            <a:r>
              <a:rPr lang="en-US" altLang="zh-TW" sz="2000" dirty="0" smtClean="0">
                <a:solidFill>
                  <a:srgbClr val="3333FF"/>
                </a:solidFill>
              </a:rPr>
              <a:t> </a:t>
            </a:r>
            <a:r>
              <a:rPr lang="en-US" altLang="zh-TW" sz="2000" dirty="0" err="1" smtClean="0">
                <a:solidFill>
                  <a:srgbClr val="3333FF"/>
                </a:solidFill>
              </a:rPr>
              <a:t>EuclidGCD</a:t>
            </a:r>
            <a:r>
              <a:rPr lang="en-US" altLang="zh-TW" sz="2000" dirty="0" smtClean="0">
                <a:solidFill>
                  <a:srgbClr val="3333FF"/>
                </a:solidFill>
              </a:rPr>
              <a:t>(</a:t>
            </a:r>
            <a:r>
              <a:rPr lang="en-US" altLang="zh-TW" sz="2000" dirty="0" err="1" smtClean="0">
                <a:solidFill>
                  <a:srgbClr val="3333FF"/>
                </a:solidFill>
              </a:rPr>
              <a:t>int</a:t>
            </a:r>
            <a:r>
              <a:rPr lang="en-US" altLang="zh-TW" sz="2000" dirty="0" smtClean="0">
                <a:solidFill>
                  <a:srgbClr val="3333FF"/>
                </a:solidFill>
              </a:rPr>
              <a:t> m, </a:t>
            </a:r>
            <a:r>
              <a:rPr lang="en-US" altLang="zh-TW" sz="2000" dirty="0" err="1" smtClean="0">
                <a:solidFill>
                  <a:srgbClr val="3333FF"/>
                </a:solidFill>
              </a:rPr>
              <a:t>int</a:t>
            </a:r>
            <a:r>
              <a:rPr lang="en-US" altLang="zh-TW" sz="2000" dirty="0" smtClean="0">
                <a:solidFill>
                  <a:srgbClr val="3333FF"/>
                </a:solidFill>
              </a:rPr>
              <a:t> n)</a:t>
            </a:r>
            <a:r>
              <a:rPr lang="zh-TW" altLang="en-US" sz="2000" dirty="0" smtClean="0"/>
              <a:t>實作了歐幾里德演算法。並在</a:t>
            </a:r>
            <a:r>
              <a:rPr lang="zh-TW" altLang="en-US" sz="2000" dirty="0" smtClean="0">
                <a:solidFill>
                  <a:srgbClr val="3333FF"/>
                </a:solidFill>
              </a:rPr>
              <a:t>主類別</a:t>
            </a:r>
            <a:r>
              <a:rPr lang="en-US" altLang="zh-TW" sz="2000" dirty="0" smtClean="0">
                <a:solidFill>
                  <a:srgbClr val="3333FF"/>
                </a:solidFill>
              </a:rPr>
              <a:t>EuclidGCDClass1</a:t>
            </a:r>
            <a:r>
              <a:rPr lang="zh-TW" altLang="en-US" sz="2000" dirty="0" smtClean="0"/>
              <a:t>中的</a:t>
            </a:r>
            <a:r>
              <a:rPr lang="zh-TW" altLang="en-US" sz="2000" smtClean="0"/>
              <a:t>主要方法</a:t>
            </a:r>
            <a:r>
              <a:rPr lang="en-US" altLang="zh-TW" sz="2000" smtClean="0">
                <a:solidFill>
                  <a:srgbClr val="3333FF"/>
                </a:solidFill>
              </a:rPr>
              <a:t>public </a:t>
            </a:r>
            <a:r>
              <a:rPr lang="en-US" altLang="zh-TW" sz="2000" dirty="0" smtClean="0">
                <a:solidFill>
                  <a:srgbClr val="3333FF"/>
                </a:solidFill>
              </a:rPr>
              <a:t>static void main(…)</a:t>
            </a:r>
            <a:r>
              <a:rPr lang="zh-TW" altLang="en-US" sz="2000" dirty="0" smtClean="0"/>
              <a:t>中加入</a:t>
            </a:r>
            <a:r>
              <a:rPr lang="zh-TW" altLang="en-US" sz="2000" dirty="0" smtClean="0">
                <a:solidFill>
                  <a:srgbClr val="3333FF"/>
                </a:solidFill>
              </a:rPr>
              <a:t>標準輸入</a:t>
            </a:r>
            <a:r>
              <a:rPr lang="en-US" altLang="zh-TW" sz="2000" dirty="0" smtClean="0">
                <a:solidFill>
                  <a:srgbClr val="3333FF"/>
                </a:solidFill>
              </a:rPr>
              <a:t>(Scanner </a:t>
            </a:r>
            <a:r>
              <a:rPr lang="en-US" altLang="zh-TW" sz="2000" dirty="0" err="1" smtClean="0">
                <a:solidFill>
                  <a:srgbClr val="3333FF"/>
                </a:solidFill>
              </a:rPr>
              <a:t>Cin</a:t>
            </a:r>
            <a:r>
              <a:rPr lang="en-US" altLang="zh-TW" sz="2000" dirty="0" smtClean="0">
                <a:solidFill>
                  <a:srgbClr val="3333FF"/>
                </a:solidFill>
              </a:rPr>
              <a:t>=new Scanner(System.in);...</a:t>
            </a:r>
            <a:r>
              <a:rPr lang="en-US" altLang="zh-TW" sz="2000" dirty="0" err="1" smtClean="0">
                <a:solidFill>
                  <a:srgbClr val="3333FF"/>
                </a:solidFill>
              </a:rPr>
              <a:t>Cin.nextInt</a:t>
            </a:r>
            <a:r>
              <a:rPr lang="en-US" altLang="zh-TW" sz="2000" dirty="0" smtClean="0">
                <a:solidFill>
                  <a:srgbClr val="3333FF"/>
                </a:solidFill>
              </a:rPr>
              <a:t>())</a:t>
            </a:r>
            <a:r>
              <a:rPr lang="zh-TW" altLang="en-US" sz="2000" dirty="0" smtClean="0"/>
              <a:t>與</a:t>
            </a:r>
            <a:r>
              <a:rPr lang="zh-TW" altLang="en-US" sz="2000" dirty="0" smtClean="0">
                <a:solidFill>
                  <a:srgbClr val="3333FF"/>
                </a:solidFill>
              </a:rPr>
              <a:t>標準輸出</a:t>
            </a:r>
            <a:r>
              <a:rPr lang="en-US" altLang="zh-TW" sz="2000" smtClean="0">
                <a:solidFill>
                  <a:srgbClr val="3333FF"/>
                </a:solidFill>
              </a:rPr>
              <a:t>(System.out.print</a:t>
            </a:r>
            <a:r>
              <a:rPr lang="en-US" altLang="zh-TW" sz="2000" dirty="0" smtClean="0">
                <a:solidFill>
                  <a:srgbClr val="3333FF"/>
                </a:solidFill>
              </a:rPr>
              <a:t>(...))</a:t>
            </a:r>
            <a:r>
              <a:rPr lang="zh-TW" altLang="en-US" sz="2000" dirty="0" smtClean="0"/>
              <a:t>敘述，並呼叫</a:t>
            </a:r>
            <a:r>
              <a:rPr lang="en-US" altLang="zh-TW" sz="2000" dirty="0" err="1" smtClean="0"/>
              <a:t>EuclidGCD</a:t>
            </a:r>
            <a:r>
              <a:rPr lang="zh-TW" altLang="en-US" sz="2000" dirty="0" smtClean="0"/>
              <a:t>方法，讓演算法可以由外部輸入訊息，並輸出計算結果。</a:t>
            </a:r>
          </a:p>
        </p:txBody>
      </p:sp>
    </p:spTree>
    <p:controls>
      <mc:AlternateContent xmlns:mc="http://schemas.openxmlformats.org/markup-compatibility/2006">
        <mc:Choice xmlns:v="urn:schemas-microsoft-com:vml" Requires="v">
          <p:control spid="3087" name="TextBox1" r:id="rId2" imgW="8353440" imgH="2657520"/>
        </mc:Choice>
        <mc:Fallback>
          <p:control name="TextBox1" r:id="rId2" imgW="8353440" imgH="2657520">
            <p:pic>
              <p:nvPicPr>
                <p:cNvPr id="2" name="TextBox1"/>
                <p:cNvPicPr preferRelativeResize="0">
                  <a:picLocks noChangeArrowheads="1" noChangeShapeType="1"/>
                </p:cNvPicPr>
                <p:nvPr/>
              </p:nvPicPr>
              <p:blipFill>
                <a:blip r:embed="rId5"/>
                <a:srcRect/>
                <a:stretch>
                  <a:fillRect/>
                </a:stretch>
              </p:blipFill>
              <p:spPr bwMode="auto">
                <a:xfrm>
                  <a:off x="395288" y="3573463"/>
                  <a:ext cx="8353425" cy="26574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TW" altLang="en-US" smtClean="0"/>
              <a:t>以</a:t>
            </a:r>
            <a:r>
              <a:rPr lang="en-US" altLang="zh-TW" smtClean="0"/>
              <a:t>Java</a:t>
            </a:r>
            <a:r>
              <a:rPr lang="zh-TW" altLang="en-US" smtClean="0"/>
              <a:t>程式語言實作</a:t>
            </a:r>
            <a:r>
              <a:rPr lang="en-US" altLang="zh-TW" smtClean="0"/>
              <a:t/>
            </a:r>
            <a:br>
              <a:rPr lang="en-US" altLang="zh-TW" smtClean="0"/>
            </a:br>
            <a:r>
              <a:rPr lang="zh-TW" altLang="en-US" smtClean="0"/>
              <a:t>歐幾里德</a:t>
            </a:r>
            <a:r>
              <a:rPr lang="en-US" altLang="zh-TW" smtClean="0"/>
              <a:t>GCD</a:t>
            </a:r>
            <a:r>
              <a:rPr lang="zh-TW" altLang="en-US" smtClean="0"/>
              <a:t>演算法</a:t>
            </a:r>
            <a:r>
              <a:rPr lang="en-US" altLang="zh-TW" smtClean="0"/>
              <a:t>–</a:t>
            </a:r>
            <a:r>
              <a:rPr lang="zh-TW" altLang="en-US" smtClean="0"/>
              <a:t>執行結果</a:t>
            </a:r>
            <a:endParaRPr lang="en-US" altLang="zh-TW" smtClean="0"/>
          </a:p>
        </p:txBody>
      </p:sp>
      <p:sp>
        <p:nvSpPr>
          <p:cNvPr id="52227"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85E1D966-57D2-4708-9FA2-7E8E5BC653AC}" type="slidenum">
              <a:rPr kumimoji="0" lang="en-US" altLang="zh-TW" sz="1400" smtClean="0"/>
              <a:pPr>
                <a:spcBef>
                  <a:spcPct val="0"/>
                </a:spcBef>
                <a:buClrTx/>
                <a:buSzTx/>
                <a:buFontTx/>
                <a:buNone/>
              </a:pPr>
              <a:t>51</a:t>
            </a:fld>
            <a:endParaRPr kumimoji="0" lang="en-US" altLang="zh-TW" sz="1400" smtClean="0"/>
          </a:p>
        </p:txBody>
      </p:sp>
      <p:sp>
        <p:nvSpPr>
          <p:cNvPr id="52228" name="內容版面配置區 1"/>
          <p:cNvSpPr>
            <a:spLocks noGrp="1"/>
          </p:cNvSpPr>
          <p:nvPr>
            <p:ph idx="1"/>
          </p:nvPr>
        </p:nvSpPr>
        <p:spPr>
          <a:xfrm>
            <a:off x="395288" y="1989138"/>
            <a:ext cx="8559800" cy="4143375"/>
          </a:xfrm>
        </p:spPr>
        <p:txBody>
          <a:bodyPr/>
          <a:lstStyle/>
          <a:p>
            <a:r>
              <a:rPr lang="zh-TW" altLang="en-US" dirty="0" smtClean="0"/>
              <a:t>實作展示</a:t>
            </a:r>
            <a:r>
              <a:rPr lang="en-US" altLang="zh-TW" dirty="0" smtClean="0"/>
              <a:t>:</a:t>
            </a:r>
            <a:r>
              <a:rPr lang="zh-TW" altLang="en-US" dirty="0" smtClean="0"/>
              <a:t> </a:t>
            </a:r>
            <a:r>
              <a:rPr lang="zh-TW" altLang="en-US" smtClean="0"/>
              <a:t>以</a:t>
            </a:r>
            <a:r>
              <a:rPr lang="en-US" altLang="zh-TW" smtClean="0"/>
              <a:t>Jeep5</a:t>
            </a:r>
            <a:r>
              <a:rPr lang="zh-TW" altLang="en-US" dirty="0" smtClean="0"/>
              <a:t>編輯、編譯及執行</a:t>
            </a:r>
            <a:endParaRPr lang="en-US" altLang="zh-TW" dirty="0" smtClean="0"/>
          </a:p>
          <a:p>
            <a:endParaRPr lang="en-US" altLang="zh-TW" dirty="0" smtClean="0"/>
          </a:p>
          <a:p>
            <a:r>
              <a:rPr lang="zh-TW" altLang="en-US" dirty="0" smtClean="0"/>
              <a:t>執行結果</a:t>
            </a:r>
            <a:r>
              <a:rPr lang="en-US" altLang="zh-TW" dirty="0" smtClean="0"/>
              <a:t>:</a:t>
            </a:r>
            <a:endParaRPr lang="zh-TW" altLang="en-US" dirty="0" smtClean="0"/>
          </a:p>
        </p:txBody>
      </p:sp>
      <p:pic>
        <p:nvPicPr>
          <p:cNvPr id="52229" name="Picture 2" descr="C:\Users\user\Documents\PICs\5Ja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3933825"/>
            <a:ext cx="6797675"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TW" altLang="en-US" smtClean="0"/>
              <a:t>以</a:t>
            </a:r>
            <a:r>
              <a:rPr lang="en-US" altLang="zh-TW" smtClean="0"/>
              <a:t>Java</a:t>
            </a:r>
            <a:r>
              <a:rPr lang="zh-TW" altLang="en-US" smtClean="0"/>
              <a:t>程式語言實作</a:t>
            </a:r>
            <a:r>
              <a:rPr lang="en-US" altLang="zh-TW" smtClean="0"/>
              <a:t/>
            </a:r>
            <a:br>
              <a:rPr lang="en-US" altLang="zh-TW" smtClean="0"/>
            </a:br>
            <a:r>
              <a:rPr lang="zh-TW" altLang="en-US" smtClean="0"/>
              <a:t>歐幾里德</a:t>
            </a:r>
            <a:r>
              <a:rPr lang="en-US" altLang="zh-TW" smtClean="0"/>
              <a:t>GCD</a:t>
            </a:r>
            <a:r>
              <a:rPr lang="zh-TW" altLang="en-US" smtClean="0"/>
              <a:t>演算法</a:t>
            </a:r>
            <a:r>
              <a:rPr lang="en-US" altLang="zh-TW" smtClean="0"/>
              <a:t>(</a:t>
            </a:r>
            <a:r>
              <a:rPr lang="zh-TW" altLang="en-US" smtClean="0"/>
              <a:t>續</a:t>
            </a:r>
            <a:r>
              <a:rPr lang="en-US" altLang="zh-TW" smtClean="0"/>
              <a:t>)</a:t>
            </a:r>
          </a:p>
        </p:txBody>
      </p:sp>
      <p:sp>
        <p:nvSpPr>
          <p:cNvPr id="410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4183100B-1F70-4248-83C6-20EE96092F25}" type="slidenum">
              <a:rPr kumimoji="0" lang="en-US" altLang="zh-TW" sz="1400" smtClean="0"/>
              <a:pPr>
                <a:spcBef>
                  <a:spcPct val="0"/>
                </a:spcBef>
                <a:buClrTx/>
                <a:buSzTx/>
                <a:buFontTx/>
                <a:buNone/>
              </a:pPr>
              <a:t>52</a:t>
            </a:fld>
            <a:endParaRPr kumimoji="0" lang="en-US" altLang="zh-TW" sz="1400" smtClean="0"/>
          </a:p>
        </p:txBody>
      </p:sp>
      <p:sp>
        <p:nvSpPr>
          <p:cNvPr id="4101" name="內容版面配置區 1"/>
          <p:cNvSpPr>
            <a:spLocks noGrp="1"/>
          </p:cNvSpPr>
          <p:nvPr>
            <p:ph idx="1"/>
          </p:nvPr>
        </p:nvSpPr>
        <p:spPr>
          <a:xfrm>
            <a:off x="0" y="2060575"/>
            <a:ext cx="8964613" cy="4071938"/>
          </a:xfrm>
        </p:spPr>
        <p:txBody>
          <a:bodyPr/>
          <a:lstStyle/>
          <a:p>
            <a:r>
              <a:rPr lang="zh-TW" altLang="en-US" sz="1800" dirty="0" smtClean="0"/>
              <a:t>下列的</a:t>
            </a:r>
            <a:r>
              <a:rPr lang="en-US" altLang="zh-TW" sz="1800" dirty="0" smtClean="0"/>
              <a:t>Java</a:t>
            </a:r>
            <a:r>
              <a:rPr lang="zh-TW" altLang="en-US" sz="1800" dirty="0" smtClean="0"/>
              <a:t>語言程式</a:t>
            </a:r>
            <a:r>
              <a:rPr lang="en-US" altLang="zh-TW" sz="1800" dirty="0" smtClean="0"/>
              <a:t>EuclidGCDClass2.java</a:t>
            </a:r>
            <a:r>
              <a:rPr lang="zh-TW" altLang="en-US" sz="1800" dirty="0" smtClean="0"/>
              <a:t>與</a:t>
            </a:r>
            <a:r>
              <a:rPr lang="en-US" altLang="zh-TW" sz="1800" dirty="0" smtClean="0"/>
              <a:t>EuclidGCDClass1.java</a:t>
            </a:r>
            <a:r>
              <a:rPr lang="zh-TW" altLang="en-US" sz="1800" dirty="0" smtClean="0"/>
              <a:t>類似，但是採用</a:t>
            </a:r>
            <a:r>
              <a:rPr lang="zh-TW" altLang="en-US" sz="1800" dirty="0" smtClean="0">
                <a:solidFill>
                  <a:srgbClr val="3333FF"/>
                </a:solidFill>
              </a:rPr>
              <a:t>視窗輸入</a:t>
            </a:r>
            <a:r>
              <a:rPr lang="en-US" altLang="zh-TW" sz="1800" smtClean="0">
                <a:solidFill>
                  <a:srgbClr val="3333FF"/>
                </a:solidFill>
              </a:rPr>
              <a:t>(JOptionPane.showInputDialog</a:t>
            </a:r>
            <a:r>
              <a:rPr lang="en-US" altLang="zh-TW" sz="1800" dirty="0" smtClean="0">
                <a:solidFill>
                  <a:srgbClr val="3333FF"/>
                </a:solidFill>
              </a:rPr>
              <a:t>(...))</a:t>
            </a:r>
            <a:r>
              <a:rPr lang="zh-TW" altLang="en-US" sz="1800" dirty="0" smtClean="0"/>
              <a:t>與</a:t>
            </a:r>
            <a:r>
              <a:rPr lang="zh-TW" altLang="en-US" sz="1800" dirty="0" smtClean="0">
                <a:solidFill>
                  <a:srgbClr val="3333FF"/>
                </a:solidFill>
              </a:rPr>
              <a:t>視窗輸出</a:t>
            </a:r>
            <a:r>
              <a:rPr lang="en-US" altLang="zh-TW" sz="1800" smtClean="0">
                <a:solidFill>
                  <a:srgbClr val="3333FF"/>
                </a:solidFill>
              </a:rPr>
              <a:t>(JOptionPane.showMessageDialog</a:t>
            </a:r>
            <a:r>
              <a:rPr lang="en-US" altLang="zh-TW" sz="1800" dirty="0" smtClean="0">
                <a:solidFill>
                  <a:srgbClr val="3333FF"/>
                </a:solidFill>
              </a:rPr>
              <a:t>(...))</a:t>
            </a:r>
            <a:r>
              <a:rPr lang="zh-TW" altLang="en-US" sz="1800" dirty="0" smtClean="0"/>
              <a:t>敘述，讓演算法可以由外部輸入訊息，並輸出計算結果。</a:t>
            </a:r>
            <a:endParaRPr lang="en-US" altLang="zh-TW" sz="1800" dirty="0" smtClean="0"/>
          </a:p>
          <a:p>
            <a:r>
              <a:rPr lang="zh-TW" altLang="en-US" sz="1800" dirty="0" smtClean="0"/>
              <a:t>另外，程式</a:t>
            </a:r>
            <a:r>
              <a:rPr lang="en-US" altLang="zh-TW" sz="1800" dirty="0" smtClean="0"/>
              <a:t>EuclidGCDClass2.java</a:t>
            </a:r>
            <a:r>
              <a:rPr lang="zh-TW" altLang="en-US" sz="1800" dirty="0" smtClean="0"/>
              <a:t>也善用</a:t>
            </a:r>
            <a:r>
              <a:rPr lang="en-US" altLang="zh-TW" sz="1800" dirty="0" smtClean="0"/>
              <a:t>Java</a:t>
            </a:r>
            <a:r>
              <a:rPr lang="zh-TW" altLang="en-US" sz="1800" dirty="0" smtClean="0"/>
              <a:t>語言支援</a:t>
            </a:r>
            <a:r>
              <a:rPr lang="en-US" altLang="zh-TW" sz="1800" dirty="0" smtClean="0"/>
              <a:t>UTF-8</a:t>
            </a:r>
            <a:r>
              <a:rPr lang="zh-TW" altLang="en-US" sz="1800" dirty="0" smtClean="0"/>
              <a:t>字元編碼的國際化特性，</a:t>
            </a:r>
            <a:r>
              <a:rPr lang="zh-TW" altLang="en-US" sz="1800" dirty="0" smtClean="0">
                <a:solidFill>
                  <a:srgbClr val="3333FF"/>
                </a:solidFill>
              </a:rPr>
              <a:t>使用中文來替變數命名</a:t>
            </a:r>
            <a:r>
              <a:rPr lang="zh-TW" altLang="en-US" sz="1800" dirty="0" smtClean="0"/>
              <a:t>。這樣做有一個好處，當讀者看到程式中出現中文的變數名稱時，就可以知道這是由使用者自行命名的，而英文的部份則很清楚的是語言的關鍵字或是語言系統中內建的類別。</a:t>
            </a:r>
          </a:p>
        </p:txBody>
      </p:sp>
    </p:spTree>
    <p:controls>
      <mc:AlternateContent xmlns:mc="http://schemas.openxmlformats.org/markup-compatibility/2006">
        <mc:Choice xmlns:v="urn:schemas-microsoft-com:vml" Requires="v">
          <p:control spid="4111" name="TextBox1" r:id="rId2" imgW="8353440" imgH="1790640"/>
        </mc:Choice>
        <mc:Fallback>
          <p:control name="TextBox1" r:id="rId2" imgW="8353440" imgH="1790640">
            <p:pic>
              <p:nvPicPr>
                <p:cNvPr id="2" name="TextBox1"/>
                <p:cNvPicPr preferRelativeResize="0">
                  <a:picLocks noChangeArrowheads="1" noChangeShapeType="1"/>
                </p:cNvPicPr>
                <p:nvPr/>
              </p:nvPicPr>
              <p:blipFill>
                <a:blip r:embed="rId5"/>
                <a:srcRect/>
                <a:stretch>
                  <a:fillRect/>
                </a:stretch>
              </p:blipFill>
              <p:spPr bwMode="auto">
                <a:xfrm>
                  <a:off x="395288" y="4437063"/>
                  <a:ext cx="8353425" cy="17938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TW" altLang="en-US" sz="4000" smtClean="0"/>
              <a:t>以</a:t>
            </a:r>
            <a:r>
              <a:rPr lang="en-US" altLang="zh-TW" sz="4000" smtClean="0"/>
              <a:t>Java</a:t>
            </a:r>
            <a:r>
              <a:rPr lang="zh-TW" altLang="en-US" sz="4000" smtClean="0"/>
              <a:t>程式語言實作</a:t>
            </a:r>
            <a:r>
              <a:rPr lang="en-US" altLang="zh-TW" sz="4000" smtClean="0"/>
              <a:t/>
            </a:r>
            <a:br>
              <a:rPr lang="en-US" altLang="zh-TW" sz="4000" smtClean="0"/>
            </a:br>
            <a:r>
              <a:rPr lang="zh-TW" altLang="en-US" sz="4000" smtClean="0"/>
              <a:t>歐幾里德</a:t>
            </a:r>
            <a:r>
              <a:rPr lang="en-US" altLang="zh-TW" sz="4000" smtClean="0"/>
              <a:t>GCD</a:t>
            </a:r>
            <a:r>
              <a:rPr lang="zh-TW" altLang="en-US" sz="4000" smtClean="0"/>
              <a:t>演算法</a:t>
            </a:r>
            <a:r>
              <a:rPr lang="en-US" altLang="zh-TW" sz="4000" smtClean="0"/>
              <a:t>–</a:t>
            </a:r>
            <a:r>
              <a:rPr lang="zh-TW" altLang="en-US" sz="4000" smtClean="0"/>
              <a:t>執行結果</a:t>
            </a:r>
            <a:r>
              <a:rPr lang="en-US" altLang="zh-TW" sz="4000" smtClean="0"/>
              <a:t>(</a:t>
            </a:r>
            <a:r>
              <a:rPr lang="zh-TW" altLang="en-US" sz="4000" smtClean="0"/>
              <a:t>續</a:t>
            </a:r>
            <a:r>
              <a:rPr lang="en-US" altLang="zh-TW" sz="4000" smtClean="0"/>
              <a:t>)</a:t>
            </a:r>
          </a:p>
        </p:txBody>
      </p:sp>
      <p:sp>
        <p:nvSpPr>
          <p:cNvPr id="53251"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B68E611E-16F9-4A3F-8E5C-6593C7C1261C}" type="slidenum">
              <a:rPr kumimoji="0" lang="en-US" altLang="zh-TW" sz="1400" smtClean="0"/>
              <a:pPr>
                <a:spcBef>
                  <a:spcPct val="0"/>
                </a:spcBef>
                <a:buClrTx/>
                <a:buSzTx/>
                <a:buFontTx/>
                <a:buNone/>
              </a:pPr>
              <a:t>53</a:t>
            </a:fld>
            <a:endParaRPr kumimoji="0" lang="en-US" altLang="zh-TW" sz="1400" smtClean="0"/>
          </a:p>
        </p:txBody>
      </p:sp>
      <p:sp>
        <p:nvSpPr>
          <p:cNvPr id="53252" name="內容版面配置區 1"/>
          <p:cNvSpPr>
            <a:spLocks noGrp="1"/>
          </p:cNvSpPr>
          <p:nvPr>
            <p:ph idx="1"/>
          </p:nvPr>
        </p:nvSpPr>
        <p:spPr>
          <a:xfrm>
            <a:off x="395288" y="1989138"/>
            <a:ext cx="8559800" cy="4143375"/>
          </a:xfrm>
        </p:spPr>
        <p:txBody>
          <a:bodyPr/>
          <a:lstStyle/>
          <a:p>
            <a:r>
              <a:rPr lang="zh-TW" altLang="en-US" dirty="0" smtClean="0"/>
              <a:t>實作展示</a:t>
            </a:r>
            <a:r>
              <a:rPr lang="en-US" altLang="zh-TW" dirty="0" smtClean="0"/>
              <a:t>:</a:t>
            </a:r>
            <a:r>
              <a:rPr lang="zh-TW" altLang="en-US" dirty="0" smtClean="0"/>
              <a:t> </a:t>
            </a:r>
            <a:r>
              <a:rPr lang="zh-TW" altLang="en-US" smtClean="0"/>
              <a:t>以</a:t>
            </a:r>
            <a:r>
              <a:rPr lang="en-US" altLang="zh-TW" smtClean="0"/>
              <a:t>Jeep5</a:t>
            </a:r>
            <a:r>
              <a:rPr lang="zh-TW" altLang="en-US" dirty="0" smtClean="0"/>
              <a:t>編輯、編譯及執行</a:t>
            </a:r>
            <a:endParaRPr lang="en-US" altLang="zh-TW" dirty="0" smtClean="0"/>
          </a:p>
          <a:p>
            <a:r>
              <a:rPr lang="zh-TW" altLang="en-US" dirty="0" smtClean="0"/>
              <a:t>執行結果</a:t>
            </a:r>
            <a:r>
              <a:rPr lang="en-US" altLang="zh-TW" dirty="0" smtClean="0"/>
              <a:t>:</a:t>
            </a:r>
            <a:endParaRPr lang="zh-TW" altLang="en-US" dirty="0" smtClean="0"/>
          </a:p>
        </p:txBody>
      </p:sp>
      <p:pic>
        <p:nvPicPr>
          <p:cNvPr id="125954" name="Picture 2" descr="C:\Users\user\Documents\PIC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175000"/>
            <a:ext cx="3632200"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55" name="Picture 3" descr="C:\Users\user\Documents\PICs\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5013325"/>
            <a:ext cx="3632200"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56" name="Picture 4" descr="C:\Users\user\Documents\PICs\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4056063"/>
            <a:ext cx="4251325"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5954"/>
                                        </p:tgtEl>
                                        <p:attrNameLst>
                                          <p:attrName>style.visibility</p:attrName>
                                        </p:attrNameLst>
                                      </p:cBhvr>
                                      <p:to>
                                        <p:strVal val="visible"/>
                                      </p:to>
                                    </p:set>
                                    <p:anim calcmode="lin" valueType="num">
                                      <p:cBhvr additive="base">
                                        <p:cTn id="7" dur="500" fill="hold"/>
                                        <p:tgtEl>
                                          <p:spTgt spid="125954"/>
                                        </p:tgtEl>
                                        <p:attrNameLst>
                                          <p:attrName>ppt_x</p:attrName>
                                        </p:attrNameLst>
                                      </p:cBhvr>
                                      <p:tavLst>
                                        <p:tav tm="0">
                                          <p:val>
                                            <p:strVal val="#ppt_x"/>
                                          </p:val>
                                        </p:tav>
                                        <p:tav tm="100000">
                                          <p:val>
                                            <p:strVal val="#ppt_x"/>
                                          </p:val>
                                        </p:tav>
                                      </p:tavLst>
                                    </p:anim>
                                    <p:anim calcmode="lin" valueType="num">
                                      <p:cBhvr additive="base">
                                        <p:cTn id="8" dur="500" fill="hold"/>
                                        <p:tgtEl>
                                          <p:spTgt spid="12595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5955"/>
                                        </p:tgtEl>
                                        <p:attrNameLst>
                                          <p:attrName>style.visibility</p:attrName>
                                        </p:attrNameLst>
                                      </p:cBhvr>
                                      <p:to>
                                        <p:strVal val="visible"/>
                                      </p:to>
                                    </p:set>
                                    <p:anim calcmode="lin" valueType="num">
                                      <p:cBhvr additive="base">
                                        <p:cTn id="13" dur="500" fill="hold"/>
                                        <p:tgtEl>
                                          <p:spTgt spid="125955"/>
                                        </p:tgtEl>
                                        <p:attrNameLst>
                                          <p:attrName>ppt_x</p:attrName>
                                        </p:attrNameLst>
                                      </p:cBhvr>
                                      <p:tavLst>
                                        <p:tav tm="0">
                                          <p:val>
                                            <p:strVal val="#ppt_x"/>
                                          </p:val>
                                        </p:tav>
                                        <p:tav tm="100000">
                                          <p:val>
                                            <p:strVal val="#ppt_x"/>
                                          </p:val>
                                        </p:tav>
                                      </p:tavLst>
                                    </p:anim>
                                    <p:anim calcmode="lin" valueType="num">
                                      <p:cBhvr additive="base">
                                        <p:cTn id="14" dur="500" fill="hold"/>
                                        <p:tgtEl>
                                          <p:spTgt spid="12595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5956"/>
                                        </p:tgtEl>
                                        <p:attrNameLst>
                                          <p:attrName>style.visibility</p:attrName>
                                        </p:attrNameLst>
                                      </p:cBhvr>
                                      <p:to>
                                        <p:strVal val="visible"/>
                                      </p:to>
                                    </p:set>
                                    <p:anim calcmode="lin" valueType="num">
                                      <p:cBhvr additive="base">
                                        <p:cTn id="19" dur="500" fill="hold"/>
                                        <p:tgtEl>
                                          <p:spTgt spid="125956"/>
                                        </p:tgtEl>
                                        <p:attrNameLst>
                                          <p:attrName>ppt_x</p:attrName>
                                        </p:attrNameLst>
                                      </p:cBhvr>
                                      <p:tavLst>
                                        <p:tav tm="0">
                                          <p:val>
                                            <p:strVal val="#ppt_x"/>
                                          </p:val>
                                        </p:tav>
                                        <p:tav tm="100000">
                                          <p:val>
                                            <p:strVal val="#ppt_x"/>
                                          </p:val>
                                        </p:tav>
                                      </p:tavLst>
                                    </p:anim>
                                    <p:anim calcmode="lin" valueType="num">
                                      <p:cBhvr additive="base">
                                        <p:cTn id="20" dur="500" fill="hold"/>
                                        <p:tgtEl>
                                          <p:spTgt spid="1259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zh-TW" altLang="en-US" smtClean="0"/>
              <a:t>以</a:t>
            </a:r>
            <a:r>
              <a:rPr lang="en-US" altLang="zh-TW" smtClean="0"/>
              <a:t>Python</a:t>
            </a:r>
            <a:r>
              <a:rPr lang="zh-TW" altLang="en-US" dirty="0" smtClean="0"/>
              <a:t>程式語言實作</a:t>
            </a:r>
            <a:r>
              <a:rPr lang="en-US" altLang="zh-TW" dirty="0" smtClean="0"/>
              <a:t/>
            </a:r>
            <a:br>
              <a:rPr lang="en-US" altLang="zh-TW" dirty="0" smtClean="0"/>
            </a:br>
            <a:r>
              <a:rPr lang="zh-TW" altLang="en-US" dirty="0" smtClean="0"/>
              <a:t>歐幾里德</a:t>
            </a:r>
            <a:r>
              <a:rPr lang="en-US" altLang="zh-TW" dirty="0" smtClean="0"/>
              <a:t>GCD</a:t>
            </a:r>
            <a:r>
              <a:rPr lang="zh-TW" altLang="en-US" dirty="0" smtClean="0"/>
              <a:t>演算法</a:t>
            </a:r>
            <a:endParaRPr lang="en-US" altLang="zh-TW" dirty="0" smtClean="0"/>
          </a:p>
        </p:txBody>
      </p:sp>
      <p:sp>
        <p:nvSpPr>
          <p:cNvPr id="512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4FFB3408-203F-4D98-BBE5-8E2C9DC8E64B}" type="slidenum">
              <a:rPr kumimoji="0" lang="en-US" altLang="zh-TW" sz="1400" smtClean="0"/>
              <a:pPr>
                <a:spcBef>
                  <a:spcPct val="0"/>
                </a:spcBef>
                <a:buClrTx/>
                <a:buSzTx/>
                <a:buFontTx/>
                <a:buNone/>
              </a:pPr>
              <a:t>54</a:t>
            </a:fld>
            <a:endParaRPr kumimoji="0" lang="en-US" altLang="zh-TW" sz="1400" smtClean="0"/>
          </a:p>
        </p:txBody>
      </p:sp>
      <p:sp>
        <p:nvSpPr>
          <p:cNvPr id="5125" name="內容版面配置區 1"/>
          <p:cNvSpPr>
            <a:spLocks noGrp="1"/>
          </p:cNvSpPr>
          <p:nvPr>
            <p:ph idx="1"/>
          </p:nvPr>
        </p:nvSpPr>
        <p:spPr>
          <a:xfrm>
            <a:off x="0" y="2060575"/>
            <a:ext cx="8964613" cy="4071938"/>
          </a:xfrm>
        </p:spPr>
        <p:txBody>
          <a:bodyPr/>
          <a:lstStyle/>
          <a:p>
            <a:r>
              <a:rPr lang="zh-TW" altLang="en-US" sz="2400" smtClean="0"/>
              <a:t>下列的</a:t>
            </a:r>
            <a:r>
              <a:rPr lang="en-US" altLang="zh-TW" sz="2400" smtClean="0"/>
              <a:t>Python</a:t>
            </a:r>
            <a:r>
              <a:rPr lang="zh-TW" altLang="en-US" sz="2400" dirty="0" smtClean="0"/>
              <a:t>語言</a:t>
            </a:r>
            <a:r>
              <a:rPr lang="zh-TW" altLang="en-US" sz="2400" smtClean="0"/>
              <a:t>程式</a:t>
            </a:r>
            <a:r>
              <a:rPr lang="en-US" altLang="zh-TW" sz="2400" smtClean="0"/>
              <a:t>EuclidGCD.py</a:t>
            </a:r>
            <a:r>
              <a:rPr lang="zh-TW" altLang="en-US" sz="2400" dirty="0" smtClean="0"/>
              <a:t>以</a:t>
            </a:r>
            <a:r>
              <a:rPr lang="en-US" altLang="zh-TW" sz="2400" dirty="0" err="1" smtClean="0"/>
              <a:t>EuclidGCD</a:t>
            </a:r>
            <a:r>
              <a:rPr lang="en-US" altLang="zh-TW" sz="2400" dirty="0" smtClean="0"/>
              <a:t>(m, n)</a:t>
            </a:r>
            <a:r>
              <a:rPr lang="zh-TW" altLang="en-US" sz="2400" dirty="0" smtClean="0"/>
              <a:t>方法實作歐幾里德演算法。並以標準輸入</a:t>
            </a:r>
            <a:r>
              <a:rPr lang="en-US" altLang="zh-TW" sz="2400" smtClean="0"/>
              <a:t>(raw_input</a:t>
            </a:r>
            <a:r>
              <a:rPr lang="en-US" altLang="zh-TW" sz="2400" dirty="0" smtClean="0"/>
              <a:t>(...))</a:t>
            </a:r>
            <a:r>
              <a:rPr lang="zh-TW" altLang="en-US" sz="2400" dirty="0" smtClean="0"/>
              <a:t>與標準</a:t>
            </a:r>
            <a:r>
              <a:rPr lang="zh-TW" altLang="en-US" sz="2400" smtClean="0"/>
              <a:t>輸出</a:t>
            </a:r>
            <a:r>
              <a:rPr lang="en-US" altLang="zh-TW" sz="2400" smtClean="0"/>
              <a:t>(print</a:t>
            </a:r>
            <a:r>
              <a:rPr lang="en-US" altLang="zh-TW" sz="2400" dirty="0" smtClean="0"/>
              <a:t>(...))</a:t>
            </a:r>
            <a:r>
              <a:rPr lang="zh-TW" altLang="en-US" sz="2400" dirty="0" smtClean="0"/>
              <a:t>敘述由外部輸入訊息及輸出計算結果。</a:t>
            </a:r>
            <a:endParaRPr lang="en-US" altLang="zh-TW" sz="2400" dirty="0" smtClean="0"/>
          </a:p>
        </p:txBody>
      </p:sp>
    </p:spTree>
    <p:controls>
      <mc:AlternateContent xmlns:mc="http://schemas.openxmlformats.org/markup-compatibility/2006">
        <mc:Choice xmlns:v="urn:schemas-microsoft-com:vml" Requires="v">
          <p:control spid="5135" name="TextBox1" r:id="rId2" imgW="8353440" imgH="2876400"/>
        </mc:Choice>
        <mc:Fallback>
          <p:control name="TextBox1" r:id="rId2" imgW="8353440" imgH="2876400">
            <p:pic>
              <p:nvPicPr>
                <p:cNvPr id="2" name="TextBox1"/>
                <p:cNvPicPr preferRelativeResize="0">
                  <a:picLocks noChangeArrowheads="1" noChangeShapeType="1"/>
                </p:cNvPicPr>
                <p:nvPr/>
              </p:nvPicPr>
              <p:blipFill>
                <a:blip r:embed="rId5"/>
                <a:srcRect/>
                <a:stretch>
                  <a:fillRect/>
                </a:stretch>
              </p:blipFill>
              <p:spPr bwMode="auto">
                <a:xfrm>
                  <a:off x="395288" y="3357563"/>
                  <a:ext cx="8353425" cy="28733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TW" altLang="en-US" smtClean="0"/>
              <a:t>以</a:t>
            </a:r>
            <a:r>
              <a:rPr lang="en-US" altLang="zh-TW" smtClean="0"/>
              <a:t>Python</a:t>
            </a:r>
            <a:r>
              <a:rPr lang="zh-TW" altLang="en-US" dirty="0" smtClean="0"/>
              <a:t>程式語言實作</a:t>
            </a:r>
            <a:r>
              <a:rPr lang="en-US" altLang="zh-TW" dirty="0" smtClean="0"/>
              <a:t/>
            </a:r>
            <a:br>
              <a:rPr lang="en-US" altLang="zh-TW" dirty="0" smtClean="0"/>
            </a:br>
            <a:r>
              <a:rPr lang="zh-TW" altLang="en-US" dirty="0" smtClean="0"/>
              <a:t>歐幾里德</a:t>
            </a:r>
            <a:r>
              <a:rPr lang="en-US" altLang="zh-TW" dirty="0" smtClean="0"/>
              <a:t>GCD</a:t>
            </a:r>
            <a:r>
              <a:rPr lang="zh-TW" altLang="en-US" dirty="0" smtClean="0"/>
              <a:t>演算法</a:t>
            </a:r>
            <a:r>
              <a:rPr lang="en-US" altLang="zh-TW" dirty="0" smtClean="0"/>
              <a:t>–</a:t>
            </a:r>
            <a:r>
              <a:rPr lang="zh-TW" altLang="en-US" dirty="0" smtClean="0"/>
              <a:t>執行結果</a:t>
            </a:r>
            <a:endParaRPr lang="en-US" altLang="zh-TW" dirty="0" smtClean="0"/>
          </a:p>
        </p:txBody>
      </p:sp>
      <p:sp>
        <p:nvSpPr>
          <p:cNvPr id="54275"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75FFA5BA-D1D0-4C2C-AC80-2A7D96568141}" type="slidenum">
              <a:rPr kumimoji="0" lang="en-US" altLang="zh-TW" sz="1400" smtClean="0"/>
              <a:pPr>
                <a:spcBef>
                  <a:spcPct val="0"/>
                </a:spcBef>
                <a:buClrTx/>
                <a:buSzTx/>
                <a:buFontTx/>
                <a:buNone/>
              </a:pPr>
              <a:t>55</a:t>
            </a:fld>
            <a:endParaRPr kumimoji="0" lang="en-US" altLang="zh-TW" sz="1400" smtClean="0"/>
          </a:p>
        </p:txBody>
      </p:sp>
      <p:sp>
        <p:nvSpPr>
          <p:cNvPr id="54276" name="內容版面配置區 1"/>
          <p:cNvSpPr>
            <a:spLocks noGrp="1"/>
          </p:cNvSpPr>
          <p:nvPr>
            <p:ph idx="1"/>
          </p:nvPr>
        </p:nvSpPr>
        <p:spPr>
          <a:xfrm>
            <a:off x="395288" y="1989138"/>
            <a:ext cx="8559800" cy="4143375"/>
          </a:xfrm>
        </p:spPr>
        <p:txBody>
          <a:bodyPr/>
          <a:lstStyle/>
          <a:p>
            <a:r>
              <a:rPr lang="zh-TW" altLang="en-US" dirty="0" smtClean="0"/>
              <a:t>實作展示</a:t>
            </a:r>
            <a:r>
              <a:rPr lang="en-US" altLang="zh-TW" dirty="0" smtClean="0"/>
              <a:t>:</a:t>
            </a:r>
            <a:r>
              <a:rPr lang="zh-TW" altLang="en-US" dirty="0" smtClean="0"/>
              <a:t> </a:t>
            </a:r>
            <a:r>
              <a:rPr lang="zh-TW" altLang="en-US" smtClean="0"/>
              <a:t>以</a:t>
            </a:r>
            <a:r>
              <a:rPr lang="en-US" altLang="zh-TW" smtClean="0"/>
              <a:t>Jeep5</a:t>
            </a:r>
            <a:r>
              <a:rPr lang="zh-TW" altLang="en-US" dirty="0" smtClean="0"/>
              <a:t>編輯及執行</a:t>
            </a:r>
            <a:endParaRPr lang="en-US" altLang="zh-TW" dirty="0" smtClean="0"/>
          </a:p>
          <a:p>
            <a:endParaRPr lang="en-US" altLang="zh-TW" dirty="0" smtClean="0"/>
          </a:p>
          <a:p>
            <a:r>
              <a:rPr lang="zh-TW" altLang="en-US" dirty="0" smtClean="0"/>
              <a:t>執行結果</a:t>
            </a:r>
            <a:r>
              <a:rPr lang="en-US" altLang="zh-TW" dirty="0" smtClean="0"/>
              <a:t>:</a:t>
            </a:r>
            <a:endParaRPr lang="zh-TW" altLang="en-US" dirty="0" smtClean="0"/>
          </a:p>
        </p:txBody>
      </p:sp>
      <p:pic>
        <p:nvPicPr>
          <p:cNvPr id="126978" name="Picture 2" descr="C:\Users\user\Documents\PICs\5Pyth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3860800"/>
            <a:ext cx="63309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6978"/>
                                        </p:tgtEl>
                                        <p:attrNameLst>
                                          <p:attrName>style.visibility</p:attrName>
                                        </p:attrNameLst>
                                      </p:cBhvr>
                                      <p:to>
                                        <p:strVal val="visible"/>
                                      </p:to>
                                    </p:set>
                                    <p:anim calcmode="lin" valueType="num">
                                      <p:cBhvr additive="base">
                                        <p:cTn id="7" dur="500" fill="hold"/>
                                        <p:tgtEl>
                                          <p:spTgt spid="126978"/>
                                        </p:tgtEl>
                                        <p:attrNameLst>
                                          <p:attrName>ppt_x</p:attrName>
                                        </p:attrNameLst>
                                      </p:cBhvr>
                                      <p:tavLst>
                                        <p:tav tm="0">
                                          <p:val>
                                            <p:strVal val="#ppt_x"/>
                                          </p:val>
                                        </p:tav>
                                        <p:tav tm="100000">
                                          <p:val>
                                            <p:strVal val="#ppt_x"/>
                                          </p:val>
                                        </p:tav>
                                      </p:tavLst>
                                    </p:anim>
                                    <p:anim calcmode="lin" valueType="num">
                                      <p:cBhvr additive="base">
                                        <p:cTn id="8" dur="500" fill="hold"/>
                                        <p:tgtEl>
                                          <p:spTgt spid="1269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標題 1"/>
          <p:cNvSpPr>
            <a:spLocks noGrp="1"/>
          </p:cNvSpPr>
          <p:nvPr>
            <p:ph type="title"/>
          </p:nvPr>
        </p:nvSpPr>
        <p:spPr/>
        <p:txBody>
          <a:bodyPr/>
          <a:lstStyle/>
          <a:p>
            <a:endParaRPr lang="zh-TW" altLang="en-US" smtClean="0"/>
          </a:p>
        </p:txBody>
      </p:sp>
      <p:sp>
        <p:nvSpPr>
          <p:cNvPr id="55299" name="內容版面配置區 2"/>
          <p:cNvSpPr>
            <a:spLocks noGrp="1"/>
          </p:cNvSpPr>
          <p:nvPr>
            <p:ph idx="1"/>
          </p:nvPr>
        </p:nvSpPr>
        <p:spPr>
          <a:xfrm>
            <a:off x="468313" y="2017713"/>
            <a:ext cx="8486775" cy="4114800"/>
          </a:xfrm>
        </p:spPr>
        <p:txBody>
          <a:bodyPr/>
          <a:lstStyle/>
          <a:p>
            <a:pPr marL="0" indent="0" algn="ctr">
              <a:buFont typeface="Wingdings" pitchFamily="2" charset="2"/>
              <a:buNone/>
            </a:pPr>
            <a:endParaRPr lang="en-US" altLang="zh-TW" sz="5400" b="1" dirty="0" smtClean="0"/>
          </a:p>
          <a:p>
            <a:pPr marL="0" indent="0" algn="ctr">
              <a:buFont typeface="Wingdings" pitchFamily="2" charset="2"/>
              <a:buNone/>
            </a:pPr>
            <a:r>
              <a:rPr lang="en-US" altLang="zh-TW" sz="5400" b="1" dirty="0" smtClean="0"/>
              <a:t>6. </a:t>
            </a:r>
            <a:r>
              <a:rPr lang="zh-TW" altLang="en-US" sz="5400" b="1" dirty="0" smtClean="0"/>
              <a:t>演算法的正確性</a:t>
            </a:r>
            <a:r>
              <a:rPr lang="zh-TW" altLang="en-US" sz="5400" dirty="0" smtClean="0"/>
              <a:t> </a:t>
            </a:r>
          </a:p>
        </p:txBody>
      </p:sp>
      <p:sp>
        <p:nvSpPr>
          <p:cNvPr id="5530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AC1D2C53-D3B9-45CB-89A1-EA944ED16DDB}" type="slidenum">
              <a:rPr kumimoji="0" lang="en-US" altLang="zh-TW" sz="1400" smtClean="0"/>
              <a:pPr>
                <a:spcBef>
                  <a:spcPct val="0"/>
                </a:spcBef>
                <a:buClrTx/>
                <a:buSzTx/>
                <a:buFontTx/>
                <a:buNone/>
              </a:pPr>
              <a:t>56</a:t>
            </a:fld>
            <a:endParaRPr kumimoji="0" lang="en-US" altLang="zh-TW" sz="140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TW" altLang="en-US" dirty="0" smtClean="0"/>
              <a:t>演算法的正確性 </a:t>
            </a:r>
            <a:r>
              <a:rPr lang="en-US" altLang="zh-TW" dirty="0" smtClean="0"/>
              <a:t>(1)</a:t>
            </a:r>
          </a:p>
        </p:txBody>
      </p:sp>
      <p:sp>
        <p:nvSpPr>
          <p:cNvPr id="54275" name="Rectangle 3"/>
          <p:cNvSpPr>
            <a:spLocks noGrp="1" noChangeArrowheads="1"/>
          </p:cNvSpPr>
          <p:nvPr>
            <p:ph type="body" idx="1"/>
          </p:nvPr>
        </p:nvSpPr>
        <p:spPr>
          <a:xfrm>
            <a:off x="179388" y="2017713"/>
            <a:ext cx="8775700" cy="4724400"/>
          </a:xfrm>
        </p:spPr>
        <p:txBody>
          <a:bodyPr/>
          <a:lstStyle/>
          <a:p>
            <a:pPr algn="just" eaLnBrk="1"/>
            <a:r>
              <a:rPr lang="zh-TW" altLang="en-US" sz="2400" dirty="0" smtClean="0"/>
              <a:t>一個演算法一定要能夠產生正確的結果，也就是滿足</a:t>
            </a:r>
            <a:r>
              <a:rPr lang="zh-TW" altLang="en-US" sz="2400" dirty="0" smtClean="0">
                <a:solidFill>
                  <a:srgbClr val="3333FF"/>
                </a:solidFill>
              </a:rPr>
              <a:t>正確性</a:t>
            </a:r>
            <a:r>
              <a:rPr lang="en-US" altLang="zh-TW" sz="2400" dirty="0" smtClean="0">
                <a:solidFill>
                  <a:srgbClr val="3333FF"/>
                </a:solidFill>
              </a:rPr>
              <a:t>(correctness)</a:t>
            </a:r>
            <a:r>
              <a:rPr lang="zh-TW" altLang="en-US" sz="2400" dirty="0" smtClean="0"/>
              <a:t>，如此演算法才能夠為人們所用。</a:t>
            </a:r>
            <a:endParaRPr lang="en-US" altLang="zh-TW" sz="2400" dirty="0" smtClean="0"/>
          </a:p>
          <a:p>
            <a:pPr algn="just" eaLnBrk="1"/>
            <a:endParaRPr lang="en-US" altLang="zh-TW" sz="2400" dirty="0" smtClean="0"/>
          </a:p>
          <a:p>
            <a:pPr algn="just" eaLnBrk="1"/>
            <a:r>
              <a:rPr lang="zh-TW" altLang="en-US" sz="2400" dirty="0" smtClean="0"/>
              <a:t>我們可以透過以下的</a:t>
            </a:r>
            <a:r>
              <a:rPr lang="zh-TW" altLang="en-US" sz="2400" dirty="0"/>
              <a:t>證明，來證明演算法的</a:t>
            </a:r>
            <a:r>
              <a:rPr lang="zh-TW" altLang="en-US" sz="2400" dirty="0" smtClean="0"/>
              <a:t>正確性</a:t>
            </a:r>
            <a:r>
              <a:rPr lang="en-US" altLang="zh-TW" sz="2400" dirty="0" smtClean="0"/>
              <a:t>:</a:t>
            </a:r>
          </a:p>
          <a:p>
            <a:pPr lvl="1" algn="just" eaLnBrk="1"/>
            <a:r>
              <a:rPr lang="zh-TW" altLang="en-US" sz="2000" dirty="0" smtClean="0">
                <a:solidFill>
                  <a:srgbClr val="3333FF"/>
                </a:solidFill>
              </a:rPr>
              <a:t>演繹法</a:t>
            </a:r>
            <a:r>
              <a:rPr lang="en-US" altLang="zh-TW" sz="2000" dirty="0">
                <a:solidFill>
                  <a:srgbClr val="3333FF"/>
                </a:solidFill>
              </a:rPr>
              <a:t>(deduction)</a:t>
            </a:r>
            <a:r>
              <a:rPr lang="en-US" altLang="zh-TW" sz="2000" dirty="0"/>
              <a:t>(</a:t>
            </a:r>
            <a:r>
              <a:rPr lang="zh-TW" altLang="en-US" sz="2000" dirty="0"/>
              <a:t>也就是</a:t>
            </a:r>
            <a:r>
              <a:rPr lang="zh-TW" altLang="en-US" sz="2000" dirty="0">
                <a:solidFill>
                  <a:srgbClr val="3333FF"/>
                </a:solidFill>
              </a:rPr>
              <a:t>直接證明</a:t>
            </a:r>
            <a:r>
              <a:rPr lang="en-US" altLang="zh-TW" sz="2000" dirty="0">
                <a:solidFill>
                  <a:srgbClr val="3333FF"/>
                </a:solidFill>
              </a:rPr>
              <a:t>(direct proof</a:t>
            </a:r>
            <a:r>
              <a:rPr lang="en-US" altLang="zh-TW" sz="2000" dirty="0" smtClean="0">
                <a:solidFill>
                  <a:srgbClr val="3333FF"/>
                </a:solidFill>
              </a:rPr>
              <a:t>)</a:t>
            </a:r>
            <a:r>
              <a:rPr lang="en-US" altLang="zh-TW" sz="2000" dirty="0" smtClean="0"/>
              <a:t>)</a:t>
            </a:r>
          </a:p>
          <a:p>
            <a:pPr lvl="1" algn="just" eaLnBrk="1"/>
            <a:r>
              <a:rPr lang="zh-TW" altLang="en-US" sz="2000" dirty="0" smtClean="0">
                <a:solidFill>
                  <a:srgbClr val="3333FF"/>
                </a:solidFill>
              </a:rPr>
              <a:t>歸納法</a:t>
            </a:r>
            <a:r>
              <a:rPr lang="en-US" altLang="zh-TW" sz="2000" dirty="0" smtClean="0">
                <a:solidFill>
                  <a:srgbClr val="3333FF"/>
                </a:solidFill>
              </a:rPr>
              <a:t>(induction)</a:t>
            </a:r>
          </a:p>
          <a:p>
            <a:pPr lvl="1" algn="just" eaLnBrk="1"/>
            <a:r>
              <a:rPr lang="zh-TW" altLang="en-US" sz="2000" dirty="0">
                <a:solidFill>
                  <a:srgbClr val="3333FF"/>
                </a:solidFill>
              </a:rPr>
              <a:t>矛盾法</a:t>
            </a:r>
            <a:r>
              <a:rPr lang="en-US" altLang="zh-TW" sz="2000" dirty="0">
                <a:solidFill>
                  <a:srgbClr val="3333FF"/>
                </a:solidFill>
              </a:rPr>
              <a:t>(contradiction)</a:t>
            </a:r>
            <a:r>
              <a:rPr lang="en-US" altLang="zh-TW" sz="2000" dirty="0"/>
              <a:t>(</a:t>
            </a:r>
            <a:r>
              <a:rPr lang="zh-TW" altLang="en-US" sz="2000" dirty="0"/>
              <a:t>也就是</a:t>
            </a:r>
            <a:r>
              <a:rPr lang="zh-TW" altLang="en-US" sz="2000" dirty="0">
                <a:solidFill>
                  <a:srgbClr val="3333FF"/>
                </a:solidFill>
              </a:rPr>
              <a:t>反證法</a:t>
            </a:r>
            <a:r>
              <a:rPr lang="en-US" altLang="zh-TW" sz="2000" dirty="0" smtClean="0"/>
              <a:t>)</a:t>
            </a:r>
            <a:endParaRPr lang="en-US" altLang="zh-TW" sz="2000" dirty="0" smtClean="0">
              <a:solidFill>
                <a:srgbClr val="3333FF"/>
              </a:solidFill>
            </a:endParaRPr>
          </a:p>
          <a:p>
            <a:pPr lvl="1" algn="just" eaLnBrk="1"/>
            <a:endParaRPr lang="en-US" altLang="zh-TW" sz="2000" dirty="0" smtClean="0">
              <a:solidFill>
                <a:srgbClr val="3333FF"/>
              </a:solidFill>
            </a:endParaRPr>
          </a:p>
          <a:p>
            <a:pPr algn="just" eaLnBrk="1"/>
            <a:r>
              <a:rPr lang="zh-TW" altLang="en-US" sz="2400" dirty="0" smtClean="0"/>
              <a:t>演算法</a:t>
            </a:r>
            <a:r>
              <a:rPr lang="zh-TW" altLang="en-US" sz="2400" dirty="0"/>
              <a:t>的正確性無疑的是演算法最重要的特性，然而因為課程時間有限，我們有時不會特別說明演算法的正確性證明。請大家自行參考文獻資料以獲得演算法的正確性證明。</a:t>
            </a:r>
          </a:p>
        </p:txBody>
      </p:sp>
      <p:sp>
        <p:nvSpPr>
          <p:cNvPr id="5632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4E68A82D-D66C-402C-AE6F-77A4F494A2CE}" type="slidenum">
              <a:rPr kumimoji="0" lang="en-US" altLang="zh-TW" sz="1400" smtClean="0"/>
              <a:pPr>
                <a:spcBef>
                  <a:spcPct val="0"/>
                </a:spcBef>
                <a:buClrTx/>
                <a:buSzTx/>
                <a:buFontTx/>
                <a:buNone/>
              </a:pPr>
              <a:t>57</a:t>
            </a:fld>
            <a:endParaRPr kumimoji="0" lang="en-US" altLang="zh-TW" sz="1400" smtClean="0"/>
          </a:p>
        </p:txBody>
      </p:sp>
    </p:spTree>
    <p:extLst>
      <p:ext uri="{BB962C8B-B14F-4D97-AF65-F5344CB8AC3E}">
        <p14:creationId xmlns:p14="http://schemas.microsoft.com/office/powerpoint/2010/main" val="3836284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anim calcmode="lin" valueType="num">
                                      <p:cBhvr additive="base">
                                        <p:cTn id="13"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anim calcmode="lin" valueType="num">
                                      <p:cBhvr additive="base">
                                        <p:cTn id="19"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4275">
                                            <p:txEl>
                                              <p:pRg st="4" end="4"/>
                                            </p:txEl>
                                          </p:spTgt>
                                        </p:tgtEl>
                                        <p:attrNameLst>
                                          <p:attrName>style.visibility</p:attrName>
                                        </p:attrNameLst>
                                      </p:cBhvr>
                                      <p:to>
                                        <p:strVal val="visible"/>
                                      </p:to>
                                    </p:set>
                                    <p:anim calcmode="lin" valueType="num">
                                      <p:cBhvr additive="base">
                                        <p:cTn id="25"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2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4275">
                                            <p:txEl>
                                              <p:pRg st="5" end="5"/>
                                            </p:txEl>
                                          </p:spTgt>
                                        </p:tgtEl>
                                        <p:attrNameLst>
                                          <p:attrName>style.visibility</p:attrName>
                                        </p:attrNameLst>
                                      </p:cBhvr>
                                      <p:to>
                                        <p:strVal val="visible"/>
                                      </p:to>
                                    </p:set>
                                    <p:anim calcmode="lin" valueType="num">
                                      <p:cBhvr additive="base">
                                        <p:cTn id="31" dur="500" fill="hold"/>
                                        <p:tgtEl>
                                          <p:spTgt spid="5427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42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4275">
                                            <p:txEl>
                                              <p:pRg st="7" end="7"/>
                                            </p:txEl>
                                          </p:spTgt>
                                        </p:tgtEl>
                                        <p:attrNameLst>
                                          <p:attrName>style.visibility</p:attrName>
                                        </p:attrNameLst>
                                      </p:cBhvr>
                                      <p:to>
                                        <p:strVal val="visible"/>
                                      </p:to>
                                    </p:set>
                                    <p:anim calcmode="lin" valueType="num">
                                      <p:cBhvr additive="base">
                                        <p:cTn id="37" dur="500" fill="hold"/>
                                        <p:tgtEl>
                                          <p:spTgt spid="5427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427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TW" altLang="en-US" dirty="0" smtClean="0"/>
              <a:t>演算法的正確性 </a:t>
            </a:r>
            <a:r>
              <a:rPr lang="en-US" altLang="zh-TW" dirty="0" smtClean="0"/>
              <a:t>(2)</a:t>
            </a:r>
          </a:p>
        </p:txBody>
      </p:sp>
      <p:sp>
        <p:nvSpPr>
          <p:cNvPr id="54275" name="Rectangle 3"/>
          <p:cNvSpPr>
            <a:spLocks noGrp="1" noChangeArrowheads="1"/>
          </p:cNvSpPr>
          <p:nvPr>
            <p:ph type="body" idx="1"/>
          </p:nvPr>
        </p:nvSpPr>
        <p:spPr>
          <a:xfrm>
            <a:off x="0" y="2017713"/>
            <a:ext cx="8955088" cy="4724400"/>
          </a:xfrm>
        </p:spPr>
        <p:txBody>
          <a:bodyPr/>
          <a:lstStyle/>
          <a:p>
            <a:pPr algn="just" eaLnBrk="1"/>
            <a:r>
              <a:rPr lang="zh-TW" altLang="en-US" sz="2000" dirty="0" smtClean="0"/>
              <a:t>我們利用以下以三個</a:t>
            </a:r>
            <a:r>
              <a:rPr lang="zh-TW" altLang="en-US" sz="2000" dirty="0"/>
              <a:t>命題</a:t>
            </a:r>
            <a:r>
              <a:rPr lang="en-US" altLang="zh-TW" sz="2000" dirty="0"/>
              <a:t>(proposition)</a:t>
            </a:r>
            <a:r>
              <a:rPr lang="zh-TW" altLang="en-US" sz="2000" dirty="0"/>
              <a:t>或定理</a:t>
            </a:r>
            <a:r>
              <a:rPr lang="en-US" altLang="zh-TW" sz="2000" dirty="0"/>
              <a:t>(theorem</a:t>
            </a:r>
            <a:r>
              <a:rPr lang="en-US" altLang="zh-TW" sz="2000" dirty="0" smtClean="0"/>
              <a:t>)</a:t>
            </a:r>
            <a:r>
              <a:rPr lang="zh-TW" altLang="en-US" sz="2000" dirty="0" smtClean="0"/>
              <a:t>為例，解釋上述</a:t>
            </a:r>
            <a:r>
              <a:rPr lang="zh-TW" altLang="en-US" sz="2000" dirty="0"/>
              <a:t>三種證明</a:t>
            </a:r>
            <a:r>
              <a:rPr lang="zh-TW" altLang="en-US" sz="2000" dirty="0" smtClean="0"/>
              <a:t>法</a:t>
            </a:r>
            <a:r>
              <a:rPr lang="en-US" altLang="zh-TW" sz="2000" dirty="0" smtClean="0"/>
              <a:t>:</a:t>
            </a:r>
          </a:p>
          <a:p>
            <a:pPr lvl="1" algn="just" eaLnBrk="1"/>
            <a:r>
              <a:rPr lang="zh-TW" altLang="en-US" sz="1800" dirty="0" smtClean="0"/>
              <a:t>歐幾里德輾轉相除最大</a:t>
            </a:r>
            <a:r>
              <a:rPr lang="zh-TW" altLang="en-US" sz="1800" dirty="0"/>
              <a:t>公因數</a:t>
            </a:r>
            <a:r>
              <a:rPr lang="zh-TW" altLang="en-US" sz="1800" dirty="0" smtClean="0"/>
              <a:t>演算法正確性定理</a:t>
            </a:r>
            <a:endParaRPr lang="en-US" altLang="zh-TW" sz="1800" dirty="0" smtClean="0"/>
          </a:p>
          <a:p>
            <a:pPr lvl="1" algn="just" eaLnBrk="1"/>
            <a:r>
              <a:rPr lang="zh-TW" altLang="en-US" sz="1800" dirty="0" smtClean="0"/>
              <a:t>因數</a:t>
            </a:r>
            <a:r>
              <a:rPr lang="en-US" altLang="zh-TW" sz="1800" dirty="0" smtClean="0"/>
              <a:t>(divisor or factor)</a:t>
            </a:r>
            <a:r>
              <a:rPr lang="zh-TW" altLang="en-US" sz="1800" dirty="0" smtClean="0"/>
              <a:t>相關定理</a:t>
            </a:r>
            <a:endParaRPr lang="en-US" altLang="zh-TW" sz="1800" dirty="0" smtClean="0"/>
          </a:p>
          <a:p>
            <a:pPr lvl="1" algn="just" eaLnBrk="1"/>
            <a:r>
              <a:rPr lang="zh-TW" altLang="en-US" sz="1800" dirty="0" smtClean="0"/>
              <a:t>質數</a:t>
            </a:r>
            <a:r>
              <a:rPr lang="en-US" altLang="zh-TW" sz="1800" dirty="0" smtClean="0"/>
              <a:t>(prime or prime number)</a:t>
            </a:r>
            <a:r>
              <a:rPr lang="zh-TW" altLang="en-US" sz="1800" dirty="0" smtClean="0"/>
              <a:t>與合數</a:t>
            </a:r>
            <a:r>
              <a:rPr lang="en-US" altLang="zh-TW" sz="1800" dirty="0" smtClean="0"/>
              <a:t>(composite number)</a:t>
            </a:r>
            <a:r>
              <a:rPr lang="zh-TW" altLang="en-US" sz="1800" dirty="0" smtClean="0"/>
              <a:t>相關定理</a:t>
            </a:r>
            <a:endParaRPr lang="en-US" altLang="zh-TW" sz="1800" dirty="0" smtClean="0"/>
          </a:p>
          <a:p>
            <a:pPr algn="just" eaLnBrk="1"/>
            <a:r>
              <a:rPr lang="zh-TW" altLang="en-US" sz="2000" dirty="0" smtClean="0"/>
              <a:t>我們先</a:t>
            </a:r>
            <a:r>
              <a:rPr lang="zh-TW" altLang="en-US" sz="2000" dirty="0"/>
              <a:t>介紹以下一些</a:t>
            </a:r>
            <a:r>
              <a:rPr lang="zh-TW" altLang="en-US" sz="2000" dirty="0" smtClean="0"/>
              <a:t>定義</a:t>
            </a:r>
            <a:r>
              <a:rPr lang="en-US" altLang="zh-TW" sz="2000" dirty="0" smtClean="0"/>
              <a:t>:</a:t>
            </a:r>
          </a:p>
          <a:p>
            <a:pPr lvl="1" algn="just" eaLnBrk="1"/>
            <a:r>
              <a:rPr lang="zh-TW" altLang="en-US" sz="1800" dirty="0" smtClean="0"/>
              <a:t>若</a:t>
            </a:r>
            <a:r>
              <a:rPr lang="en-US" altLang="zh-TW" sz="1800" dirty="0" smtClean="0"/>
              <a:t>m</a:t>
            </a:r>
            <a:r>
              <a:rPr lang="zh-TW" altLang="en-US" sz="1800" dirty="0" smtClean="0"/>
              <a:t>和</a:t>
            </a:r>
            <a:r>
              <a:rPr lang="en-US" altLang="zh-TW" sz="1800" dirty="0" smtClean="0"/>
              <a:t>n</a:t>
            </a:r>
            <a:r>
              <a:rPr lang="zh-TW" altLang="en-US" sz="1800" dirty="0" smtClean="0"/>
              <a:t>為不</a:t>
            </a:r>
            <a:r>
              <a:rPr lang="zh-TW" altLang="en-US" sz="1800" dirty="0"/>
              <a:t>全為</a:t>
            </a:r>
            <a:r>
              <a:rPr lang="zh-TW" altLang="en-US" sz="1800" dirty="0" smtClean="0"/>
              <a:t>零的整數，則</a:t>
            </a:r>
            <a:r>
              <a:rPr lang="en-US" altLang="zh-TW" sz="1800" dirty="0" smtClean="0"/>
              <a:t>m</a:t>
            </a:r>
            <a:r>
              <a:rPr lang="zh-TW" altLang="en-US" sz="1800" dirty="0" smtClean="0"/>
              <a:t>和</a:t>
            </a:r>
            <a:r>
              <a:rPr lang="en-US" altLang="zh-TW" sz="1800" dirty="0" smtClean="0"/>
              <a:t>n</a:t>
            </a:r>
            <a:r>
              <a:rPr lang="zh-TW" altLang="en-US" sz="1800" dirty="0" smtClean="0"/>
              <a:t>的</a:t>
            </a:r>
            <a:r>
              <a:rPr lang="zh-TW" altLang="en-US" sz="1800" dirty="0">
                <a:solidFill>
                  <a:srgbClr val="3333FF"/>
                </a:solidFill>
              </a:rPr>
              <a:t>最大</a:t>
            </a:r>
            <a:r>
              <a:rPr lang="zh-TW" altLang="en-US" sz="1800" dirty="0" smtClean="0">
                <a:solidFill>
                  <a:srgbClr val="3333FF"/>
                </a:solidFill>
              </a:rPr>
              <a:t>公因數</a:t>
            </a:r>
            <a:r>
              <a:rPr lang="en-US" altLang="zh-TW" sz="1800" dirty="0" smtClean="0">
                <a:solidFill>
                  <a:srgbClr val="3333FF"/>
                </a:solidFill>
              </a:rPr>
              <a:t>(</a:t>
            </a:r>
            <a:r>
              <a:rPr lang="en-US" altLang="zh-TW" sz="1800" dirty="0">
                <a:solidFill>
                  <a:srgbClr val="3333FF"/>
                </a:solidFill>
              </a:rPr>
              <a:t>greatest common divisor)</a:t>
            </a:r>
            <a:r>
              <a:rPr lang="zh-TW" altLang="en-US" sz="1800" dirty="0" smtClean="0"/>
              <a:t>，標示為</a:t>
            </a:r>
            <a:r>
              <a:rPr lang="en-US" altLang="zh-TW" sz="1800" dirty="0" err="1" smtClean="0"/>
              <a:t>gcd</a:t>
            </a:r>
            <a:r>
              <a:rPr lang="en-US" altLang="zh-TW" sz="1800" dirty="0" smtClean="0"/>
              <a:t>(</a:t>
            </a:r>
            <a:r>
              <a:rPr lang="en-US" altLang="zh-TW" sz="1800" dirty="0" err="1" smtClean="0"/>
              <a:t>m,n</a:t>
            </a:r>
            <a:r>
              <a:rPr lang="en-US" altLang="zh-TW" sz="1800" dirty="0" smtClean="0"/>
              <a:t>)</a:t>
            </a:r>
            <a:r>
              <a:rPr lang="zh-TW" altLang="en-US" sz="1800" dirty="0"/>
              <a:t>，是同時整除它們的最大</a:t>
            </a:r>
            <a:r>
              <a:rPr lang="zh-TW" altLang="en-US" sz="1800" dirty="0" smtClean="0"/>
              <a:t>整數。若</a:t>
            </a:r>
            <a:r>
              <a:rPr lang="en-US" altLang="zh-TW" sz="1800" dirty="0" err="1" smtClean="0"/>
              <a:t>gcd</a:t>
            </a:r>
            <a:r>
              <a:rPr lang="en-US" altLang="zh-TW" sz="1800" dirty="0" smtClean="0"/>
              <a:t>(</a:t>
            </a:r>
            <a:r>
              <a:rPr lang="en-US" altLang="zh-TW" sz="1800" dirty="0" err="1" smtClean="0"/>
              <a:t>m,n</a:t>
            </a:r>
            <a:r>
              <a:rPr lang="en-US" altLang="zh-TW" sz="1800" dirty="0" smtClean="0"/>
              <a:t>)=1</a:t>
            </a:r>
            <a:r>
              <a:rPr lang="zh-TW" altLang="en-US" sz="1800" dirty="0" smtClean="0"/>
              <a:t>，則我們說</a:t>
            </a:r>
            <a:r>
              <a:rPr lang="en-US" altLang="zh-TW" sz="1800" dirty="0" smtClean="0"/>
              <a:t>m</a:t>
            </a:r>
            <a:r>
              <a:rPr lang="zh-TW" altLang="en-US" sz="1800" dirty="0" smtClean="0"/>
              <a:t>和</a:t>
            </a:r>
            <a:r>
              <a:rPr lang="en-US" altLang="zh-TW" sz="1800" dirty="0" smtClean="0"/>
              <a:t>n</a:t>
            </a:r>
            <a:r>
              <a:rPr lang="zh-TW" altLang="en-US" sz="1800" dirty="0" smtClean="0">
                <a:solidFill>
                  <a:srgbClr val="3333FF"/>
                </a:solidFill>
              </a:rPr>
              <a:t>互質</a:t>
            </a:r>
            <a:r>
              <a:rPr lang="zh-TW" altLang="en-US" sz="1800" dirty="0"/>
              <a:t>或</a:t>
            </a:r>
            <a:r>
              <a:rPr lang="zh-TW" altLang="en-US" sz="1800" dirty="0">
                <a:solidFill>
                  <a:srgbClr val="3333FF"/>
                </a:solidFill>
              </a:rPr>
              <a:t>互素</a:t>
            </a:r>
            <a:r>
              <a:rPr lang="en-US" altLang="zh-TW" sz="1800" dirty="0" smtClean="0"/>
              <a:t>(relatively </a:t>
            </a:r>
            <a:r>
              <a:rPr lang="en-US" altLang="zh-TW" sz="1800" dirty="0"/>
              <a:t>prime, mutually </a:t>
            </a:r>
            <a:r>
              <a:rPr lang="en-US" altLang="zh-TW" sz="1800" dirty="0" smtClean="0"/>
              <a:t>prime, co-prime or coprime)</a:t>
            </a:r>
            <a:r>
              <a:rPr lang="zh-TW" altLang="en-US" sz="1800" dirty="0" smtClean="0"/>
              <a:t>。</a:t>
            </a:r>
            <a:endParaRPr lang="en-US" altLang="zh-TW" sz="1800" dirty="0" smtClean="0"/>
          </a:p>
          <a:p>
            <a:pPr lvl="1" algn="just" eaLnBrk="1"/>
            <a:r>
              <a:rPr lang="zh-TW" altLang="en-US" sz="1800" dirty="0" smtClean="0">
                <a:solidFill>
                  <a:srgbClr val="3333FF"/>
                </a:solidFill>
              </a:rPr>
              <a:t>質數</a:t>
            </a:r>
            <a:r>
              <a:rPr lang="en-US" altLang="zh-TW" sz="1800" dirty="0" smtClean="0"/>
              <a:t>(prime or prime number)</a:t>
            </a:r>
            <a:r>
              <a:rPr lang="zh-TW" altLang="en-US" sz="1800" dirty="0" smtClean="0"/>
              <a:t>，</a:t>
            </a:r>
            <a:r>
              <a:rPr lang="zh-TW" altLang="en-US" sz="1800" dirty="0"/>
              <a:t>又稱</a:t>
            </a:r>
            <a:r>
              <a:rPr lang="zh-TW" altLang="en-US" sz="1800" dirty="0">
                <a:solidFill>
                  <a:srgbClr val="3333FF"/>
                </a:solidFill>
              </a:rPr>
              <a:t>素數</a:t>
            </a:r>
            <a:r>
              <a:rPr lang="zh-TW" altLang="en-US" sz="1800" dirty="0"/>
              <a:t>，</a:t>
            </a:r>
            <a:r>
              <a:rPr lang="zh-TW" altLang="en-US" sz="1800" dirty="0" smtClean="0"/>
              <a:t>指的是除了</a:t>
            </a:r>
            <a:r>
              <a:rPr lang="en-US" altLang="zh-TW" sz="1800" dirty="0"/>
              <a:t>1</a:t>
            </a:r>
            <a:r>
              <a:rPr lang="zh-TW" altLang="en-US" sz="1800" dirty="0"/>
              <a:t>和</a:t>
            </a:r>
            <a:r>
              <a:rPr lang="zh-TW" altLang="en-US" sz="1800" dirty="0" smtClean="0"/>
              <a:t>該數本身之外</a:t>
            </a:r>
            <a:r>
              <a:rPr lang="zh-TW" altLang="en-US" sz="1800" dirty="0"/>
              <a:t>，無法被</a:t>
            </a:r>
            <a:r>
              <a:rPr lang="zh-TW" altLang="en-US" sz="1800" dirty="0" smtClean="0"/>
              <a:t>其他正整數</a:t>
            </a:r>
            <a:r>
              <a:rPr lang="zh-TW" altLang="en-US" sz="1800" dirty="0"/>
              <a:t>整除</a:t>
            </a:r>
            <a:r>
              <a:rPr lang="zh-TW" altLang="en-US" sz="1800" dirty="0" smtClean="0"/>
              <a:t>的大於</a:t>
            </a:r>
            <a:r>
              <a:rPr lang="en-US" altLang="zh-TW" sz="1800" dirty="0" smtClean="0"/>
              <a:t>1</a:t>
            </a:r>
            <a:r>
              <a:rPr lang="zh-TW" altLang="en-US" sz="1800" dirty="0" smtClean="0"/>
              <a:t>的整數。根據定義，</a:t>
            </a:r>
            <a:r>
              <a:rPr lang="en-US" altLang="zh-TW" sz="1800" dirty="0" smtClean="0"/>
              <a:t>1</a:t>
            </a:r>
            <a:r>
              <a:rPr lang="zh-TW" altLang="en-US" sz="1800" dirty="0" smtClean="0"/>
              <a:t>不是質數，而</a:t>
            </a:r>
            <a:r>
              <a:rPr lang="en-US" altLang="zh-TW" sz="1800" dirty="0" smtClean="0"/>
              <a:t>2</a:t>
            </a:r>
            <a:r>
              <a:rPr lang="zh-TW" altLang="en-US" sz="1800" dirty="0" smtClean="0"/>
              <a:t>是最小的質數。</a:t>
            </a:r>
            <a:endParaRPr lang="en-US" altLang="zh-TW" sz="1800" dirty="0" smtClean="0"/>
          </a:p>
          <a:p>
            <a:pPr lvl="1" algn="just" eaLnBrk="1"/>
            <a:r>
              <a:rPr lang="zh-TW" altLang="en-US" sz="1800" dirty="0" smtClean="0">
                <a:solidFill>
                  <a:srgbClr val="3333FF"/>
                </a:solidFill>
              </a:rPr>
              <a:t>合數</a:t>
            </a:r>
            <a:r>
              <a:rPr lang="en-US" altLang="zh-TW" sz="1800" dirty="0" smtClean="0">
                <a:solidFill>
                  <a:srgbClr val="3333FF"/>
                </a:solidFill>
              </a:rPr>
              <a:t>(composite number)</a:t>
            </a:r>
            <a:r>
              <a:rPr lang="en-US" altLang="zh-TW" sz="1800" dirty="0" smtClean="0"/>
              <a:t>: </a:t>
            </a:r>
            <a:r>
              <a:rPr lang="zh-TW" altLang="en-US" sz="1800" dirty="0" smtClean="0"/>
              <a:t>大於</a:t>
            </a:r>
            <a:r>
              <a:rPr lang="en-US" altLang="zh-TW" sz="1800" dirty="0"/>
              <a:t>1</a:t>
            </a:r>
            <a:r>
              <a:rPr lang="zh-TW" altLang="en-US" sz="1800" dirty="0" smtClean="0"/>
              <a:t>的整數</a:t>
            </a:r>
            <a:r>
              <a:rPr lang="zh-TW" altLang="en-US" sz="1800" dirty="0"/>
              <a:t>若不是質數，則</a:t>
            </a:r>
            <a:r>
              <a:rPr lang="zh-TW" altLang="en-US" sz="1800" dirty="0" smtClean="0"/>
              <a:t>稱為合數。例如，除了</a:t>
            </a:r>
            <a:r>
              <a:rPr lang="en-US" altLang="zh-TW" sz="1800" dirty="0" smtClean="0"/>
              <a:t>2</a:t>
            </a:r>
            <a:r>
              <a:rPr lang="zh-TW" altLang="en-US" sz="1800" dirty="0" smtClean="0"/>
              <a:t>以外，所有的偶數都是合數；而</a:t>
            </a:r>
            <a:r>
              <a:rPr lang="en-US" altLang="zh-TW" sz="1800" dirty="0" smtClean="0"/>
              <a:t>0</a:t>
            </a:r>
            <a:r>
              <a:rPr lang="zh-TW" altLang="en-US" sz="1800" dirty="0" smtClean="0"/>
              <a:t>與</a:t>
            </a:r>
            <a:r>
              <a:rPr lang="en-US" altLang="zh-TW" sz="1800" dirty="0" smtClean="0"/>
              <a:t>1</a:t>
            </a:r>
            <a:r>
              <a:rPr lang="zh-TW" altLang="en-US" sz="1800" dirty="0" smtClean="0"/>
              <a:t>既不是質數也不是合數。</a:t>
            </a:r>
          </a:p>
        </p:txBody>
      </p:sp>
      <p:sp>
        <p:nvSpPr>
          <p:cNvPr id="5632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4E68A82D-D66C-402C-AE6F-77A4F494A2CE}" type="slidenum">
              <a:rPr kumimoji="0" lang="en-US" altLang="zh-TW" sz="1400" smtClean="0"/>
              <a:pPr>
                <a:spcBef>
                  <a:spcPct val="0"/>
                </a:spcBef>
                <a:buClrTx/>
                <a:buSzTx/>
                <a:buFontTx/>
                <a:buNone/>
              </a:pPr>
              <a:t>58</a:t>
            </a:fld>
            <a:endParaRPr kumimoji="0" lang="en-US" altLang="zh-TW"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 calcmode="lin" valueType="num">
                                      <p:cBhvr additive="base">
                                        <p:cTn id="19"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4275">
                                            <p:txEl>
                                              <p:pRg st="3" end="3"/>
                                            </p:txEl>
                                          </p:spTgt>
                                        </p:tgtEl>
                                        <p:attrNameLst>
                                          <p:attrName>style.visibility</p:attrName>
                                        </p:attrNameLst>
                                      </p:cBhvr>
                                      <p:to>
                                        <p:strVal val="visible"/>
                                      </p:to>
                                    </p:set>
                                    <p:anim calcmode="lin" valueType="num">
                                      <p:cBhvr additive="base">
                                        <p:cTn id="25"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2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4275">
                                            <p:txEl>
                                              <p:pRg st="4" end="4"/>
                                            </p:txEl>
                                          </p:spTgt>
                                        </p:tgtEl>
                                        <p:attrNameLst>
                                          <p:attrName>style.visibility</p:attrName>
                                        </p:attrNameLst>
                                      </p:cBhvr>
                                      <p:to>
                                        <p:strVal val="visible"/>
                                      </p:to>
                                    </p:set>
                                    <p:anim calcmode="lin" valueType="num">
                                      <p:cBhvr additive="base">
                                        <p:cTn id="31"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42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4275">
                                            <p:txEl>
                                              <p:pRg st="5" end="5"/>
                                            </p:txEl>
                                          </p:spTgt>
                                        </p:tgtEl>
                                        <p:attrNameLst>
                                          <p:attrName>style.visibility</p:attrName>
                                        </p:attrNameLst>
                                      </p:cBhvr>
                                      <p:to>
                                        <p:strVal val="visible"/>
                                      </p:to>
                                    </p:set>
                                    <p:anim calcmode="lin" valueType="num">
                                      <p:cBhvr additive="base">
                                        <p:cTn id="37" dur="500" fill="hold"/>
                                        <p:tgtEl>
                                          <p:spTgt spid="542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42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4275">
                                            <p:txEl>
                                              <p:pRg st="6" end="6"/>
                                            </p:txEl>
                                          </p:spTgt>
                                        </p:tgtEl>
                                        <p:attrNameLst>
                                          <p:attrName>style.visibility</p:attrName>
                                        </p:attrNameLst>
                                      </p:cBhvr>
                                      <p:to>
                                        <p:strVal val="visible"/>
                                      </p:to>
                                    </p:set>
                                    <p:anim calcmode="lin" valueType="num">
                                      <p:cBhvr additive="base">
                                        <p:cTn id="43" dur="500" fill="hold"/>
                                        <p:tgtEl>
                                          <p:spTgt spid="5427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42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4275">
                                            <p:txEl>
                                              <p:pRg st="7" end="7"/>
                                            </p:txEl>
                                          </p:spTgt>
                                        </p:tgtEl>
                                        <p:attrNameLst>
                                          <p:attrName>style.visibility</p:attrName>
                                        </p:attrNameLst>
                                      </p:cBhvr>
                                      <p:to>
                                        <p:strVal val="visible"/>
                                      </p:to>
                                    </p:set>
                                    <p:anim calcmode="lin" valueType="num">
                                      <p:cBhvr additive="base">
                                        <p:cTn id="49" dur="500" fill="hold"/>
                                        <p:tgtEl>
                                          <p:spTgt spid="5427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427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TW" altLang="en-US" sz="4000" dirty="0" smtClean="0">
                <a:solidFill>
                  <a:srgbClr val="3333FF"/>
                </a:solidFill>
              </a:rPr>
              <a:t>演繹法 或 </a:t>
            </a:r>
            <a:r>
              <a:rPr lang="zh-TW" altLang="en-US" sz="4000" dirty="0">
                <a:solidFill>
                  <a:srgbClr val="3333FF"/>
                </a:solidFill>
              </a:rPr>
              <a:t>演繹推論 或 </a:t>
            </a:r>
            <a:r>
              <a:rPr lang="zh-TW" altLang="en-US" sz="4000" dirty="0" smtClean="0">
                <a:solidFill>
                  <a:srgbClr val="3333FF"/>
                </a:solidFill>
              </a:rPr>
              <a:t>直接證明</a:t>
            </a:r>
            <a:endParaRPr lang="en-US" altLang="zh-TW" sz="4000" dirty="0" smtClean="0"/>
          </a:p>
        </p:txBody>
      </p:sp>
      <p:sp>
        <p:nvSpPr>
          <p:cNvPr id="54275" name="Rectangle 3"/>
          <p:cNvSpPr>
            <a:spLocks noGrp="1" noChangeArrowheads="1"/>
          </p:cNvSpPr>
          <p:nvPr>
            <p:ph type="body" idx="1"/>
          </p:nvPr>
        </p:nvSpPr>
        <p:spPr>
          <a:xfrm>
            <a:off x="179388" y="2017713"/>
            <a:ext cx="8775700" cy="4724400"/>
          </a:xfrm>
        </p:spPr>
        <p:txBody>
          <a:bodyPr/>
          <a:lstStyle/>
          <a:p>
            <a:pPr eaLnBrk="1"/>
            <a:r>
              <a:rPr lang="zh-TW" altLang="en-US" sz="2800" dirty="0">
                <a:solidFill>
                  <a:srgbClr val="3333FF"/>
                </a:solidFill>
              </a:rPr>
              <a:t>演繹法</a:t>
            </a:r>
            <a:r>
              <a:rPr lang="en-US" altLang="zh-TW" sz="2800" dirty="0" smtClean="0">
                <a:solidFill>
                  <a:srgbClr val="3333FF"/>
                </a:solidFill>
              </a:rPr>
              <a:t>(deduction</a:t>
            </a:r>
            <a:r>
              <a:rPr lang="en-US" altLang="zh-TW" sz="2800" dirty="0">
                <a:solidFill>
                  <a:srgbClr val="3333FF"/>
                </a:solidFill>
              </a:rPr>
              <a:t>)</a:t>
            </a:r>
            <a:r>
              <a:rPr lang="zh-TW" altLang="en-US" sz="2800" dirty="0" smtClean="0"/>
              <a:t>或</a:t>
            </a:r>
            <a:r>
              <a:rPr lang="zh-TW" altLang="en-US" sz="2800" dirty="0">
                <a:solidFill>
                  <a:srgbClr val="3333FF"/>
                </a:solidFill>
              </a:rPr>
              <a:t>演繹</a:t>
            </a:r>
            <a:r>
              <a:rPr lang="zh-TW" altLang="en-US" sz="2800" dirty="0" smtClean="0">
                <a:solidFill>
                  <a:srgbClr val="3333FF"/>
                </a:solidFill>
              </a:rPr>
              <a:t>推理</a:t>
            </a:r>
            <a:r>
              <a:rPr lang="en-US" altLang="zh-TW" sz="2800" dirty="0" smtClean="0">
                <a:solidFill>
                  <a:srgbClr val="3333FF"/>
                </a:solidFill>
              </a:rPr>
              <a:t>(deductive reasoning)</a:t>
            </a:r>
            <a:r>
              <a:rPr lang="zh-TW" altLang="en-US" sz="2800" dirty="0" smtClean="0"/>
              <a:t>或</a:t>
            </a:r>
            <a:r>
              <a:rPr lang="zh-TW" altLang="en-US" sz="2800" dirty="0" smtClean="0">
                <a:solidFill>
                  <a:srgbClr val="3333FF"/>
                </a:solidFill>
              </a:rPr>
              <a:t>直接</a:t>
            </a:r>
            <a:r>
              <a:rPr lang="zh-TW" altLang="en-US" sz="2800" dirty="0">
                <a:solidFill>
                  <a:srgbClr val="3333FF"/>
                </a:solidFill>
              </a:rPr>
              <a:t>證明</a:t>
            </a:r>
            <a:r>
              <a:rPr lang="en-US" altLang="zh-TW" sz="2800" dirty="0">
                <a:solidFill>
                  <a:srgbClr val="3333FF"/>
                </a:solidFill>
              </a:rPr>
              <a:t>(direct proof</a:t>
            </a:r>
            <a:r>
              <a:rPr lang="en-US" altLang="zh-TW" sz="2800" dirty="0" smtClean="0">
                <a:solidFill>
                  <a:srgbClr val="3333FF"/>
                </a:solidFill>
              </a:rPr>
              <a:t>)</a:t>
            </a:r>
          </a:p>
          <a:p>
            <a:pPr algn="just" eaLnBrk="1"/>
            <a:r>
              <a:rPr lang="zh-TW" altLang="en-US" sz="2800" dirty="0" smtClean="0"/>
              <a:t>證明思維</a:t>
            </a:r>
            <a:r>
              <a:rPr lang="en-US" altLang="zh-TW" sz="2800" dirty="0" smtClean="0"/>
              <a:t>: </a:t>
            </a:r>
            <a:r>
              <a:rPr lang="zh-TW" altLang="en-US" sz="2800" dirty="0" smtClean="0"/>
              <a:t>利用邏輯推理，由</a:t>
            </a:r>
            <a:r>
              <a:rPr lang="zh-TW" altLang="en-US" sz="2800" dirty="0"/>
              <a:t>已知</a:t>
            </a:r>
            <a:r>
              <a:rPr lang="zh-TW" altLang="en-US" sz="2800" dirty="0" smtClean="0"/>
              <a:t>的命題推導</a:t>
            </a:r>
            <a:r>
              <a:rPr lang="zh-TW" altLang="en-US" sz="2800" dirty="0"/>
              <a:t>出</a:t>
            </a:r>
            <a:r>
              <a:rPr lang="zh-TW" altLang="en-US" sz="2800" dirty="0" smtClean="0"/>
              <a:t>下一個命題，如此一一推導出欲證明的命題</a:t>
            </a:r>
            <a:r>
              <a:rPr lang="zh-TW" altLang="en-US" sz="2800" dirty="0"/>
              <a:t>為</a:t>
            </a:r>
            <a:r>
              <a:rPr lang="zh-TW" altLang="en-US" sz="2800" dirty="0" smtClean="0"/>
              <a:t>真。</a:t>
            </a:r>
            <a:endParaRPr lang="en-US" altLang="zh-TW" sz="2800" dirty="0" smtClean="0"/>
          </a:p>
          <a:p>
            <a:pPr eaLnBrk="1"/>
            <a:r>
              <a:rPr lang="zh-TW" altLang="en-US" sz="2800" dirty="0"/>
              <a:t>我們</a:t>
            </a:r>
            <a:r>
              <a:rPr lang="zh-TW" altLang="en-US" sz="2800" dirty="0" smtClean="0"/>
              <a:t>在以下列出常見的演繹推理形式。</a:t>
            </a:r>
            <a:r>
              <a:rPr lang="en-US" altLang="zh-TW" sz="2800" dirty="0" smtClean="0"/>
              <a:t/>
            </a:r>
            <a:br>
              <a:rPr lang="en-US" altLang="zh-TW" sz="2800" dirty="0" smtClean="0"/>
            </a:br>
            <a:r>
              <a:rPr lang="en-US" altLang="zh-TW" sz="2800" dirty="0" smtClean="0"/>
              <a:t>(</a:t>
            </a:r>
            <a:r>
              <a:rPr lang="zh-TW" altLang="en-US" sz="2800" dirty="0" smtClean="0"/>
              <a:t>取材自維基百科</a:t>
            </a:r>
            <a:r>
              <a:rPr lang="en-US" altLang="zh-TW" sz="2800" dirty="0" smtClean="0"/>
              <a:t>: </a:t>
            </a:r>
            <a:r>
              <a:rPr lang="zh-TW" altLang="en-US" sz="2800" dirty="0" smtClean="0"/>
              <a:t>演繹推理</a:t>
            </a:r>
            <a:r>
              <a:rPr lang="en-US" altLang="zh-TW" sz="2800" dirty="0" smtClean="0"/>
              <a:t>, https</a:t>
            </a:r>
            <a:r>
              <a:rPr lang="en-US" altLang="zh-TW" sz="2800" dirty="0"/>
              <a:t>://zh.wikipedia.org/wiki/%</a:t>
            </a:r>
            <a:r>
              <a:rPr lang="en-US" altLang="zh-TW" sz="2800" dirty="0" smtClean="0"/>
              <a:t>E6%BC%94%E7%BB%8E%E6%8E%A8%E7%90%86)</a:t>
            </a:r>
          </a:p>
          <a:p>
            <a:pPr algn="just" eaLnBrk="1"/>
            <a:endParaRPr lang="en-US" altLang="zh-TW" sz="2800" dirty="0" smtClean="0"/>
          </a:p>
        </p:txBody>
      </p:sp>
      <p:sp>
        <p:nvSpPr>
          <p:cNvPr id="5632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4E68A82D-D66C-402C-AE6F-77A4F494A2CE}" type="slidenum">
              <a:rPr kumimoji="0" lang="en-US" altLang="zh-TW" sz="1400" smtClean="0"/>
              <a:pPr>
                <a:spcBef>
                  <a:spcPct val="0"/>
                </a:spcBef>
                <a:buClrTx/>
                <a:buSzTx/>
                <a:buFontTx/>
                <a:buNone/>
              </a:pPr>
              <a:t>59</a:t>
            </a:fld>
            <a:endParaRPr kumimoji="0" lang="en-US" altLang="zh-TW" sz="1400" smtClean="0"/>
          </a:p>
        </p:txBody>
      </p:sp>
    </p:spTree>
    <p:extLst>
      <p:ext uri="{BB962C8B-B14F-4D97-AF65-F5344CB8AC3E}">
        <p14:creationId xmlns:p14="http://schemas.microsoft.com/office/powerpoint/2010/main" val="19613909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 calcmode="lin" valueType="num">
                                      <p:cBhvr additive="base">
                                        <p:cTn id="19"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p:txBody>
          <a:bodyPr/>
          <a:lstStyle/>
          <a:p>
            <a:r>
              <a:rPr lang="zh-TW" altLang="en-US" smtClean="0"/>
              <a:t>一元二次方程解法描述</a:t>
            </a:r>
          </a:p>
        </p:txBody>
      </p:sp>
      <p:sp>
        <p:nvSpPr>
          <p:cNvPr id="15363" name="內容版面配置區 2"/>
          <p:cNvSpPr>
            <a:spLocks noGrp="1"/>
          </p:cNvSpPr>
          <p:nvPr>
            <p:ph idx="1"/>
          </p:nvPr>
        </p:nvSpPr>
        <p:spPr>
          <a:xfrm>
            <a:off x="395288" y="2017713"/>
            <a:ext cx="8559800" cy="4114800"/>
          </a:xfrm>
        </p:spPr>
        <p:txBody>
          <a:bodyPr/>
          <a:lstStyle/>
          <a:p>
            <a:r>
              <a:rPr lang="zh-TW" altLang="en-US" sz="2400" smtClean="0">
                <a:latin typeface="Times New Roman" pitchFamily="18" charset="0"/>
                <a:cs typeface="Times New Roman" pitchFamily="18" charset="0"/>
              </a:rPr>
              <a:t>關於解開 </a:t>
            </a:r>
            <a:r>
              <a:rPr lang="en-US" altLang="zh-TW" sz="2400" i="1" smtClean="0">
                <a:latin typeface="Times New Roman" pitchFamily="18" charset="0"/>
                <a:cs typeface="Times New Roman" pitchFamily="18" charset="0"/>
              </a:rPr>
              <a:t>x</a:t>
            </a:r>
            <a:r>
              <a:rPr lang="en-US" altLang="zh-TW" sz="2400" smtClean="0">
                <a:latin typeface="Times New Roman" pitchFamily="18" charset="0"/>
                <a:cs typeface="Times New Roman" pitchFamily="18" charset="0"/>
              </a:rPr>
              <a:t> </a:t>
            </a:r>
            <a:r>
              <a:rPr lang="zh-TW" altLang="en-US" sz="2400" smtClean="0">
                <a:latin typeface="Times New Roman" pitchFamily="18" charset="0"/>
                <a:cs typeface="Times New Roman" pitchFamily="18" charset="0"/>
              </a:rPr>
              <a:t>的方程</a:t>
            </a:r>
            <a:r>
              <a:rPr lang="en-US" altLang="zh-TW" sz="2400" smtClean="0">
                <a:latin typeface="Times New Roman" pitchFamily="18" charset="0"/>
                <a:cs typeface="Times New Roman" pitchFamily="18" charset="0"/>
              </a:rPr>
              <a:t>:</a:t>
            </a:r>
            <a:r>
              <a:rPr lang="zh-TW" altLang="en-US" sz="2400" smtClean="0">
                <a:latin typeface="Times New Roman" pitchFamily="18" charset="0"/>
                <a:cs typeface="Times New Roman" pitchFamily="18" charset="0"/>
              </a:rPr>
              <a:t> </a:t>
            </a:r>
            <a:r>
              <a:rPr lang="en-US" altLang="zh-TW" sz="2400" i="1" smtClean="0">
                <a:latin typeface="Times New Roman" pitchFamily="18" charset="0"/>
                <a:cs typeface="Times New Roman" pitchFamily="18" charset="0"/>
              </a:rPr>
              <a:t>ax</a:t>
            </a:r>
            <a:r>
              <a:rPr lang="en-US" altLang="zh-TW" sz="2400" baseline="30000" smtClean="0">
                <a:latin typeface="Times New Roman" pitchFamily="18" charset="0"/>
                <a:cs typeface="Times New Roman" pitchFamily="18" charset="0"/>
              </a:rPr>
              <a:t>2</a:t>
            </a:r>
            <a:r>
              <a:rPr lang="en-US" altLang="zh-TW" sz="2400" smtClean="0">
                <a:latin typeface="Times New Roman" pitchFamily="18" charset="0"/>
                <a:cs typeface="Times New Roman" pitchFamily="18" charset="0"/>
              </a:rPr>
              <a:t> + </a:t>
            </a:r>
            <a:r>
              <a:rPr lang="en-US" altLang="zh-TW" sz="2400" i="1" smtClean="0">
                <a:latin typeface="Times New Roman" pitchFamily="18" charset="0"/>
                <a:cs typeface="Times New Roman" pitchFamily="18" charset="0"/>
              </a:rPr>
              <a:t>bx</a:t>
            </a:r>
            <a:r>
              <a:rPr lang="en-US" altLang="zh-TW" sz="2400" smtClean="0">
                <a:latin typeface="Times New Roman" pitchFamily="18" charset="0"/>
                <a:cs typeface="Times New Roman" pitchFamily="18" charset="0"/>
              </a:rPr>
              <a:t> + </a:t>
            </a:r>
            <a:r>
              <a:rPr lang="en-US" altLang="zh-TW" sz="2400" i="1" smtClean="0">
                <a:latin typeface="Times New Roman" pitchFamily="18" charset="0"/>
                <a:cs typeface="Times New Roman" pitchFamily="18" charset="0"/>
              </a:rPr>
              <a:t>c</a:t>
            </a:r>
            <a:r>
              <a:rPr lang="en-US" altLang="zh-TW" sz="2400" smtClean="0">
                <a:latin typeface="Times New Roman" pitchFamily="18" charset="0"/>
                <a:cs typeface="Times New Roman" pitchFamily="18" charset="0"/>
              </a:rPr>
              <a:t> = 0 (</a:t>
            </a:r>
            <a:r>
              <a:rPr lang="en-US" altLang="zh-TW" sz="2400" i="1" smtClean="0">
                <a:latin typeface="Times New Roman" pitchFamily="18" charset="0"/>
                <a:cs typeface="Times New Roman" pitchFamily="18" charset="0"/>
              </a:rPr>
              <a:t>ax</a:t>
            </a:r>
            <a:r>
              <a:rPr lang="en-US" altLang="zh-TW" sz="2400" baseline="30000" smtClean="0">
                <a:latin typeface="Times New Roman" pitchFamily="18" charset="0"/>
                <a:cs typeface="Times New Roman" pitchFamily="18" charset="0"/>
              </a:rPr>
              <a:t>2</a:t>
            </a:r>
            <a:r>
              <a:rPr lang="en-US" altLang="zh-TW" sz="2400" smtClean="0">
                <a:latin typeface="Times New Roman" pitchFamily="18" charset="0"/>
                <a:cs typeface="Times New Roman" pitchFamily="18" charset="0"/>
              </a:rPr>
              <a:t> + </a:t>
            </a:r>
            <a:r>
              <a:rPr lang="en-US" altLang="zh-TW" sz="2400" i="1" smtClean="0">
                <a:latin typeface="Times New Roman" pitchFamily="18" charset="0"/>
                <a:cs typeface="Times New Roman" pitchFamily="18" charset="0"/>
              </a:rPr>
              <a:t>bx</a:t>
            </a:r>
            <a:r>
              <a:rPr lang="en-US" altLang="zh-TW" sz="2400" smtClean="0">
                <a:latin typeface="Times New Roman" pitchFamily="18" charset="0"/>
                <a:cs typeface="Times New Roman" pitchFamily="18" charset="0"/>
              </a:rPr>
              <a:t> = </a:t>
            </a:r>
            <a:r>
              <a:rPr lang="en-US" altLang="zh-TW" sz="2400" smtClean="0">
                <a:latin typeface="Times New Roman" pitchFamily="18" charset="0"/>
                <a:cs typeface="Times New Roman" pitchFamily="18" charset="0"/>
                <a:sym typeface="Symbol" pitchFamily="18" charset="2"/>
              </a:rPr>
              <a:t></a:t>
            </a:r>
            <a:r>
              <a:rPr lang="en-US" altLang="zh-TW" sz="2400" i="1" smtClean="0">
                <a:latin typeface="Times New Roman" pitchFamily="18" charset="0"/>
                <a:cs typeface="Times New Roman" pitchFamily="18" charset="0"/>
              </a:rPr>
              <a:t>c</a:t>
            </a:r>
            <a:r>
              <a:rPr lang="en-US" altLang="zh-TW" sz="2400" smtClean="0">
                <a:latin typeface="Times New Roman" pitchFamily="18" charset="0"/>
                <a:cs typeface="Times New Roman" pitchFamily="18" charset="0"/>
              </a:rPr>
              <a:t>) </a:t>
            </a:r>
            <a:r>
              <a:rPr lang="zh-TW" altLang="en-US" sz="2400" smtClean="0">
                <a:latin typeface="Times New Roman" pitchFamily="18" charset="0"/>
                <a:cs typeface="Times New Roman" pitchFamily="18" charset="0"/>
              </a:rPr>
              <a:t>的解法</a:t>
            </a:r>
          </a:p>
        </p:txBody>
      </p:sp>
      <p:sp>
        <p:nvSpPr>
          <p:cNvPr id="1536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D242AB16-3207-40C8-A50D-8E4E796CB1A9}" type="slidenum">
              <a:rPr kumimoji="0" lang="en-US" altLang="zh-TW" sz="1400" smtClean="0"/>
              <a:pPr>
                <a:spcBef>
                  <a:spcPct val="0"/>
                </a:spcBef>
                <a:buClrTx/>
                <a:buSzTx/>
                <a:buFontTx/>
                <a:buNone/>
              </a:pPr>
              <a:t>6</a:t>
            </a:fld>
            <a:endParaRPr kumimoji="0" lang="en-US" altLang="zh-TW" sz="1400" smtClean="0"/>
          </a:p>
        </p:txBody>
      </p:sp>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708275"/>
            <a:ext cx="8056562" cy="842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551238"/>
            <a:ext cx="7878762" cy="82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4365625"/>
            <a:ext cx="7721600" cy="80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5300663"/>
            <a:ext cx="7850187"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41"/>
                                        </p:tgtEl>
                                        <p:attrNameLst>
                                          <p:attrName>style.visibility</p:attrName>
                                        </p:attrNameLst>
                                      </p:cBhvr>
                                      <p:to>
                                        <p:strVal val="visible"/>
                                      </p:to>
                                    </p:set>
                                    <p:anim calcmode="lin" valueType="num">
                                      <p:cBhvr additive="base">
                                        <p:cTn id="7" dur="500" fill="hold"/>
                                        <p:tgtEl>
                                          <p:spTgt spid="14341"/>
                                        </p:tgtEl>
                                        <p:attrNameLst>
                                          <p:attrName>ppt_x</p:attrName>
                                        </p:attrNameLst>
                                      </p:cBhvr>
                                      <p:tavLst>
                                        <p:tav tm="0">
                                          <p:val>
                                            <p:strVal val="#ppt_x"/>
                                          </p:val>
                                        </p:tav>
                                        <p:tav tm="100000">
                                          <p:val>
                                            <p:strVal val="#ppt_x"/>
                                          </p:val>
                                        </p:tav>
                                      </p:tavLst>
                                    </p:anim>
                                    <p:anim calcmode="lin" valueType="num">
                                      <p:cBhvr additive="base">
                                        <p:cTn id="8" dur="500" fill="hold"/>
                                        <p:tgtEl>
                                          <p:spTgt spid="1434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342"/>
                                        </p:tgtEl>
                                        <p:attrNameLst>
                                          <p:attrName>style.visibility</p:attrName>
                                        </p:attrNameLst>
                                      </p:cBhvr>
                                      <p:to>
                                        <p:strVal val="visible"/>
                                      </p:to>
                                    </p:set>
                                    <p:anim calcmode="lin" valueType="num">
                                      <p:cBhvr additive="base">
                                        <p:cTn id="13" dur="500" fill="hold"/>
                                        <p:tgtEl>
                                          <p:spTgt spid="14342"/>
                                        </p:tgtEl>
                                        <p:attrNameLst>
                                          <p:attrName>ppt_x</p:attrName>
                                        </p:attrNameLst>
                                      </p:cBhvr>
                                      <p:tavLst>
                                        <p:tav tm="0">
                                          <p:val>
                                            <p:strVal val="#ppt_x"/>
                                          </p:val>
                                        </p:tav>
                                        <p:tav tm="100000">
                                          <p:val>
                                            <p:strVal val="#ppt_x"/>
                                          </p:val>
                                        </p:tav>
                                      </p:tavLst>
                                    </p:anim>
                                    <p:anim calcmode="lin" valueType="num">
                                      <p:cBhvr additive="base">
                                        <p:cTn id="14" dur="500" fill="hold"/>
                                        <p:tgtEl>
                                          <p:spTgt spid="1434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343"/>
                                        </p:tgtEl>
                                        <p:attrNameLst>
                                          <p:attrName>style.visibility</p:attrName>
                                        </p:attrNameLst>
                                      </p:cBhvr>
                                      <p:to>
                                        <p:strVal val="visible"/>
                                      </p:to>
                                    </p:set>
                                    <p:anim calcmode="lin" valueType="num">
                                      <p:cBhvr additive="base">
                                        <p:cTn id="19" dur="500" fill="hold"/>
                                        <p:tgtEl>
                                          <p:spTgt spid="14343"/>
                                        </p:tgtEl>
                                        <p:attrNameLst>
                                          <p:attrName>ppt_x</p:attrName>
                                        </p:attrNameLst>
                                      </p:cBhvr>
                                      <p:tavLst>
                                        <p:tav tm="0">
                                          <p:val>
                                            <p:strVal val="#ppt_x"/>
                                          </p:val>
                                        </p:tav>
                                        <p:tav tm="100000">
                                          <p:val>
                                            <p:strVal val="#ppt_x"/>
                                          </p:val>
                                        </p:tav>
                                      </p:tavLst>
                                    </p:anim>
                                    <p:anim calcmode="lin" valueType="num">
                                      <p:cBhvr additive="base">
                                        <p:cTn id="20" dur="500" fill="hold"/>
                                        <p:tgtEl>
                                          <p:spTgt spid="1434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4344"/>
                                        </p:tgtEl>
                                        <p:attrNameLst>
                                          <p:attrName>style.visibility</p:attrName>
                                        </p:attrNameLst>
                                      </p:cBhvr>
                                      <p:to>
                                        <p:strVal val="visible"/>
                                      </p:to>
                                    </p:set>
                                    <p:anim calcmode="lin" valueType="num">
                                      <p:cBhvr additive="base">
                                        <p:cTn id="25" dur="500" fill="hold"/>
                                        <p:tgtEl>
                                          <p:spTgt spid="14344"/>
                                        </p:tgtEl>
                                        <p:attrNameLst>
                                          <p:attrName>ppt_x</p:attrName>
                                        </p:attrNameLst>
                                      </p:cBhvr>
                                      <p:tavLst>
                                        <p:tav tm="0">
                                          <p:val>
                                            <p:strVal val="#ppt_x"/>
                                          </p:val>
                                        </p:tav>
                                        <p:tav tm="100000">
                                          <p:val>
                                            <p:strVal val="#ppt_x"/>
                                          </p:val>
                                        </p:tav>
                                      </p:tavLst>
                                    </p:anim>
                                    <p:anim calcmode="lin" valueType="num">
                                      <p:cBhvr additive="base">
                                        <p:cTn id="26" dur="500" fill="hold"/>
                                        <p:tgtEl>
                                          <p:spTgt spid="143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TW" altLang="en-US" sz="4000" dirty="0" smtClean="0">
                <a:solidFill>
                  <a:srgbClr val="3333FF"/>
                </a:solidFill>
              </a:rPr>
              <a:t>常見演繹推理</a:t>
            </a:r>
            <a:endParaRPr lang="en-US" altLang="zh-TW" sz="4000" dirty="0" smtClean="0"/>
          </a:p>
        </p:txBody>
      </p:sp>
      <p:sp>
        <p:nvSpPr>
          <p:cNvPr id="5632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4E68A82D-D66C-402C-AE6F-77A4F494A2CE}" type="slidenum">
              <a:rPr kumimoji="0" lang="en-US" altLang="zh-TW" sz="1400" smtClean="0"/>
              <a:pPr>
                <a:spcBef>
                  <a:spcPct val="0"/>
                </a:spcBef>
                <a:buClrTx/>
                <a:buSzTx/>
                <a:buFontTx/>
                <a:buNone/>
              </a:pPr>
              <a:t>60</a:t>
            </a:fld>
            <a:endParaRPr kumimoji="0" lang="en-US" altLang="zh-TW" sz="1400" smtClean="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3245118752"/>
              </p:ext>
            </p:extLst>
          </p:nvPr>
        </p:nvGraphicFramePr>
        <p:xfrm>
          <a:off x="107503" y="1844824"/>
          <a:ext cx="8847585" cy="4553523"/>
        </p:xfrm>
        <a:graphic>
          <a:graphicData uri="http://schemas.openxmlformats.org/drawingml/2006/table">
            <a:tbl>
              <a:tblPr firstRow="1" firstCol="1" bandRow="1">
                <a:tableStyleId>{FABFCF23-3B69-468F-B69F-88F6DE6A72F2}</a:tableStyleId>
              </a:tblPr>
              <a:tblGrid>
                <a:gridCol w="1092349">
                  <a:extLst>
                    <a:ext uri="{9D8B030D-6E8A-4147-A177-3AD203B41FA5}">
                      <a16:colId xmlns:a16="http://schemas.microsoft.com/office/drawing/2014/main" val="20000"/>
                    </a:ext>
                  </a:extLst>
                </a:gridCol>
                <a:gridCol w="1196742">
                  <a:extLst>
                    <a:ext uri="{9D8B030D-6E8A-4147-A177-3AD203B41FA5}">
                      <a16:colId xmlns:a16="http://schemas.microsoft.com/office/drawing/2014/main" val="20001"/>
                    </a:ext>
                  </a:extLst>
                </a:gridCol>
                <a:gridCol w="1764611">
                  <a:extLst>
                    <a:ext uri="{9D8B030D-6E8A-4147-A177-3AD203B41FA5}">
                      <a16:colId xmlns:a16="http://schemas.microsoft.com/office/drawing/2014/main" val="20002"/>
                    </a:ext>
                  </a:extLst>
                </a:gridCol>
                <a:gridCol w="1597961">
                  <a:extLst>
                    <a:ext uri="{9D8B030D-6E8A-4147-A177-3AD203B41FA5}">
                      <a16:colId xmlns:a16="http://schemas.microsoft.com/office/drawing/2014/main" val="20003"/>
                    </a:ext>
                  </a:extLst>
                </a:gridCol>
                <a:gridCol w="1597961">
                  <a:extLst>
                    <a:ext uri="{9D8B030D-6E8A-4147-A177-3AD203B41FA5}">
                      <a16:colId xmlns:a16="http://schemas.microsoft.com/office/drawing/2014/main" val="20004"/>
                    </a:ext>
                  </a:extLst>
                </a:gridCol>
                <a:gridCol w="1597961">
                  <a:extLst>
                    <a:ext uri="{9D8B030D-6E8A-4147-A177-3AD203B41FA5}">
                      <a16:colId xmlns:a16="http://schemas.microsoft.com/office/drawing/2014/main" val="20005"/>
                    </a:ext>
                  </a:extLst>
                </a:gridCol>
              </a:tblGrid>
              <a:tr h="473383">
                <a:tc>
                  <a:txBody>
                    <a:bodyPr/>
                    <a:lstStyle/>
                    <a:p>
                      <a:pPr algn="ctr">
                        <a:spcBef>
                          <a:spcPts val="1200"/>
                        </a:spcBef>
                        <a:spcAft>
                          <a:spcPts val="1200"/>
                        </a:spcAft>
                      </a:pPr>
                      <a:r>
                        <a:rPr lang="zh-TW" sz="1600" kern="0" dirty="0">
                          <a:solidFill>
                            <a:schemeClr val="tx1"/>
                          </a:solidFill>
                          <a:effectLst/>
                        </a:rPr>
                        <a:t>名字</a:t>
                      </a:r>
                      <a:endParaRPr lang="zh-TW" sz="1800" kern="100" dirty="0">
                        <a:solidFill>
                          <a:schemeClr val="tx1"/>
                        </a:solidFill>
                        <a:effectLst/>
                        <a:latin typeface="Calibri"/>
                        <a:ea typeface="新細明體"/>
                        <a:cs typeface="Times New Roman"/>
                      </a:endParaRPr>
                    </a:p>
                  </a:txBody>
                  <a:tcPr marL="53035" marR="53035" marT="26518" marB="26518" anchor="ctr"/>
                </a:tc>
                <a:tc>
                  <a:txBody>
                    <a:bodyPr/>
                    <a:lstStyle/>
                    <a:p>
                      <a:pPr algn="ctr">
                        <a:spcBef>
                          <a:spcPts val="1200"/>
                        </a:spcBef>
                        <a:spcAft>
                          <a:spcPts val="1200"/>
                        </a:spcAft>
                      </a:pPr>
                      <a:r>
                        <a:rPr lang="zh-TW" sz="1600" kern="0">
                          <a:solidFill>
                            <a:schemeClr val="tx1"/>
                          </a:solidFill>
                          <a:effectLst/>
                        </a:rPr>
                        <a:t>相繼式</a:t>
                      </a:r>
                      <a:endParaRPr lang="zh-TW" sz="1800" kern="100">
                        <a:solidFill>
                          <a:schemeClr val="tx1"/>
                        </a:solidFill>
                        <a:effectLst/>
                        <a:latin typeface="Calibri"/>
                        <a:ea typeface="新細明體"/>
                        <a:cs typeface="Times New Roman"/>
                      </a:endParaRPr>
                    </a:p>
                  </a:txBody>
                  <a:tcPr marL="53035" marR="53035" marT="26518" marB="26518" anchor="ctr"/>
                </a:tc>
                <a:tc>
                  <a:txBody>
                    <a:bodyPr/>
                    <a:lstStyle/>
                    <a:p>
                      <a:pPr algn="ctr">
                        <a:spcBef>
                          <a:spcPts val="1200"/>
                        </a:spcBef>
                        <a:spcAft>
                          <a:spcPts val="1200"/>
                        </a:spcAft>
                      </a:pPr>
                      <a:r>
                        <a:rPr lang="zh-TW" sz="1600" kern="0">
                          <a:solidFill>
                            <a:schemeClr val="tx1"/>
                          </a:solidFill>
                          <a:effectLst/>
                        </a:rPr>
                        <a:t>描述</a:t>
                      </a:r>
                      <a:endParaRPr lang="zh-TW" sz="1800" kern="100">
                        <a:solidFill>
                          <a:schemeClr val="tx1"/>
                        </a:solidFill>
                        <a:effectLst/>
                        <a:latin typeface="Calibri"/>
                        <a:ea typeface="新細明體"/>
                        <a:cs typeface="Times New Roman"/>
                      </a:endParaRPr>
                    </a:p>
                  </a:txBody>
                  <a:tcPr marL="53035" marR="53035" marT="26518" marB="26518" anchor="ctr"/>
                </a:tc>
                <a:tc>
                  <a:txBody>
                    <a:bodyPr/>
                    <a:lstStyle/>
                    <a:p>
                      <a:pPr algn="ctr">
                        <a:spcBef>
                          <a:spcPts val="1200"/>
                        </a:spcBef>
                        <a:spcAft>
                          <a:spcPts val="1200"/>
                        </a:spcAft>
                      </a:pPr>
                      <a:r>
                        <a:rPr lang="zh-TW" sz="1600" b="1" kern="0">
                          <a:solidFill>
                            <a:schemeClr val="tx1"/>
                          </a:solidFill>
                          <a:effectLst/>
                        </a:rPr>
                        <a:t>名字</a:t>
                      </a:r>
                      <a:endParaRPr lang="zh-TW" sz="1800" b="1" kern="100">
                        <a:solidFill>
                          <a:schemeClr val="tx1"/>
                        </a:solidFill>
                        <a:effectLst/>
                        <a:latin typeface="Calibri"/>
                        <a:ea typeface="新細明體"/>
                        <a:cs typeface="Times New Roman"/>
                      </a:endParaRPr>
                    </a:p>
                  </a:txBody>
                  <a:tcPr marL="8287" marR="8287" marT="8287" marB="8287" anchor="ctr"/>
                </a:tc>
                <a:tc>
                  <a:txBody>
                    <a:bodyPr/>
                    <a:lstStyle/>
                    <a:p>
                      <a:pPr algn="ctr">
                        <a:spcBef>
                          <a:spcPts val="1200"/>
                        </a:spcBef>
                        <a:spcAft>
                          <a:spcPts val="1200"/>
                        </a:spcAft>
                      </a:pPr>
                      <a:r>
                        <a:rPr lang="zh-TW" sz="1600" kern="0" dirty="0">
                          <a:solidFill>
                            <a:schemeClr val="tx1"/>
                          </a:solidFill>
                          <a:effectLst/>
                        </a:rPr>
                        <a:t>相繼式</a:t>
                      </a:r>
                      <a:endParaRPr lang="zh-TW" sz="1800" kern="100" dirty="0">
                        <a:solidFill>
                          <a:schemeClr val="tx1"/>
                        </a:solidFill>
                        <a:effectLst/>
                        <a:latin typeface="Calibri"/>
                        <a:ea typeface="新細明體"/>
                        <a:cs typeface="Times New Roman"/>
                      </a:endParaRPr>
                    </a:p>
                  </a:txBody>
                  <a:tcPr marL="8287" marR="8287" marT="8287" marB="8287" anchor="ctr"/>
                </a:tc>
                <a:tc>
                  <a:txBody>
                    <a:bodyPr/>
                    <a:lstStyle/>
                    <a:p>
                      <a:pPr algn="ctr">
                        <a:spcBef>
                          <a:spcPts val="1200"/>
                        </a:spcBef>
                        <a:spcAft>
                          <a:spcPts val="1200"/>
                        </a:spcAft>
                      </a:pPr>
                      <a:r>
                        <a:rPr lang="zh-TW" sz="1600" kern="0" dirty="0">
                          <a:solidFill>
                            <a:schemeClr val="tx1"/>
                          </a:solidFill>
                          <a:effectLst/>
                        </a:rPr>
                        <a:t>描述</a:t>
                      </a:r>
                      <a:endParaRPr lang="zh-TW" sz="1800" kern="100" dirty="0">
                        <a:solidFill>
                          <a:schemeClr val="tx1"/>
                        </a:solidFill>
                        <a:effectLst/>
                        <a:latin typeface="Calibri"/>
                        <a:ea typeface="新細明體"/>
                        <a:cs typeface="Times New Roman"/>
                      </a:endParaRPr>
                    </a:p>
                  </a:txBody>
                  <a:tcPr marL="8287" marR="8287" marT="8287" marB="8287" anchor="ctr"/>
                </a:tc>
                <a:extLst>
                  <a:ext uri="{0D108BD9-81ED-4DB2-BD59-A6C34878D82A}">
                    <a16:rowId xmlns:a16="http://schemas.microsoft.com/office/drawing/2014/main" val="10000"/>
                  </a:ext>
                </a:extLst>
              </a:tr>
              <a:tr h="726401">
                <a:tc>
                  <a:txBody>
                    <a:bodyPr/>
                    <a:lstStyle/>
                    <a:p>
                      <a:pPr marL="0" algn="l" defTabSz="914400" rtl="0" eaLnBrk="1" latinLnBrk="0" hangingPunct="1">
                        <a:spcBef>
                          <a:spcPts val="1200"/>
                        </a:spcBef>
                        <a:spcAft>
                          <a:spcPts val="1200"/>
                        </a:spcAft>
                      </a:pPr>
                      <a:r>
                        <a:rPr lang="zh-TW" sz="1600" kern="0" dirty="0">
                          <a:effectLst/>
                        </a:rPr>
                        <a:t>肯定前件論式</a:t>
                      </a:r>
                      <a:endParaRPr lang="zh-TW" sz="1600" kern="0" dirty="0">
                        <a:solidFill>
                          <a:schemeClr val="dk1"/>
                        </a:solidFill>
                        <a:effectLst/>
                        <a:latin typeface="+mn-lt"/>
                        <a:ea typeface="+mn-ea"/>
                        <a:cs typeface="+mn-cs"/>
                      </a:endParaRPr>
                    </a:p>
                  </a:txBody>
                  <a:tcPr marL="53035" marR="53035" marT="26518" marB="26518" anchor="ctr">
                    <a:solidFill>
                      <a:srgbClr val="C0C0C0"/>
                    </a:solidFill>
                  </a:tcPr>
                </a:tc>
                <a:tc>
                  <a:txBody>
                    <a:bodyPr/>
                    <a:lstStyle/>
                    <a:p>
                      <a:pPr>
                        <a:spcBef>
                          <a:spcPts val="1200"/>
                        </a:spcBef>
                        <a:spcAft>
                          <a:spcPts val="1200"/>
                        </a:spcAft>
                      </a:pPr>
                      <a:r>
                        <a:rPr lang="en-US" sz="1600" kern="0" dirty="0">
                          <a:effectLst/>
                        </a:rPr>
                        <a:t>(p → q) ; p ├ q</a:t>
                      </a:r>
                      <a:endParaRPr lang="zh-TW" sz="1800" kern="100" dirty="0">
                        <a:effectLst/>
                        <a:latin typeface="Calibri"/>
                        <a:ea typeface="新細明體"/>
                        <a:cs typeface="Times New Roman"/>
                      </a:endParaRPr>
                    </a:p>
                  </a:txBody>
                  <a:tcPr marL="53035" marR="53035" marT="26518" marB="26518" anchor="ctr"/>
                </a:tc>
                <a:tc>
                  <a:txBody>
                    <a:bodyPr/>
                    <a:lstStyle/>
                    <a:p>
                      <a:pPr>
                        <a:spcBef>
                          <a:spcPts val="1200"/>
                        </a:spcBef>
                        <a:spcAft>
                          <a:spcPts val="1200"/>
                        </a:spcAft>
                      </a:pPr>
                      <a:r>
                        <a:rPr lang="zh-TW" altLang="en-US" sz="1600" kern="0" dirty="0" smtClean="0">
                          <a:effectLst/>
                        </a:rPr>
                        <a:t>若</a:t>
                      </a:r>
                      <a:r>
                        <a:rPr lang="en-US" sz="1600" kern="0" dirty="0" smtClean="0">
                          <a:effectLst/>
                        </a:rPr>
                        <a:t> </a:t>
                      </a:r>
                      <a:r>
                        <a:rPr lang="en-US" sz="1600" kern="0" dirty="0">
                          <a:effectLst/>
                        </a:rPr>
                        <a:t>p </a:t>
                      </a:r>
                      <a:r>
                        <a:rPr lang="zh-TW" sz="1600" kern="0" dirty="0">
                          <a:effectLst/>
                        </a:rPr>
                        <a:t>則</a:t>
                      </a:r>
                      <a:r>
                        <a:rPr lang="en-US" sz="1600" kern="0" dirty="0">
                          <a:effectLst/>
                        </a:rPr>
                        <a:t> q; p ,</a:t>
                      </a:r>
                      <a:r>
                        <a:rPr lang="zh-TW" sz="1600" kern="0" dirty="0">
                          <a:effectLst/>
                        </a:rPr>
                        <a:t>所以</a:t>
                      </a:r>
                      <a:r>
                        <a:rPr lang="en-US" sz="1600" kern="0" dirty="0">
                          <a:effectLst/>
                        </a:rPr>
                        <a:t> q</a:t>
                      </a:r>
                      <a:endParaRPr lang="zh-TW" sz="1800" kern="100" dirty="0">
                        <a:effectLst/>
                        <a:latin typeface="Calibri"/>
                        <a:ea typeface="新細明體"/>
                        <a:cs typeface="Times New Roman"/>
                      </a:endParaRPr>
                    </a:p>
                  </a:txBody>
                  <a:tcPr marL="53035" marR="53035" marT="26518" marB="26518" anchor="ctr"/>
                </a:tc>
                <a:tc>
                  <a:txBody>
                    <a:bodyPr/>
                    <a:lstStyle/>
                    <a:p>
                      <a:pPr>
                        <a:spcBef>
                          <a:spcPts val="1200"/>
                        </a:spcBef>
                        <a:spcAft>
                          <a:spcPts val="1200"/>
                        </a:spcAft>
                      </a:pPr>
                      <a:r>
                        <a:rPr lang="zh-TW" sz="1600" b="1" kern="0" dirty="0">
                          <a:effectLst/>
                        </a:rPr>
                        <a:t>德</a:t>
                      </a:r>
                      <a:r>
                        <a:rPr lang="en-US" sz="1600" b="1" kern="0" dirty="0">
                          <a:effectLst/>
                        </a:rPr>
                        <a:t>·</a:t>
                      </a:r>
                      <a:r>
                        <a:rPr lang="zh-TW" sz="1600" b="1" kern="0" dirty="0">
                          <a:effectLst/>
                        </a:rPr>
                        <a:t>摩根定律</a:t>
                      </a:r>
                      <a:r>
                        <a:rPr lang="en-US" sz="1600" b="1" kern="0" dirty="0">
                          <a:effectLst/>
                        </a:rPr>
                        <a:t>(1)</a:t>
                      </a:r>
                      <a:endParaRPr lang="zh-TW" sz="1800" b="1" kern="100" dirty="0">
                        <a:effectLst/>
                        <a:latin typeface="Calibri"/>
                        <a:ea typeface="新細明體"/>
                        <a:cs typeface="Times New Roman"/>
                      </a:endParaRPr>
                    </a:p>
                  </a:txBody>
                  <a:tcPr marL="8287" marR="8287" marT="8287" marB="8287" anchor="ctr">
                    <a:solidFill>
                      <a:srgbClr val="C0C0C0"/>
                    </a:solidFill>
                  </a:tcPr>
                </a:tc>
                <a:tc>
                  <a:txBody>
                    <a:bodyPr/>
                    <a:lstStyle/>
                    <a:p>
                      <a:pPr>
                        <a:spcBef>
                          <a:spcPts val="1200"/>
                        </a:spcBef>
                        <a:spcAft>
                          <a:spcPts val="1200"/>
                        </a:spcAft>
                      </a:pPr>
                      <a:r>
                        <a:rPr lang="en-US" sz="1600" kern="0" dirty="0">
                          <a:effectLst/>
                        </a:rPr>
                        <a:t>¬(p ∧ q) ├ (¬p ∨ ¬ q)</a:t>
                      </a:r>
                      <a:endParaRPr lang="zh-TW" sz="1800" kern="100" dirty="0">
                        <a:effectLst/>
                        <a:latin typeface="Calibri"/>
                        <a:ea typeface="新細明體"/>
                        <a:cs typeface="Times New Roman"/>
                      </a:endParaRPr>
                    </a:p>
                  </a:txBody>
                  <a:tcPr marL="8287" marR="8287" marT="8287" marB="8287" anchor="ctr"/>
                </a:tc>
                <a:tc>
                  <a:txBody>
                    <a:bodyPr/>
                    <a:lstStyle/>
                    <a:p>
                      <a:pPr>
                        <a:spcBef>
                          <a:spcPts val="1200"/>
                        </a:spcBef>
                        <a:spcAft>
                          <a:spcPts val="1200"/>
                        </a:spcAft>
                      </a:pPr>
                      <a:r>
                        <a:rPr lang="en-US" sz="1600" kern="0" dirty="0">
                          <a:effectLst/>
                        </a:rPr>
                        <a:t>(p </a:t>
                      </a:r>
                      <a:r>
                        <a:rPr lang="zh-TW" sz="1600" kern="0" dirty="0">
                          <a:effectLst/>
                        </a:rPr>
                        <a:t>與</a:t>
                      </a:r>
                      <a:r>
                        <a:rPr lang="en-US" sz="1600" kern="0" dirty="0">
                          <a:effectLst/>
                        </a:rPr>
                        <a:t> q)</a:t>
                      </a:r>
                      <a:r>
                        <a:rPr lang="zh-TW" sz="1600" kern="0" dirty="0">
                          <a:effectLst/>
                        </a:rPr>
                        <a:t>的否定等價於</a:t>
                      </a:r>
                      <a:r>
                        <a:rPr lang="en-US" sz="1600" kern="0" dirty="0">
                          <a:effectLst/>
                        </a:rPr>
                        <a:t>(</a:t>
                      </a:r>
                      <a:r>
                        <a:rPr lang="zh-TW" sz="1600" kern="0" dirty="0">
                          <a:effectLst/>
                        </a:rPr>
                        <a:t>非</a:t>
                      </a:r>
                      <a:r>
                        <a:rPr lang="en-US" sz="1600" kern="0" dirty="0">
                          <a:effectLst/>
                        </a:rPr>
                        <a:t> p </a:t>
                      </a:r>
                      <a:r>
                        <a:rPr lang="zh-TW" sz="1600" kern="0" dirty="0">
                          <a:effectLst/>
                        </a:rPr>
                        <a:t>或非</a:t>
                      </a:r>
                      <a:r>
                        <a:rPr lang="en-US" sz="1600" kern="0" dirty="0">
                          <a:effectLst/>
                        </a:rPr>
                        <a:t> q)</a:t>
                      </a:r>
                      <a:endParaRPr lang="zh-TW" sz="1800" kern="100" dirty="0">
                        <a:effectLst/>
                        <a:latin typeface="Calibri"/>
                        <a:ea typeface="新細明體"/>
                        <a:cs typeface="Times New Roman"/>
                      </a:endParaRPr>
                    </a:p>
                  </a:txBody>
                  <a:tcPr marL="8287" marR="8287" marT="8287" marB="8287" anchor="ctr"/>
                </a:tc>
                <a:extLst>
                  <a:ext uri="{0D108BD9-81ED-4DB2-BD59-A6C34878D82A}">
                    <a16:rowId xmlns:a16="http://schemas.microsoft.com/office/drawing/2014/main" val="10001"/>
                  </a:ext>
                </a:extLst>
              </a:tr>
              <a:tr h="816179">
                <a:tc>
                  <a:txBody>
                    <a:bodyPr/>
                    <a:lstStyle/>
                    <a:p>
                      <a:pPr>
                        <a:spcBef>
                          <a:spcPts val="1200"/>
                        </a:spcBef>
                        <a:spcAft>
                          <a:spcPts val="1200"/>
                        </a:spcAft>
                      </a:pPr>
                      <a:r>
                        <a:rPr lang="en-US" sz="1600" kern="0" dirty="0" err="1">
                          <a:effectLst/>
                        </a:rPr>
                        <a:t>否定後件</a:t>
                      </a:r>
                      <a:r>
                        <a:rPr lang="zh-TW" sz="1600" kern="0" dirty="0">
                          <a:effectLst/>
                        </a:rPr>
                        <a:t>論式</a:t>
                      </a:r>
                      <a:endParaRPr lang="zh-TW" sz="1600" kern="0" dirty="0">
                        <a:solidFill>
                          <a:schemeClr val="dk1"/>
                        </a:solidFill>
                        <a:effectLst/>
                        <a:latin typeface="+mn-lt"/>
                        <a:ea typeface="+mn-ea"/>
                        <a:cs typeface="+mn-cs"/>
                      </a:endParaRPr>
                    </a:p>
                  </a:txBody>
                  <a:tcPr marL="53035" marR="53035" marT="26518" marB="26518" anchor="ctr">
                    <a:solidFill>
                      <a:srgbClr val="C0C0C0"/>
                    </a:solidFill>
                  </a:tcPr>
                </a:tc>
                <a:tc>
                  <a:txBody>
                    <a:bodyPr/>
                    <a:lstStyle/>
                    <a:p>
                      <a:pPr>
                        <a:spcBef>
                          <a:spcPts val="1200"/>
                        </a:spcBef>
                        <a:spcAft>
                          <a:spcPts val="1200"/>
                        </a:spcAft>
                      </a:pPr>
                      <a:r>
                        <a:rPr lang="en-US" sz="1600" kern="0">
                          <a:effectLst/>
                        </a:rPr>
                        <a:t>(p → q) ; ¬q ├ ¬p</a:t>
                      </a:r>
                      <a:endParaRPr lang="zh-TW" sz="1800" kern="100">
                        <a:effectLst/>
                        <a:latin typeface="Calibri"/>
                        <a:ea typeface="新細明體"/>
                        <a:cs typeface="Times New Roman"/>
                      </a:endParaRPr>
                    </a:p>
                  </a:txBody>
                  <a:tcPr marL="53035" marR="53035" marT="26518" marB="26518" anchor="ctr"/>
                </a:tc>
                <a:tc>
                  <a:txBody>
                    <a:bodyPr/>
                    <a:lstStyle/>
                    <a:p>
                      <a:pPr>
                        <a:spcBef>
                          <a:spcPts val="1200"/>
                        </a:spcBef>
                        <a:spcAft>
                          <a:spcPts val="1200"/>
                        </a:spcAft>
                      </a:pPr>
                      <a:r>
                        <a:rPr lang="zh-TW" altLang="en-US" sz="1600" kern="0" dirty="0" smtClean="0">
                          <a:effectLst/>
                        </a:rPr>
                        <a:t>若</a:t>
                      </a:r>
                      <a:r>
                        <a:rPr lang="en-US" sz="1600" kern="0" dirty="0" smtClean="0">
                          <a:effectLst/>
                        </a:rPr>
                        <a:t> </a:t>
                      </a:r>
                      <a:r>
                        <a:rPr lang="en-US" sz="1600" kern="0" dirty="0">
                          <a:effectLst/>
                        </a:rPr>
                        <a:t>p </a:t>
                      </a:r>
                      <a:r>
                        <a:rPr lang="zh-TW" sz="1600" kern="0" dirty="0">
                          <a:effectLst/>
                        </a:rPr>
                        <a:t>則</a:t>
                      </a:r>
                      <a:r>
                        <a:rPr lang="en-US" sz="1600" kern="0" dirty="0">
                          <a:effectLst/>
                        </a:rPr>
                        <a:t> q; </a:t>
                      </a:r>
                      <a:r>
                        <a:rPr lang="zh-TW" sz="1600" kern="0" dirty="0">
                          <a:effectLst/>
                        </a:rPr>
                        <a:t>非</a:t>
                      </a:r>
                      <a:r>
                        <a:rPr lang="en-US" sz="1600" kern="0" dirty="0">
                          <a:effectLst/>
                        </a:rPr>
                        <a:t> q; </a:t>
                      </a:r>
                      <a:r>
                        <a:rPr lang="zh-TW" sz="1600" kern="0" dirty="0">
                          <a:effectLst/>
                        </a:rPr>
                        <a:t>所以，非</a:t>
                      </a:r>
                      <a:r>
                        <a:rPr lang="en-US" sz="1600" kern="0" dirty="0">
                          <a:effectLst/>
                        </a:rPr>
                        <a:t> p</a:t>
                      </a:r>
                      <a:endParaRPr lang="zh-TW" sz="1800" kern="100" dirty="0">
                        <a:effectLst/>
                        <a:latin typeface="Calibri"/>
                        <a:ea typeface="新細明體"/>
                        <a:cs typeface="Times New Roman"/>
                      </a:endParaRPr>
                    </a:p>
                  </a:txBody>
                  <a:tcPr marL="53035" marR="53035" marT="26518" marB="26518" anchor="ctr"/>
                </a:tc>
                <a:tc>
                  <a:txBody>
                    <a:bodyPr/>
                    <a:lstStyle/>
                    <a:p>
                      <a:pPr>
                        <a:spcBef>
                          <a:spcPts val="1200"/>
                        </a:spcBef>
                        <a:spcAft>
                          <a:spcPts val="1200"/>
                        </a:spcAft>
                      </a:pPr>
                      <a:r>
                        <a:rPr lang="zh-TW" sz="1600" b="1" kern="0">
                          <a:effectLst/>
                        </a:rPr>
                        <a:t>德</a:t>
                      </a:r>
                      <a:r>
                        <a:rPr lang="en-US" sz="1600" b="1" kern="0">
                          <a:effectLst/>
                        </a:rPr>
                        <a:t>·</a:t>
                      </a:r>
                      <a:r>
                        <a:rPr lang="zh-TW" sz="1600" b="1" kern="0">
                          <a:effectLst/>
                        </a:rPr>
                        <a:t>摩根定律</a:t>
                      </a:r>
                      <a:r>
                        <a:rPr lang="en-US" sz="1600" b="1" kern="0">
                          <a:effectLst/>
                        </a:rPr>
                        <a:t>(2)</a:t>
                      </a:r>
                      <a:endParaRPr lang="zh-TW" sz="1800" b="1" kern="100">
                        <a:effectLst/>
                        <a:latin typeface="Calibri"/>
                        <a:ea typeface="新細明體"/>
                        <a:cs typeface="Times New Roman"/>
                      </a:endParaRPr>
                    </a:p>
                  </a:txBody>
                  <a:tcPr marL="8287" marR="8287" marT="8287" marB="8287" anchor="ctr">
                    <a:solidFill>
                      <a:srgbClr val="C0C0C0"/>
                    </a:solidFill>
                  </a:tcPr>
                </a:tc>
                <a:tc>
                  <a:txBody>
                    <a:bodyPr/>
                    <a:lstStyle/>
                    <a:p>
                      <a:pPr>
                        <a:spcBef>
                          <a:spcPts val="1200"/>
                        </a:spcBef>
                        <a:spcAft>
                          <a:spcPts val="1200"/>
                        </a:spcAft>
                      </a:pPr>
                      <a:r>
                        <a:rPr lang="en-US" sz="1600" kern="0" dirty="0">
                          <a:effectLst/>
                        </a:rPr>
                        <a:t>¬(p ∨ q) ├ (¬p ∧ ¬ q)</a:t>
                      </a:r>
                      <a:endParaRPr lang="zh-TW" sz="1800" kern="100" dirty="0">
                        <a:effectLst/>
                        <a:latin typeface="Calibri"/>
                        <a:ea typeface="新細明體"/>
                        <a:cs typeface="Times New Roman"/>
                      </a:endParaRPr>
                    </a:p>
                  </a:txBody>
                  <a:tcPr marL="8287" marR="8287" marT="8287" marB="8287" anchor="ctr"/>
                </a:tc>
                <a:tc>
                  <a:txBody>
                    <a:bodyPr/>
                    <a:lstStyle/>
                    <a:p>
                      <a:pPr>
                        <a:spcBef>
                          <a:spcPts val="1200"/>
                        </a:spcBef>
                        <a:spcAft>
                          <a:spcPts val="1200"/>
                        </a:spcAft>
                      </a:pPr>
                      <a:r>
                        <a:rPr lang="en-US" sz="1600" kern="0">
                          <a:effectLst/>
                        </a:rPr>
                        <a:t>(p </a:t>
                      </a:r>
                      <a:r>
                        <a:rPr lang="zh-TW" sz="1600" kern="0">
                          <a:effectLst/>
                        </a:rPr>
                        <a:t>或</a:t>
                      </a:r>
                      <a:r>
                        <a:rPr lang="en-US" sz="1600" kern="0">
                          <a:effectLst/>
                        </a:rPr>
                        <a:t> q)</a:t>
                      </a:r>
                      <a:r>
                        <a:rPr lang="zh-TW" sz="1600" kern="0">
                          <a:effectLst/>
                        </a:rPr>
                        <a:t>的否定等價於</a:t>
                      </a:r>
                      <a:r>
                        <a:rPr lang="en-US" sz="1600" kern="0">
                          <a:effectLst/>
                        </a:rPr>
                        <a:t>(</a:t>
                      </a:r>
                      <a:r>
                        <a:rPr lang="zh-TW" sz="1600" kern="0">
                          <a:effectLst/>
                        </a:rPr>
                        <a:t>非</a:t>
                      </a:r>
                      <a:r>
                        <a:rPr lang="en-US" sz="1600" kern="0">
                          <a:effectLst/>
                        </a:rPr>
                        <a:t> p </a:t>
                      </a:r>
                      <a:r>
                        <a:rPr lang="zh-TW" sz="1600" kern="0">
                          <a:effectLst/>
                        </a:rPr>
                        <a:t>與非</a:t>
                      </a:r>
                      <a:r>
                        <a:rPr lang="en-US" sz="1600" kern="0">
                          <a:effectLst/>
                        </a:rPr>
                        <a:t> q)</a:t>
                      </a:r>
                      <a:endParaRPr lang="zh-TW" sz="1800" kern="100">
                        <a:effectLst/>
                        <a:latin typeface="Calibri"/>
                        <a:ea typeface="新細明體"/>
                        <a:cs typeface="Times New Roman"/>
                      </a:endParaRPr>
                    </a:p>
                  </a:txBody>
                  <a:tcPr marL="8287" marR="8287" marT="8287" marB="8287" anchor="ctr"/>
                </a:tc>
                <a:extLst>
                  <a:ext uri="{0D108BD9-81ED-4DB2-BD59-A6C34878D82A}">
                    <a16:rowId xmlns:a16="http://schemas.microsoft.com/office/drawing/2014/main" val="10002"/>
                  </a:ext>
                </a:extLst>
              </a:tr>
              <a:tr h="816179">
                <a:tc>
                  <a:txBody>
                    <a:bodyPr/>
                    <a:lstStyle/>
                    <a:p>
                      <a:pPr>
                        <a:spcBef>
                          <a:spcPts val="1200"/>
                        </a:spcBef>
                        <a:spcAft>
                          <a:spcPts val="1200"/>
                        </a:spcAft>
                      </a:pPr>
                      <a:r>
                        <a:rPr lang="zh-TW" sz="1600" kern="0" dirty="0">
                          <a:effectLst/>
                        </a:rPr>
                        <a:t>假言三段論式</a:t>
                      </a:r>
                      <a:endParaRPr lang="zh-TW" sz="1600" kern="0" dirty="0">
                        <a:solidFill>
                          <a:schemeClr val="dk1"/>
                        </a:solidFill>
                        <a:effectLst/>
                        <a:latin typeface="+mn-lt"/>
                        <a:ea typeface="+mn-ea"/>
                        <a:cs typeface="+mn-cs"/>
                      </a:endParaRPr>
                    </a:p>
                  </a:txBody>
                  <a:tcPr marL="53035" marR="53035" marT="26518" marB="26518" anchor="ctr">
                    <a:solidFill>
                      <a:srgbClr val="C0C0C0"/>
                    </a:solidFill>
                  </a:tcPr>
                </a:tc>
                <a:tc>
                  <a:txBody>
                    <a:bodyPr/>
                    <a:lstStyle/>
                    <a:p>
                      <a:pPr>
                        <a:spcBef>
                          <a:spcPts val="1200"/>
                        </a:spcBef>
                        <a:spcAft>
                          <a:spcPts val="1200"/>
                        </a:spcAft>
                      </a:pPr>
                      <a:r>
                        <a:rPr lang="en-US" sz="1600" kern="0">
                          <a:effectLst/>
                        </a:rPr>
                        <a:t>(p → q) ; (q → r) ├ (p → r)</a:t>
                      </a:r>
                      <a:endParaRPr lang="zh-TW" sz="1800" kern="100">
                        <a:effectLst/>
                        <a:latin typeface="Calibri"/>
                        <a:ea typeface="新細明體"/>
                        <a:cs typeface="Times New Roman"/>
                      </a:endParaRPr>
                    </a:p>
                  </a:txBody>
                  <a:tcPr marL="53035" marR="53035" marT="26518" marB="26518" anchor="ctr"/>
                </a:tc>
                <a:tc>
                  <a:txBody>
                    <a:bodyPr/>
                    <a:lstStyle/>
                    <a:p>
                      <a:pPr>
                        <a:spcBef>
                          <a:spcPts val="1200"/>
                        </a:spcBef>
                        <a:spcAft>
                          <a:spcPts val="1200"/>
                        </a:spcAft>
                      </a:pPr>
                      <a:r>
                        <a:rPr lang="zh-TW" altLang="en-US" sz="1600" kern="0" dirty="0" smtClean="0">
                          <a:effectLst/>
                        </a:rPr>
                        <a:t>若</a:t>
                      </a:r>
                      <a:r>
                        <a:rPr lang="en-US" sz="1600" kern="0" dirty="0" smtClean="0">
                          <a:effectLst/>
                        </a:rPr>
                        <a:t> </a:t>
                      </a:r>
                      <a:r>
                        <a:rPr lang="en-US" sz="1600" kern="0" dirty="0">
                          <a:effectLst/>
                        </a:rPr>
                        <a:t>p </a:t>
                      </a:r>
                      <a:r>
                        <a:rPr lang="zh-TW" sz="1600" kern="0" dirty="0">
                          <a:effectLst/>
                        </a:rPr>
                        <a:t>則</a:t>
                      </a:r>
                      <a:r>
                        <a:rPr lang="en-US" sz="1600" kern="0" dirty="0">
                          <a:effectLst/>
                        </a:rPr>
                        <a:t> q; </a:t>
                      </a:r>
                      <a:r>
                        <a:rPr lang="zh-TW" altLang="en-US" sz="1600" kern="0" dirty="0" smtClean="0">
                          <a:effectLst/>
                        </a:rPr>
                        <a:t>若</a:t>
                      </a:r>
                      <a:r>
                        <a:rPr lang="en-US" sz="1600" kern="0" dirty="0" smtClean="0">
                          <a:effectLst/>
                        </a:rPr>
                        <a:t> </a:t>
                      </a:r>
                      <a:r>
                        <a:rPr lang="en-US" sz="1600" kern="0" dirty="0">
                          <a:effectLst/>
                        </a:rPr>
                        <a:t>q </a:t>
                      </a:r>
                      <a:r>
                        <a:rPr lang="zh-TW" sz="1600" kern="0" dirty="0">
                          <a:effectLst/>
                        </a:rPr>
                        <a:t>則</a:t>
                      </a:r>
                      <a:r>
                        <a:rPr lang="en-US" sz="1600" kern="0" dirty="0">
                          <a:effectLst/>
                        </a:rPr>
                        <a:t> r; </a:t>
                      </a:r>
                      <a:r>
                        <a:rPr lang="zh-TW" sz="1600" kern="0" dirty="0">
                          <a:effectLst/>
                        </a:rPr>
                        <a:t>所以</a:t>
                      </a:r>
                      <a:r>
                        <a:rPr lang="zh-TW" sz="1600" kern="0" dirty="0" smtClean="0">
                          <a:effectLst/>
                        </a:rPr>
                        <a:t>，</a:t>
                      </a:r>
                      <a:r>
                        <a:rPr lang="zh-TW" altLang="en-US" sz="1600" kern="0" dirty="0" smtClean="0">
                          <a:effectLst/>
                        </a:rPr>
                        <a:t>若</a:t>
                      </a:r>
                      <a:r>
                        <a:rPr lang="en-US" sz="1600" kern="0" dirty="0" smtClean="0">
                          <a:effectLst/>
                        </a:rPr>
                        <a:t> </a:t>
                      </a:r>
                      <a:r>
                        <a:rPr lang="en-US" sz="1600" kern="0" dirty="0">
                          <a:effectLst/>
                        </a:rPr>
                        <a:t>p </a:t>
                      </a:r>
                      <a:r>
                        <a:rPr lang="zh-TW" sz="1600" kern="0" dirty="0">
                          <a:effectLst/>
                        </a:rPr>
                        <a:t>則</a:t>
                      </a:r>
                      <a:r>
                        <a:rPr lang="en-US" sz="1600" kern="0" dirty="0">
                          <a:effectLst/>
                        </a:rPr>
                        <a:t> r</a:t>
                      </a:r>
                      <a:endParaRPr lang="zh-TW" sz="1800" kern="100" dirty="0">
                        <a:effectLst/>
                        <a:latin typeface="Calibri"/>
                        <a:ea typeface="新細明體"/>
                        <a:cs typeface="Times New Roman"/>
                      </a:endParaRPr>
                    </a:p>
                  </a:txBody>
                  <a:tcPr marL="53035" marR="53035" marT="26518" marB="26518" anchor="ctr"/>
                </a:tc>
                <a:tc>
                  <a:txBody>
                    <a:bodyPr/>
                    <a:lstStyle/>
                    <a:p>
                      <a:pPr>
                        <a:spcBef>
                          <a:spcPts val="1200"/>
                        </a:spcBef>
                        <a:spcAft>
                          <a:spcPts val="1200"/>
                        </a:spcAft>
                      </a:pPr>
                      <a:r>
                        <a:rPr lang="zh-TW" sz="1600" b="1" kern="0" dirty="0">
                          <a:effectLst/>
                        </a:rPr>
                        <a:t>交換律</a:t>
                      </a:r>
                      <a:r>
                        <a:rPr lang="en-US" sz="1600" b="1" kern="0" dirty="0">
                          <a:effectLst/>
                        </a:rPr>
                        <a:t>(1)</a:t>
                      </a:r>
                      <a:endParaRPr lang="zh-TW" sz="1800" b="1" kern="100" dirty="0">
                        <a:effectLst/>
                        <a:latin typeface="Calibri"/>
                        <a:ea typeface="新細明體"/>
                        <a:cs typeface="Times New Roman"/>
                      </a:endParaRPr>
                    </a:p>
                  </a:txBody>
                  <a:tcPr marL="8287" marR="8287" marT="8287" marB="8287" anchor="ctr">
                    <a:solidFill>
                      <a:srgbClr val="C0C0C0"/>
                    </a:solidFill>
                  </a:tcPr>
                </a:tc>
                <a:tc>
                  <a:txBody>
                    <a:bodyPr/>
                    <a:lstStyle/>
                    <a:p>
                      <a:pPr>
                        <a:spcBef>
                          <a:spcPts val="1200"/>
                        </a:spcBef>
                        <a:spcAft>
                          <a:spcPts val="1200"/>
                        </a:spcAft>
                      </a:pPr>
                      <a:r>
                        <a:rPr lang="en-US" sz="1600" kern="0">
                          <a:effectLst/>
                        </a:rPr>
                        <a:t>(p ∨ q) ├ (q ∨ p)</a:t>
                      </a:r>
                      <a:endParaRPr lang="zh-TW" sz="1800" kern="100">
                        <a:effectLst/>
                        <a:latin typeface="Calibri"/>
                        <a:ea typeface="新細明體"/>
                        <a:cs typeface="Times New Roman"/>
                      </a:endParaRPr>
                    </a:p>
                  </a:txBody>
                  <a:tcPr marL="8287" marR="8287" marT="8287" marB="8287" anchor="ctr"/>
                </a:tc>
                <a:tc>
                  <a:txBody>
                    <a:bodyPr/>
                    <a:lstStyle/>
                    <a:p>
                      <a:pPr>
                        <a:spcBef>
                          <a:spcPts val="1200"/>
                        </a:spcBef>
                        <a:spcAft>
                          <a:spcPts val="1200"/>
                        </a:spcAft>
                      </a:pPr>
                      <a:r>
                        <a:rPr lang="en-US" sz="1600" kern="0">
                          <a:effectLst/>
                        </a:rPr>
                        <a:t>(p </a:t>
                      </a:r>
                      <a:r>
                        <a:rPr lang="zh-TW" sz="1600" kern="0">
                          <a:effectLst/>
                        </a:rPr>
                        <a:t>或</a:t>
                      </a:r>
                      <a:r>
                        <a:rPr lang="en-US" sz="1600" kern="0">
                          <a:effectLst/>
                        </a:rPr>
                        <a:t> q)</a:t>
                      </a:r>
                      <a:r>
                        <a:rPr lang="zh-TW" sz="1600" kern="0">
                          <a:effectLst/>
                        </a:rPr>
                        <a:t>等價於</a:t>
                      </a:r>
                      <a:r>
                        <a:rPr lang="en-US" sz="1600" kern="0">
                          <a:effectLst/>
                        </a:rPr>
                        <a:t>(q </a:t>
                      </a:r>
                      <a:r>
                        <a:rPr lang="zh-TW" sz="1600" kern="0">
                          <a:effectLst/>
                        </a:rPr>
                        <a:t>或</a:t>
                      </a:r>
                      <a:r>
                        <a:rPr lang="en-US" sz="1600" kern="0">
                          <a:effectLst/>
                        </a:rPr>
                        <a:t> p)</a:t>
                      </a:r>
                      <a:endParaRPr lang="zh-TW" sz="1800" kern="100">
                        <a:effectLst/>
                        <a:latin typeface="Calibri"/>
                        <a:ea typeface="新細明體"/>
                        <a:cs typeface="Times New Roman"/>
                      </a:endParaRPr>
                    </a:p>
                  </a:txBody>
                  <a:tcPr marL="8287" marR="8287" marT="8287" marB="8287" anchor="ctr"/>
                </a:tc>
                <a:extLst>
                  <a:ext uri="{0D108BD9-81ED-4DB2-BD59-A6C34878D82A}">
                    <a16:rowId xmlns:a16="http://schemas.microsoft.com/office/drawing/2014/main" val="10003"/>
                  </a:ext>
                </a:extLst>
              </a:tr>
              <a:tr h="473383">
                <a:tc>
                  <a:txBody>
                    <a:bodyPr/>
                    <a:lstStyle/>
                    <a:p>
                      <a:pPr>
                        <a:spcBef>
                          <a:spcPts val="1200"/>
                        </a:spcBef>
                        <a:spcAft>
                          <a:spcPts val="1200"/>
                        </a:spcAft>
                      </a:pPr>
                      <a:r>
                        <a:rPr lang="zh-TW" sz="1600" kern="0" dirty="0">
                          <a:effectLst/>
                        </a:rPr>
                        <a:t>選言三段論式</a:t>
                      </a:r>
                      <a:endParaRPr lang="zh-TW" sz="1600" kern="0" dirty="0">
                        <a:solidFill>
                          <a:schemeClr val="dk1"/>
                        </a:solidFill>
                        <a:effectLst/>
                        <a:latin typeface="+mn-lt"/>
                        <a:ea typeface="+mn-ea"/>
                        <a:cs typeface="+mn-cs"/>
                      </a:endParaRPr>
                    </a:p>
                  </a:txBody>
                  <a:tcPr marL="53035" marR="53035" marT="26518" marB="26518" anchor="ctr">
                    <a:solidFill>
                      <a:srgbClr val="C0C0C0"/>
                    </a:solidFill>
                  </a:tcPr>
                </a:tc>
                <a:tc>
                  <a:txBody>
                    <a:bodyPr/>
                    <a:lstStyle/>
                    <a:p>
                      <a:pPr>
                        <a:spcBef>
                          <a:spcPts val="1200"/>
                        </a:spcBef>
                        <a:spcAft>
                          <a:spcPts val="1200"/>
                        </a:spcAft>
                      </a:pPr>
                      <a:r>
                        <a:rPr lang="en-US" sz="1600" kern="0">
                          <a:effectLst/>
                        </a:rPr>
                        <a:t>(p ∨ q) ; ¬p ├ q</a:t>
                      </a:r>
                      <a:endParaRPr lang="zh-TW" sz="1800" kern="100">
                        <a:effectLst/>
                        <a:latin typeface="Calibri"/>
                        <a:ea typeface="新細明體"/>
                        <a:cs typeface="Times New Roman"/>
                      </a:endParaRPr>
                    </a:p>
                  </a:txBody>
                  <a:tcPr marL="53035" marR="53035" marT="26518" marB="26518" anchor="ctr"/>
                </a:tc>
                <a:tc>
                  <a:txBody>
                    <a:bodyPr/>
                    <a:lstStyle/>
                    <a:p>
                      <a:pPr>
                        <a:spcBef>
                          <a:spcPts val="1200"/>
                        </a:spcBef>
                        <a:spcAft>
                          <a:spcPts val="1200"/>
                        </a:spcAft>
                      </a:pPr>
                      <a:r>
                        <a:rPr lang="zh-TW" sz="1600" kern="0">
                          <a:effectLst/>
                        </a:rPr>
                        <a:t>要麼</a:t>
                      </a:r>
                      <a:r>
                        <a:rPr lang="en-US" sz="1600" kern="0">
                          <a:effectLst/>
                        </a:rPr>
                        <a:t> p </a:t>
                      </a:r>
                      <a:r>
                        <a:rPr lang="zh-TW" sz="1600" kern="0">
                          <a:effectLst/>
                        </a:rPr>
                        <a:t>要麼</a:t>
                      </a:r>
                      <a:r>
                        <a:rPr lang="en-US" sz="1600" kern="0">
                          <a:effectLst/>
                        </a:rPr>
                        <a:t> q; </a:t>
                      </a:r>
                      <a:r>
                        <a:rPr lang="zh-TW" sz="1600" kern="0">
                          <a:effectLst/>
                        </a:rPr>
                        <a:t>非</a:t>
                      </a:r>
                      <a:r>
                        <a:rPr lang="en-US" sz="1600" kern="0">
                          <a:effectLst/>
                        </a:rPr>
                        <a:t> p; </a:t>
                      </a:r>
                      <a:r>
                        <a:rPr lang="zh-TW" sz="1600" kern="0">
                          <a:effectLst/>
                        </a:rPr>
                        <a:t>所以</a:t>
                      </a:r>
                      <a:r>
                        <a:rPr lang="en-US" sz="1600" kern="0">
                          <a:effectLst/>
                        </a:rPr>
                        <a:t>, q</a:t>
                      </a:r>
                      <a:endParaRPr lang="zh-TW" sz="1800" kern="100">
                        <a:effectLst/>
                        <a:latin typeface="Calibri"/>
                        <a:ea typeface="新細明體"/>
                        <a:cs typeface="Times New Roman"/>
                      </a:endParaRPr>
                    </a:p>
                  </a:txBody>
                  <a:tcPr marL="53035" marR="53035" marT="26518" marB="26518" anchor="ctr"/>
                </a:tc>
                <a:tc>
                  <a:txBody>
                    <a:bodyPr/>
                    <a:lstStyle/>
                    <a:p>
                      <a:pPr>
                        <a:spcBef>
                          <a:spcPts val="1200"/>
                        </a:spcBef>
                        <a:spcAft>
                          <a:spcPts val="1200"/>
                        </a:spcAft>
                      </a:pPr>
                      <a:r>
                        <a:rPr lang="zh-TW" sz="1600" b="1" kern="0">
                          <a:effectLst/>
                        </a:rPr>
                        <a:t>交換律</a:t>
                      </a:r>
                      <a:r>
                        <a:rPr lang="en-US" sz="1600" b="1" kern="0">
                          <a:effectLst/>
                        </a:rPr>
                        <a:t>(2)</a:t>
                      </a:r>
                      <a:endParaRPr lang="zh-TW" sz="1800" b="1" kern="100">
                        <a:effectLst/>
                        <a:latin typeface="Calibri"/>
                        <a:ea typeface="新細明體"/>
                        <a:cs typeface="Times New Roman"/>
                      </a:endParaRPr>
                    </a:p>
                  </a:txBody>
                  <a:tcPr marL="8287" marR="8287" marT="8287" marB="8287" anchor="ctr">
                    <a:solidFill>
                      <a:srgbClr val="C0C0C0"/>
                    </a:solidFill>
                  </a:tcPr>
                </a:tc>
                <a:tc>
                  <a:txBody>
                    <a:bodyPr/>
                    <a:lstStyle/>
                    <a:p>
                      <a:pPr>
                        <a:spcBef>
                          <a:spcPts val="1200"/>
                        </a:spcBef>
                        <a:spcAft>
                          <a:spcPts val="1200"/>
                        </a:spcAft>
                      </a:pPr>
                      <a:r>
                        <a:rPr lang="en-US" sz="1600" kern="0">
                          <a:effectLst/>
                        </a:rPr>
                        <a:t>(p ∧ q) ├ (q ∧ p)</a:t>
                      </a:r>
                      <a:endParaRPr lang="zh-TW" sz="1800" kern="100">
                        <a:effectLst/>
                        <a:latin typeface="Calibri"/>
                        <a:ea typeface="新細明體"/>
                        <a:cs typeface="Times New Roman"/>
                      </a:endParaRPr>
                    </a:p>
                  </a:txBody>
                  <a:tcPr marL="8287" marR="8287" marT="8287" marB="8287" anchor="ctr"/>
                </a:tc>
                <a:tc>
                  <a:txBody>
                    <a:bodyPr/>
                    <a:lstStyle/>
                    <a:p>
                      <a:pPr>
                        <a:spcBef>
                          <a:spcPts val="1200"/>
                        </a:spcBef>
                        <a:spcAft>
                          <a:spcPts val="1200"/>
                        </a:spcAft>
                      </a:pPr>
                      <a:r>
                        <a:rPr lang="en-US" sz="1600" kern="0">
                          <a:effectLst/>
                        </a:rPr>
                        <a:t>(p </a:t>
                      </a:r>
                      <a:r>
                        <a:rPr lang="zh-TW" sz="1600" kern="0">
                          <a:effectLst/>
                        </a:rPr>
                        <a:t>與</a:t>
                      </a:r>
                      <a:r>
                        <a:rPr lang="en-US" sz="1600" kern="0">
                          <a:effectLst/>
                        </a:rPr>
                        <a:t> q)</a:t>
                      </a:r>
                      <a:r>
                        <a:rPr lang="zh-TW" sz="1600" kern="0">
                          <a:effectLst/>
                        </a:rPr>
                        <a:t>等價於</a:t>
                      </a:r>
                      <a:r>
                        <a:rPr lang="en-US" sz="1600" kern="0">
                          <a:effectLst/>
                        </a:rPr>
                        <a:t>(q </a:t>
                      </a:r>
                      <a:r>
                        <a:rPr lang="zh-TW" sz="1600" kern="0">
                          <a:effectLst/>
                        </a:rPr>
                        <a:t>與</a:t>
                      </a:r>
                      <a:r>
                        <a:rPr lang="en-US" sz="1600" kern="0">
                          <a:effectLst/>
                        </a:rPr>
                        <a:t> p)</a:t>
                      </a:r>
                      <a:endParaRPr lang="zh-TW" sz="1800" kern="100">
                        <a:effectLst/>
                        <a:latin typeface="Calibri"/>
                        <a:ea typeface="新細明體"/>
                        <a:cs typeface="Times New Roman"/>
                      </a:endParaRPr>
                    </a:p>
                  </a:txBody>
                  <a:tcPr marL="8287" marR="8287" marT="8287" marB="8287" anchor="ctr"/>
                </a:tc>
                <a:extLst>
                  <a:ext uri="{0D108BD9-81ED-4DB2-BD59-A6C34878D82A}">
                    <a16:rowId xmlns:a16="http://schemas.microsoft.com/office/drawing/2014/main" val="10004"/>
                  </a:ext>
                </a:extLst>
              </a:tr>
              <a:tr h="1158972">
                <a:tc>
                  <a:txBody>
                    <a:bodyPr/>
                    <a:lstStyle/>
                    <a:p>
                      <a:pPr>
                        <a:spcBef>
                          <a:spcPts val="1200"/>
                        </a:spcBef>
                        <a:spcAft>
                          <a:spcPts val="1200"/>
                        </a:spcAft>
                      </a:pPr>
                      <a:r>
                        <a:rPr lang="zh-TW" sz="1600" kern="0" dirty="0">
                          <a:effectLst/>
                        </a:rPr>
                        <a:t>創造性二難論式</a:t>
                      </a:r>
                      <a:endParaRPr lang="zh-TW" sz="1600" kern="0" dirty="0">
                        <a:solidFill>
                          <a:schemeClr val="dk1"/>
                        </a:solidFill>
                        <a:effectLst/>
                        <a:latin typeface="+mn-lt"/>
                        <a:ea typeface="+mn-ea"/>
                        <a:cs typeface="+mn-cs"/>
                      </a:endParaRPr>
                    </a:p>
                  </a:txBody>
                  <a:tcPr marL="53035" marR="53035" marT="26518" marB="26518" anchor="ctr">
                    <a:solidFill>
                      <a:srgbClr val="C0C0C0"/>
                    </a:solidFill>
                  </a:tcPr>
                </a:tc>
                <a:tc>
                  <a:txBody>
                    <a:bodyPr/>
                    <a:lstStyle/>
                    <a:p>
                      <a:pPr>
                        <a:spcBef>
                          <a:spcPts val="1200"/>
                        </a:spcBef>
                        <a:spcAft>
                          <a:spcPts val="1200"/>
                        </a:spcAft>
                      </a:pPr>
                      <a:r>
                        <a:rPr lang="en-US" sz="1600" kern="0">
                          <a:effectLst/>
                        </a:rPr>
                        <a:t>(p → q)∧(r → s) ; (p ∨ r) ├ (q ∨ s)</a:t>
                      </a:r>
                      <a:endParaRPr lang="zh-TW" sz="1800" kern="100">
                        <a:effectLst/>
                        <a:latin typeface="Calibri"/>
                        <a:ea typeface="新細明體"/>
                        <a:cs typeface="Times New Roman"/>
                      </a:endParaRPr>
                    </a:p>
                  </a:txBody>
                  <a:tcPr marL="53035" marR="53035" marT="26518" marB="26518" anchor="ctr"/>
                </a:tc>
                <a:tc>
                  <a:txBody>
                    <a:bodyPr/>
                    <a:lstStyle/>
                    <a:p>
                      <a:pPr>
                        <a:spcBef>
                          <a:spcPts val="1200"/>
                        </a:spcBef>
                        <a:spcAft>
                          <a:spcPts val="1200"/>
                        </a:spcAft>
                      </a:pPr>
                      <a:r>
                        <a:rPr lang="zh-TW" altLang="en-US" sz="1600" kern="0" dirty="0" smtClean="0">
                          <a:effectLst/>
                        </a:rPr>
                        <a:t>若</a:t>
                      </a:r>
                      <a:r>
                        <a:rPr lang="en-US" sz="1600" kern="0" dirty="0" smtClean="0">
                          <a:effectLst/>
                        </a:rPr>
                        <a:t> </a:t>
                      </a:r>
                      <a:r>
                        <a:rPr lang="en-US" sz="1600" kern="0" dirty="0">
                          <a:effectLst/>
                        </a:rPr>
                        <a:t>p </a:t>
                      </a:r>
                      <a:r>
                        <a:rPr lang="zh-TW" sz="1600" kern="0" dirty="0">
                          <a:effectLst/>
                        </a:rPr>
                        <a:t>則</a:t>
                      </a:r>
                      <a:r>
                        <a:rPr lang="en-US" sz="1600" kern="0" dirty="0">
                          <a:effectLst/>
                        </a:rPr>
                        <a:t> q; </a:t>
                      </a:r>
                      <a:r>
                        <a:rPr lang="zh-TW" sz="1600" kern="0" dirty="0" smtClean="0">
                          <a:effectLst/>
                        </a:rPr>
                        <a:t>並且</a:t>
                      </a:r>
                      <a:r>
                        <a:rPr lang="zh-TW" altLang="en-US" sz="1600" kern="0" dirty="0" smtClean="0">
                          <a:effectLst/>
                        </a:rPr>
                        <a:t>若</a:t>
                      </a:r>
                      <a:r>
                        <a:rPr lang="en-US" sz="1600" kern="0" dirty="0" smtClean="0">
                          <a:effectLst/>
                        </a:rPr>
                        <a:t> </a:t>
                      </a:r>
                      <a:r>
                        <a:rPr lang="en-US" sz="1600" kern="0" dirty="0">
                          <a:effectLst/>
                        </a:rPr>
                        <a:t>r </a:t>
                      </a:r>
                      <a:r>
                        <a:rPr lang="zh-TW" sz="1600" kern="0" dirty="0">
                          <a:effectLst/>
                        </a:rPr>
                        <a:t>則</a:t>
                      </a:r>
                      <a:r>
                        <a:rPr lang="en-US" sz="1600" kern="0" dirty="0">
                          <a:effectLst/>
                        </a:rPr>
                        <a:t> s; </a:t>
                      </a:r>
                      <a:r>
                        <a:rPr lang="zh-TW" sz="1600" kern="0" dirty="0">
                          <a:effectLst/>
                        </a:rPr>
                        <a:t>但是要麼</a:t>
                      </a:r>
                      <a:r>
                        <a:rPr lang="en-US" sz="1600" kern="0" dirty="0">
                          <a:effectLst/>
                        </a:rPr>
                        <a:t> p </a:t>
                      </a:r>
                      <a:r>
                        <a:rPr lang="zh-TW" sz="1600" kern="0" dirty="0">
                          <a:effectLst/>
                        </a:rPr>
                        <a:t>要麼</a:t>
                      </a:r>
                      <a:r>
                        <a:rPr lang="en-US" sz="1600" kern="0" dirty="0">
                          <a:effectLst/>
                        </a:rPr>
                        <a:t> r; </a:t>
                      </a:r>
                      <a:r>
                        <a:rPr lang="zh-TW" sz="1600" kern="0" dirty="0">
                          <a:effectLst/>
                        </a:rPr>
                        <a:t>所以，要麼</a:t>
                      </a:r>
                      <a:r>
                        <a:rPr lang="en-US" sz="1600" kern="0" dirty="0">
                          <a:effectLst/>
                        </a:rPr>
                        <a:t> q </a:t>
                      </a:r>
                      <a:r>
                        <a:rPr lang="zh-TW" sz="1600" kern="0" dirty="0">
                          <a:effectLst/>
                        </a:rPr>
                        <a:t>要麼</a:t>
                      </a:r>
                      <a:r>
                        <a:rPr lang="en-US" sz="1600" kern="0" dirty="0">
                          <a:effectLst/>
                        </a:rPr>
                        <a:t> s</a:t>
                      </a:r>
                      <a:endParaRPr lang="zh-TW" sz="1800" kern="100" dirty="0">
                        <a:effectLst/>
                        <a:latin typeface="Calibri"/>
                        <a:ea typeface="新細明體"/>
                        <a:cs typeface="Times New Roman"/>
                      </a:endParaRPr>
                    </a:p>
                  </a:txBody>
                  <a:tcPr marL="53035" marR="53035" marT="26518" marB="26518" anchor="ctr"/>
                </a:tc>
                <a:tc>
                  <a:txBody>
                    <a:bodyPr/>
                    <a:lstStyle/>
                    <a:p>
                      <a:pPr>
                        <a:spcBef>
                          <a:spcPts val="1200"/>
                        </a:spcBef>
                        <a:spcAft>
                          <a:spcPts val="1200"/>
                        </a:spcAft>
                      </a:pPr>
                      <a:r>
                        <a:rPr lang="zh-TW" sz="1600" b="1" kern="0" dirty="0">
                          <a:effectLst/>
                        </a:rPr>
                        <a:t>結合律</a:t>
                      </a:r>
                      <a:r>
                        <a:rPr lang="en-US" sz="1600" b="1" kern="0" dirty="0">
                          <a:effectLst/>
                        </a:rPr>
                        <a:t>(1)</a:t>
                      </a:r>
                      <a:endParaRPr lang="zh-TW" sz="1800" b="1" kern="100" dirty="0">
                        <a:effectLst/>
                        <a:latin typeface="Calibri"/>
                        <a:ea typeface="新細明體"/>
                        <a:cs typeface="Times New Roman"/>
                      </a:endParaRPr>
                    </a:p>
                  </a:txBody>
                  <a:tcPr marL="8287" marR="8287" marT="8287" marB="8287" anchor="ctr">
                    <a:solidFill>
                      <a:srgbClr val="C0C0C0"/>
                    </a:solidFill>
                  </a:tcPr>
                </a:tc>
                <a:tc>
                  <a:txBody>
                    <a:bodyPr/>
                    <a:lstStyle/>
                    <a:p>
                      <a:pPr>
                        <a:spcBef>
                          <a:spcPts val="1200"/>
                        </a:spcBef>
                        <a:spcAft>
                          <a:spcPts val="1200"/>
                        </a:spcAft>
                      </a:pPr>
                      <a:r>
                        <a:rPr lang="en-US" sz="1600" kern="0">
                          <a:effectLst/>
                        </a:rPr>
                        <a:t>p ∨ (q ∨ r) ├ (p ∨ q) ∨ r</a:t>
                      </a:r>
                      <a:endParaRPr lang="zh-TW" sz="1800" kern="100">
                        <a:effectLst/>
                        <a:latin typeface="Calibri"/>
                        <a:ea typeface="新細明體"/>
                        <a:cs typeface="Times New Roman"/>
                      </a:endParaRPr>
                    </a:p>
                  </a:txBody>
                  <a:tcPr marL="8287" marR="8287" marT="8287" marB="8287" anchor="ctr"/>
                </a:tc>
                <a:tc>
                  <a:txBody>
                    <a:bodyPr/>
                    <a:lstStyle/>
                    <a:p>
                      <a:pPr>
                        <a:spcBef>
                          <a:spcPts val="1200"/>
                        </a:spcBef>
                        <a:spcAft>
                          <a:spcPts val="1200"/>
                        </a:spcAft>
                      </a:pPr>
                      <a:r>
                        <a:rPr lang="en-US" sz="1600" kern="0" dirty="0">
                          <a:effectLst/>
                        </a:rPr>
                        <a:t>p </a:t>
                      </a:r>
                      <a:r>
                        <a:rPr lang="zh-TW" sz="1600" kern="0" dirty="0">
                          <a:effectLst/>
                        </a:rPr>
                        <a:t>或</a:t>
                      </a:r>
                      <a:r>
                        <a:rPr lang="en-US" sz="1600" kern="0" dirty="0">
                          <a:effectLst/>
                        </a:rPr>
                        <a:t>(q </a:t>
                      </a:r>
                      <a:r>
                        <a:rPr lang="zh-TW" sz="1600" kern="0" dirty="0">
                          <a:effectLst/>
                        </a:rPr>
                        <a:t>或</a:t>
                      </a:r>
                      <a:r>
                        <a:rPr lang="en-US" sz="1600" kern="0" dirty="0">
                          <a:effectLst/>
                        </a:rPr>
                        <a:t> r)</a:t>
                      </a:r>
                      <a:r>
                        <a:rPr lang="zh-TW" sz="1600" kern="0" dirty="0">
                          <a:effectLst/>
                        </a:rPr>
                        <a:t>等價於</a:t>
                      </a:r>
                      <a:r>
                        <a:rPr lang="en-US" sz="1600" kern="0" dirty="0">
                          <a:effectLst/>
                        </a:rPr>
                        <a:t>(p </a:t>
                      </a:r>
                      <a:r>
                        <a:rPr lang="zh-TW" sz="1600" kern="0" dirty="0">
                          <a:effectLst/>
                        </a:rPr>
                        <a:t>或</a:t>
                      </a:r>
                      <a:r>
                        <a:rPr lang="en-US" sz="1600" kern="0" dirty="0">
                          <a:effectLst/>
                        </a:rPr>
                        <a:t> q)</a:t>
                      </a:r>
                      <a:r>
                        <a:rPr lang="zh-TW" sz="1600" kern="0" dirty="0">
                          <a:effectLst/>
                        </a:rPr>
                        <a:t>或</a:t>
                      </a:r>
                      <a:r>
                        <a:rPr lang="en-US" sz="1600" kern="0" dirty="0">
                          <a:effectLst/>
                        </a:rPr>
                        <a:t> r</a:t>
                      </a:r>
                      <a:endParaRPr lang="zh-TW" sz="1800" kern="100" dirty="0">
                        <a:effectLst/>
                        <a:latin typeface="Calibri"/>
                        <a:ea typeface="新細明體"/>
                        <a:cs typeface="Times New Roman"/>
                      </a:endParaRPr>
                    </a:p>
                  </a:txBody>
                  <a:tcPr marL="8287" marR="8287" marT="8287" marB="8287"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953129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150938" y="-675456"/>
            <a:ext cx="7793037" cy="1462087"/>
          </a:xfrm>
        </p:spPr>
        <p:txBody>
          <a:bodyPr/>
          <a:lstStyle/>
          <a:p>
            <a:pPr eaLnBrk="1" hangingPunct="1"/>
            <a:r>
              <a:rPr lang="zh-TW" altLang="en-US" sz="4000" dirty="0" smtClean="0">
                <a:solidFill>
                  <a:srgbClr val="3333FF"/>
                </a:solidFill>
              </a:rPr>
              <a:t>常見演繹推理</a:t>
            </a:r>
            <a:endParaRPr lang="en-US" altLang="zh-TW" sz="4000" dirty="0" smtClean="0"/>
          </a:p>
        </p:txBody>
      </p:sp>
      <p:sp>
        <p:nvSpPr>
          <p:cNvPr id="5632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4E68A82D-D66C-402C-AE6F-77A4F494A2CE}" type="slidenum">
              <a:rPr kumimoji="0" lang="en-US" altLang="zh-TW" sz="1400" smtClean="0"/>
              <a:pPr>
                <a:spcBef>
                  <a:spcPct val="0"/>
                </a:spcBef>
                <a:buClrTx/>
                <a:buSzTx/>
                <a:buFontTx/>
                <a:buNone/>
              </a:pPr>
              <a:t>61</a:t>
            </a:fld>
            <a:endParaRPr kumimoji="0" lang="en-US" altLang="zh-TW" sz="1400" smtClean="0"/>
          </a:p>
        </p:txBody>
      </p:sp>
      <p:graphicFrame>
        <p:nvGraphicFramePr>
          <p:cNvPr id="3" name="內容版面配置區 2"/>
          <p:cNvGraphicFramePr>
            <a:graphicFrameLocks noGrp="1"/>
          </p:cNvGraphicFramePr>
          <p:nvPr>
            <p:ph idx="1"/>
            <p:extLst>
              <p:ext uri="{D42A27DB-BD31-4B8C-83A1-F6EECF244321}">
                <p14:modId xmlns:p14="http://schemas.microsoft.com/office/powerpoint/2010/main" val="2200861246"/>
              </p:ext>
            </p:extLst>
          </p:nvPr>
        </p:nvGraphicFramePr>
        <p:xfrm>
          <a:off x="1" y="883047"/>
          <a:ext cx="8955088" cy="4729566"/>
        </p:xfrm>
        <a:graphic>
          <a:graphicData uri="http://schemas.openxmlformats.org/drawingml/2006/table">
            <a:tbl>
              <a:tblPr firstRow="1" firstCol="1" bandRow="1">
                <a:tableStyleId>{FABFCF23-3B69-468F-B69F-88F6DE6A72F2}</a:tableStyleId>
              </a:tblPr>
              <a:tblGrid>
                <a:gridCol w="1105621">
                  <a:extLst>
                    <a:ext uri="{9D8B030D-6E8A-4147-A177-3AD203B41FA5}">
                      <a16:colId xmlns:a16="http://schemas.microsoft.com/office/drawing/2014/main" val="20000"/>
                    </a:ext>
                  </a:extLst>
                </a:gridCol>
                <a:gridCol w="1211283">
                  <a:extLst>
                    <a:ext uri="{9D8B030D-6E8A-4147-A177-3AD203B41FA5}">
                      <a16:colId xmlns:a16="http://schemas.microsoft.com/office/drawing/2014/main" val="20001"/>
                    </a:ext>
                  </a:extLst>
                </a:gridCol>
                <a:gridCol w="1786053">
                  <a:extLst>
                    <a:ext uri="{9D8B030D-6E8A-4147-A177-3AD203B41FA5}">
                      <a16:colId xmlns:a16="http://schemas.microsoft.com/office/drawing/2014/main" val="20002"/>
                    </a:ext>
                  </a:extLst>
                </a:gridCol>
                <a:gridCol w="1617377">
                  <a:extLst>
                    <a:ext uri="{9D8B030D-6E8A-4147-A177-3AD203B41FA5}">
                      <a16:colId xmlns:a16="http://schemas.microsoft.com/office/drawing/2014/main" val="20003"/>
                    </a:ext>
                  </a:extLst>
                </a:gridCol>
                <a:gridCol w="1617377">
                  <a:extLst>
                    <a:ext uri="{9D8B030D-6E8A-4147-A177-3AD203B41FA5}">
                      <a16:colId xmlns:a16="http://schemas.microsoft.com/office/drawing/2014/main" val="20004"/>
                    </a:ext>
                  </a:extLst>
                </a:gridCol>
                <a:gridCol w="1617377">
                  <a:extLst>
                    <a:ext uri="{9D8B030D-6E8A-4147-A177-3AD203B41FA5}">
                      <a16:colId xmlns:a16="http://schemas.microsoft.com/office/drawing/2014/main" val="20005"/>
                    </a:ext>
                  </a:extLst>
                </a:gridCol>
              </a:tblGrid>
              <a:tr h="419247">
                <a:tc>
                  <a:txBody>
                    <a:bodyPr/>
                    <a:lstStyle/>
                    <a:p>
                      <a:pPr algn="ctr">
                        <a:spcBef>
                          <a:spcPts val="1200"/>
                        </a:spcBef>
                        <a:spcAft>
                          <a:spcPts val="1200"/>
                        </a:spcAft>
                      </a:pPr>
                      <a:r>
                        <a:rPr lang="zh-TW" sz="1600" kern="0" dirty="0">
                          <a:solidFill>
                            <a:schemeClr val="tx1"/>
                          </a:solidFill>
                          <a:effectLst/>
                        </a:rPr>
                        <a:t>名字</a:t>
                      </a:r>
                      <a:endParaRPr lang="zh-TW" sz="1800" kern="100" dirty="0">
                        <a:solidFill>
                          <a:schemeClr val="tx1"/>
                        </a:solidFill>
                        <a:effectLst/>
                        <a:latin typeface="Calibri"/>
                        <a:ea typeface="新細明體"/>
                        <a:cs typeface="Times New Roman"/>
                      </a:endParaRPr>
                    </a:p>
                  </a:txBody>
                  <a:tcPr marL="53035" marR="53035" marT="26518" marB="26518" anchor="ctr"/>
                </a:tc>
                <a:tc>
                  <a:txBody>
                    <a:bodyPr/>
                    <a:lstStyle/>
                    <a:p>
                      <a:pPr algn="ctr">
                        <a:spcBef>
                          <a:spcPts val="1200"/>
                        </a:spcBef>
                        <a:spcAft>
                          <a:spcPts val="1200"/>
                        </a:spcAft>
                      </a:pPr>
                      <a:r>
                        <a:rPr lang="zh-TW" sz="1600" kern="0">
                          <a:solidFill>
                            <a:schemeClr val="tx1"/>
                          </a:solidFill>
                          <a:effectLst/>
                        </a:rPr>
                        <a:t>相繼式</a:t>
                      </a:r>
                      <a:endParaRPr lang="zh-TW" sz="1800" kern="100">
                        <a:solidFill>
                          <a:schemeClr val="tx1"/>
                        </a:solidFill>
                        <a:effectLst/>
                        <a:latin typeface="Calibri"/>
                        <a:ea typeface="新細明體"/>
                        <a:cs typeface="Times New Roman"/>
                      </a:endParaRPr>
                    </a:p>
                  </a:txBody>
                  <a:tcPr marL="53035" marR="53035" marT="26518" marB="26518" anchor="ctr"/>
                </a:tc>
                <a:tc>
                  <a:txBody>
                    <a:bodyPr/>
                    <a:lstStyle/>
                    <a:p>
                      <a:pPr algn="ctr">
                        <a:spcBef>
                          <a:spcPts val="1200"/>
                        </a:spcBef>
                        <a:spcAft>
                          <a:spcPts val="1200"/>
                        </a:spcAft>
                      </a:pPr>
                      <a:r>
                        <a:rPr lang="zh-TW" sz="1600" kern="0">
                          <a:solidFill>
                            <a:schemeClr val="tx1"/>
                          </a:solidFill>
                          <a:effectLst/>
                        </a:rPr>
                        <a:t>描述</a:t>
                      </a:r>
                      <a:endParaRPr lang="zh-TW" sz="1800" kern="100">
                        <a:solidFill>
                          <a:schemeClr val="tx1"/>
                        </a:solidFill>
                        <a:effectLst/>
                        <a:latin typeface="Calibri"/>
                        <a:ea typeface="新細明體"/>
                        <a:cs typeface="Times New Roman"/>
                      </a:endParaRPr>
                    </a:p>
                  </a:txBody>
                  <a:tcPr marL="53035" marR="53035" marT="26518" marB="26518" anchor="ctr"/>
                </a:tc>
                <a:tc>
                  <a:txBody>
                    <a:bodyPr/>
                    <a:lstStyle/>
                    <a:p>
                      <a:pPr algn="ctr">
                        <a:spcBef>
                          <a:spcPts val="1200"/>
                        </a:spcBef>
                        <a:spcAft>
                          <a:spcPts val="1200"/>
                        </a:spcAft>
                      </a:pPr>
                      <a:r>
                        <a:rPr lang="zh-TW" sz="1600" b="1" kern="0">
                          <a:solidFill>
                            <a:schemeClr val="tx1"/>
                          </a:solidFill>
                          <a:effectLst/>
                        </a:rPr>
                        <a:t>名字</a:t>
                      </a:r>
                      <a:endParaRPr lang="zh-TW" sz="1800" b="1" kern="100">
                        <a:solidFill>
                          <a:schemeClr val="tx1"/>
                        </a:solidFill>
                        <a:effectLst/>
                        <a:latin typeface="Calibri"/>
                        <a:ea typeface="新細明體"/>
                        <a:cs typeface="Times New Roman"/>
                      </a:endParaRPr>
                    </a:p>
                  </a:txBody>
                  <a:tcPr marL="8287" marR="8287" marT="8287" marB="8287" anchor="ctr"/>
                </a:tc>
                <a:tc>
                  <a:txBody>
                    <a:bodyPr/>
                    <a:lstStyle/>
                    <a:p>
                      <a:pPr algn="ctr">
                        <a:spcBef>
                          <a:spcPts val="1200"/>
                        </a:spcBef>
                        <a:spcAft>
                          <a:spcPts val="1200"/>
                        </a:spcAft>
                      </a:pPr>
                      <a:r>
                        <a:rPr lang="zh-TW" sz="1600" kern="0">
                          <a:solidFill>
                            <a:schemeClr val="tx1"/>
                          </a:solidFill>
                          <a:effectLst/>
                        </a:rPr>
                        <a:t>相繼式</a:t>
                      </a:r>
                      <a:endParaRPr lang="zh-TW" sz="1800" kern="100">
                        <a:solidFill>
                          <a:schemeClr val="tx1"/>
                        </a:solidFill>
                        <a:effectLst/>
                        <a:latin typeface="Calibri"/>
                        <a:ea typeface="新細明體"/>
                        <a:cs typeface="Times New Roman"/>
                      </a:endParaRPr>
                    </a:p>
                  </a:txBody>
                  <a:tcPr marL="8287" marR="8287" marT="8287" marB="8287" anchor="ctr"/>
                </a:tc>
                <a:tc>
                  <a:txBody>
                    <a:bodyPr/>
                    <a:lstStyle/>
                    <a:p>
                      <a:pPr algn="ctr">
                        <a:spcBef>
                          <a:spcPts val="1200"/>
                        </a:spcBef>
                        <a:spcAft>
                          <a:spcPts val="1200"/>
                        </a:spcAft>
                      </a:pPr>
                      <a:r>
                        <a:rPr lang="zh-TW" sz="1600" kern="0" dirty="0">
                          <a:solidFill>
                            <a:schemeClr val="tx1"/>
                          </a:solidFill>
                          <a:effectLst/>
                        </a:rPr>
                        <a:t>描述</a:t>
                      </a:r>
                      <a:endParaRPr lang="zh-TW" sz="1800" kern="100" dirty="0">
                        <a:solidFill>
                          <a:schemeClr val="tx1"/>
                        </a:solidFill>
                        <a:effectLst/>
                        <a:latin typeface="Calibri"/>
                        <a:ea typeface="新細明體"/>
                        <a:cs typeface="Times New Roman"/>
                      </a:endParaRPr>
                    </a:p>
                  </a:txBody>
                  <a:tcPr marL="8287" marR="8287" marT="8287" marB="8287" anchor="ctr"/>
                </a:tc>
                <a:extLst>
                  <a:ext uri="{0D108BD9-81ED-4DB2-BD59-A6C34878D82A}">
                    <a16:rowId xmlns:a16="http://schemas.microsoft.com/office/drawing/2014/main" val="10000"/>
                  </a:ext>
                </a:extLst>
              </a:tr>
              <a:tr h="1026432">
                <a:tc>
                  <a:txBody>
                    <a:bodyPr/>
                    <a:lstStyle/>
                    <a:p>
                      <a:pPr marL="0" algn="l" defTabSz="914400" rtl="0" eaLnBrk="1" latinLnBrk="0" hangingPunct="1">
                        <a:spcBef>
                          <a:spcPts val="1200"/>
                        </a:spcBef>
                        <a:spcAft>
                          <a:spcPts val="1200"/>
                        </a:spcAft>
                      </a:pPr>
                      <a:r>
                        <a:rPr lang="zh-TW" sz="1600" kern="0" dirty="0">
                          <a:effectLst/>
                        </a:rPr>
                        <a:t>破壞性二難論式</a:t>
                      </a:r>
                      <a:endParaRPr lang="zh-TW" sz="1600" kern="0" dirty="0">
                        <a:solidFill>
                          <a:schemeClr val="dk1"/>
                        </a:solidFill>
                        <a:effectLst/>
                        <a:latin typeface="+mn-lt"/>
                        <a:ea typeface="+mn-ea"/>
                        <a:cs typeface="+mn-cs"/>
                      </a:endParaRPr>
                    </a:p>
                  </a:txBody>
                  <a:tcPr marL="53035" marR="53035" marT="26518" marB="26518" anchor="ctr">
                    <a:solidFill>
                      <a:srgbClr val="C0C0C0"/>
                    </a:solidFill>
                  </a:tcPr>
                </a:tc>
                <a:tc>
                  <a:txBody>
                    <a:bodyPr/>
                    <a:lstStyle/>
                    <a:p>
                      <a:pPr>
                        <a:spcBef>
                          <a:spcPts val="1200"/>
                        </a:spcBef>
                        <a:spcAft>
                          <a:spcPts val="1200"/>
                        </a:spcAft>
                      </a:pPr>
                      <a:r>
                        <a:rPr lang="en-US" sz="1600" kern="0" dirty="0">
                          <a:effectLst/>
                        </a:rPr>
                        <a:t>(p → q)∧(r → s) ; (¬q ∨ ¬s) ├ (¬p ∨ ¬r)</a:t>
                      </a:r>
                      <a:endParaRPr lang="zh-TW" sz="1800" kern="100" dirty="0">
                        <a:effectLst/>
                        <a:latin typeface="Calibri"/>
                        <a:ea typeface="新細明體"/>
                        <a:cs typeface="Times New Roman"/>
                      </a:endParaRPr>
                    </a:p>
                  </a:txBody>
                  <a:tcPr marL="53035" marR="53035" marT="26518" marB="26518" anchor="ctr"/>
                </a:tc>
                <a:tc>
                  <a:txBody>
                    <a:bodyPr/>
                    <a:lstStyle/>
                    <a:p>
                      <a:pPr>
                        <a:spcBef>
                          <a:spcPts val="1200"/>
                        </a:spcBef>
                        <a:spcAft>
                          <a:spcPts val="1200"/>
                        </a:spcAft>
                      </a:pPr>
                      <a:r>
                        <a:rPr lang="zh-TW" altLang="en-US" sz="1600" kern="0" dirty="0" smtClean="0">
                          <a:effectLst/>
                        </a:rPr>
                        <a:t>若</a:t>
                      </a:r>
                      <a:r>
                        <a:rPr lang="en-US" sz="1600" kern="0" dirty="0" smtClean="0">
                          <a:effectLst/>
                        </a:rPr>
                        <a:t> </a:t>
                      </a:r>
                      <a:r>
                        <a:rPr lang="en-US" sz="1600" kern="0" dirty="0">
                          <a:effectLst/>
                        </a:rPr>
                        <a:t>p </a:t>
                      </a:r>
                      <a:r>
                        <a:rPr lang="zh-TW" sz="1600" kern="0" dirty="0">
                          <a:effectLst/>
                        </a:rPr>
                        <a:t>則</a:t>
                      </a:r>
                      <a:r>
                        <a:rPr lang="en-US" sz="1600" kern="0" dirty="0">
                          <a:effectLst/>
                        </a:rPr>
                        <a:t> q; </a:t>
                      </a:r>
                      <a:r>
                        <a:rPr lang="zh-TW" sz="1600" kern="0" dirty="0" smtClean="0">
                          <a:effectLst/>
                        </a:rPr>
                        <a:t>並且</a:t>
                      </a:r>
                      <a:r>
                        <a:rPr lang="zh-TW" altLang="en-US" sz="1600" kern="0" dirty="0" smtClean="0">
                          <a:effectLst/>
                        </a:rPr>
                        <a:t>若</a:t>
                      </a:r>
                      <a:r>
                        <a:rPr lang="en-US" sz="1600" kern="0" dirty="0" smtClean="0">
                          <a:effectLst/>
                        </a:rPr>
                        <a:t> </a:t>
                      </a:r>
                      <a:r>
                        <a:rPr lang="en-US" sz="1600" kern="0" dirty="0">
                          <a:effectLst/>
                        </a:rPr>
                        <a:t>r </a:t>
                      </a:r>
                      <a:r>
                        <a:rPr lang="zh-TW" sz="1600" kern="0" dirty="0">
                          <a:effectLst/>
                        </a:rPr>
                        <a:t>則</a:t>
                      </a:r>
                      <a:r>
                        <a:rPr lang="en-US" sz="1600" kern="0" dirty="0">
                          <a:effectLst/>
                        </a:rPr>
                        <a:t> s; </a:t>
                      </a:r>
                      <a:r>
                        <a:rPr lang="zh-TW" sz="1600" kern="0" dirty="0">
                          <a:effectLst/>
                        </a:rPr>
                        <a:t>但是要麼非</a:t>
                      </a:r>
                      <a:r>
                        <a:rPr lang="en-US" sz="1600" kern="0" dirty="0">
                          <a:effectLst/>
                        </a:rPr>
                        <a:t> q </a:t>
                      </a:r>
                      <a:r>
                        <a:rPr lang="zh-TW" sz="1600" kern="0" dirty="0">
                          <a:effectLst/>
                        </a:rPr>
                        <a:t>要麼非</a:t>
                      </a:r>
                      <a:r>
                        <a:rPr lang="en-US" sz="1600" kern="0" dirty="0">
                          <a:effectLst/>
                        </a:rPr>
                        <a:t> s; </a:t>
                      </a:r>
                      <a:r>
                        <a:rPr lang="zh-TW" sz="1600" kern="0" dirty="0">
                          <a:effectLst/>
                        </a:rPr>
                        <a:t>所以，要麼非</a:t>
                      </a:r>
                      <a:r>
                        <a:rPr lang="en-US" sz="1600" kern="0" dirty="0">
                          <a:effectLst/>
                        </a:rPr>
                        <a:t> p </a:t>
                      </a:r>
                      <a:r>
                        <a:rPr lang="zh-TW" sz="1600" kern="0" dirty="0">
                          <a:effectLst/>
                        </a:rPr>
                        <a:t>要麼非</a:t>
                      </a:r>
                      <a:r>
                        <a:rPr lang="en-US" sz="1600" kern="0" dirty="0">
                          <a:effectLst/>
                        </a:rPr>
                        <a:t> r</a:t>
                      </a:r>
                      <a:endParaRPr lang="zh-TW" sz="1800" kern="100" dirty="0">
                        <a:effectLst/>
                        <a:latin typeface="Calibri"/>
                        <a:ea typeface="新細明體"/>
                        <a:cs typeface="Times New Roman"/>
                      </a:endParaRPr>
                    </a:p>
                  </a:txBody>
                  <a:tcPr marL="53035" marR="53035" marT="26518" marB="26518" anchor="ctr"/>
                </a:tc>
                <a:tc>
                  <a:txBody>
                    <a:bodyPr/>
                    <a:lstStyle/>
                    <a:p>
                      <a:pPr>
                        <a:spcBef>
                          <a:spcPts val="1200"/>
                        </a:spcBef>
                        <a:spcAft>
                          <a:spcPts val="1200"/>
                        </a:spcAft>
                      </a:pPr>
                      <a:r>
                        <a:rPr lang="zh-TW" sz="1600" b="1" kern="0" dirty="0">
                          <a:effectLst/>
                        </a:rPr>
                        <a:t>結合律</a:t>
                      </a:r>
                      <a:r>
                        <a:rPr lang="en-US" sz="1600" b="1" kern="0" dirty="0">
                          <a:effectLst/>
                        </a:rPr>
                        <a:t>(2)</a:t>
                      </a:r>
                      <a:endParaRPr lang="zh-TW" sz="1800" b="1" kern="100" dirty="0">
                        <a:effectLst/>
                        <a:latin typeface="Calibri"/>
                        <a:ea typeface="新細明體"/>
                        <a:cs typeface="Times New Roman"/>
                      </a:endParaRPr>
                    </a:p>
                  </a:txBody>
                  <a:tcPr marL="8287" marR="8287" marT="8287" marB="8287" anchor="ctr">
                    <a:solidFill>
                      <a:srgbClr val="C0C0C0"/>
                    </a:solidFill>
                  </a:tcPr>
                </a:tc>
                <a:tc>
                  <a:txBody>
                    <a:bodyPr/>
                    <a:lstStyle/>
                    <a:p>
                      <a:pPr>
                        <a:spcBef>
                          <a:spcPts val="1200"/>
                        </a:spcBef>
                        <a:spcAft>
                          <a:spcPts val="1200"/>
                        </a:spcAft>
                      </a:pPr>
                      <a:r>
                        <a:rPr lang="en-US" sz="1600" kern="0" dirty="0">
                          <a:effectLst/>
                        </a:rPr>
                        <a:t>p ∧ (q ∧ r) ├ (p ∧ q) ∧ r</a:t>
                      </a:r>
                      <a:endParaRPr lang="zh-TW" sz="1800" kern="100" dirty="0">
                        <a:effectLst/>
                        <a:latin typeface="Calibri"/>
                        <a:ea typeface="新細明體"/>
                        <a:cs typeface="Times New Roman"/>
                      </a:endParaRPr>
                    </a:p>
                  </a:txBody>
                  <a:tcPr marL="8287" marR="8287" marT="8287" marB="8287" anchor="ctr"/>
                </a:tc>
                <a:tc>
                  <a:txBody>
                    <a:bodyPr/>
                    <a:lstStyle/>
                    <a:p>
                      <a:pPr>
                        <a:spcBef>
                          <a:spcPts val="1200"/>
                        </a:spcBef>
                        <a:spcAft>
                          <a:spcPts val="1200"/>
                        </a:spcAft>
                      </a:pPr>
                      <a:r>
                        <a:rPr lang="en-US" sz="1600" kern="0" dirty="0">
                          <a:effectLst/>
                        </a:rPr>
                        <a:t>p </a:t>
                      </a:r>
                      <a:r>
                        <a:rPr lang="zh-TW" sz="1600" kern="0" dirty="0">
                          <a:effectLst/>
                        </a:rPr>
                        <a:t>與</a:t>
                      </a:r>
                      <a:r>
                        <a:rPr lang="en-US" sz="1600" kern="0" dirty="0">
                          <a:effectLst/>
                        </a:rPr>
                        <a:t>(q </a:t>
                      </a:r>
                      <a:r>
                        <a:rPr lang="zh-TW" sz="1600" kern="0" dirty="0">
                          <a:effectLst/>
                        </a:rPr>
                        <a:t>與</a:t>
                      </a:r>
                      <a:r>
                        <a:rPr lang="en-US" sz="1600" kern="0" dirty="0">
                          <a:effectLst/>
                        </a:rPr>
                        <a:t> r)</a:t>
                      </a:r>
                      <a:r>
                        <a:rPr lang="zh-TW" sz="1600" kern="0" dirty="0">
                          <a:effectLst/>
                        </a:rPr>
                        <a:t>等價於</a:t>
                      </a:r>
                      <a:r>
                        <a:rPr lang="en-US" sz="1600" kern="0" dirty="0">
                          <a:effectLst/>
                        </a:rPr>
                        <a:t>(p </a:t>
                      </a:r>
                      <a:r>
                        <a:rPr lang="zh-TW" sz="1600" kern="0" dirty="0">
                          <a:effectLst/>
                        </a:rPr>
                        <a:t>與</a:t>
                      </a:r>
                      <a:r>
                        <a:rPr lang="en-US" sz="1600" kern="0" dirty="0">
                          <a:effectLst/>
                        </a:rPr>
                        <a:t> q)</a:t>
                      </a:r>
                      <a:r>
                        <a:rPr lang="zh-TW" sz="1600" kern="0" dirty="0">
                          <a:effectLst/>
                        </a:rPr>
                        <a:t>與</a:t>
                      </a:r>
                      <a:r>
                        <a:rPr lang="en-US" sz="1600" kern="0" dirty="0">
                          <a:effectLst/>
                        </a:rPr>
                        <a:t> r</a:t>
                      </a:r>
                      <a:endParaRPr lang="zh-TW" sz="1800" kern="100" dirty="0">
                        <a:effectLst/>
                        <a:latin typeface="Calibri"/>
                        <a:ea typeface="新細明體"/>
                        <a:cs typeface="Times New Roman"/>
                      </a:endParaRPr>
                    </a:p>
                  </a:txBody>
                  <a:tcPr marL="8287" marR="8287" marT="8287" marB="8287" anchor="ctr"/>
                </a:tc>
                <a:extLst>
                  <a:ext uri="{0D108BD9-81ED-4DB2-BD59-A6C34878D82A}">
                    <a16:rowId xmlns:a16="http://schemas.microsoft.com/office/drawing/2014/main" val="10001"/>
                  </a:ext>
                </a:extLst>
              </a:tr>
              <a:tr h="643329">
                <a:tc>
                  <a:txBody>
                    <a:bodyPr/>
                    <a:lstStyle/>
                    <a:p>
                      <a:pPr marL="0" algn="l" defTabSz="914400" rtl="0" eaLnBrk="1" latinLnBrk="0" hangingPunct="1">
                        <a:spcBef>
                          <a:spcPts val="1200"/>
                        </a:spcBef>
                        <a:spcAft>
                          <a:spcPts val="1200"/>
                        </a:spcAft>
                      </a:pPr>
                      <a:r>
                        <a:rPr lang="zh-TW" sz="1600" kern="0" dirty="0">
                          <a:effectLst/>
                        </a:rPr>
                        <a:t>簡化論式</a:t>
                      </a:r>
                      <a:endParaRPr lang="zh-TW" sz="1600" kern="0" dirty="0">
                        <a:solidFill>
                          <a:schemeClr val="dk1"/>
                        </a:solidFill>
                        <a:effectLst/>
                        <a:latin typeface="+mn-lt"/>
                        <a:ea typeface="+mn-ea"/>
                        <a:cs typeface="+mn-cs"/>
                      </a:endParaRPr>
                    </a:p>
                  </a:txBody>
                  <a:tcPr marL="53035" marR="53035" marT="26518" marB="26518" anchor="ctr">
                    <a:solidFill>
                      <a:srgbClr val="C0C0C0"/>
                    </a:solidFill>
                  </a:tcPr>
                </a:tc>
                <a:tc>
                  <a:txBody>
                    <a:bodyPr/>
                    <a:lstStyle/>
                    <a:p>
                      <a:pPr>
                        <a:spcBef>
                          <a:spcPts val="1200"/>
                        </a:spcBef>
                        <a:spcAft>
                          <a:spcPts val="1200"/>
                        </a:spcAft>
                      </a:pPr>
                      <a:r>
                        <a:rPr lang="en-US" sz="1600" kern="0">
                          <a:effectLst/>
                        </a:rPr>
                        <a:t>(p ∧ q) ├ p</a:t>
                      </a:r>
                      <a:endParaRPr lang="zh-TW" sz="1800" kern="100">
                        <a:effectLst/>
                        <a:latin typeface="Calibri"/>
                        <a:ea typeface="新細明體"/>
                        <a:cs typeface="Times New Roman"/>
                      </a:endParaRPr>
                    </a:p>
                  </a:txBody>
                  <a:tcPr marL="53035" marR="53035" marT="26518" marB="26518" anchor="ctr"/>
                </a:tc>
                <a:tc>
                  <a:txBody>
                    <a:bodyPr/>
                    <a:lstStyle/>
                    <a:p>
                      <a:pPr>
                        <a:spcBef>
                          <a:spcPts val="1200"/>
                        </a:spcBef>
                        <a:spcAft>
                          <a:spcPts val="1200"/>
                        </a:spcAft>
                      </a:pPr>
                      <a:r>
                        <a:rPr lang="en-US" sz="1600" kern="0">
                          <a:effectLst/>
                        </a:rPr>
                        <a:t>p </a:t>
                      </a:r>
                      <a:r>
                        <a:rPr lang="zh-TW" sz="1600" kern="0">
                          <a:effectLst/>
                        </a:rPr>
                        <a:t>與</a:t>
                      </a:r>
                      <a:r>
                        <a:rPr lang="en-US" sz="1600" kern="0">
                          <a:effectLst/>
                        </a:rPr>
                        <a:t> q </a:t>
                      </a:r>
                      <a:r>
                        <a:rPr lang="zh-TW" sz="1600" kern="0">
                          <a:effectLst/>
                        </a:rPr>
                        <a:t>為真</a:t>
                      </a:r>
                      <a:r>
                        <a:rPr lang="en-US" sz="1600" kern="0">
                          <a:effectLst/>
                        </a:rPr>
                        <a:t>; </a:t>
                      </a:r>
                      <a:r>
                        <a:rPr lang="zh-TW" sz="1600" kern="0">
                          <a:effectLst/>
                        </a:rPr>
                        <a:t>所以，</a:t>
                      </a:r>
                      <a:r>
                        <a:rPr lang="en-US" sz="1600" kern="0">
                          <a:effectLst/>
                        </a:rPr>
                        <a:t>p </a:t>
                      </a:r>
                      <a:r>
                        <a:rPr lang="zh-TW" sz="1600" kern="0">
                          <a:effectLst/>
                        </a:rPr>
                        <a:t>為真</a:t>
                      </a:r>
                      <a:endParaRPr lang="zh-TW" sz="1800" kern="100">
                        <a:effectLst/>
                        <a:latin typeface="Calibri"/>
                        <a:ea typeface="新細明體"/>
                        <a:cs typeface="Times New Roman"/>
                      </a:endParaRPr>
                    </a:p>
                  </a:txBody>
                  <a:tcPr marL="53035" marR="53035" marT="26518" marB="26518" anchor="ctr"/>
                </a:tc>
                <a:tc>
                  <a:txBody>
                    <a:bodyPr/>
                    <a:lstStyle/>
                    <a:p>
                      <a:pPr>
                        <a:spcBef>
                          <a:spcPts val="1200"/>
                        </a:spcBef>
                        <a:spcAft>
                          <a:spcPts val="1200"/>
                        </a:spcAft>
                      </a:pPr>
                      <a:r>
                        <a:rPr lang="zh-TW" sz="1600" b="1" kern="0">
                          <a:effectLst/>
                        </a:rPr>
                        <a:t>分配律</a:t>
                      </a:r>
                      <a:r>
                        <a:rPr lang="en-US" sz="1600" b="1" kern="0">
                          <a:effectLst/>
                        </a:rPr>
                        <a:t>(1)</a:t>
                      </a:r>
                      <a:endParaRPr lang="zh-TW" sz="1800" b="1" kern="100">
                        <a:effectLst/>
                        <a:latin typeface="Calibri"/>
                        <a:ea typeface="新細明體"/>
                        <a:cs typeface="Times New Roman"/>
                      </a:endParaRPr>
                    </a:p>
                  </a:txBody>
                  <a:tcPr marL="8287" marR="8287" marT="8287" marB="8287" anchor="ctr">
                    <a:solidFill>
                      <a:srgbClr val="C0C0C0"/>
                    </a:solidFill>
                  </a:tcPr>
                </a:tc>
                <a:tc>
                  <a:txBody>
                    <a:bodyPr/>
                    <a:lstStyle/>
                    <a:p>
                      <a:pPr>
                        <a:spcBef>
                          <a:spcPts val="1200"/>
                        </a:spcBef>
                        <a:spcAft>
                          <a:spcPts val="1200"/>
                        </a:spcAft>
                      </a:pPr>
                      <a:r>
                        <a:rPr lang="en-US" sz="1600" kern="0">
                          <a:effectLst/>
                        </a:rPr>
                        <a:t>p ∧ (q ∨ r) ├ (p ∧ q) ∨ (p ∧ r)</a:t>
                      </a:r>
                      <a:endParaRPr lang="zh-TW" sz="1800" kern="100">
                        <a:effectLst/>
                        <a:latin typeface="Calibri"/>
                        <a:ea typeface="新細明體"/>
                        <a:cs typeface="Times New Roman"/>
                      </a:endParaRPr>
                    </a:p>
                  </a:txBody>
                  <a:tcPr marL="8287" marR="8287" marT="8287" marB="8287" anchor="ctr"/>
                </a:tc>
                <a:tc>
                  <a:txBody>
                    <a:bodyPr/>
                    <a:lstStyle/>
                    <a:p>
                      <a:pPr>
                        <a:spcBef>
                          <a:spcPts val="1200"/>
                        </a:spcBef>
                        <a:spcAft>
                          <a:spcPts val="1200"/>
                        </a:spcAft>
                      </a:pPr>
                      <a:r>
                        <a:rPr lang="en-US" sz="1600" kern="0">
                          <a:effectLst/>
                        </a:rPr>
                        <a:t>p </a:t>
                      </a:r>
                      <a:r>
                        <a:rPr lang="zh-TW" sz="1600" kern="0">
                          <a:effectLst/>
                        </a:rPr>
                        <a:t>與</a:t>
                      </a:r>
                      <a:r>
                        <a:rPr lang="en-US" sz="1600" kern="0">
                          <a:effectLst/>
                        </a:rPr>
                        <a:t>(q </a:t>
                      </a:r>
                      <a:r>
                        <a:rPr lang="zh-TW" sz="1600" kern="0">
                          <a:effectLst/>
                        </a:rPr>
                        <a:t>或</a:t>
                      </a:r>
                      <a:r>
                        <a:rPr lang="en-US" sz="1600" kern="0">
                          <a:effectLst/>
                        </a:rPr>
                        <a:t> r)</a:t>
                      </a:r>
                      <a:r>
                        <a:rPr lang="zh-TW" sz="1600" kern="0">
                          <a:effectLst/>
                        </a:rPr>
                        <a:t>等價於</a:t>
                      </a:r>
                      <a:r>
                        <a:rPr lang="en-US" sz="1600" kern="0">
                          <a:effectLst/>
                        </a:rPr>
                        <a:t>(p </a:t>
                      </a:r>
                      <a:r>
                        <a:rPr lang="zh-TW" sz="1600" kern="0">
                          <a:effectLst/>
                        </a:rPr>
                        <a:t>與</a:t>
                      </a:r>
                      <a:r>
                        <a:rPr lang="en-US" sz="1600" kern="0">
                          <a:effectLst/>
                        </a:rPr>
                        <a:t> q)</a:t>
                      </a:r>
                      <a:r>
                        <a:rPr lang="zh-TW" sz="1600" kern="0">
                          <a:effectLst/>
                        </a:rPr>
                        <a:t>或</a:t>
                      </a:r>
                      <a:r>
                        <a:rPr lang="en-US" sz="1600" kern="0">
                          <a:effectLst/>
                        </a:rPr>
                        <a:t>(p </a:t>
                      </a:r>
                      <a:r>
                        <a:rPr lang="zh-TW" sz="1600" kern="0">
                          <a:effectLst/>
                        </a:rPr>
                        <a:t>與</a:t>
                      </a:r>
                      <a:r>
                        <a:rPr lang="en-US" sz="1600" kern="0">
                          <a:effectLst/>
                        </a:rPr>
                        <a:t> r)</a:t>
                      </a:r>
                      <a:endParaRPr lang="zh-TW" sz="1800" kern="100">
                        <a:effectLst/>
                        <a:latin typeface="Calibri"/>
                        <a:ea typeface="新細明體"/>
                        <a:cs typeface="Times New Roman"/>
                      </a:endParaRPr>
                    </a:p>
                  </a:txBody>
                  <a:tcPr marL="8287" marR="8287" marT="8287" marB="8287" anchor="ctr"/>
                </a:tc>
                <a:extLst>
                  <a:ext uri="{0D108BD9-81ED-4DB2-BD59-A6C34878D82A}">
                    <a16:rowId xmlns:a16="http://schemas.microsoft.com/office/drawing/2014/main" val="10002"/>
                  </a:ext>
                </a:extLst>
              </a:tr>
              <a:tr h="770232">
                <a:tc>
                  <a:txBody>
                    <a:bodyPr/>
                    <a:lstStyle/>
                    <a:p>
                      <a:pPr marL="0" algn="l" defTabSz="914400" rtl="0" eaLnBrk="1" latinLnBrk="0" hangingPunct="1">
                        <a:spcBef>
                          <a:spcPts val="1200"/>
                        </a:spcBef>
                        <a:spcAft>
                          <a:spcPts val="1200"/>
                        </a:spcAft>
                      </a:pPr>
                      <a:r>
                        <a:rPr lang="zh-TW" sz="1600" kern="0" dirty="0">
                          <a:effectLst/>
                        </a:rPr>
                        <a:t>合取式</a:t>
                      </a:r>
                      <a:endParaRPr lang="zh-TW" sz="1600" kern="0" dirty="0">
                        <a:solidFill>
                          <a:schemeClr val="dk1"/>
                        </a:solidFill>
                        <a:effectLst/>
                        <a:latin typeface="+mn-lt"/>
                        <a:ea typeface="+mn-ea"/>
                        <a:cs typeface="+mn-cs"/>
                      </a:endParaRPr>
                    </a:p>
                  </a:txBody>
                  <a:tcPr marL="53035" marR="53035" marT="26518" marB="26518" anchor="ctr">
                    <a:solidFill>
                      <a:srgbClr val="C0C0C0"/>
                    </a:solidFill>
                  </a:tcPr>
                </a:tc>
                <a:tc>
                  <a:txBody>
                    <a:bodyPr/>
                    <a:lstStyle/>
                    <a:p>
                      <a:pPr>
                        <a:spcBef>
                          <a:spcPts val="1200"/>
                        </a:spcBef>
                        <a:spcAft>
                          <a:spcPts val="1200"/>
                        </a:spcAft>
                      </a:pPr>
                      <a:r>
                        <a:rPr lang="en-US" sz="1600" kern="0">
                          <a:effectLst/>
                        </a:rPr>
                        <a:t>p, q ├ (p ∧ q)</a:t>
                      </a:r>
                      <a:endParaRPr lang="zh-TW" sz="1800" kern="100">
                        <a:effectLst/>
                        <a:latin typeface="Calibri"/>
                        <a:ea typeface="新細明體"/>
                        <a:cs typeface="Times New Roman"/>
                      </a:endParaRPr>
                    </a:p>
                  </a:txBody>
                  <a:tcPr marL="53035" marR="53035" marT="26518" marB="26518" anchor="ctr"/>
                </a:tc>
                <a:tc>
                  <a:txBody>
                    <a:bodyPr/>
                    <a:lstStyle/>
                    <a:p>
                      <a:pPr>
                        <a:spcBef>
                          <a:spcPts val="1200"/>
                        </a:spcBef>
                        <a:spcAft>
                          <a:spcPts val="1200"/>
                        </a:spcAft>
                      </a:pPr>
                      <a:r>
                        <a:rPr lang="en-US" sz="1600" kern="0" dirty="0">
                          <a:effectLst/>
                        </a:rPr>
                        <a:t>p </a:t>
                      </a:r>
                      <a:r>
                        <a:rPr lang="zh-TW" sz="1600" kern="0" dirty="0">
                          <a:effectLst/>
                        </a:rPr>
                        <a:t>與</a:t>
                      </a:r>
                      <a:r>
                        <a:rPr lang="en-US" sz="1600" kern="0" dirty="0">
                          <a:effectLst/>
                        </a:rPr>
                        <a:t> q </a:t>
                      </a:r>
                      <a:r>
                        <a:rPr lang="zh-TW" sz="1600" kern="0" dirty="0">
                          <a:effectLst/>
                        </a:rPr>
                        <a:t>分別為真</a:t>
                      </a:r>
                      <a:r>
                        <a:rPr lang="en-US" sz="1600" kern="0" dirty="0">
                          <a:effectLst/>
                        </a:rPr>
                        <a:t>; </a:t>
                      </a:r>
                      <a:r>
                        <a:rPr lang="zh-TW" sz="1600" kern="0" dirty="0">
                          <a:effectLst/>
                        </a:rPr>
                        <a:t>所以，它們結合起來是真</a:t>
                      </a:r>
                      <a:endParaRPr lang="zh-TW" sz="1800" kern="100" dirty="0">
                        <a:effectLst/>
                        <a:latin typeface="Calibri"/>
                        <a:ea typeface="新細明體"/>
                        <a:cs typeface="Times New Roman"/>
                      </a:endParaRPr>
                    </a:p>
                  </a:txBody>
                  <a:tcPr marL="53035" marR="53035" marT="26518" marB="26518" anchor="ctr"/>
                </a:tc>
                <a:tc>
                  <a:txBody>
                    <a:bodyPr/>
                    <a:lstStyle/>
                    <a:p>
                      <a:pPr>
                        <a:spcBef>
                          <a:spcPts val="1200"/>
                        </a:spcBef>
                        <a:spcAft>
                          <a:spcPts val="1200"/>
                        </a:spcAft>
                      </a:pPr>
                      <a:r>
                        <a:rPr lang="zh-TW" sz="1600" b="1" kern="0">
                          <a:effectLst/>
                        </a:rPr>
                        <a:t>分配律</a:t>
                      </a:r>
                      <a:r>
                        <a:rPr lang="en-US" sz="1600" b="1" kern="0">
                          <a:effectLst/>
                        </a:rPr>
                        <a:t>(2)</a:t>
                      </a:r>
                      <a:endParaRPr lang="zh-TW" sz="1800" b="1" kern="100">
                        <a:effectLst/>
                        <a:latin typeface="Calibri"/>
                        <a:ea typeface="新細明體"/>
                        <a:cs typeface="Times New Roman"/>
                      </a:endParaRPr>
                    </a:p>
                  </a:txBody>
                  <a:tcPr marL="8287" marR="8287" marT="8287" marB="8287" anchor="ctr">
                    <a:solidFill>
                      <a:srgbClr val="C0C0C0"/>
                    </a:solidFill>
                  </a:tcPr>
                </a:tc>
                <a:tc>
                  <a:txBody>
                    <a:bodyPr/>
                    <a:lstStyle/>
                    <a:p>
                      <a:pPr>
                        <a:spcBef>
                          <a:spcPts val="1200"/>
                        </a:spcBef>
                        <a:spcAft>
                          <a:spcPts val="1200"/>
                        </a:spcAft>
                      </a:pPr>
                      <a:r>
                        <a:rPr lang="en-US" sz="1600" kern="0">
                          <a:effectLst/>
                        </a:rPr>
                        <a:t>p ∨ (q ∧ r) ├ (p ∨ q) ∧ (p ∨ r)</a:t>
                      </a:r>
                      <a:endParaRPr lang="zh-TW" sz="1800" kern="100">
                        <a:effectLst/>
                        <a:latin typeface="Calibri"/>
                        <a:ea typeface="新細明體"/>
                        <a:cs typeface="Times New Roman"/>
                      </a:endParaRPr>
                    </a:p>
                  </a:txBody>
                  <a:tcPr marL="8287" marR="8287" marT="8287" marB="8287" anchor="ctr"/>
                </a:tc>
                <a:tc>
                  <a:txBody>
                    <a:bodyPr/>
                    <a:lstStyle/>
                    <a:p>
                      <a:pPr>
                        <a:spcBef>
                          <a:spcPts val="1200"/>
                        </a:spcBef>
                        <a:spcAft>
                          <a:spcPts val="1200"/>
                        </a:spcAft>
                      </a:pPr>
                      <a:r>
                        <a:rPr lang="en-US" sz="1600" kern="0">
                          <a:effectLst/>
                        </a:rPr>
                        <a:t>p </a:t>
                      </a:r>
                      <a:r>
                        <a:rPr lang="zh-TW" sz="1600" kern="0">
                          <a:effectLst/>
                        </a:rPr>
                        <a:t>或</a:t>
                      </a:r>
                      <a:r>
                        <a:rPr lang="en-US" sz="1600" kern="0">
                          <a:effectLst/>
                        </a:rPr>
                        <a:t>(q </a:t>
                      </a:r>
                      <a:r>
                        <a:rPr lang="zh-TW" sz="1600" kern="0">
                          <a:effectLst/>
                        </a:rPr>
                        <a:t>與</a:t>
                      </a:r>
                      <a:r>
                        <a:rPr lang="en-US" sz="1600" kern="0">
                          <a:effectLst/>
                        </a:rPr>
                        <a:t> r)</a:t>
                      </a:r>
                      <a:r>
                        <a:rPr lang="zh-TW" sz="1600" kern="0">
                          <a:effectLst/>
                        </a:rPr>
                        <a:t>等價於</a:t>
                      </a:r>
                      <a:r>
                        <a:rPr lang="en-US" sz="1600" kern="0">
                          <a:effectLst/>
                        </a:rPr>
                        <a:t>(p </a:t>
                      </a:r>
                      <a:r>
                        <a:rPr lang="zh-TW" sz="1600" kern="0">
                          <a:effectLst/>
                        </a:rPr>
                        <a:t>或</a:t>
                      </a:r>
                      <a:r>
                        <a:rPr lang="en-US" sz="1600" kern="0">
                          <a:effectLst/>
                        </a:rPr>
                        <a:t> q)</a:t>
                      </a:r>
                      <a:r>
                        <a:rPr lang="zh-TW" sz="1600" kern="0">
                          <a:effectLst/>
                        </a:rPr>
                        <a:t>與</a:t>
                      </a:r>
                      <a:r>
                        <a:rPr lang="en-US" sz="1600" kern="0">
                          <a:effectLst/>
                        </a:rPr>
                        <a:t>(p </a:t>
                      </a:r>
                      <a:r>
                        <a:rPr lang="zh-TW" sz="1600" kern="0">
                          <a:effectLst/>
                        </a:rPr>
                        <a:t>或</a:t>
                      </a:r>
                      <a:r>
                        <a:rPr lang="en-US" sz="1600" kern="0">
                          <a:effectLst/>
                        </a:rPr>
                        <a:t> r)</a:t>
                      </a:r>
                      <a:endParaRPr lang="zh-TW" sz="1800" kern="100">
                        <a:effectLst/>
                        <a:latin typeface="Calibri"/>
                        <a:ea typeface="新細明體"/>
                        <a:cs typeface="Times New Roman"/>
                      </a:endParaRPr>
                    </a:p>
                  </a:txBody>
                  <a:tcPr marL="8287" marR="8287" marT="8287" marB="8287" anchor="ctr"/>
                </a:tc>
                <a:extLst>
                  <a:ext uri="{0D108BD9-81ED-4DB2-BD59-A6C34878D82A}">
                    <a16:rowId xmlns:a16="http://schemas.microsoft.com/office/drawing/2014/main" val="10003"/>
                  </a:ext>
                </a:extLst>
              </a:tr>
              <a:tr h="722841">
                <a:tc>
                  <a:txBody>
                    <a:bodyPr/>
                    <a:lstStyle/>
                    <a:p>
                      <a:pPr marL="0" algn="l" defTabSz="914400" rtl="0" eaLnBrk="1" latinLnBrk="0" hangingPunct="1">
                        <a:spcBef>
                          <a:spcPts val="1200"/>
                        </a:spcBef>
                        <a:spcAft>
                          <a:spcPts val="1200"/>
                        </a:spcAft>
                      </a:pPr>
                      <a:r>
                        <a:rPr lang="zh-TW" sz="1600" kern="0" dirty="0">
                          <a:effectLst/>
                        </a:rPr>
                        <a:t>增加論式</a:t>
                      </a:r>
                      <a:endParaRPr lang="zh-TW" sz="1600" kern="0" dirty="0">
                        <a:solidFill>
                          <a:schemeClr val="dk1"/>
                        </a:solidFill>
                        <a:effectLst/>
                        <a:latin typeface="+mn-lt"/>
                        <a:ea typeface="+mn-ea"/>
                        <a:cs typeface="+mn-cs"/>
                      </a:endParaRPr>
                    </a:p>
                  </a:txBody>
                  <a:tcPr marL="53035" marR="53035" marT="26518" marB="26518" anchor="ctr">
                    <a:solidFill>
                      <a:srgbClr val="C0C0C0"/>
                    </a:solidFill>
                  </a:tcPr>
                </a:tc>
                <a:tc>
                  <a:txBody>
                    <a:bodyPr/>
                    <a:lstStyle/>
                    <a:p>
                      <a:pPr>
                        <a:spcBef>
                          <a:spcPts val="1200"/>
                        </a:spcBef>
                        <a:spcAft>
                          <a:spcPts val="1200"/>
                        </a:spcAft>
                      </a:pPr>
                      <a:r>
                        <a:rPr lang="en-US" sz="1600" kern="0">
                          <a:effectLst/>
                        </a:rPr>
                        <a:t>p ├ (p ∨ q)</a:t>
                      </a:r>
                      <a:endParaRPr lang="zh-TW" sz="1800" kern="100">
                        <a:effectLst/>
                        <a:latin typeface="Calibri"/>
                        <a:ea typeface="新細明體"/>
                        <a:cs typeface="Times New Roman"/>
                      </a:endParaRPr>
                    </a:p>
                  </a:txBody>
                  <a:tcPr marL="53035" marR="53035" marT="26518" marB="26518" anchor="ctr"/>
                </a:tc>
                <a:tc>
                  <a:txBody>
                    <a:bodyPr/>
                    <a:lstStyle/>
                    <a:p>
                      <a:pPr>
                        <a:spcBef>
                          <a:spcPts val="1200"/>
                        </a:spcBef>
                        <a:spcAft>
                          <a:spcPts val="1200"/>
                        </a:spcAft>
                      </a:pPr>
                      <a:r>
                        <a:rPr lang="en-US" sz="1600" kern="0">
                          <a:effectLst/>
                        </a:rPr>
                        <a:t>p </a:t>
                      </a:r>
                      <a:r>
                        <a:rPr lang="zh-TW" sz="1600" kern="0">
                          <a:effectLst/>
                        </a:rPr>
                        <a:t>是真</a:t>
                      </a:r>
                      <a:r>
                        <a:rPr lang="en-US" sz="1600" kern="0">
                          <a:effectLst/>
                        </a:rPr>
                        <a:t>; </a:t>
                      </a:r>
                      <a:r>
                        <a:rPr lang="zh-TW" sz="1600" kern="0">
                          <a:effectLst/>
                        </a:rPr>
                        <a:t>所以析取式</a:t>
                      </a:r>
                      <a:r>
                        <a:rPr lang="en-US" sz="1600" kern="0">
                          <a:effectLst/>
                        </a:rPr>
                        <a:t>(p </a:t>
                      </a:r>
                      <a:r>
                        <a:rPr lang="zh-TW" sz="1600" kern="0">
                          <a:effectLst/>
                        </a:rPr>
                        <a:t>或</a:t>
                      </a:r>
                      <a:r>
                        <a:rPr lang="en-US" sz="1600" kern="0">
                          <a:effectLst/>
                        </a:rPr>
                        <a:t> q)</a:t>
                      </a:r>
                      <a:r>
                        <a:rPr lang="zh-TW" sz="1600" kern="0">
                          <a:effectLst/>
                        </a:rPr>
                        <a:t>為真</a:t>
                      </a:r>
                      <a:endParaRPr lang="zh-TW" sz="1800" kern="100">
                        <a:effectLst/>
                        <a:latin typeface="Calibri"/>
                        <a:ea typeface="新細明體"/>
                        <a:cs typeface="Times New Roman"/>
                      </a:endParaRPr>
                    </a:p>
                  </a:txBody>
                  <a:tcPr marL="53035" marR="53035" marT="26518" marB="26518" anchor="ctr"/>
                </a:tc>
                <a:tc>
                  <a:txBody>
                    <a:bodyPr/>
                    <a:lstStyle/>
                    <a:p>
                      <a:pPr>
                        <a:spcBef>
                          <a:spcPts val="1200"/>
                        </a:spcBef>
                        <a:spcAft>
                          <a:spcPts val="1200"/>
                        </a:spcAft>
                      </a:pPr>
                      <a:r>
                        <a:rPr lang="zh-TW" sz="1600" b="1" kern="0">
                          <a:effectLst/>
                        </a:rPr>
                        <a:t>雙重否定律</a:t>
                      </a:r>
                      <a:endParaRPr lang="zh-TW" sz="1800" b="1" kern="100">
                        <a:effectLst/>
                        <a:latin typeface="Calibri"/>
                        <a:ea typeface="新細明體"/>
                        <a:cs typeface="Times New Roman"/>
                      </a:endParaRPr>
                    </a:p>
                  </a:txBody>
                  <a:tcPr marL="8287" marR="8287" marT="8287" marB="8287" anchor="ctr">
                    <a:solidFill>
                      <a:srgbClr val="C0C0C0"/>
                    </a:solidFill>
                  </a:tcPr>
                </a:tc>
                <a:tc>
                  <a:txBody>
                    <a:bodyPr/>
                    <a:lstStyle/>
                    <a:p>
                      <a:pPr>
                        <a:spcBef>
                          <a:spcPts val="1200"/>
                        </a:spcBef>
                        <a:spcAft>
                          <a:spcPts val="1200"/>
                        </a:spcAft>
                      </a:pPr>
                      <a:r>
                        <a:rPr lang="en-US" sz="1600" kern="0">
                          <a:effectLst/>
                        </a:rPr>
                        <a:t>p ├ ¬¬p</a:t>
                      </a:r>
                      <a:endParaRPr lang="zh-TW" sz="1800" kern="100">
                        <a:effectLst/>
                        <a:latin typeface="Calibri"/>
                        <a:ea typeface="新細明體"/>
                        <a:cs typeface="Times New Roman"/>
                      </a:endParaRPr>
                    </a:p>
                  </a:txBody>
                  <a:tcPr marL="8287" marR="8287" marT="8287" marB="8287" anchor="ctr"/>
                </a:tc>
                <a:tc>
                  <a:txBody>
                    <a:bodyPr/>
                    <a:lstStyle/>
                    <a:p>
                      <a:pPr>
                        <a:spcBef>
                          <a:spcPts val="1200"/>
                        </a:spcBef>
                        <a:spcAft>
                          <a:spcPts val="1200"/>
                        </a:spcAft>
                      </a:pPr>
                      <a:r>
                        <a:rPr lang="en-US" sz="1600" kern="0">
                          <a:effectLst/>
                        </a:rPr>
                        <a:t>p </a:t>
                      </a:r>
                      <a:r>
                        <a:rPr lang="zh-TW" sz="1600" kern="0">
                          <a:effectLst/>
                        </a:rPr>
                        <a:t>等價於非</a:t>
                      </a:r>
                      <a:r>
                        <a:rPr lang="en-US" sz="1600" kern="0">
                          <a:effectLst/>
                        </a:rPr>
                        <a:t> p </a:t>
                      </a:r>
                      <a:r>
                        <a:rPr lang="zh-TW" sz="1600" kern="0">
                          <a:effectLst/>
                        </a:rPr>
                        <a:t>的否定</a:t>
                      </a:r>
                      <a:endParaRPr lang="zh-TW" sz="1800" kern="100">
                        <a:effectLst/>
                        <a:latin typeface="Calibri"/>
                        <a:ea typeface="新細明體"/>
                        <a:cs typeface="Times New Roman"/>
                      </a:endParaRPr>
                    </a:p>
                  </a:txBody>
                  <a:tcPr marL="8287" marR="8287" marT="8287" marB="8287" anchor="ctr"/>
                </a:tc>
                <a:extLst>
                  <a:ext uri="{0D108BD9-81ED-4DB2-BD59-A6C34878D82A}">
                    <a16:rowId xmlns:a16="http://schemas.microsoft.com/office/drawing/2014/main" val="10004"/>
                  </a:ext>
                </a:extLst>
              </a:tr>
              <a:tr h="1026432">
                <a:tc>
                  <a:txBody>
                    <a:bodyPr/>
                    <a:lstStyle/>
                    <a:p>
                      <a:pPr marL="0" algn="l" defTabSz="914400" rtl="0" eaLnBrk="1" latinLnBrk="0" hangingPunct="1">
                        <a:spcBef>
                          <a:spcPts val="1200"/>
                        </a:spcBef>
                        <a:spcAft>
                          <a:spcPts val="1200"/>
                        </a:spcAft>
                      </a:pPr>
                      <a:r>
                        <a:rPr lang="zh-TW" sz="1600" kern="0" dirty="0">
                          <a:effectLst/>
                        </a:rPr>
                        <a:t>合成論式</a:t>
                      </a:r>
                      <a:endParaRPr lang="zh-TW" sz="1600" kern="0" dirty="0">
                        <a:solidFill>
                          <a:schemeClr val="dk1"/>
                        </a:solidFill>
                        <a:effectLst/>
                        <a:latin typeface="+mn-lt"/>
                        <a:ea typeface="+mn-ea"/>
                        <a:cs typeface="+mn-cs"/>
                      </a:endParaRPr>
                    </a:p>
                  </a:txBody>
                  <a:tcPr marL="53035" marR="53035" marT="26518" marB="26518" anchor="ctr">
                    <a:solidFill>
                      <a:srgbClr val="C0C0C0"/>
                    </a:solidFill>
                  </a:tcPr>
                </a:tc>
                <a:tc>
                  <a:txBody>
                    <a:bodyPr/>
                    <a:lstStyle/>
                    <a:p>
                      <a:pPr>
                        <a:spcBef>
                          <a:spcPts val="1200"/>
                        </a:spcBef>
                        <a:spcAft>
                          <a:spcPts val="1200"/>
                        </a:spcAft>
                      </a:pPr>
                      <a:r>
                        <a:rPr lang="en-US" sz="1600" kern="0">
                          <a:effectLst/>
                        </a:rPr>
                        <a:t>(p → q) ∧ (p → r) ├ p → (q ∧ r)</a:t>
                      </a:r>
                      <a:endParaRPr lang="zh-TW" sz="1800" kern="100">
                        <a:effectLst/>
                        <a:latin typeface="Calibri"/>
                        <a:ea typeface="新細明體"/>
                        <a:cs typeface="Times New Roman"/>
                      </a:endParaRPr>
                    </a:p>
                  </a:txBody>
                  <a:tcPr marL="53035" marR="53035" marT="26518" marB="26518" anchor="ctr"/>
                </a:tc>
                <a:tc>
                  <a:txBody>
                    <a:bodyPr/>
                    <a:lstStyle/>
                    <a:p>
                      <a:pPr>
                        <a:spcBef>
                          <a:spcPts val="1200"/>
                        </a:spcBef>
                        <a:spcAft>
                          <a:spcPts val="1200"/>
                        </a:spcAft>
                      </a:pPr>
                      <a:r>
                        <a:rPr lang="zh-TW" altLang="en-US" sz="1600" kern="0" dirty="0" smtClean="0">
                          <a:effectLst/>
                        </a:rPr>
                        <a:t>若</a:t>
                      </a:r>
                      <a:r>
                        <a:rPr lang="en-US" sz="1600" kern="0" dirty="0" smtClean="0">
                          <a:effectLst/>
                        </a:rPr>
                        <a:t> </a:t>
                      </a:r>
                      <a:r>
                        <a:rPr lang="en-US" sz="1600" kern="0" dirty="0">
                          <a:effectLst/>
                        </a:rPr>
                        <a:t>p </a:t>
                      </a:r>
                      <a:r>
                        <a:rPr lang="zh-TW" sz="1600" kern="0" dirty="0">
                          <a:effectLst/>
                        </a:rPr>
                        <a:t>則</a:t>
                      </a:r>
                      <a:r>
                        <a:rPr lang="en-US" sz="1600" kern="0" dirty="0">
                          <a:effectLst/>
                        </a:rPr>
                        <a:t> q; </a:t>
                      </a:r>
                      <a:r>
                        <a:rPr lang="zh-TW" sz="1600" kern="0" dirty="0" smtClean="0">
                          <a:effectLst/>
                        </a:rPr>
                        <a:t>並且</a:t>
                      </a:r>
                      <a:r>
                        <a:rPr lang="zh-TW" altLang="en-US" sz="1600" kern="0" dirty="0" smtClean="0">
                          <a:effectLst/>
                        </a:rPr>
                        <a:t>若</a:t>
                      </a:r>
                      <a:r>
                        <a:rPr lang="en-US" sz="1600" kern="0" dirty="0" smtClean="0">
                          <a:effectLst/>
                        </a:rPr>
                        <a:t> </a:t>
                      </a:r>
                      <a:r>
                        <a:rPr lang="en-US" sz="1600" kern="0" dirty="0">
                          <a:effectLst/>
                        </a:rPr>
                        <a:t>p </a:t>
                      </a:r>
                      <a:r>
                        <a:rPr lang="zh-TW" sz="1600" kern="0" dirty="0">
                          <a:effectLst/>
                        </a:rPr>
                        <a:t>則</a:t>
                      </a:r>
                      <a:r>
                        <a:rPr lang="en-US" sz="1600" kern="0" dirty="0">
                          <a:effectLst/>
                        </a:rPr>
                        <a:t> r; </a:t>
                      </a:r>
                      <a:r>
                        <a:rPr lang="zh-TW" sz="1600" kern="0" dirty="0">
                          <a:effectLst/>
                        </a:rPr>
                        <a:t>所以</a:t>
                      </a:r>
                      <a:r>
                        <a:rPr lang="zh-TW" sz="1600" kern="0" dirty="0" smtClean="0">
                          <a:effectLst/>
                        </a:rPr>
                        <a:t>，</a:t>
                      </a:r>
                      <a:r>
                        <a:rPr lang="zh-TW" altLang="en-US" sz="1600" kern="0" dirty="0" smtClean="0">
                          <a:effectLst/>
                        </a:rPr>
                        <a:t>若</a:t>
                      </a:r>
                      <a:r>
                        <a:rPr lang="en-US" sz="1600" kern="0" dirty="0" smtClean="0">
                          <a:effectLst/>
                        </a:rPr>
                        <a:t> </a:t>
                      </a:r>
                      <a:r>
                        <a:rPr lang="en-US" sz="1600" kern="0" dirty="0">
                          <a:effectLst/>
                        </a:rPr>
                        <a:t>p </a:t>
                      </a:r>
                      <a:r>
                        <a:rPr lang="zh-TW" sz="1600" kern="0" dirty="0">
                          <a:effectLst/>
                        </a:rPr>
                        <a:t>是真則</a:t>
                      </a:r>
                      <a:r>
                        <a:rPr lang="en-US" sz="1600" kern="0" dirty="0">
                          <a:effectLst/>
                        </a:rPr>
                        <a:t> q </a:t>
                      </a:r>
                      <a:r>
                        <a:rPr lang="zh-TW" sz="1600" kern="0" dirty="0">
                          <a:effectLst/>
                        </a:rPr>
                        <a:t>與</a:t>
                      </a:r>
                      <a:r>
                        <a:rPr lang="en-US" sz="1600" kern="0" dirty="0">
                          <a:effectLst/>
                        </a:rPr>
                        <a:t> r </a:t>
                      </a:r>
                      <a:r>
                        <a:rPr lang="zh-TW" sz="1600" kern="0" dirty="0">
                          <a:effectLst/>
                        </a:rPr>
                        <a:t>為真</a:t>
                      </a:r>
                      <a:endParaRPr lang="zh-TW" sz="1800" kern="100" dirty="0">
                        <a:effectLst/>
                        <a:latin typeface="Calibri"/>
                        <a:ea typeface="新細明體"/>
                        <a:cs typeface="Times New Roman"/>
                      </a:endParaRPr>
                    </a:p>
                  </a:txBody>
                  <a:tcPr marL="53035" marR="53035" marT="26518" marB="26518" anchor="ctr"/>
                </a:tc>
                <a:tc>
                  <a:txBody>
                    <a:bodyPr/>
                    <a:lstStyle/>
                    <a:p>
                      <a:pPr>
                        <a:spcBef>
                          <a:spcPts val="1200"/>
                        </a:spcBef>
                        <a:spcAft>
                          <a:spcPts val="1200"/>
                        </a:spcAft>
                      </a:pPr>
                      <a:r>
                        <a:rPr lang="zh-TW" sz="1600" b="1" kern="0" dirty="0">
                          <a:effectLst/>
                        </a:rPr>
                        <a:t>換位律</a:t>
                      </a:r>
                      <a:endParaRPr lang="zh-TW" sz="1800" b="1" kern="100" dirty="0">
                        <a:effectLst/>
                        <a:latin typeface="Calibri"/>
                        <a:ea typeface="新細明體"/>
                        <a:cs typeface="Times New Roman"/>
                      </a:endParaRPr>
                    </a:p>
                  </a:txBody>
                  <a:tcPr marL="8287" marR="8287" marT="8287" marB="8287" anchor="ctr">
                    <a:solidFill>
                      <a:srgbClr val="C0C0C0"/>
                    </a:solidFill>
                  </a:tcPr>
                </a:tc>
                <a:tc>
                  <a:txBody>
                    <a:bodyPr/>
                    <a:lstStyle/>
                    <a:p>
                      <a:pPr>
                        <a:spcBef>
                          <a:spcPts val="1200"/>
                        </a:spcBef>
                        <a:spcAft>
                          <a:spcPts val="1200"/>
                        </a:spcAft>
                      </a:pPr>
                      <a:r>
                        <a:rPr lang="en-US" sz="1600" kern="0">
                          <a:effectLst/>
                        </a:rPr>
                        <a:t>(p → q) ├ (¬q → ¬p)</a:t>
                      </a:r>
                      <a:endParaRPr lang="zh-TW" sz="1800" kern="100">
                        <a:effectLst/>
                        <a:latin typeface="Calibri"/>
                        <a:ea typeface="新細明體"/>
                        <a:cs typeface="Times New Roman"/>
                      </a:endParaRPr>
                    </a:p>
                  </a:txBody>
                  <a:tcPr marL="8287" marR="8287" marT="8287" marB="8287" anchor="ctr"/>
                </a:tc>
                <a:tc>
                  <a:txBody>
                    <a:bodyPr/>
                    <a:lstStyle/>
                    <a:p>
                      <a:pPr>
                        <a:spcBef>
                          <a:spcPts val="1200"/>
                        </a:spcBef>
                        <a:spcAft>
                          <a:spcPts val="1200"/>
                        </a:spcAft>
                      </a:pPr>
                      <a:r>
                        <a:rPr lang="zh-TW" altLang="en-US" sz="1600" kern="0" dirty="0" smtClean="0">
                          <a:effectLst/>
                        </a:rPr>
                        <a:t>若</a:t>
                      </a:r>
                      <a:r>
                        <a:rPr lang="en-US" sz="1600" kern="0" dirty="0" smtClean="0">
                          <a:effectLst/>
                        </a:rPr>
                        <a:t> </a:t>
                      </a:r>
                      <a:r>
                        <a:rPr lang="en-US" sz="1600" kern="0" dirty="0">
                          <a:effectLst/>
                        </a:rPr>
                        <a:t>p </a:t>
                      </a:r>
                      <a:r>
                        <a:rPr lang="zh-TW" sz="1600" kern="0" dirty="0">
                          <a:effectLst/>
                        </a:rPr>
                        <a:t>則</a:t>
                      </a:r>
                      <a:r>
                        <a:rPr lang="en-US" sz="1600" kern="0" dirty="0">
                          <a:effectLst/>
                        </a:rPr>
                        <a:t> q </a:t>
                      </a:r>
                      <a:r>
                        <a:rPr lang="zh-TW" sz="1600" kern="0" dirty="0">
                          <a:effectLst/>
                        </a:rPr>
                        <a:t>等價於如果非</a:t>
                      </a:r>
                      <a:r>
                        <a:rPr lang="en-US" sz="1600" kern="0" dirty="0">
                          <a:effectLst/>
                        </a:rPr>
                        <a:t> q </a:t>
                      </a:r>
                      <a:r>
                        <a:rPr lang="zh-TW" sz="1600" kern="0" dirty="0">
                          <a:effectLst/>
                        </a:rPr>
                        <a:t>則非</a:t>
                      </a:r>
                      <a:r>
                        <a:rPr lang="en-US" sz="1600" kern="0" dirty="0">
                          <a:effectLst/>
                        </a:rPr>
                        <a:t> p</a:t>
                      </a:r>
                      <a:endParaRPr lang="zh-TW" sz="1800" kern="100" dirty="0">
                        <a:effectLst/>
                        <a:latin typeface="Calibri"/>
                        <a:ea typeface="新細明體"/>
                        <a:cs typeface="Times New Roman"/>
                      </a:endParaRPr>
                    </a:p>
                  </a:txBody>
                  <a:tcPr marL="8287" marR="8287" marT="8287" marB="8287"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784783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TW" altLang="en-US" dirty="0" smtClean="0">
                <a:solidFill>
                  <a:srgbClr val="3333FF"/>
                </a:solidFill>
              </a:rPr>
              <a:t>演繹法範例</a:t>
            </a:r>
            <a:endParaRPr lang="en-US" altLang="zh-TW" dirty="0" smtClean="0"/>
          </a:p>
        </p:txBody>
      </p:sp>
      <p:sp>
        <p:nvSpPr>
          <p:cNvPr id="54275" name="Rectangle 3"/>
          <p:cNvSpPr>
            <a:spLocks noGrp="1" noChangeArrowheads="1"/>
          </p:cNvSpPr>
          <p:nvPr>
            <p:ph type="body" idx="1"/>
          </p:nvPr>
        </p:nvSpPr>
        <p:spPr>
          <a:xfrm>
            <a:off x="-72008" y="1916832"/>
            <a:ext cx="9036496" cy="4724400"/>
          </a:xfrm>
        </p:spPr>
        <p:txBody>
          <a:bodyPr/>
          <a:lstStyle/>
          <a:p>
            <a:pPr eaLnBrk="1"/>
            <a:r>
              <a:rPr lang="zh-TW" altLang="en-US" sz="2800" dirty="0" smtClean="0">
                <a:solidFill>
                  <a:srgbClr val="3333FF"/>
                </a:solidFill>
              </a:rPr>
              <a:t>定理</a:t>
            </a:r>
            <a:r>
              <a:rPr lang="en-US" altLang="zh-TW" sz="2800" dirty="0" smtClean="0">
                <a:solidFill>
                  <a:srgbClr val="3333FF"/>
                </a:solidFill>
              </a:rPr>
              <a:t>:</a:t>
            </a:r>
            <a:r>
              <a:rPr lang="zh-TW" altLang="en-US" sz="2800" dirty="0" smtClean="0">
                <a:solidFill>
                  <a:srgbClr val="3333FF"/>
                </a:solidFill>
              </a:rPr>
              <a:t> 歐幾里德演算法是正確的。</a:t>
            </a:r>
            <a:endParaRPr lang="en-US" altLang="zh-TW" sz="2800" dirty="0" smtClean="0">
              <a:solidFill>
                <a:srgbClr val="3333FF"/>
              </a:solidFill>
            </a:endParaRPr>
          </a:p>
          <a:p>
            <a:pPr eaLnBrk="1"/>
            <a:r>
              <a:rPr lang="zh-TW" altLang="en-US" sz="2800" dirty="0" smtClean="0"/>
              <a:t>證明</a:t>
            </a:r>
            <a:r>
              <a:rPr lang="en-US" altLang="zh-TW" sz="2800" dirty="0" smtClean="0"/>
              <a:t>:</a:t>
            </a:r>
            <a:br>
              <a:rPr lang="en-US" altLang="zh-TW" sz="2800" dirty="0" smtClean="0"/>
            </a:br>
            <a:r>
              <a:rPr lang="zh-TW" altLang="en-US" sz="2800" dirty="0" smtClean="0"/>
              <a:t>只要證明</a:t>
            </a:r>
            <a:r>
              <a:rPr lang="en-US" altLang="zh-TW" sz="2800" dirty="0" err="1" smtClean="0"/>
              <a:t>gcd</a:t>
            </a:r>
            <a:r>
              <a:rPr lang="en-US" altLang="zh-TW" sz="2800" dirty="0" smtClean="0"/>
              <a:t>(</a:t>
            </a:r>
            <a:r>
              <a:rPr lang="en-US" altLang="zh-TW" sz="2800" dirty="0" err="1" smtClean="0"/>
              <a:t>m,n</a:t>
            </a:r>
            <a:r>
              <a:rPr lang="en-US" altLang="zh-TW" sz="2800" dirty="0" smtClean="0"/>
              <a:t>)=</a:t>
            </a:r>
            <a:r>
              <a:rPr lang="en-US" altLang="zh-TW" sz="2800" dirty="0" err="1" smtClean="0"/>
              <a:t>gcd</a:t>
            </a:r>
            <a:r>
              <a:rPr lang="en-US" altLang="zh-TW" sz="2800" dirty="0" smtClean="0"/>
              <a:t>(</a:t>
            </a:r>
            <a:r>
              <a:rPr lang="en-US" altLang="zh-TW" sz="2800" dirty="0" err="1" smtClean="0"/>
              <a:t>n,r</a:t>
            </a:r>
            <a:r>
              <a:rPr lang="en-US" altLang="zh-TW" sz="2800" dirty="0" smtClean="0"/>
              <a:t>)</a:t>
            </a:r>
            <a:r>
              <a:rPr lang="zh-TW" altLang="en-US" sz="2800" dirty="0" smtClean="0"/>
              <a:t>就可得證，其中</a:t>
            </a:r>
            <a:r>
              <a:rPr lang="en-US" altLang="zh-TW" sz="2800" dirty="0" smtClean="0"/>
              <a:t>r=</a:t>
            </a:r>
            <a:r>
              <a:rPr lang="en-US" altLang="zh-TW" sz="2800" dirty="0" err="1" smtClean="0"/>
              <a:t>m%n</a:t>
            </a:r>
            <a:r>
              <a:rPr lang="zh-TW" altLang="en-US" sz="2800" dirty="0" smtClean="0"/>
              <a:t>。</a:t>
            </a:r>
            <a:r>
              <a:rPr lang="en-US" altLang="zh-TW" sz="2800" dirty="0" smtClean="0"/>
              <a:t/>
            </a:r>
            <a:br>
              <a:rPr lang="en-US" altLang="zh-TW" sz="2800" dirty="0" smtClean="0"/>
            </a:br>
            <a:r>
              <a:rPr lang="zh-TW" altLang="en-US" sz="2800" dirty="0" smtClean="0"/>
              <a:t>令</a:t>
            </a:r>
            <a:r>
              <a:rPr lang="en-US" altLang="zh-TW" sz="2800" dirty="0" err="1" smtClean="0"/>
              <a:t>gcd</a:t>
            </a:r>
            <a:r>
              <a:rPr lang="en-US" altLang="zh-TW" sz="2800" dirty="0" smtClean="0"/>
              <a:t>(</a:t>
            </a:r>
            <a:r>
              <a:rPr lang="en-US" altLang="zh-TW" sz="2800" dirty="0" err="1" smtClean="0"/>
              <a:t>m,n</a:t>
            </a:r>
            <a:r>
              <a:rPr lang="en-US" altLang="zh-TW" sz="2800" dirty="0" smtClean="0"/>
              <a:t>)=g</a:t>
            </a:r>
            <a:r>
              <a:rPr lang="zh-TW" altLang="en-US" sz="2800" dirty="0" smtClean="0"/>
              <a:t>，則我們可得</a:t>
            </a:r>
            <a:r>
              <a:rPr lang="en-US" altLang="zh-TW" sz="2800" dirty="0" smtClean="0"/>
              <a:t>m=</a:t>
            </a:r>
            <a:r>
              <a:rPr lang="en-US" altLang="zh-TW" sz="2800" dirty="0" err="1" smtClean="0"/>
              <a:t>ig</a:t>
            </a:r>
            <a:r>
              <a:rPr lang="en-US" altLang="zh-TW" sz="2800" dirty="0" smtClean="0"/>
              <a:t>, n=</a:t>
            </a:r>
            <a:r>
              <a:rPr lang="en-US" altLang="zh-TW" sz="2800" dirty="0" err="1" smtClean="0"/>
              <a:t>jg</a:t>
            </a:r>
            <a:r>
              <a:rPr lang="zh-TW" altLang="en-US" sz="2800" dirty="0" smtClean="0"/>
              <a:t>。</a:t>
            </a:r>
            <a:r>
              <a:rPr lang="en-US" altLang="zh-TW" sz="2800" dirty="0" smtClean="0"/>
              <a:t>r=m-</a:t>
            </a:r>
            <a:r>
              <a:rPr lang="en-US" altLang="zh-TW" sz="2800" dirty="0" err="1" smtClean="0"/>
              <a:t>kn</a:t>
            </a:r>
            <a:r>
              <a:rPr lang="en-US" altLang="zh-TW" sz="2800" dirty="0" smtClean="0"/>
              <a:t>=</a:t>
            </a:r>
            <a:r>
              <a:rPr lang="en-US" altLang="zh-TW" sz="2800" dirty="0" err="1" smtClean="0"/>
              <a:t>ig-jkg</a:t>
            </a:r>
            <a:r>
              <a:rPr lang="en-US" altLang="zh-TW" sz="2800" dirty="0" smtClean="0"/>
              <a:t> = (</a:t>
            </a:r>
            <a:r>
              <a:rPr lang="en-US" altLang="zh-TW" sz="2800" dirty="0" err="1" smtClean="0"/>
              <a:t>i-jk</a:t>
            </a:r>
            <a:r>
              <a:rPr lang="en-US" altLang="zh-TW" sz="2800" dirty="0" smtClean="0"/>
              <a:t>)g</a:t>
            </a:r>
            <a:r>
              <a:rPr lang="zh-TW" altLang="en-US" sz="2800" dirty="0" smtClean="0"/>
              <a:t>，這表示</a:t>
            </a:r>
            <a:r>
              <a:rPr lang="en-US" altLang="zh-TW" sz="2800" dirty="0" smtClean="0"/>
              <a:t>g</a:t>
            </a:r>
            <a:r>
              <a:rPr lang="zh-TW" altLang="en-US" sz="2800" dirty="0" smtClean="0"/>
              <a:t>也是</a:t>
            </a:r>
            <a:r>
              <a:rPr lang="en-US" altLang="zh-TW" sz="2800" dirty="0" smtClean="0"/>
              <a:t>r</a:t>
            </a:r>
            <a:r>
              <a:rPr lang="zh-TW" altLang="en-US" sz="2800" dirty="0" smtClean="0"/>
              <a:t>的因數。設</a:t>
            </a:r>
            <a:r>
              <a:rPr lang="en-US" altLang="zh-TW" sz="2800" dirty="0" smtClean="0"/>
              <a:t>j</a:t>
            </a:r>
            <a:r>
              <a:rPr lang="zh-TW" altLang="en-US" sz="2800" dirty="0" smtClean="0"/>
              <a:t>與</a:t>
            </a:r>
            <a:r>
              <a:rPr lang="en-US" altLang="zh-TW" sz="2800" dirty="0" err="1" smtClean="0"/>
              <a:t>i-jk</a:t>
            </a:r>
            <a:r>
              <a:rPr lang="zh-TW" altLang="en-US" sz="2800" dirty="0" smtClean="0"/>
              <a:t>的最大公因數為</a:t>
            </a:r>
            <a:r>
              <a:rPr lang="en-US" altLang="zh-TW" sz="2800" dirty="0" smtClean="0"/>
              <a:t>d</a:t>
            </a:r>
            <a:r>
              <a:rPr lang="zh-TW" altLang="en-US" sz="2800" dirty="0" smtClean="0"/>
              <a:t>，則可設</a:t>
            </a:r>
            <a:r>
              <a:rPr lang="en-US" altLang="zh-TW" sz="2800" dirty="0" smtClean="0"/>
              <a:t>j=</a:t>
            </a:r>
            <a:r>
              <a:rPr lang="en-US" altLang="zh-TW" sz="2800" dirty="0" err="1" smtClean="0"/>
              <a:t>xd</a:t>
            </a:r>
            <a:r>
              <a:rPr lang="en-US" altLang="zh-TW" sz="2800" dirty="0" smtClean="0"/>
              <a:t>, </a:t>
            </a:r>
            <a:r>
              <a:rPr lang="en-US" altLang="zh-TW" sz="2800" dirty="0" err="1" smtClean="0"/>
              <a:t>i-jk</a:t>
            </a:r>
            <a:r>
              <a:rPr lang="en-US" altLang="zh-TW" sz="2800" dirty="0" smtClean="0"/>
              <a:t>=</a:t>
            </a:r>
            <a:r>
              <a:rPr lang="en-US" altLang="zh-TW" sz="2800" dirty="0" err="1" smtClean="0"/>
              <a:t>yd</a:t>
            </a:r>
            <a:r>
              <a:rPr lang="zh-TW" altLang="en-US" sz="2800" dirty="0" smtClean="0"/>
              <a:t>。我們可得</a:t>
            </a:r>
            <a:r>
              <a:rPr lang="en-US" altLang="zh-TW" sz="2800" dirty="0" err="1" smtClean="0"/>
              <a:t>i</a:t>
            </a:r>
            <a:r>
              <a:rPr lang="en-US" altLang="zh-TW" sz="2800" dirty="0" smtClean="0"/>
              <a:t>=</a:t>
            </a:r>
            <a:r>
              <a:rPr lang="en-US" altLang="zh-TW" sz="2800" dirty="0" err="1" smtClean="0"/>
              <a:t>jk-yd</a:t>
            </a:r>
            <a:r>
              <a:rPr lang="en-US" altLang="zh-TW" sz="2800" dirty="0" smtClean="0"/>
              <a:t>=</a:t>
            </a:r>
            <a:r>
              <a:rPr lang="en-US" altLang="zh-TW" sz="2800" dirty="0" err="1" smtClean="0"/>
              <a:t>xdk-yd</a:t>
            </a:r>
            <a:r>
              <a:rPr lang="en-US" altLang="zh-TW" sz="2800" dirty="0" smtClean="0"/>
              <a:t>=(</a:t>
            </a:r>
            <a:r>
              <a:rPr lang="en-US" altLang="zh-TW" sz="2800" dirty="0" err="1" smtClean="0"/>
              <a:t>xk</a:t>
            </a:r>
            <a:r>
              <a:rPr lang="en-US" altLang="zh-TW" sz="2800" dirty="0" smtClean="0"/>
              <a:t>-y)d</a:t>
            </a:r>
            <a:r>
              <a:rPr lang="zh-TW" altLang="en-US" sz="2800" dirty="0" smtClean="0"/>
              <a:t>。因而推得</a:t>
            </a:r>
            <a:r>
              <a:rPr lang="en-US" altLang="zh-TW" sz="2800" dirty="0" smtClean="0"/>
              <a:t>m=(</a:t>
            </a:r>
            <a:r>
              <a:rPr lang="en-US" altLang="zh-TW" sz="2800" dirty="0" err="1" smtClean="0"/>
              <a:t>xk</a:t>
            </a:r>
            <a:r>
              <a:rPr lang="en-US" altLang="zh-TW" sz="2800" dirty="0" smtClean="0"/>
              <a:t>-y)dg, n=</a:t>
            </a:r>
            <a:r>
              <a:rPr lang="en-US" altLang="zh-TW" sz="2800" dirty="0" err="1" smtClean="0"/>
              <a:t>xdg</a:t>
            </a:r>
            <a:r>
              <a:rPr lang="zh-TW" altLang="en-US" sz="2800" dirty="0" smtClean="0"/>
              <a:t>，並可推得</a:t>
            </a:r>
            <a:r>
              <a:rPr lang="en-US" altLang="zh-TW" sz="2800" dirty="0" err="1" smtClean="0"/>
              <a:t>gcd</a:t>
            </a:r>
            <a:r>
              <a:rPr lang="en-US" altLang="zh-TW" sz="2800" dirty="0" smtClean="0"/>
              <a:t>(</a:t>
            </a:r>
            <a:r>
              <a:rPr lang="en-US" altLang="zh-TW" sz="2800" dirty="0" err="1" smtClean="0"/>
              <a:t>m,n</a:t>
            </a:r>
            <a:r>
              <a:rPr lang="en-US" altLang="zh-TW" sz="2800" dirty="0" smtClean="0"/>
              <a:t>)=dg</a:t>
            </a:r>
            <a:r>
              <a:rPr lang="zh-TW" altLang="en-US" sz="2800" dirty="0" smtClean="0"/>
              <a:t>。因為</a:t>
            </a:r>
            <a:r>
              <a:rPr lang="en-US" altLang="zh-TW" sz="2800" dirty="0" err="1"/>
              <a:t>gcd</a:t>
            </a:r>
            <a:r>
              <a:rPr lang="en-US" altLang="zh-TW" sz="2800" dirty="0"/>
              <a:t>(</a:t>
            </a:r>
            <a:r>
              <a:rPr lang="en-US" altLang="zh-TW" sz="2800" dirty="0" err="1"/>
              <a:t>m,n</a:t>
            </a:r>
            <a:r>
              <a:rPr lang="en-US" altLang="zh-TW" sz="2800" dirty="0"/>
              <a:t>)=</a:t>
            </a:r>
            <a:r>
              <a:rPr lang="en-US" altLang="zh-TW" sz="2800" dirty="0" smtClean="0"/>
              <a:t>g</a:t>
            </a:r>
            <a:r>
              <a:rPr lang="zh-TW" altLang="en-US" sz="2800" dirty="0" smtClean="0"/>
              <a:t>，我們可推得</a:t>
            </a:r>
            <a:r>
              <a:rPr lang="en-US" altLang="zh-TW" sz="2800" dirty="0" smtClean="0"/>
              <a:t>d=1(</a:t>
            </a:r>
            <a:r>
              <a:rPr lang="zh-TW" altLang="en-US" sz="2800" dirty="0" smtClean="0"/>
              <a:t>也就是</a:t>
            </a:r>
            <a:r>
              <a:rPr lang="en-US" altLang="zh-TW" sz="2800" dirty="0" err="1" smtClean="0"/>
              <a:t>i-jk</a:t>
            </a:r>
            <a:r>
              <a:rPr lang="zh-TW" altLang="en-US" sz="2800" dirty="0" smtClean="0"/>
              <a:t>與</a:t>
            </a:r>
            <a:r>
              <a:rPr lang="en-US" altLang="zh-TW" sz="2800" dirty="0" smtClean="0"/>
              <a:t>j</a:t>
            </a:r>
            <a:r>
              <a:rPr lang="zh-TW" altLang="en-US" sz="2800" dirty="0" smtClean="0"/>
              <a:t>互質</a:t>
            </a:r>
            <a:r>
              <a:rPr lang="en-US" altLang="zh-TW" sz="2800" dirty="0" smtClean="0"/>
              <a:t>)</a:t>
            </a:r>
            <a:r>
              <a:rPr lang="zh-TW" altLang="en-US" sz="2800" dirty="0" smtClean="0"/>
              <a:t>。所以</a:t>
            </a:r>
            <a:r>
              <a:rPr lang="en-US" altLang="zh-TW" sz="2800" dirty="0" err="1" smtClean="0"/>
              <a:t>gcd</a:t>
            </a:r>
            <a:r>
              <a:rPr lang="en-US" altLang="zh-TW" sz="2800" dirty="0" smtClean="0"/>
              <a:t>(</a:t>
            </a:r>
            <a:r>
              <a:rPr lang="en-US" altLang="zh-TW" sz="2800" dirty="0" err="1" smtClean="0"/>
              <a:t>n,r</a:t>
            </a:r>
            <a:r>
              <a:rPr lang="en-US" altLang="zh-TW" sz="2800" dirty="0" smtClean="0"/>
              <a:t>)=</a:t>
            </a:r>
            <a:r>
              <a:rPr lang="en-US" altLang="zh-TW" sz="2800" dirty="0" err="1" smtClean="0"/>
              <a:t>gcd</a:t>
            </a:r>
            <a:r>
              <a:rPr lang="en-US" altLang="zh-TW" sz="2800" dirty="0" smtClean="0"/>
              <a:t>(</a:t>
            </a:r>
            <a:r>
              <a:rPr lang="en-US" altLang="zh-TW" sz="2800" dirty="0" err="1" smtClean="0"/>
              <a:t>jg</a:t>
            </a:r>
            <a:r>
              <a:rPr lang="en-US" altLang="zh-TW" sz="2800" dirty="0" smtClean="0"/>
              <a:t>,</a:t>
            </a:r>
            <a:r>
              <a:rPr lang="zh-TW" altLang="en-US" sz="2800" smtClean="0"/>
              <a:t> </a:t>
            </a:r>
            <a:r>
              <a:rPr lang="en-US" altLang="zh-TW" sz="2800" smtClean="0"/>
              <a:t>i-jkg</a:t>
            </a:r>
            <a:r>
              <a:rPr lang="en-US" altLang="zh-TW" sz="2800" dirty="0" smtClean="0"/>
              <a:t>)=g</a:t>
            </a:r>
            <a:r>
              <a:rPr lang="zh-TW" altLang="en-US" sz="2800" dirty="0" smtClean="0"/>
              <a:t>，故得證。   </a:t>
            </a:r>
            <a:r>
              <a:rPr lang="zh-TW" altLang="en-US" sz="2800" kern="1200" dirty="0" smtClean="0"/>
              <a:t>      □</a:t>
            </a:r>
            <a:endParaRPr lang="en-US" altLang="zh-TW" sz="2800" dirty="0" smtClean="0"/>
          </a:p>
        </p:txBody>
      </p:sp>
      <p:sp>
        <p:nvSpPr>
          <p:cNvPr id="5632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4E68A82D-D66C-402C-AE6F-77A4F494A2CE}" type="slidenum">
              <a:rPr kumimoji="0" lang="en-US" altLang="zh-TW" sz="1400" smtClean="0"/>
              <a:pPr>
                <a:spcBef>
                  <a:spcPct val="0"/>
                </a:spcBef>
                <a:buClrTx/>
                <a:buSzTx/>
                <a:buFontTx/>
                <a:buNone/>
              </a:pPr>
              <a:t>62</a:t>
            </a:fld>
            <a:endParaRPr kumimoji="0" lang="en-US" altLang="zh-TW" sz="1400" dirty="0" smtClean="0"/>
          </a:p>
        </p:txBody>
      </p:sp>
    </p:spTree>
    <p:extLst>
      <p:ext uri="{BB962C8B-B14F-4D97-AF65-F5344CB8AC3E}">
        <p14:creationId xmlns:p14="http://schemas.microsoft.com/office/powerpoint/2010/main" val="139739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TW" altLang="en-US" dirty="0" smtClean="0">
                <a:solidFill>
                  <a:srgbClr val="3333FF"/>
                </a:solidFill>
              </a:rPr>
              <a:t>歸納法</a:t>
            </a:r>
            <a:endParaRPr lang="en-US" altLang="zh-TW" dirty="0" smtClean="0"/>
          </a:p>
        </p:txBody>
      </p:sp>
      <p:sp>
        <p:nvSpPr>
          <p:cNvPr id="54275" name="Rectangle 3"/>
          <p:cNvSpPr>
            <a:spLocks noGrp="1" noChangeArrowheads="1"/>
          </p:cNvSpPr>
          <p:nvPr>
            <p:ph type="body" idx="1"/>
          </p:nvPr>
        </p:nvSpPr>
        <p:spPr>
          <a:xfrm>
            <a:off x="107504" y="2017713"/>
            <a:ext cx="8847584" cy="4724400"/>
          </a:xfrm>
        </p:spPr>
        <p:txBody>
          <a:bodyPr/>
          <a:lstStyle/>
          <a:p>
            <a:pPr algn="just" eaLnBrk="1"/>
            <a:r>
              <a:rPr lang="zh-TW" altLang="en-US" sz="2400" dirty="0" smtClean="0">
                <a:solidFill>
                  <a:srgbClr val="3333FF"/>
                </a:solidFill>
              </a:rPr>
              <a:t>歸納法</a:t>
            </a:r>
            <a:r>
              <a:rPr lang="en-US" altLang="zh-TW" sz="2400" dirty="0" smtClean="0">
                <a:solidFill>
                  <a:srgbClr val="3333FF"/>
                </a:solidFill>
              </a:rPr>
              <a:t>(induction)</a:t>
            </a:r>
            <a:r>
              <a:rPr lang="zh-TW" altLang="en-US" sz="2400" dirty="0" smtClean="0"/>
              <a:t>通常用於證明命題針對大於某個基礎值的自然數</a:t>
            </a:r>
            <a:r>
              <a:rPr lang="en-US" altLang="zh-TW" sz="2400" dirty="0" smtClean="0"/>
              <a:t>n</a:t>
            </a:r>
            <a:r>
              <a:rPr lang="zh-TW" altLang="en-US" sz="2400" dirty="0" smtClean="0"/>
              <a:t>均成立。</a:t>
            </a:r>
            <a:endParaRPr lang="en-US" altLang="zh-TW" sz="2400" dirty="0" smtClean="0"/>
          </a:p>
          <a:p>
            <a:pPr algn="just" eaLnBrk="1"/>
            <a:endParaRPr lang="en-US" altLang="zh-TW" sz="2400" dirty="0" smtClean="0"/>
          </a:p>
          <a:p>
            <a:pPr algn="just" eaLnBrk="1"/>
            <a:r>
              <a:rPr lang="zh-TW" altLang="en-US" sz="2400" dirty="0" smtClean="0"/>
              <a:t>證明思維</a:t>
            </a:r>
            <a:r>
              <a:rPr lang="en-US" altLang="zh-TW" sz="2400" dirty="0" smtClean="0"/>
              <a:t>:</a:t>
            </a:r>
          </a:p>
          <a:p>
            <a:pPr lvl="1" algn="just" eaLnBrk="1"/>
            <a:r>
              <a:rPr lang="zh-TW" altLang="en-US" sz="2000" dirty="0"/>
              <a:t>歸納基</a:t>
            </a:r>
            <a:r>
              <a:rPr lang="zh-TW" altLang="en-US" sz="2000" dirty="0" smtClean="0"/>
              <a:t>底</a:t>
            </a:r>
            <a:r>
              <a:rPr lang="en-US" altLang="zh-TW" sz="2000" dirty="0" smtClean="0"/>
              <a:t>(induction base):</a:t>
            </a:r>
            <a:r>
              <a:rPr lang="zh-TW" altLang="en-US" sz="2000" dirty="0"/>
              <a:t>先證明</a:t>
            </a:r>
            <a:r>
              <a:rPr lang="zh-TW" altLang="en-US" sz="2000" dirty="0" smtClean="0"/>
              <a:t>當</a:t>
            </a:r>
            <a:r>
              <a:rPr lang="en-US" altLang="zh-TW" sz="2000" dirty="0" smtClean="0"/>
              <a:t>n</a:t>
            </a:r>
            <a:r>
              <a:rPr lang="zh-TW" altLang="en-US" sz="2000" dirty="0" smtClean="0"/>
              <a:t>等於基礎值</a:t>
            </a:r>
            <a:r>
              <a:rPr lang="en-US" altLang="zh-TW" sz="2000" dirty="0" smtClean="0"/>
              <a:t>n</a:t>
            </a:r>
            <a:r>
              <a:rPr lang="en-US" altLang="zh-TW" sz="2000" baseline="-25000" dirty="0" smtClean="0"/>
              <a:t>0</a:t>
            </a:r>
            <a:r>
              <a:rPr lang="zh-TW" altLang="en-US" sz="2000" dirty="0" smtClean="0"/>
              <a:t>時命題成立。</a:t>
            </a:r>
            <a:endParaRPr lang="en-US" altLang="zh-TW" sz="2000" dirty="0" smtClean="0"/>
          </a:p>
          <a:p>
            <a:pPr lvl="1" algn="just" eaLnBrk="1"/>
            <a:r>
              <a:rPr lang="zh-TW" altLang="en-US" sz="2000" dirty="0" smtClean="0"/>
              <a:t>歸納假設</a:t>
            </a:r>
            <a:r>
              <a:rPr lang="en-US" altLang="zh-TW" sz="2000" dirty="0" smtClean="0"/>
              <a:t>(induction hypothesis): </a:t>
            </a:r>
            <a:r>
              <a:rPr lang="zh-TW" altLang="en-US" sz="2000" dirty="0" smtClean="0"/>
              <a:t>假設</a:t>
            </a:r>
            <a:r>
              <a:rPr lang="zh-TW" altLang="en-US" sz="2000" dirty="0"/>
              <a:t>當</a:t>
            </a:r>
            <a:r>
              <a:rPr lang="en-US" altLang="zh-TW" sz="2000" dirty="0" smtClean="0"/>
              <a:t>n=k</a:t>
            </a:r>
            <a:r>
              <a:rPr lang="en-US" altLang="zh-TW" sz="2000" dirty="0" smtClean="0">
                <a:sym typeface="Symbol"/>
              </a:rPr>
              <a:t></a:t>
            </a:r>
            <a:r>
              <a:rPr lang="en-US" altLang="zh-TW" sz="2000" dirty="0" smtClean="0"/>
              <a:t>n</a:t>
            </a:r>
            <a:r>
              <a:rPr lang="en-US" altLang="zh-TW" sz="2000" baseline="-25000" dirty="0" smtClean="0"/>
              <a:t>0</a:t>
            </a:r>
            <a:r>
              <a:rPr lang="zh-TW" altLang="en-US" sz="2000" dirty="0" smtClean="0"/>
              <a:t>時命題成立。</a:t>
            </a:r>
            <a:endParaRPr lang="en-US" altLang="zh-TW" sz="2000" dirty="0"/>
          </a:p>
          <a:p>
            <a:pPr lvl="1" algn="just" eaLnBrk="1"/>
            <a:r>
              <a:rPr lang="zh-TW" altLang="en-US" sz="2000" dirty="0" smtClean="0"/>
              <a:t>歸納步驟</a:t>
            </a:r>
            <a:r>
              <a:rPr lang="en-US" altLang="zh-TW" sz="2000" dirty="0" smtClean="0"/>
              <a:t>(induction step): </a:t>
            </a:r>
            <a:r>
              <a:rPr lang="zh-TW" altLang="en-US" sz="2000" dirty="0" smtClean="0"/>
              <a:t>基於歸納假設推導</a:t>
            </a:r>
            <a:r>
              <a:rPr lang="en-US" altLang="zh-TW" sz="2000" dirty="0" smtClean="0"/>
              <a:t>(deduce)n=K+1</a:t>
            </a:r>
            <a:r>
              <a:rPr lang="zh-TW" altLang="en-US" sz="2000" dirty="0" smtClean="0"/>
              <a:t>時命題也成立。</a:t>
            </a:r>
            <a:endParaRPr lang="en-US" altLang="zh-TW" sz="2000" dirty="0"/>
          </a:p>
          <a:p>
            <a:pPr lvl="1" algn="just" eaLnBrk="1"/>
            <a:r>
              <a:rPr lang="zh-TW" altLang="en-US" sz="2000" dirty="0" smtClean="0"/>
              <a:t>最後根據歸納原則</a:t>
            </a:r>
            <a:r>
              <a:rPr lang="en-US" altLang="zh-TW" sz="2000" dirty="0" smtClean="0"/>
              <a:t>(induction principle)</a:t>
            </a:r>
            <a:r>
              <a:rPr lang="zh-TW" altLang="en-US" sz="2000" dirty="0" smtClean="0"/>
              <a:t>即可</a:t>
            </a:r>
            <a:r>
              <a:rPr lang="zh-TW" altLang="en-US" sz="2000" dirty="0"/>
              <a:t>證明當</a:t>
            </a:r>
            <a:r>
              <a:rPr lang="en-US" altLang="zh-TW" sz="2000" dirty="0" smtClean="0"/>
              <a:t>n</a:t>
            </a:r>
            <a:r>
              <a:rPr lang="zh-TW" altLang="en-US" sz="2000" dirty="0" smtClean="0"/>
              <a:t>大於或等於</a:t>
            </a:r>
            <a:r>
              <a:rPr lang="zh-TW" altLang="en-US" sz="2000" dirty="0"/>
              <a:t>基礎值</a:t>
            </a:r>
            <a:r>
              <a:rPr lang="en-US" altLang="zh-TW" sz="2000" dirty="0"/>
              <a:t>n</a:t>
            </a:r>
            <a:r>
              <a:rPr lang="en-US" altLang="zh-TW" sz="2000" baseline="-25000" dirty="0"/>
              <a:t>0</a:t>
            </a:r>
            <a:r>
              <a:rPr lang="zh-TW" altLang="en-US" sz="2000" dirty="0"/>
              <a:t>時</a:t>
            </a:r>
            <a:r>
              <a:rPr lang="zh-TW" altLang="en-US" sz="2000" dirty="0" smtClean="0"/>
              <a:t>命題都成立。</a:t>
            </a:r>
            <a:endParaRPr lang="en-US" altLang="zh-TW" sz="2000" dirty="0" smtClean="0"/>
          </a:p>
          <a:p>
            <a:pPr algn="just" eaLnBrk="1"/>
            <a:endParaRPr lang="en-US" altLang="zh-TW" sz="2400" dirty="0" smtClean="0"/>
          </a:p>
          <a:p>
            <a:pPr algn="just" eaLnBrk="1"/>
            <a:r>
              <a:rPr lang="zh-TW" altLang="en-US" sz="2400" dirty="0"/>
              <a:t>備註</a:t>
            </a:r>
            <a:r>
              <a:rPr lang="en-US" altLang="zh-TW" sz="2400" dirty="0" smtClean="0"/>
              <a:t>:</a:t>
            </a:r>
            <a:r>
              <a:rPr lang="zh-TW" altLang="en-US" sz="2400" dirty="0" smtClean="0"/>
              <a:t> 有</a:t>
            </a:r>
            <a:r>
              <a:rPr lang="zh-TW" altLang="en-US" sz="2400" dirty="0"/>
              <a:t>許多學者將歸納</a:t>
            </a:r>
            <a:r>
              <a:rPr lang="zh-TW" altLang="en-US" sz="2400" dirty="0" smtClean="0"/>
              <a:t>假設與歸納步驟</a:t>
            </a:r>
            <a:r>
              <a:rPr lang="zh-TW" altLang="en-US" sz="2400" dirty="0"/>
              <a:t>合</a:t>
            </a:r>
            <a:r>
              <a:rPr lang="zh-TW" altLang="en-US" sz="2400" dirty="0" smtClean="0"/>
              <a:t>為一步。</a:t>
            </a:r>
            <a:endParaRPr lang="en-US" altLang="zh-TW" sz="2400" dirty="0" smtClean="0"/>
          </a:p>
        </p:txBody>
      </p:sp>
      <p:sp>
        <p:nvSpPr>
          <p:cNvPr id="5632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4E68A82D-D66C-402C-AE6F-77A4F494A2CE}" type="slidenum">
              <a:rPr kumimoji="0" lang="en-US" altLang="zh-TW" sz="1400" smtClean="0"/>
              <a:pPr>
                <a:spcBef>
                  <a:spcPct val="0"/>
                </a:spcBef>
                <a:buClrTx/>
                <a:buSzTx/>
                <a:buFontTx/>
                <a:buNone/>
              </a:pPr>
              <a:t>63</a:t>
            </a:fld>
            <a:endParaRPr kumimoji="0" lang="en-US" altLang="zh-TW" sz="1400" smtClean="0"/>
          </a:p>
        </p:txBody>
      </p:sp>
    </p:spTree>
    <p:extLst>
      <p:ext uri="{BB962C8B-B14F-4D97-AF65-F5344CB8AC3E}">
        <p14:creationId xmlns:p14="http://schemas.microsoft.com/office/powerpoint/2010/main" val="411358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anim calcmode="lin" valueType="num">
                                      <p:cBhvr additive="base">
                                        <p:cTn id="13"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4275">
                                            <p:txEl>
                                              <p:pRg st="3" end="3"/>
                                            </p:txEl>
                                          </p:spTgt>
                                        </p:tgtEl>
                                        <p:attrNameLst>
                                          <p:attrName>style.visibility</p:attrName>
                                        </p:attrNameLst>
                                      </p:cBhvr>
                                      <p:to>
                                        <p:strVal val="visible"/>
                                      </p:to>
                                    </p:set>
                                    <p:anim calcmode="lin" valueType="num">
                                      <p:cBhvr additive="base">
                                        <p:cTn id="17"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427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4275">
                                            <p:txEl>
                                              <p:pRg st="4" end="4"/>
                                            </p:txEl>
                                          </p:spTgt>
                                        </p:tgtEl>
                                        <p:attrNameLst>
                                          <p:attrName>style.visibility</p:attrName>
                                        </p:attrNameLst>
                                      </p:cBhvr>
                                      <p:to>
                                        <p:strVal val="visible"/>
                                      </p:to>
                                    </p:set>
                                    <p:anim calcmode="lin" valueType="num">
                                      <p:cBhvr additive="base">
                                        <p:cTn id="21"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427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4275">
                                            <p:txEl>
                                              <p:pRg st="5" end="5"/>
                                            </p:txEl>
                                          </p:spTgt>
                                        </p:tgtEl>
                                        <p:attrNameLst>
                                          <p:attrName>style.visibility</p:attrName>
                                        </p:attrNameLst>
                                      </p:cBhvr>
                                      <p:to>
                                        <p:strVal val="visible"/>
                                      </p:to>
                                    </p:set>
                                    <p:anim calcmode="lin" valueType="num">
                                      <p:cBhvr additive="base">
                                        <p:cTn id="25" dur="500" fill="hold"/>
                                        <p:tgtEl>
                                          <p:spTgt spid="5427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275">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4275">
                                            <p:txEl>
                                              <p:pRg st="6" end="6"/>
                                            </p:txEl>
                                          </p:spTgt>
                                        </p:tgtEl>
                                        <p:attrNameLst>
                                          <p:attrName>style.visibility</p:attrName>
                                        </p:attrNameLst>
                                      </p:cBhvr>
                                      <p:to>
                                        <p:strVal val="visible"/>
                                      </p:to>
                                    </p:set>
                                    <p:anim calcmode="lin" valueType="num">
                                      <p:cBhvr additive="base">
                                        <p:cTn id="29" dur="500" fill="hold"/>
                                        <p:tgtEl>
                                          <p:spTgt spid="5427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42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4275">
                                            <p:txEl>
                                              <p:pRg st="8" end="8"/>
                                            </p:txEl>
                                          </p:spTgt>
                                        </p:tgtEl>
                                        <p:attrNameLst>
                                          <p:attrName>style.visibility</p:attrName>
                                        </p:attrNameLst>
                                      </p:cBhvr>
                                      <p:to>
                                        <p:strVal val="visible"/>
                                      </p:to>
                                    </p:set>
                                    <p:anim calcmode="lin" valueType="num">
                                      <p:cBhvr additive="base">
                                        <p:cTn id="35" dur="500" fill="hold"/>
                                        <p:tgtEl>
                                          <p:spTgt spid="54275">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427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0"/>
            <a:r>
              <a:rPr lang="zh-TW" altLang="en-US" sz="5400" dirty="0">
                <a:solidFill>
                  <a:srgbClr val="3333FF"/>
                </a:solidFill>
              </a:rPr>
              <a:t>歸納法證明範例</a:t>
            </a:r>
            <a:endParaRPr lang="zh-TW" altLang="en-US" sz="54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251520" y="2348880"/>
                <a:ext cx="8892480" cy="4114800"/>
              </a:xfrm>
            </p:spPr>
            <p:txBody>
              <a:bodyPr>
                <a:normAutofit fontScale="92500"/>
              </a:bodyPr>
              <a:lstStyle/>
              <a:p>
                <a:r>
                  <a:rPr lang="zh-TW" altLang="en-US" b="1" dirty="0" smtClean="0"/>
                  <a:t>唯一分解定理</a:t>
                </a:r>
                <a:r>
                  <a:rPr lang="en-US" altLang="zh-TW" b="1" dirty="0" smtClean="0"/>
                  <a:t>(</a:t>
                </a:r>
                <a:r>
                  <a:rPr lang="en-US" altLang="zh-TW" b="1" dirty="0"/>
                  <a:t>unique factorization theorem</a:t>
                </a:r>
                <a:r>
                  <a:rPr lang="en-US" altLang="zh-TW" b="1" dirty="0" smtClean="0"/>
                  <a:t>):</a:t>
                </a:r>
                <a:br>
                  <a:rPr lang="en-US" altLang="zh-TW" b="1" dirty="0" smtClean="0"/>
                </a:br>
                <a:r>
                  <a:rPr lang="en-US" altLang="zh-TW" dirty="0" smtClean="0"/>
                  <a:t/>
                </a:r>
                <a:br>
                  <a:rPr lang="en-US" altLang="zh-TW" dirty="0" smtClean="0"/>
                </a:br>
                <a:r>
                  <a:rPr lang="zh-TW" altLang="zh-TW" dirty="0" smtClean="0"/>
                  <a:t>大於</a:t>
                </a:r>
                <a:r>
                  <a:rPr lang="en-US" altLang="zh-TW" dirty="0"/>
                  <a:t>1</a:t>
                </a:r>
                <a:r>
                  <a:rPr lang="zh-TW" altLang="zh-TW" dirty="0"/>
                  <a:t>的</a:t>
                </a:r>
                <a:r>
                  <a:rPr lang="zh-TW" altLang="zh-TW" dirty="0" smtClean="0"/>
                  <a:t>整數</a:t>
                </a:r>
                <a:r>
                  <a:rPr lang="en-US" altLang="zh-TW" i="1" dirty="0" smtClean="0">
                    <a:latin typeface="Times New Roman" panose="02020603050405020304" pitchFamily="18" charset="0"/>
                    <a:cs typeface="Times New Roman" panose="02020603050405020304" pitchFamily="18" charset="0"/>
                  </a:rPr>
                  <a:t>n</a:t>
                </a:r>
                <a:r>
                  <a:rPr lang="zh-TW" altLang="zh-TW" dirty="0" smtClean="0"/>
                  <a:t>必</a:t>
                </a:r>
                <a:r>
                  <a:rPr lang="zh-TW" altLang="zh-TW" dirty="0"/>
                  <a:t>可分解為唯一的一組質數</a:t>
                </a:r>
                <a:r>
                  <a:rPr lang="zh-TW" altLang="zh-TW" dirty="0" smtClean="0"/>
                  <a:t>乘積</a:t>
                </a:r>
                <a:r>
                  <a:rPr lang="zh-TW" altLang="en-US" dirty="0"/>
                  <a:t>的表示式</a:t>
                </a:r>
                <a:r>
                  <a:rPr lang="zh-TW" altLang="zh-TW" dirty="0" smtClean="0"/>
                  <a:t>，亦即</a:t>
                </a:r>
                <a:r>
                  <a:rPr lang="en-US" altLang="zh-TW" dirty="0" smtClean="0"/>
                  <a:t/>
                </a:r>
                <a:br>
                  <a:rPr lang="en-US" altLang="zh-TW" dirty="0" smtClean="0"/>
                </a:br>
                <a14:m>
                  <m:oMath xmlns:m="http://schemas.openxmlformats.org/officeDocument/2006/math">
                    <m:r>
                      <a:rPr lang="zh-TW" altLang="en-US" i="1">
                        <a:latin typeface="Cambria Math"/>
                      </a:rPr>
                      <m:t>𝑛</m:t>
                    </m:r>
                    <m:r>
                      <a:rPr lang="zh-TW" altLang="en-US">
                        <a:latin typeface="Cambria Math"/>
                      </a:rPr>
                      <m:t>=</m:t>
                    </m:r>
                    <m:sSubSup>
                      <m:sSubSupPr>
                        <m:ctrlPr>
                          <a:rPr lang="zh-TW" altLang="en-US" i="1">
                            <a:latin typeface="Cambria Math" panose="02040503050406030204" pitchFamily="18" charset="0"/>
                          </a:rPr>
                        </m:ctrlPr>
                      </m:sSubSupPr>
                      <m:e>
                        <m:r>
                          <a:rPr lang="zh-TW" altLang="en-US" i="1">
                            <a:latin typeface="Cambria Math"/>
                          </a:rPr>
                          <m:t>𝑝</m:t>
                        </m:r>
                      </m:e>
                      <m:sub>
                        <m:r>
                          <a:rPr lang="zh-TW" altLang="en-US">
                            <a:latin typeface="Cambria Math"/>
                          </a:rPr>
                          <m:t>1</m:t>
                        </m:r>
                      </m:sub>
                      <m:sup>
                        <m:sSub>
                          <m:sSubPr>
                            <m:ctrlPr>
                              <a:rPr lang="zh-TW" altLang="en-US" i="1">
                                <a:latin typeface="Cambria Math" panose="02040503050406030204" pitchFamily="18" charset="0"/>
                              </a:rPr>
                            </m:ctrlPr>
                          </m:sSubPr>
                          <m:e>
                            <m:r>
                              <a:rPr lang="zh-TW" altLang="en-US" i="1">
                                <a:latin typeface="Cambria Math"/>
                              </a:rPr>
                              <m:t>𝑘</m:t>
                            </m:r>
                          </m:e>
                          <m:sub>
                            <m:r>
                              <a:rPr lang="zh-TW" altLang="en-US">
                                <a:latin typeface="Cambria Math"/>
                              </a:rPr>
                              <m:t>1</m:t>
                            </m:r>
                          </m:sub>
                        </m:sSub>
                      </m:sup>
                    </m:sSubSup>
                    <m:sSubSup>
                      <m:sSubSupPr>
                        <m:ctrlPr>
                          <a:rPr lang="zh-TW" altLang="en-US" i="1">
                            <a:latin typeface="Cambria Math" panose="02040503050406030204" pitchFamily="18" charset="0"/>
                          </a:rPr>
                        </m:ctrlPr>
                      </m:sSubSupPr>
                      <m:e>
                        <m:r>
                          <a:rPr lang="zh-TW" altLang="en-US" i="1">
                            <a:latin typeface="Cambria Math"/>
                          </a:rPr>
                          <m:t>𝑝</m:t>
                        </m:r>
                      </m:e>
                      <m:sub>
                        <m:r>
                          <a:rPr lang="zh-TW" altLang="en-US">
                            <a:latin typeface="Cambria Math"/>
                          </a:rPr>
                          <m:t>2</m:t>
                        </m:r>
                      </m:sub>
                      <m:sup>
                        <m:sSub>
                          <m:sSubPr>
                            <m:ctrlPr>
                              <a:rPr lang="zh-TW" altLang="en-US" i="1">
                                <a:latin typeface="Cambria Math" panose="02040503050406030204" pitchFamily="18" charset="0"/>
                              </a:rPr>
                            </m:ctrlPr>
                          </m:sSubPr>
                          <m:e>
                            <m:r>
                              <a:rPr lang="zh-TW" altLang="en-US" i="1">
                                <a:latin typeface="Cambria Math"/>
                              </a:rPr>
                              <m:t>𝑘</m:t>
                            </m:r>
                          </m:e>
                          <m:sub>
                            <m:r>
                              <a:rPr lang="zh-TW" altLang="en-US">
                                <a:latin typeface="Cambria Math"/>
                              </a:rPr>
                              <m:t>2</m:t>
                            </m:r>
                          </m:sub>
                        </m:sSub>
                      </m:sup>
                    </m:sSubSup>
                    <m:r>
                      <a:rPr lang="zh-TW" altLang="en-US">
                        <a:latin typeface="Cambria Math"/>
                      </a:rPr>
                      <m:t>⋯</m:t>
                    </m:r>
                    <m:sSubSup>
                      <m:sSubSupPr>
                        <m:ctrlPr>
                          <a:rPr lang="zh-TW" altLang="en-US" i="1">
                            <a:latin typeface="Cambria Math" panose="02040503050406030204" pitchFamily="18" charset="0"/>
                          </a:rPr>
                        </m:ctrlPr>
                      </m:sSubSupPr>
                      <m:e>
                        <m:r>
                          <a:rPr lang="zh-TW" altLang="en-US" i="1">
                            <a:latin typeface="Cambria Math"/>
                          </a:rPr>
                          <m:t>𝑝</m:t>
                        </m:r>
                      </m:e>
                      <m:sub>
                        <m:r>
                          <a:rPr lang="zh-TW" altLang="en-US" i="1">
                            <a:latin typeface="Cambria Math"/>
                          </a:rPr>
                          <m:t>𝑗</m:t>
                        </m:r>
                      </m:sub>
                      <m:sup>
                        <m:sSub>
                          <m:sSubPr>
                            <m:ctrlPr>
                              <a:rPr lang="zh-TW" altLang="en-US" i="1">
                                <a:latin typeface="Cambria Math" panose="02040503050406030204" pitchFamily="18" charset="0"/>
                              </a:rPr>
                            </m:ctrlPr>
                          </m:sSubPr>
                          <m:e>
                            <m:r>
                              <a:rPr lang="zh-TW" altLang="en-US" i="1">
                                <a:latin typeface="Cambria Math"/>
                              </a:rPr>
                              <m:t>𝑘</m:t>
                            </m:r>
                          </m:e>
                          <m:sub>
                            <m:r>
                              <a:rPr lang="zh-TW" altLang="en-US" i="1">
                                <a:latin typeface="Cambria Math"/>
                              </a:rPr>
                              <m:t>𝑗</m:t>
                            </m:r>
                          </m:sub>
                        </m:sSub>
                      </m:sup>
                    </m:sSubSup>
                  </m:oMath>
                </a14:m>
                <a:endParaRPr lang="zh-TW" altLang="zh-TW" dirty="0"/>
              </a:p>
              <a:p>
                <a:pPr marL="365125" indent="0">
                  <a:buNone/>
                </a:pPr>
                <a:r>
                  <a:rPr lang="en-US" altLang="zh-TW" dirty="0" smtClean="0"/>
                  <a:t/>
                </a:r>
                <a:br>
                  <a:rPr lang="en-US" altLang="zh-TW" dirty="0" smtClean="0"/>
                </a:br>
                <a:r>
                  <a:rPr lang="zh-TW" altLang="zh-TW" dirty="0" smtClean="0"/>
                  <a:t>其中</a:t>
                </a:r>
                <a14:m>
                  <m:oMath xmlns:m="http://schemas.openxmlformats.org/officeDocument/2006/math">
                    <m:sSub>
                      <m:sSubPr>
                        <m:ctrlPr>
                          <a:rPr lang="zh-TW" altLang="en-US" i="1">
                            <a:latin typeface="Cambria Math" panose="02040503050406030204" pitchFamily="18" charset="0"/>
                          </a:rPr>
                        </m:ctrlPr>
                      </m:sSubPr>
                      <m:e>
                        <m:r>
                          <a:rPr lang="zh-TW" altLang="en-US" i="1">
                            <a:latin typeface="Cambria Math"/>
                          </a:rPr>
                          <m:t>𝑝</m:t>
                        </m:r>
                      </m:e>
                      <m:sub>
                        <m:r>
                          <a:rPr lang="zh-TW" altLang="en-US">
                            <a:latin typeface="Cambria Math"/>
                          </a:rPr>
                          <m:t>1</m:t>
                        </m:r>
                      </m:sub>
                    </m:sSub>
                    <m:r>
                      <a:rPr lang="zh-TW" altLang="en-US">
                        <a:latin typeface="Cambria Math"/>
                      </a:rPr>
                      <m:t>&lt;</m:t>
                    </m:r>
                    <m:sSub>
                      <m:sSubPr>
                        <m:ctrlPr>
                          <a:rPr lang="zh-TW" altLang="en-US" i="1">
                            <a:latin typeface="Cambria Math" panose="02040503050406030204" pitchFamily="18" charset="0"/>
                          </a:rPr>
                        </m:ctrlPr>
                      </m:sSubPr>
                      <m:e>
                        <m:r>
                          <a:rPr lang="zh-TW" altLang="en-US" i="1">
                            <a:latin typeface="Cambria Math"/>
                          </a:rPr>
                          <m:t>𝑝</m:t>
                        </m:r>
                      </m:e>
                      <m:sub>
                        <m:r>
                          <a:rPr lang="zh-TW" altLang="en-US">
                            <a:latin typeface="Cambria Math"/>
                          </a:rPr>
                          <m:t>2</m:t>
                        </m:r>
                      </m:sub>
                    </m:sSub>
                    <m:r>
                      <a:rPr lang="zh-TW" altLang="en-US">
                        <a:latin typeface="Cambria Math"/>
                      </a:rPr>
                      <m:t>&lt;⋯&lt;</m:t>
                    </m:r>
                    <m:sSub>
                      <m:sSubPr>
                        <m:ctrlPr>
                          <a:rPr lang="zh-TW" altLang="en-US" i="1">
                            <a:latin typeface="Cambria Math" panose="02040503050406030204" pitchFamily="18" charset="0"/>
                          </a:rPr>
                        </m:ctrlPr>
                      </m:sSubPr>
                      <m:e>
                        <m:r>
                          <a:rPr lang="zh-TW" altLang="en-US" i="1">
                            <a:latin typeface="Cambria Math"/>
                          </a:rPr>
                          <m:t>𝑝</m:t>
                        </m:r>
                      </m:e>
                      <m:sub>
                        <m:r>
                          <a:rPr lang="zh-TW" altLang="en-US" i="1">
                            <a:latin typeface="Cambria Math"/>
                          </a:rPr>
                          <m:t>𝑗</m:t>
                        </m:r>
                      </m:sub>
                    </m:sSub>
                  </m:oMath>
                </a14:m>
                <a:r>
                  <a:rPr lang="zh-TW" altLang="zh-TW" dirty="0"/>
                  <a:t>皆為質數，且</a:t>
                </a:r>
                <a:r>
                  <a:rPr lang="zh-TW" altLang="zh-TW" dirty="0" smtClean="0"/>
                  <a:t>這個表示</a:t>
                </a:r>
                <a:r>
                  <a:rPr lang="zh-TW" altLang="zh-TW" dirty="0"/>
                  <a:t>式是唯一的</a:t>
                </a:r>
                <a:r>
                  <a:rPr lang="zh-TW" altLang="zh-TW" dirty="0" smtClean="0"/>
                  <a:t>。</a:t>
                </a:r>
                <a:endParaRPr lang="zh-TW" altLang="zh-TW" dirty="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251520" y="2348880"/>
                <a:ext cx="8892480" cy="4114800"/>
              </a:xfrm>
              <a:blipFill rotWithShape="1">
                <a:blip r:embed="rId2"/>
                <a:stretch>
                  <a:fillRect l="-411" t="-2222" r="-1576" b="-459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553560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251520" y="116632"/>
                <a:ext cx="8568952" cy="6624736"/>
              </a:xfrm>
              <a:solidFill>
                <a:schemeClr val="bg1"/>
              </a:solidFill>
            </p:spPr>
            <p:txBody>
              <a:bodyPr>
                <a:noAutofit/>
              </a:bodyPr>
              <a:lstStyle/>
              <a:p>
                <a:pPr marL="0" indent="0">
                  <a:buNone/>
                </a:pPr>
                <a:r>
                  <a:rPr lang="zh-TW" altLang="zh-TW" sz="2400" dirty="0" smtClean="0"/>
                  <a:t>證明：我們利用歸納法證明上述表示式存在</a:t>
                </a:r>
                <a:endParaRPr lang="zh-TW" altLang="zh-TW" sz="2400" dirty="0"/>
              </a:p>
              <a:p>
                <a:r>
                  <a:rPr lang="zh-TW" altLang="zh-TW" sz="2400" dirty="0"/>
                  <a:t>歸納基</a:t>
                </a:r>
                <a:r>
                  <a:rPr lang="zh-TW" altLang="zh-TW" sz="2400" dirty="0" smtClean="0"/>
                  <a:t>底：</a:t>
                </a:r>
                <a:r>
                  <a:rPr lang="en-US" altLang="zh-TW" sz="2400" dirty="0" smtClean="0"/>
                  <a:t> </a:t>
                </a:r>
                <a14:m>
                  <m:oMath xmlns:m="http://schemas.openxmlformats.org/officeDocument/2006/math">
                    <m:r>
                      <a:rPr lang="zh-TW" altLang="en-US" sz="2400">
                        <a:latin typeface="Cambria Math"/>
                      </a:rPr>
                      <m:t>2=</m:t>
                    </m:r>
                    <m:sSup>
                      <m:sSupPr>
                        <m:ctrlPr>
                          <a:rPr lang="zh-TW" altLang="en-US" sz="2400" i="1">
                            <a:latin typeface="Cambria Math" panose="02040503050406030204" pitchFamily="18" charset="0"/>
                          </a:rPr>
                        </m:ctrlPr>
                      </m:sSupPr>
                      <m:e>
                        <m:r>
                          <a:rPr lang="zh-TW" altLang="en-US" sz="2400">
                            <a:latin typeface="Cambria Math"/>
                          </a:rPr>
                          <m:t>2</m:t>
                        </m:r>
                      </m:e>
                      <m:sup>
                        <m:r>
                          <a:rPr lang="zh-TW" altLang="en-US" sz="2400">
                            <a:latin typeface="Cambria Math"/>
                          </a:rPr>
                          <m:t>1</m:t>
                        </m:r>
                      </m:sup>
                    </m:sSup>
                  </m:oMath>
                </a14:m>
                <a:endParaRPr lang="zh-TW" altLang="zh-TW" sz="2400" dirty="0"/>
              </a:p>
              <a:p>
                <a:r>
                  <a:rPr lang="zh-TW" altLang="zh-TW" sz="2400" dirty="0"/>
                  <a:t>歸納假設：假定所有符合</a:t>
                </a:r>
                <a14:m>
                  <m:oMath xmlns:m="http://schemas.openxmlformats.org/officeDocument/2006/math">
                    <m:r>
                      <a:rPr lang="zh-TW" altLang="en-US" sz="2400">
                        <a:latin typeface="Cambria Math"/>
                      </a:rPr>
                      <m:t>2≤</m:t>
                    </m:r>
                    <m:r>
                      <a:rPr lang="zh-TW" altLang="en-US" sz="2400">
                        <a:latin typeface="Cambria Math"/>
                      </a:rPr>
                      <m:t>𝑚</m:t>
                    </m:r>
                    <m:r>
                      <a:rPr lang="zh-TW" altLang="en-US" sz="2400">
                        <a:latin typeface="Cambria Math"/>
                      </a:rPr>
                      <m:t>&lt;</m:t>
                    </m:r>
                    <m:r>
                      <a:rPr lang="zh-TW" altLang="en-US" sz="2400">
                        <a:latin typeface="Cambria Math"/>
                      </a:rPr>
                      <m:t>𝑛</m:t>
                    </m:r>
                  </m:oMath>
                </a14:m>
                <a:r>
                  <a:rPr lang="zh-TW" altLang="zh-TW" sz="2400" dirty="0"/>
                  <a:t>的整數</a:t>
                </a:r>
                <a:r>
                  <a:rPr lang="en-US" altLang="zh-TW" sz="2400" i="1" dirty="0">
                    <a:latin typeface="Times New Roman" panose="02020603050405020304" pitchFamily="18" charset="0"/>
                    <a:cs typeface="Times New Roman" panose="02020603050405020304" pitchFamily="18" charset="0"/>
                  </a:rPr>
                  <a:t>m</a:t>
                </a:r>
                <a:r>
                  <a:rPr lang="zh-TW" altLang="zh-TW" sz="2400" dirty="0"/>
                  <a:t>可表示成一組質數</a:t>
                </a:r>
                <a:r>
                  <a:rPr lang="zh-TW" altLang="zh-TW" sz="2400" dirty="0" smtClean="0"/>
                  <a:t>乘積</a:t>
                </a:r>
                <a:endParaRPr lang="zh-TW" altLang="zh-TW" sz="2400" dirty="0"/>
              </a:p>
              <a:p>
                <a:r>
                  <a:rPr lang="zh-TW" altLang="zh-TW" sz="2400" dirty="0"/>
                  <a:t>歸納步驟：如果</a:t>
                </a:r>
                <a:r>
                  <a:rPr lang="en-US" altLang="zh-TW" sz="2400" i="1" dirty="0">
                    <a:latin typeface="Times New Roman" panose="02020603050405020304" pitchFamily="18" charset="0"/>
                    <a:cs typeface="Times New Roman" panose="02020603050405020304" pitchFamily="18" charset="0"/>
                  </a:rPr>
                  <a:t>n</a:t>
                </a:r>
                <a:r>
                  <a:rPr lang="zh-TW" altLang="zh-TW" sz="2400" dirty="0">
                    <a:latin typeface="Times New Roman" panose="02020603050405020304" pitchFamily="18" charset="0"/>
                    <a:cs typeface="Times New Roman" panose="02020603050405020304" pitchFamily="18" charset="0"/>
                  </a:rPr>
                  <a:t>是質數，</a:t>
                </a:r>
                <a:r>
                  <a:rPr lang="zh-TW" altLang="zh-TW" sz="2400" dirty="0" smtClean="0">
                    <a:latin typeface="Times New Roman" panose="02020603050405020304" pitchFamily="18" charset="0"/>
                    <a:cs typeface="Times New Roman" panose="02020603050405020304" pitchFamily="18" charset="0"/>
                  </a:rPr>
                  <a:t>則</a:t>
                </a:r>
                <a14:m>
                  <m:oMath xmlns:m="http://schemas.openxmlformats.org/officeDocument/2006/math">
                    <m:r>
                      <a:rPr lang="zh-TW" altLang="en-US" sz="2400">
                        <a:latin typeface="Cambria Math"/>
                      </a:rPr>
                      <m:t>𝑛</m:t>
                    </m:r>
                    <m:r>
                      <a:rPr lang="zh-TW" altLang="en-US" sz="2400">
                        <a:latin typeface="Cambria Math"/>
                      </a:rPr>
                      <m:t>=</m:t>
                    </m:r>
                    <m:sSup>
                      <m:sSupPr>
                        <m:ctrlPr>
                          <a:rPr lang="zh-TW" altLang="en-US" sz="2400" i="1">
                            <a:latin typeface="Cambria Math" panose="02040503050406030204" pitchFamily="18" charset="0"/>
                          </a:rPr>
                        </m:ctrlPr>
                      </m:sSupPr>
                      <m:e>
                        <m:r>
                          <a:rPr lang="zh-TW" altLang="en-US" sz="2400">
                            <a:latin typeface="Cambria Math"/>
                          </a:rPr>
                          <m:t>𝑛</m:t>
                        </m:r>
                      </m:e>
                      <m:sup>
                        <m:r>
                          <a:rPr lang="zh-TW" altLang="en-US" sz="2400">
                            <a:latin typeface="Cambria Math"/>
                          </a:rPr>
                          <m:t>1</m:t>
                        </m:r>
                      </m:sup>
                    </m:sSup>
                  </m:oMath>
                </a14:m>
                <a:r>
                  <a:rPr lang="zh-TW" altLang="zh-TW" sz="2400" dirty="0" smtClean="0">
                    <a:latin typeface="Times New Roman" panose="02020603050405020304" pitchFamily="18" charset="0"/>
                    <a:cs typeface="Times New Roman" panose="02020603050405020304" pitchFamily="18" charset="0"/>
                  </a:rPr>
                  <a:t>為</a:t>
                </a:r>
                <a:r>
                  <a:rPr lang="zh-TW" altLang="zh-TW" sz="2400" dirty="0">
                    <a:latin typeface="Times New Roman" panose="02020603050405020304" pitchFamily="18" charset="0"/>
                    <a:cs typeface="Times New Roman" panose="02020603050405020304" pitchFamily="18" charset="0"/>
                  </a:rPr>
                  <a:t>我們的表示式。否則，</a:t>
                </a:r>
                <a:r>
                  <a:rPr lang="en-US" altLang="zh-TW" sz="2400" i="1" dirty="0">
                    <a:latin typeface="Times New Roman" panose="02020603050405020304" pitchFamily="18" charset="0"/>
                    <a:cs typeface="Times New Roman" panose="02020603050405020304" pitchFamily="18" charset="0"/>
                  </a:rPr>
                  <a:t>n</a:t>
                </a:r>
                <a:r>
                  <a:rPr lang="zh-TW" altLang="zh-TW" sz="2400" dirty="0">
                    <a:latin typeface="Times New Roman" panose="02020603050405020304" pitchFamily="18" charset="0"/>
                    <a:cs typeface="Times New Roman" panose="02020603050405020304" pitchFamily="18" charset="0"/>
                  </a:rPr>
                  <a:t>為合成數，代</a:t>
                </a:r>
                <a:r>
                  <a:rPr lang="zh-TW" altLang="zh-TW" sz="2400" dirty="0"/>
                  <a:t>表存在整數</a:t>
                </a:r>
                <a14:m>
                  <m:oMath xmlns:m="http://schemas.openxmlformats.org/officeDocument/2006/math">
                    <m:r>
                      <a:rPr lang="zh-TW" altLang="en-US" sz="2400">
                        <a:latin typeface="Cambria Math"/>
                      </a:rPr>
                      <m:t>𝑚</m:t>
                    </m:r>
                    <m:r>
                      <a:rPr lang="zh-TW" altLang="en-US" sz="2400">
                        <a:latin typeface="Cambria Math"/>
                      </a:rPr>
                      <m:t>,</m:t>
                    </m:r>
                    <m:r>
                      <a:rPr lang="zh-TW" altLang="en-US" sz="2400">
                        <a:latin typeface="Cambria Math"/>
                      </a:rPr>
                      <m:t>h</m:t>
                    </m:r>
                    <m:r>
                      <a:rPr lang="zh-TW" altLang="en-US" sz="2400">
                        <a:latin typeface="Cambria Math"/>
                      </a:rPr>
                      <m:t>&gt;1</m:t>
                    </m:r>
                  </m:oMath>
                </a14:m>
                <a:r>
                  <a:rPr lang="zh-TW" altLang="zh-TW" sz="2400" dirty="0"/>
                  <a:t>使得</a:t>
                </a:r>
                <a14:m>
                  <m:oMath xmlns:m="http://schemas.openxmlformats.org/officeDocument/2006/math">
                    <m:r>
                      <a:rPr lang="zh-TW" altLang="en-US" sz="2400" i="1">
                        <a:latin typeface="Cambria Math"/>
                      </a:rPr>
                      <m:t>𝑛</m:t>
                    </m:r>
                    <m:r>
                      <a:rPr lang="zh-TW" altLang="en-US" sz="2400">
                        <a:latin typeface="Cambria Math"/>
                      </a:rPr>
                      <m:t>=</m:t>
                    </m:r>
                    <m:r>
                      <a:rPr lang="zh-TW" altLang="en-US" sz="2400" i="1">
                        <a:latin typeface="Cambria Math"/>
                      </a:rPr>
                      <m:t>𝑚h</m:t>
                    </m:r>
                  </m:oMath>
                </a14:m>
                <a:r>
                  <a:rPr lang="zh-TW" altLang="en-US" sz="2400" dirty="0" smtClean="0"/>
                  <a:t>。</a:t>
                </a:r>
                <a:r>
                  <a:rPr lang="zh-TW" altLang="zh-TW" sz="2400" dirty="0" smtClean="0"/>
                  <a:t>很</a:t>
                </a:r>
                <a:r>
                  <a:rPr lang="zh-TW" altLang="zh-TW" sz="2400" dirty="0"/>
                  <a:t>清楚地，</a:t>
                </a:r>
                <a14:m>
                  <m:oMath xmlns:m="http://schemas.openxmlformats.org/officeDocument/2006/math">
                    <m:r>
                      <a:rPr lang="zh-TW" altLang="en-US" sz="2400">
                        <a:latin typeface="Cambria Math"/>
                      </a:rPr>
                      <m:t>𝑚</m:t>
                    </m:r>
                    <m:r>
                      <a:rPr lang="zh-TW" altLang="en-US" sz="2400">
                        <a:latin typeface="Cambria Math"/>
                      </a:rPr>
                      <m:t>,</m:t>
                    </m:r>
                    <m:r>
                      <a:rPr lang="zh-TW" altLang="en-US" sz="2400">
                        <a:latin typeface="Cambria Math"/>
                      </a:rPr>
                      <m:t>h</m:t>
                    </m:r>
                    <m:r>
                      <a:rPr lang="zh-TW" altLang="en-US" sz="2400">
                        <a:latin typeface="Cambria Math"/>
                      </a:rPr>
                      <m:t>&lt;</m:t>
                    </m:r>
                    <m:r>
                      <a:rPr lang="zh-TW" altLang="en-US" sz="2400">
                        <a:latin typeface="Cambria Math"/>
                      </a:rPr>
                      <m:t>𝑛</m:t>
                    </m:r>
                  </m:oMath>
                </a14:m>
                <a:r>
                  <a:rPr lang="zh-TW" altLang="zh-TW" sz="2400" dirty="0"/>
                  <a:t>。因此，藉由歸納假設，</a:t>
                </a:r>
                <a:r>
                  <a:rPr lang="en-US" altLang="zh-TW" sz="2400" i="1" dirty="0">
                    <a:latin typeface="Times New Roman" panose="02020603050405020304" pitchFamily="18" charset="0"/>
                    <a:cs typeface="Times New Roman" panose="02020603050405020304" pitchFamily="18" charset="0"/>
                  </a:rPr>
                  <a:t>m</a:t>
                </a:r>
                <a:r>
                  <a:rPr lang="zh-TW" altLang="zh-TW" sz="2400" dirty="0">
                    <a:latin typeface="Times New Roman" panose="02020603050405020304" pitchFamily="18" charset="0"/>
                    <a:cs typeface="Times New Roman" panose="02020603050405020304" pitchFamily="18" charset="0"/>
                  </a:rPr>
                  <a:t>與</a:t>
                </a:r>
                <a:r>
                  <a:rPr lang="en-US" altLang="zh-TW" sz="2400" i="1" dirty="0">
                    <a:latin typeface="Times New Roman" panose="02020603050405020304" pitchFamily="18" charset="0"/>
                    <a:cs typeface="Times New Roman" panose="02020603050405020304" pitchFamily="18" charset="0"/>
                  </a:rPr>
                  <a:t>h</a:t>
                </a:r>
                <a:r>
                  <a:rPr lang="zh-TW" altLang="zh-TW" sz="2400" dirty="0">
                    <a:latin typeface="Times New Roman" panose="02020603050405020304" pitchFamily="18" charset="0"/>
                    <a:cs typeface="Times New Roman" panose="02020603050405020304" pitchFamily="18" charset="0"/>
                  </a:rPr>
                  <a:t>可表</a:t>
                </a:r>
                <a:r>
                  <a:rPr lang="zh-TW" altLang="zh-TW" sz="2400" dirty="0"/>
                  <a:t>示為質數乘積。</a:t>
                </a:r>
                <a:r>
                  <a:rPr lang="zh-TW" altLang="zh-TW" sz="2400" dirty="0" smtClean="0"/>
                  <a:t>亦即</a:t>
                </a:r>
                <a:endParaRPr lang="en-US" altLang="zh-TW" sz="2400" dirty="0" smtClean="0"/>
              </a:p>
              <a:p>
                <a:pPr marL="0" indent="0">
                  <a:buNone/>
                </a:pPr>
                <a14:m>
                  <m:oMathPara xmlns:m="http://schemas.openxmlformats.org/officeDocument/2006/math">
                    <m:oMathParaPr>
                      <m:jc m:val="centerGroup"/>
                    </m:oMathParaPr>
                    <m:oMath xmlns:m="http://schemas.openxmlformats.org/officeDocument/2006/math">
                      <m:r>
                        <a:rPr lang="zh-TW" altLang="en-US" sz="2400" i="1">
                          <a:latin typeface="Cambria Math"/>
                        </a:rPr>
                        <m:t>𝑚</m:t>
                      </m:r>
                      <m:r>
                        <a:rPr lang="zh-TW" altLang="en-US" sz="2400">
                          <a:latin typeface="Cambria Math"/>
                        </a:rPr>
                        <m:t>=</m:t>
                      </m:r>
                      <m:sSubSup>
                        <m:sSubSupPr>
                          <m:ctrlPr>
                            <a:rPr lang="zh-TW" altLang="en-US" sz="2400" i="1">
                              <a:latin typeface="Cambria Math" panose="02040503050406030204" pitchFamily="18" charset="0"/>
                            </a:rPr>
                          </m:ctrlPr>
                        </m:sSubSupPr>
                        <m:e>
                          <m:r>
                            <a:rPr lang="zh-TW" altLang="en-US" sz="2400" i="1">
                              <a:latin typeface="Cambria Math"/>
                            </a:rPr>
                            <m:t>𝑝</m:t>
                          </m:r>
                        </m:e>
                        <m:sub>
                          <m:r>
                            <a:rPr lang="zh-TW" altLang="en-US" sz="2400">
                              <a:latin typeface="Cambria Math"/>
                            </a:rPr>
                            <m:t>1</m:t>
                          </m:r>
                        </m:sub>
                        <m:sup>
                          <m:sSub>
                            <m:sSubPr>
                              <m:ctrlPr>
                                <a:rPr lang="zh-TW" altLang="en-US" sz="2400" i="1">
                                  <a:latin typeface="Cambria Math" panose="02040503050406030204" pitchFamily="18" charset="0"/>
                                </a:rPr>
                              </m:ctrlPr>
                            </m:sSubPr>
                            <m:e>
                              <m:r>
                                <a:rPr lang="zh-TW" altLang="en-US" sz="2400" i="1">
                                  <a:latin typeface="Cambria Math"/>
                                </a:rPr>
                                <m:t>𝑘</m:t>
                              </m:r>
                            </m:e>
                            <m:sub>
                              <m:r>
                                <a:rPr lang="zh-TW" altLang="en-US" sz="2400">
                                  <a:latin typeface="Cambria Math"/>
                                </a:rPr>
                                <m:t>1</m:t>
                              </m:r>
                            </m:sub>
                          </m:sSub>
                        </m:sup>
                      </m:sSubSup>
                      <m:sSubSup>
                        <m:sSubSupPr>
                          <m:ctrlPr>
                            <a:rPr lang="zh-TW" altLang="en-US" sz="2400" i="1">
                              <a:latin typeface="Cambria Math" panose="02040503050406030204" pitchFamily="18" charset="0"/>
                            </a:rPr>
                          </m:ctrlPr>
                        </m:sSubSupPr>
                        <m:e>
                          <m:r>
                            <a:rPr lang="zh-TW" altLang="en-US" sz="2400" i="1">
                              <a:latin typeface="Cambria Math"/>
                            </a:rPr>
                            <m:t>𝑝</m:t>
                          </m:r>
                        </m:e>
                        <m:sub>
                          <m:r>
                            <a:rPr lang="zh-TW" altLang="en-US" sz="2400">
                              <a:latin typeface="Cambria Math"/>
                            </a:rPr>
                            <m:t>2</m:t>
                          </m:r>
                        </m:sub>
                        <m:sup>
                          <m:sSub>
                            <m:sSubPr>
                              <m:ctrlPr>
                                <a:rPr lang="zh-TW" altLang="en-US" sz="2400" i="1">
                                  <a:latin typeface="Cambria Math" panose="02040503050406030204" pitchFamily="18" charset="0"/>
                                </a:rPr>
                              </m:ctrlPr>
                            </m:sSubPr>
                            <m:e>
                              <m:r>
                                <a:rPr lang="zh-TW" altLang="en-US" sz="2400" i="1">
                                  <a:latin typeface="Cambria Math"/>
                                </a:rPr>
                                <m:t>𝑘</m:t>
                              </m:r>
                            </m:e>
                            <m:sub>
                              <m:r>
                                <a:rPr lang="zh-TW" altLang="en-US" sz="2400">
                                  <a:latin typeface="Cambria Math"/>
                                </a:rPr>
                                <m:t>2</m:t>
                              </m:r>
                            </m:sub>
                          </m:sSub>
                        </m:sup>
                      </m:sSubSup>
                      <m:r>
                        <a:rPr lang="zh-TW" altLang="en-US" sz="2400">
                          <a:latin typeface="Cambria Math"/>
                        </a:rPr>
                        <m:t>⋯</m:t>
                      </m:r>
                      <m:sSubSup>
                        <m:sSubSupPr>
                          <m:ctrlPr>
                            <a:rPr lang="zh-TW" altLang="en-US" sz="2400" i="1">
                              <a:latin typeface="Cambria Math" panose="02040503050406030204" pitchFamily="18" charset="0"/>
                            </a:rPr>
                          </m:ctrlPr>
                        </m:sSubSupPr>
                        <m:e>
                          <m:r>
                            <a:rPr lang="zh-TW" altLang="en-US" sz="2400" i="1">
                              <a:latin typeface="Cambria Math"/>
                            </a:rPr>
                            <m:t>𝑝</m:t>
                          </m:r>
                        </m:e>
                        <m:sub>
                          <m:r>
                            <a:rPr lang="zh-TW" altLang="en-US" sz="2400" i="1">
                              <a:latin typeface="Cambria Math"/>
                            </a:rPr>
                            <m:t>𝑗</m:t>
                          </m:r>
                        </m:sub>
                        <m:sup>
                          <m:sSub>
                            <m:sSubPr>
                              <m:ctrlPr>
                                <a:rPr lang="zh-TW" altLang="en-US" sz="2400" i="1">
                                  <a:latin typeface="Cambria Math" panose="02040503050406030204" pitchFamily="18" charset="0"/>
                                </a:rPr>
                              </m:ctrlPr>
                            </m:sSubPr>
                            <m:e>
                              <m:r>
                                <a:rPr lang="zh-TW" altLang="en-US" sz="2400" i="1">
                                  <a:latin typeface="Cambria Math"/>
                                </a:rPr>
                                <m:t>𝑘</m:t>
                              </m:r>
                            </m:e>
                            <m:sub>
                              <m:r>
                                <a:rPr lang="zh-TW" altLang="en-US" sz="2400" i="1">
                                  <a:latin typeface="Cambria Math"/>
                                </a:rPr>
                                <m:t>𝑗</m:t>
                              </m:r>
                            </m:sub>
                          </m:sSub>
                        </m:sup>
                      </m:sSubSup>
                    </m:oMath>
                  </m:oMathPara>
                </a14:m>
                <a:endParaRPr lang="en-US" altLang="zh-TW" sz="2400" dirty="0" smtClean="0"/>
              </a:p>
              <a:p>
                <a:pPr marL="0" indent="0">
                  <a:buNone/>
                </a:pPr>
                <a14:m>
                  <m:oMathPara xmlns:m="http://schemas.openxmlformats.org/officeDocument/2006/math">
                    <m:oMathParaPr>
                      <m:jc m:val="centerGroup"/>
                    </m:oMathParaPr>
                    <m:oMath xmlns:m="http://schemas.openxmlformats.org/officeDocument/2006/math">
                      <m:r>
                        <a:rPr lang="zh-TW" altLang="en-US" sz="2400" i="1">
                          <a:latin typeface="Cambria Math"/>
                        </a:rPr>
                        <m:t>h</m:t>
                      </m:r>
                      <m:r>
                        <a:rPr lang="zh-TW" altLang="en-US" sz="2400">
                          <a:latin typeface="Cambria Math"/>
                        </a:rPr>
                        <m:t>=</m:t>
                      </m:r>
                      <m:sSubSup>
                        <m:sSubSupPr>
                          <m:ctrlPr>
                            <a:rPr lang="zh-TW" altLang="en-US" sz="2400" i="1">
                              <a:latin typeface="Cambria Math" panose="02040503050406030204" pitchFamily="18" charset="0"/>
                            </a:rPr>
                          </m:ctrlPr>
                        </m:sSubSupPr>
                        <m:e>
                          <m:r>
                            <a:rPr lang="zh-TW" altLang="en-US" sz="2400" i="1">
                              <a:latin typeface="Cambria Math"/>
                            </a:rPr>
                            <m:t>𝑞</m:t>
                          </m:r>
                        </m:e>
                        <m:sub>
                          <m:r>
                            <a:rPr lang="zh-TW" altLang="en-US" sz="2400">
                              <a:latin typeface="Cambria Math"/>
                            </a:rPr>
                            <m:t>1</m:t>
                          </m:r>
                        </m:sub>
                        <m:sup>
                          <m:sSub>
                            <m:sSubPr>
                              <m:ctrlPr>
                                <a:rPr lang="zh-TW" altLang="en-US" sz="2400" i="1">
                                  <a:latin typeface="Cambria Math" panose="02040503050406030204" pitchFamily="18" charset="0"/>
                                </a:rPr>
                              </m:ctrlPr>
                            </m:sSubPr>
                            <m:e>
                              <m:r>
                                <a:rPr lang="zh-TW" altLang="en-US" sz="2400" i="1">
                                  <a:latin typeface="Cambria Math"/>
                                </a:rPr>
                                <m:t>𝑙</m:t>
                              </m:r>
                            </m:e>
                            <m:sub>
                              <m:r>
                                <a:rPr lang="zh-TW" altLang="en-US" sz="2400">
                                  <a:latin typeface="Cambria Math"/>
                                </a:rPr>
                                <m:t>1</m:t>
                              </m:r>
                            </m:sub>
                          </m:sSub>
                        </m:sup>
                      </m:sSubSup>
                      <m:sSubSup>
                        <m:sSubSupPr>
                          <m:ctrlPr>
                            <a:rPr lang="zh-TW" altLang="en-US" sz="2400" i="1">
                              <a:latin typeface="Cambria Math" panose="02040503050406030204" pitchFamily="18" charset="0"/>
                            </a:rPr>
                          </m:ctrlPr>
                        </m:sSubSupPr>
                        <m:e>
                          <m:r>
                            <a:rPr lang="zh-TW" altLang="en-US" sz="2400" i="1">
                              <a:latin typeface="Cambria Math"/>
                            </a:rPr>
                            <m:t>𝑞</m:t>
                          </m:r>
                        </m:e>
                        <m:sub>
                          <m:r>
                            <a:rPr lang="zh-TW" altLang="en-US" sz="2400">
                              <a:latin typeface="Cambria Math"/>
                            </a:rPr>
                            <m:t>2</m:t>
                          </m:r>
                        </m:sub>
                        <m:sup>
                          <m:sSub>
                            <m:sSubPr>
                              <m:ctrlPr>
                                <a:rPr lang="zh-TW" altLang="en-US" sz="2400" i="1">
                                  <a:latin typeface="Cambria Math" panose="02040503050406030204" pitchFamily="18" charset="0"/>
                                </a:rPr>
                              </m:ctrlPr>
                            </m:sSubPr>
                            <m:e>
                              <m:r>
                                <a:rPr lang="zh-TW" altLang="en-US" sz="2400" i="1">
                                  <a:latin typeface="Cambria Math"/>
                                </a:rPr>
                                <m:t>𝑙</m:t>
                              </m:r>
                            </m:e>
                            <m:sub>
                              <m:r>
                                <a:rPr lang="zh-TW" altLang="en-US" sz="2400">
                                  <a:latin typeface="Cambria Math"/>
                                </a:rPr>
                                <m:t>2</m:t>
                              </m:r>
                            </m:sub>
                          </m:sSub>
                        </m:sup>
                      </m:sSubSup>
                      <m:r>
                        <a:rPr lang="zh-TW" altLang="en-US" sz="2400">
                          <a:latin typeface="Cambria Math"/>
                        </a:rPr>
                        <m:t>⋯</m:t>
                      </m:r>
                      <m:sSubSup>
                        <m:sSubSupPr>
                          <m:ctrlPr>
                            <a:rPr lang="zh-TW" altLang="en-US" sz="2400" i="1">
                              <a:latin typeface="Cambria Math" panose="02040503050406030204" pitchFamily="18" charset="0"/>
                            </a:rPr>
                          </m:ctrlPr>
                        </m:sSubSupPr>
                        <m:e>
                          <m:r>
                            <a:rPr lang="zh-TW" altLang="en-US" sz="2400" i="1">
                              <a:latin typeface="Cambria Math"/>
                            </a:rPr>
                            <m:t>𝑞</m:t>
                          </m:r>
                        </m:e>
                        <m:sub>
                          <m:r>
                            <a:rPr lang="zh-TW" altLang="en-US" sz="2400" i="1">
                              <a:latin typeface="Cambria Math"/>
                            </a:rPr>
                            <m:t>𝑖</m:t>
                          </m:r>
                        </m:sub>
                        <m:sup>
                          <m:sSub>
                            <m:sSubPr>
                              <m:ctrlPr>
                                <a:rPr lang="zh-TW" altLang="en-US" sz="2400" i="1">
                                  <a:latin typeface="Cambria Math" panose="02040503050406030204" pitchFamily="18" charset="0"/>
                                </a:rPr>
                              </m:ctrlPr>
                            </m:sSubPr>
                            <m:e>
                              <m:r>
                                <a:rPr lang="zh-TW" altLang="en-US" sz="2400" i="1">
                                  <a:latin typeface="Cambria Math"/>
                                </a:rPr>
                                <m:t>𝑙</m:t>
                              </m:r>
                            </m:e>
                            <m:sub>
                              <m:r>
                                <a:rPr lang="zh-TW" altLang="en-US" sz="2400" i="1">
                                  <a:latin typeface="Cambria Math"/>
                                </a:rPr>
                                <m:t>𝑖</m:t>
                              </m:r>
                            </m:sub>
                          </m:sSub>
                        </m:sup>
                      </m:sSubSup>
                    </m:oMath>
                  </m:oMathPara>
                </a14:m>
                <a:endParaRPr lang="zh-TW" altLang="zh-TW" sz="2400" dirty="0"/>
              </a:p>
              <a:p>
                <a:pPr marL="0" indent="0">
                  <a:buNone/>
                </a:pPr>
                <a:r>
                  <a:rPr lang="en-US" altLang="zh-TW" sz="2400" dirty="0"/>
                  <a:t> </a:t>
                </a:r>
                <a:r>
                  <a:rPr lang="en-US" altLang="zh-TW" sz="2400" dirty="0" smtClean="0"/>
                  <a:t>   </a:t>
                </a:r>
                <a:r>
                  <a:rPr lang="zh-TW" altLang="zh-TW" sz="2400" dirty="0" smtClean="0"/>
                  <a:t>由於</a:t>
                </a:r>
                <a14:m>
                  <m:oMath xmlns:m="http://schemas.openxmlformats.org/officeDocument/2006/math">
                    <m:r>
                      <a:rPr lang="zh-TW" altLang="en-US" sz="2400" i="1">
                        <a:latin typeface="Cambria Math"/>
                      </a:rPr>
                      <m:t>𝑛</m:t>
                    </m:r>
                    <m:r>
                      <a:rPr lang="zh-TW" altLang="en-US" sz="2400">
                        <a:latin typeface="Cambria Math"/>
                      </a:rPr>
                      <m:t>=</m:t>
                    </m:r>
                    <m:r>
                      <a:rPr lang="zh-TW" altLang="en-US" sz="2400" i="1">
                        <a:latin typeface="Cambria Math"/>
                      </a:rPr>
                      <m:t>𝑚h</m:t>
                    </m:r>
                  </m:oMath>
                </a14:m>
                <a:r>
                  <a:rPr lang="en-US" altLang="zh-TW" sz="2400" dirty="0"/>
                  <a:t> </a:t>
                </a:r>
                <a:r>
                  <a:rPr lang="zh-TW" altLang="zh-TW" sz="2400" dirty="0"/>
                  <a:t>，</a:t>
                </a:r>
              </a:p>
              <a:p>
                <a:pPr marL="0" indent="0">
                  <a:buNone/>
                </a:pPr>
                <a14:m>
                  <m:oMathPara xmlns:m="http://schemas.openxmlformats.org/officeDocument/2006/math">
                    <m:oMathParaPr>
                      <m:jc m:val="centerGroup"/>
                    </m:oMathParaPr>
                    <m:oMath xmlns:m="http://schemas.openxmlformats.org/officeDocument/2006/math">
                      <m:r>
                        <a:rPr lang="zh-TW" altLang="en-US" sz="2400" i="1">
                          <a:latin typeface="Cambria Math"/>
                        </a:rPr>
                        <m:t>𝑛</m:t>
                      </m:r>
                      <m:r>
                        <a:rPr lang="zh-TW" altLang="en-US" sz="2400">
                          <a:latin typeface="Cambria Math"/>
                        </a:rPr>
                        <m:t>=</m:t>
                      </m:r>
                      <m:sSubSup>
                        <m:sSubSupPr>
                          <m:ctrlPr>
                            <a:rPr lang="zh-TW" altLang="en-US" sz="2400" i="1">
                              <a:latin typeface="Cambria Math" panose="02040503050406030204" pitchFamily="18" charset="0"/>
                            </a:rPr>
                          </m:ctrlPr>
                        </m:sSubSupPr>
                        <m:e>
                          <m:r>
                            <a:rPr lang="zh-TW" altLang="en-US" sz="2400" i="1">
                              <a:latin typeface="Cambria Math"/>
                            </a:rPr>
                            <m:t>𝑝</m:t>
                          </m:r>
                        </m:e>
                        <m:sub>
                          <m:r>
                            <a:rPr lang="zh-TW" altLang="en-US" sz="2400">
                              <a:latin typeface="Cambria Math"/>
                            </a:rPr>
                            <m:t>1</m:t>
                          </m:r>
                        </m:sub>
                        <m:sup>
                          <m:sSub>
                            <m:sSubPr>
                              <m:ctrlPr>
                                <a:rPr lang="zh-TW" altLang="en-US" sz="2400" i="1">
                                  <a:latin typeface="Cambria Math" panose="02040503050406030204" pitchFamily="18" charset="0"/>
                                </a:rPr>
                              </m:ctrlPr>
                            </m:sSubPr>
                            <m:e>
                              <m:r>
                                <a:rPr lang="zh-TW" altLang="en-US" sz="2400" i="1">
                                  <a:latin typeface="Cambria Math"/>
                                </a:rPr>
                                <m:t>𝑘</m:t>
                              </m:r>
                            </m:e>
                            <m:sub>
                              <m:r>
                                <a:rPr lang="zh-TW" altLang="en-US" sz="2400">
                                  <a:latin typeface="Cambria Math"/>
                                </a:rPr>
                                <m:t>1</m:t>
                              </m:r>
                            </m:sub>
                          </m:sSub>
                        </m:sup>
                      </m:sSubSup>
                      <m:sSubSup>
                        <m:sSubSupPr>
                          <m:ctrlPr>
                            <a:rPr lang="zh-TW" altLang="en-US" sz="2400" i="1">
                              <a:latin typeface="Cambria Math" panose="02040503050406030204" pitchFamily="18" charset="0"/>
                            </a:rPr>
                          </m:ctrlPr>
                        </m:sSubSupPr>
                        <m:e>
                          <m:r>
                            <a:rPr lang="zh-TW" altLang="en-US" sz="2400" i="1">
                              <a:latin typeface="Cambria Math"/>
                            </a:rPr>
                            <m:t>𝑝</m:t>
                          </m:r>
                        </m:e>
                        <m:sub>
                          <m:r>
                            <a:rPr lang="zh-TW" altLang="en-US" sz="2400">
                              <a:latin typeface="Cambria Math"/>
                            </a:rPr>
                            <m:t>2</m:t>
                          </m:r>
                        </m:sub>
                        <m:sup>
                          <m:sSub>
                            <m:sSubPr>
                              <m:ctrlPr>
                                <a:rPr lang="zh-TW" altLang="en-US" sz="2400" i="1">
                                  <a:latin typeface="Cambria Math" panose="02040503050406030204" pitchFamily="18" charset="0"/>
                                </a:rPr>
                              </m:ctrlPr>
                            </m:sSubPr>
                            <m:e>
                              <m:r>
                                <a:rPr lang="zh-TW" altLang="en-US" sz="2400" i="1">
                                  <a:latin typeface="Cambria Math"/>
                                </a:rPr>
                                <m:t>𝑘</m:t>
                              </m:r>
                            </m:e>
                            <m:sub>
                              <m:r>
                                <a:rPr lang="zh-TW" altLang="en-US" sz="2400">
                                  <a:latin typeface="Cambria Math"/>
                                </a:rPr>
                                <m:t>2</m:t>
                              </m:r>
                            </m:sub>
                          </m:sSub>
                        </m:sup>
                      </m:sSubSup>
                      <m:r>
                        <a:rPr lang="zh-TW" altLang="en-US" sz="2400">
                          <a:latin typeface="Cambria Math"/>
                        </a:rPr>
                        <m:t>⋯</m:t>
                      </m:r>
                      <m:sSubSup>
                        <m:sSubSupPr>
                          <m:ctrlPr>
                            <a:rPr lang="zh-TW" altLang="en-US" sz="2400" i="1">
                              <a:latin typeface="Cambria Math" panose="02040503050406030204" pitchFamily="18" charset="0"/>
                            </a:rPr>
                          </m:ctrlPr>
                        </m:sSubSupPr>
                        <m:e>
                          <m:r>
                            <a:rPr lang="zh-TW" altLang="en-US" sz="2400" i="1">
                              <a:latin typeface="Cambria Math"/>
                            </a:rPr>
                            <m:t>𝑝</m:t>
                          </m:r>
                        </m:e>
                        <m:sub>
                          <m:r>
                            <a:rPr lang="zh-TW" altLang="en-US" sz="2400" i="1">
                              <a:latin typeface="Cambria Math"/>
                            </a:rPr>
                            <m:t>𝑗</m:t>
                          </m:r>
                        </m:sub>
                        <m:sup>
                          <m:sSub>
                            <m:sSubPr>
                              <m:ctrlPr>
                                <a:rPr lang="zh-TW" altLang="en-US" sz="2400" i="1">
                                  <a:latin typeface="Cambria Math" panose="02040503050406030204" pitchFamily="18" charset="0"/>
                                </a:rPr>
                              </m:ctrlPr>
                            </m:sSubPr>
                            <m:e>
                              <m:r>
                                <a:rPr lang="zh-TW" altLang="en-US" sz="2400" i="1">
                                  <a:latin typeface="Cambria Math"/>
                                </a:rPr>
                                <m:t>𝑘</m:t>
                              </m:r>
                            </m:e>
                            <m:sub>
                              <m:r>
                                <a:rPr lang="zh-TW" altLang="en-US" sz="2400" i="1">
                                  <a:latin typeface="Cambria Math"/>
                                </a:rPr>
                                <m:t>𝑗</m:t>
                              </m:r>
                            </m:sub>
                          </m:sSub>
                        </m:sup>
                      </m:sSubSup>
                      <m:sSubSup>
                        <m:sSubSupPr>
                          <m:ctrlPr>
                            <a:rPr lang="zh-TW" altLang="en-US" sz="2400" i="1">
                              <a:latin typeface="Cambria Math" panose="02040503050406030204" pitchFamily="18" charset="0"/>
                            </a:rPr>
                          </m:ctrlPr>
                        </m:sSubSupPr>
                        <m:e>
                          <m:r>
                            <a:rPr lang="zh-TW" altLang="en-US" sz="2400" i="1">
                              <a:latin typeface="Cambria Math"/>
                            </a:rPr>
                            <m:t>𝑞</m:t>
                          </m:r>
                        </m:e>
                        <m:sub>
                          <m:r>
                            <a:rPr lang="zh-TW" altLang="en-US" sz="2400">
                              <a:latin typeface="Cambria Math"/>
                            </a:rPr>
                            <m:t>1</m:t>
                          </m:r>
                        </m:sub>
                        <m:sup>
                          <m:sSub>
                            <m:sSubPr>
                              <m:ctrlPr>
                                <a:rPr lang="zh-TW" altLang="en-US" sz="2400" i="1">
                                  <a:latin typeface="Cambria Math" panose="02040503050406030204" pitchFamily="18" charset="0"/>
                                </a:rPr>
                              </m:ctrlPr>
                            </m:sSubPr>
                            <m:e>
                              <m:r>
                                <a:rPr lang="zh-TW" altLang="en-US" sz="2400" i="1">
                                  <a:latin typeface="Cambria Math"/>
                                </a:rPr>
                                <m:t>𝑙</m:t>
                              </m:r>
                            </m:e>
                            <m:sub>
                              <m:r>
                                <a:rPr lang="zh-TW" altLang="en-US" sz="2400">
                                  <a:latin typeface="Cambria Math"/>
                                </a:rPr>
                                <m:t>1</m:t>
                              </m:r>
                            </m:sub>
                          </m:sSub>
                        </m:sup>
                      </m:sSubSup>
                      <m:sSubSup>
                        <m:sSubSupPr>
                          <m:ctrlPr>
                            <a:rPr lang="zh-TW" altLang="en-US" sz="2400" i="1">
                              <a:latin typeface="Cambria Math" panose="02040503050406030204" pitchFamily="18" charset="0"/>
                            </a:rPr>
                          </m:ctrlPr>
                        </m:sSubSupPr>
                        <m:e>
                          <m:r>
                            <a:rPr lang="zh-TW" altLang="en-US" sz="2400" i="1">
                              <a:latin typeface="Cambria Math"/>
                            </a:rPr>
                            <m:t>𝑞</m:t>
                          </m:r>
                        </m:e>
                        <m:sub>
                          <m:r>
                            <a:rPr lang="zh-TW" altLang="en-US" sz="2400">
                              <a:latin typeface="Cambria Math"/>
                            </a:rPr>
                            <m:t>2</m:t>
                          </m:r>
                        </m:sub>
                        <m:sup>
                          <m:sSub>
                            <m:sSubPr>
                              <m:ctrlPr>
                                <a:rPr lang="zh-TW" altLang="en-US" sz="2400" i="1">
                                  <a:latin typeface="Cambria Math" panose="02040503050406030204" pitchFamily="18" charset="0"/>
                                </a:rPr>
                              </m:ctrlPr>
                            </m:sSubPr>
                            <m:e>
                              <m:r>
                                <a:rPr lang="zh-TW" altLang="en-US" sz="2400" i="1">
                                  <a:latin typeface="Cambria Math"/>
                                </a:rPr>
                                <m:t>𝑙</m:t>
                              </m:r>
                            </m:e>
                            <m:sub>
                              <m:r>
                                <a:rPr lang="zh-TW" altLang="en-US" sz="2400">
                                  <a:latin typeface="Cambria Math"/>
                                </a:rPr>
                                <m:t>2</m:t>
                              </m:r>
                            </m:sub>
                          </m:sSub>
                        </m:sup>
                      </m:sSubSup>
                      <m:r>
                        <a:rPr lang="zh-TW" altLang="en-US" sz="2400">
                          <a:latin typeface="Cambria Math"/>
                        </a:rPr>
                        <m:t>⋯</m:t>
                      </m:r>
                      <m:sSubSup>
                        <m:sSubSupPr>
                          <m:ctrlPr>
                            <a:rPr lang="zh-TW" altLang="en-US" sz="2400" i="1">
                              <a:latin typeface="Cambria Math" panose="02040503050406030204" pitchFamily="18" charset="0"/>
                            </a:rPr>
                          </m:ctrlPr>
                        </m:sSubSupPr>
                        <m:e>
                          <m:r>
                            <a:rPr lang="zh-TW" altLang="en-US" sz="2400" i="1">
                              <a:latin typeface="Cambria Math"/>
                            </a:rPr>
                            <m:t>𝑞</m:t>
                          </m:r>
                        </m:e>
                        <m:sub>
                          <m:r>
                            <a:rPr lang="zh-TW" altLang="en-US" sz="2400" i="1">
                              <a:latin typeface="Cambria Math"/>
                            </a:rPr>
                            <m:t>𝑖</m:t>
                          </m:r>
                        </m:sub>
                        <m:sup>
                          <m:sSub>
                            <m:sSubPr>
                              <m:ctrlPr>
                                <a:rPr lang="zh-TW" altLang="en-US" sz="2400" i="1">
                                  <a:latin typeface="Cambria Math" panose="02040503050406030204" pitchFamily="18" charset="0"/>
                                </a:rPr>
                              </m:ctrlPr>
                            </m:sSubPr>
                            <m:e>
                              <m:r>
                                <a:rPr lang="zh-TW" altLang="en-US" sz="2400" i="1">
                                  <a:latin typeface="Cambria Math"/>
                                </a:rPr>
                                <m:t>𝑙</m:t>
                              </m:r>
                            </m:e>
                            <m:sub>
                              <m:r>
                                <a:rPr lang="zh-TW" altLang="en-US" sz="2400" i="1">
                                  <a:latin typeface="Cambria Math"/>
                                </a:rPr>
                                <m:t>𝑖</m:t>
                              </m:r>
                            </m:sub>
                          </m:sSub>
                        </m:sup>
                      </m:sSubSup>
                    </m:oMath>
                  </m:oMathPara>
                </a14:m>
                <a:endParaRPr lang="zh-TW" altLang="zh-TW" sz="2400" dirty="0"/>
              </a:p>
              <a:p>
                <a:pPr marL="0" indent="0">
                  <a:buNone/>
                  <a:tabLst>
                    <a:tab pos="7624763" algn="l"/>
                  </a:tabLst>
                </a:pPr>
                <a:r>
                  <a:rPr lang="zh-TW" altLang="zh-TW" sz="2400" dirty="0"/>
                  <a:t>聚集相等的質數並根據質數值遞增排列，即可得到需要的表示式</a:t>
                </a:r>
                <a:r>
                  <a:rPr lang="zh-TW" altLang="zh-TW" sz="2400" dirty="0" smtClean="0"/>
                  <a:t>。</a:t>
                </a:r>
                <a:endParaRPr lang="en-US" altLang="zh-TW" sz="2400" dirty="0" smtClean="0"/>
              </a:p>
              <a:p>
                <a:pPr>
                  <a:tabLst>
                    <a:tab pos="7624763" algn="l"/>
                  </a:tabLst>
                </a:pPr>
                <a:r>
                  <a:rPr lang="zh-TW" altLang="en-US" sz="2400" dirty="0" smtClean="0"/>
                  <a:t>根據</a:t>
                </a:r>
                <a:r>
                  <a:rPr lang="zh-TW" altLang="en-US" sz="2400" dirty="0"/>
                  <a:t>歸納</a:t>
                </a:r>
                <a:r>
                  <a:rPr lang="zh-TW" altLang="en-US" sz="2400" dirty="0" smtClean="0"/>
                  <a:t>原則</a:t>
                </a:r>
                <a:r>
                  <a:rPr lang="zh-TW" altLang="zh-TW" sz="2400" dirty="0" smtClean="0"/>
                  <a:t>故</a:t>
                </a:r>
                <a:r>
                  <a:rPr lang="zh-TW" altLang="en-US" sz="2400" dirty="0"/>
                  <a:t>定理</a:t>
                </a:r>
                <a:r>
                  <a:rPr lang="zh-TW" altLang="zh-TW" sz="2400" dirty="0" smtClean="0"/>
                  <a:t>得證</a:t>
                </a:r>
                <a:r>
                  <a:rPr lang="zh-TW" altLang="en-US" sz="2400" dirty="0" smtClean="0"/>
                  <a:t>。     </a:t>
                </a:r>
                <a:r>
                  <a:rPr lang="zh-TW" altLang="en-US" sz="2400" kern="1200" dirty="0" smtClean="0"/>
                  <a:t> </a:t>
                </a:r>
                <a:r>
                  <a:rPr lang="en-US" altLang="zh-TW" sz="2400" dirty="0" smtClean="0"/>
                  <a:t>	QED</a:t>
                </a:r>
                <a:endParaRPr lang="zh-TW" altLang="zh-TW" sz="2400" dirty="0" smtClean="0"/>
              </a:p>
              <a:p>
                <a:endParaRPr lang="zh-TW" altLang="en-US" sz="24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251520" y="116632"/>
                <a:ext cx="8568952" cy="6624736"/>
              </a:xfrm>
              <a:blipFill rotWithShape="1">
                <a:blip r:embed="rId3"/>
                <a:stretch>
                  <a:fillRect l="-1067" t="-736" r="-85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673789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TW" altLang="en-US" dirty="0">
                <a:solidFill>
                  <a:srgbClr val="3333FF"/>
                </a:solidFill>
              </a:rPr>
              <a:t>矛盾</a:t>
            </a:r>
            <a:r>
              <a:rPr lang="zh-TW" altLang="en-US" dirty="0" smtClean="0">
                <a:solidFill>
                  <a:srgbClr val="3333FF"/>
                </a:solidFill>
              </a:rPr>
              <a:t>法</a:t>
            </a:r>
            <a:r>
              <a:rPr lang="en-US" altLang="zh-TW" dirty="0" smtClean="0">
                <a:solidFill>
                  <a:srgbClr val="3333FF"/>
                </a:solidFill>
              </a:rPr>
              <a:t>(</a:t>
            </a:r>
            <a:r>
              <a:rPr lang="zh-TW" altLang="en-US" dirty="0" smtClean="0">
                <a:solidFill>
                  <a:srgbClr val="3333FF"/>
                </a:solidFill>
              </a:rPr>
              <a:t>反證法</a:t>
            </a:r>
            <a:r>
              <a:rPr lang="en-US" altLang="zh-TW" dirty="0" smtClean="0">
                <a:solidFill>
                  <a:srgbClr val="3333FF"/>
                </a:solidFill>
              </a:rPr>
              <a:t>)</a:t>
            </a:r>
            <a:endParaRPr lang="en-US" altLang="zh-TW" dirty="0" smtClean="0"/>
          </a:p>
        </p:txBody>
      </p:sp>
      <p:sp>
        <p:nvSpPr>
          <p:cNvPr id="54275" name="Rectangle 3"/>
          <p:cNvSpPr>
            <a:spLocks noGrp="1" noChangeArrowheads="1"/>
          </p:cNvSpPr>
          <p:nvPr>
            <p:ph type="body" idx="1"/>
          </p:nvPr>
        </p:nvSpPr>
        <p:spPr>
          <a:xfrm>
            <a:off x="179388" y="2017713"/>
            <a:ext cx="8775700" cy="4724400"/>
          </a:xfrm>
        </p:spPr>
        <p:txBody>
          <a:bodyPr/>
          <a:lstStyle/>
          <a:p>
            <a:pPr algn="just" eaLnBrk="1"/>
            <a:r>
              <a:rPr lang="zh-TW" altLang="en-US" sz="2800" dirty="0" smtClean="0">
                <a:solidFill>
                  <a:srgbClr val="3333FF"/>
                </a:solidFill>
              </a:rPr>
              <a:t>矛盾法</a:t>
            </a:r>
            <a:r>
              <a:rPr lang="en-US" altLang="zh-TW" sz="2800" dirty="0" smtClean="0">
                <a:solidFill>
                  <a:srgbClr val="3333FF"/>
                </a:solidFill>
              </a:rPr>
              <a:t>(contradiction)</a:t>
            </a:r>
            <a:r>
              <a:rPr lang="zh-TW" altLang="en-US" sz="2800" dirty="0" smtClean="0"/>
              <a:t>也稱</a:t>
            </a:r>
            <a:r>
              <a:rPr lang="zh-TW" altLang="en-US" sz="2800" dirty="0" smtClean="0">
                <a:solidFill>
                  <a:srgbClr val="3333FF"/>
                </a:solidFill>
              </a:rPr>
              <a:t>反證法</a:t>
            </a:r>
            <a:endParaRPr lang="en-US" altLang="zh-TW" sz="2800" dirty="0" smtClean="0">
              <a:solidFill>
                <a:srgbClr val="3333FF"/>
              </a:solidFill>
            </a:endParaRPr>
          </a:p>
          <a:p>
            <a:pPr algn="just" eaLnBrk="1"/>
            <a:r>
              <a:rPr lang="zh-TW" altLang="en-US" sz="2800" dirty="0" smtClean="0"/>
              <a:t>證明思維</a:t>
            </a:r>
            <a:r>
              <a:rPr lang="en-US" altLang="zh-TW" sz="2800" dirty="0" smtClean="0"/>
              <a:t>:</a:t>
            </a:r>
            <a:r>
              <a:rPr lang="zh-TW" altLang="en-US" sz="2800" dirty="0"/>
              <a:t>欲證明某命題為真，則先假設該命題為假，若能由假設推理導致邏輯上的矛盾，則能夠</a:t>
            </a:r>
          </a:p>
          <a:p>
            <a:pPr algn="just" eaLnBrk="1"/>
            <a:r>
              <a:rPr lang="zh-TW" altLang="en-US" sz="2800" dirty="0"/>
              <a:t>證明最初的假設錯誤，也就是證明原命題為真</a:t>
            </a:r>
            <a:r>
              <a:rPr lang="zh-TW" altLang="en-US" sz="2800" dirty="0" smtClean="0"/>
              <a:t>。</a:t>
            </a:r>
            <a:endParaRPr lang="en-US" altLang="zh-TW" sz="2800" dirty="0" smtClean="0"/>
          </a:p>
        </p:txBody>
      </p:sp>
      <p:sp>
        <p:nvSpPr>
          <p:cNvPr id="5632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4E68A82D-D66C-402C-AE6F-77A4F494A2CE}" type="slidenum">
              <a:rPr kumimoji="0" lang="en-US" altLang="zh-TW" sz="1400" smtClean="0"/>
              <a:pPr>
                <a:spcBef>
                  <a:spcPct val="0"/>
                </a:spcBef>
                <a:buClrTx/>
                <a:buSzTx/>
                <a:buFontTx/>
                <a:buNone/>
              </a:pPr>
              <a:t>66</a:t>
            </a:fld>
            <a:endParaRPr kumimoji="0" lang="en-US" altLang="zh-TW" sz="1400" smtClean="0"/>
          </a:p>
        </p:txBody>
      </p:sp>
    </p:spTree>
    <p:extLst>
      <p:ext uri="{BB962C8B-B14F-4D97-AF65-F5344CB8AC3E}">
        <p14:creationId xmlns:p14="http://schemas.microsoft.com/office/powerpoint/2010/main" val="2232301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 calcmode="lin" valueType="num">
                                      <p:cBhvr additive="base">
                                        <p:cTn id="19"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TW" altLang="en-US" dirty="0">
                <a:solidFill>
                  <a:srgbClr val="3333FF"/>
                </a:solidFill>
              </a:rPr>
              <a:t>矛盾</a:t>
            </a:r>
            <a:r>
              <a:rPr lang="zh-TW" altLang="en-US" dirty="0" smtClean="0">
                <a:solidFill>
                  <a:srgbClr val="3333FF"/>
                </a:solidFill>
              </a:rPr>
              <a:t>法</a:t>
            </a:r>
            <a:r>
              <a:rPr lang="en-US" altLang="zh-TW" dirty="0">
                <a:solidFill>
                  <a:srgbClr val="3333FF"/>
                </a:solidFill>
              </a:rPr>
              <a:t>(</a:t>
            </a:r>
            <a:r>
              <a:rPr lang="zh-TW" altLang="en-US" dirty="0">
                <a:solidFill>
                  <a:srgbClr val="3333FF"/>
                </a:solidFill>
              </a:rPr>
              <a:t>反證法</a:t>
            </a:r>
            <a:r>
              <a:rPr lang="en-US" altLang="zh-TW" dirty="0">
                <a:solidFill>
                  <a:srgbClr val="3333FF"/>
                </a:solidFill>
              </a:rPr>
              <a:t>)</a:t>
            </a:r>
            <a:r>
              <a:rPr lang="zh-TW" altLang="en-US" dirty="0" smtClean="0">
                <a:solidFill>
                  <a:srgbClr val="3333FF"/>
                </a:solidFill>
              </a:rPr>
              <a:t>範例</a:t>
            </a:r>
            <a:endParaRPr lang="en-US" altLang="zh-TW" dirty="0" smtClean="0"/>
          </a:p>
        </p:txBody>
      </p:sp>
      <p:sp>
        <p:nvSpPr>
          <p:cNvPr id="54275" name="Rectangle 3"/>
          <p:cNvSpPr>
            <a:spLocks noGrp="1" noChangeArrowheads="1"/>
          </p:cNvSpPr>
          <p:nvPr>
            <p:ph type="body" idx="1"/>
          </p:nvPr>
        </p:nvSpPr>
        <p:spPr>
          <a:xfrm>
            <a:off x="-72008" y="1916832"/>
            <a:ext cx="9036496" cy="4724400"/>
          </a:xfrm>
        </p:spPr>
        <p:txBody>
          <a:bodyPr/>
          <a:lstStyle/>
          <a:p>
            <a:pPr eaLnBrk="1"/>
            <a:r>
              <a:rPr lang="zh-TW" altLang="en-US" sz="2400" dirty="0" smtClean="0">
                <a:solidFill>
                  <a:srgbClr val="3333FF"/>
                </a:solidFill>
              </a:rPr>
              <a:t>定理</a:t>
            </a:r>
            <a:r>
              <a:rPr lang="en-US" altLang="zh-TW" sz="2400" dirty="0" smtClean="0">
                <a:solidFill>
                  <a:srgbClr val="3333FF"/>
                </a:solidFill>
              </a:rPr>
              <a:t>:</a:t>
            </a:r>
            <a:r>
              <a:rPr lang="zh-TW" altLang="en-US" sz="2400" dirty="0" smtClean="0">
                <a:solidFill>
                  <a:srgbClr val="3333FF"/>
                </a:solidFill>
              </a:rPr>
              <a:t> 質數有無限多個。</a:t>
            </a:r>
            <a:endParaRPr lang="en-US" altLang="zh-TW" sz="2400" dirty="0" smtClean="0">
              <a:solidFill>
                <a:srgbClr val="3333FF"/>
              </a:solidFill>
            </a:endParaRPr>
          </a:p>
          <a:p>
            <a:pPr eaLnBrk="1"/>
            <a:r>
              <a:rPr lang="zh-TW" altLang="en-US" sz="2200" dirty="0" smtClean="0"/>
              <a:t>證明</a:t>
            </a:r>
            <a:r>
              <a:rPr lang="en-US" altLang="zh-TW" sz="2200" dirty="0" smtClean="0"/>
              <a:t>:</a:t>
            </a:r>
            <a:br>
              <a:rPr lang="en-US" altLang="zh-TW" sz="2200" dirty="0" smtClean="0"/>
            </a:br>
            <a:r>
              <a:rPr lang="zh-TW" altLang="en-US" sz="2200" kern="1200" dirty="0" smtClean="0"/>
              <a:t>假設只有有限的</a:t>
            </a:r>
            <a:r>
              <a:rPr lang="en-US" altLang="zh-TW" sz="2200" kern="1200" dirty="0" smtClean="0"/>
              <a:t>n</a:t>
            </a:r>
            <a:r>
              <a:rPr lang="en-US" altLang="zh-TW" sz="2200" kern="1200" dirty="0"/>
              <a:t>(n&gt;0</a:t>
            </a:r>
            <a:r>
              <a:rPr lang="en-US" altLang="zh-TW" sz="2200" kern="1200" dirty="0" smtClean="0"/>
              <a:t>)</a:t>
            </a:r>
            <a:r>
              <a:rPr lang="zh-TW" altLang="en-US" sz="2200" kern="1200" dirty="0" smtClean="0"/>
              <a:t>個質數，令其由</a:t>
            </a:r>
            <a:r>
              <a:rPr lang="zh-TW" altLang="en-US" sz="2200" kern="1200" dirty="0"/>
              <a:t>小而</a:t>
            </a:r>
            <a:r>
              <a:rPr lang="zh-TW" altLang="en-US" sz="2200" kern="1200" dirty="0" smtClean="0"/>
              <a:t>大為 </a:t>
            </a:r>
            <a:r>
              <a:rPr lang="en-US" altLang="zh-TW" sz="2200" kern="1200" dirty="0" smtClean="0"/>
              <a:t>p</a:t>
            </a:r>
            <a:r>
              <a:rPr lang="en-US" altLang="zh-TW" sz="2200" kern="1200" baseline="-25000" dirty="0" smtClean="0"/>
              <a:t>1</a:t>
            </a:r>
            <a:r>
              <a:rPr lang="en-US" altLang="zh-TW" sz="2200" kern="1200" baseline="-25000" dirty="0"/>
              <a:t> </a:t>
            </a:r>
            <a:r>
              <a:rPr lang="en-US" altLang="zh-TW" sz="2200" kern="1200" dirty="0" smtClean="0"/>
              <a:t>,</a:t>
            </a:r>
            <a:r>
              <a:rPr lang="zh-TW" altLang="en-US" sz="2200" kern="1200" dirty="0"/>
              <a:t> </a:t>
            </a:r>
            <a:r>
              <a:rPr lang="en-US" altLang="zh-TW" sz="2200" kern="1200" dirty="0" smtClean="0"/>
              <a:t>p</a:t>
            </a:r>
            <a:r>
              <a:rPr lang="en-US" altLang="zh-TW" sz="2200" kern="1200" baseline="-25000" dirty="0" smtClean="0"/>
              <a:t>2</a:t>
            </a:r>
            <a:r>
              <a:rPr lang="en-US" altLang="zh-TW" sz="2200" kern="1200" dirty="0" smtClean="0"/>
              <a:t>, ..., </a:t>
            </a:r>
            <a:r>
              <a:rPr lang="en-US" altLang="zh-TW" sz="2200" kern="1200" dirty="0" err="1" smtClean="0"/>
              <a:t>p</a:t>
            </a:r>
            <a:r>
              <a:rPr lang="en-US" altLang="zh-TW" sz="2200" kern="1200" baseline="-25000" dirty="0" err="1" smtClean="0"/>
              <a:t>n</a:t>
            </a:r>
            <a:r>
              <a:rPr lang="zh-TW" altLang="en-US" sz="2200" kern="1200" dirty="0" smtClean="0"/>
              <a:t>。考慮整數</a:t>
            </a:r>
            <a:r>
              <a:rPr lang="en-US" altLang="zh-TW" sz="2200" kern="1200" dirty="0" smtClean="0"/>
              <a:t>p</a:t>
            </a:r>
            <a:r>
              <a:rPr lang="zh-TW" altLang="en-US" sz="2200" kern="1200" dirty="0" smtClean="0"/>
              <a:t>＝</a:t>
            </a:r>
            <a:r>
              <a:rPr lang="en-US" altLang="zh-TW" sz="2200" kern="1200" dirty="0" smtClean="0"/>
              <a:t>(p</a:t>
            </a:r>
            <a:r>
              <a:rPr lang="en-US" altLang="zh-TW" sz="2200" kern="1200" baseline="-25000" dirty="0" smtClean="0"/>
              <a:t>1</a:t>
            </a:r>
            <a:r>
              <a:rPr lang="en-US" altLang="zh-TW" sz="2200" kern="1200" baseline="-25000" dirty="0"/>
              <a:t> </a:t>
            </a:r>
            <a:r>
              <a:rPr lang="en-US" altLang="zh-TW" sz="2200" kern="1200" dirty="0"/>
              <a:t>× </a:t>
            </a:r>
            <a:r>
              <a:rPr lang="en-US" altLang="zh-TW" sz="2200" kern="1200" dirty="0" smtClean="0"/>
              <a:t>p</a:t>
            </a:r>
            <a:r>
              <a:rPr lang="en-US" altLang="zh-TW" sz="2200" kern="1200" baseline="-25000" dirty="0" smtClean="0"/>
              <a:t>2</a:t>
            </a:r>
            <a:r>
              <a:rPr lang="zh-TW" altLang="en-US" sz="2200" kern="1200" dirty="0"/>
              <a:t> </a:t>
            </a:r>
            <a:r>
              <a:rPr lang="en-US" altLang="zh-TW" sz="2200" kern="1200" dirty="0" smtClean="0"/>
              <a:t>×...× </a:t>
            </a:r>
            <a:r>
              <a:rPr lang="en-US" altLang="zh-TW" sz="2200" kern="1200" dirty="0" err="1" smtClean="0"/>
              <a:t>p</a:t>
            </a:r>
            <a:r>
              <a:rPr lang="en-US" altLang="zh-TW" sz="2200" kern="1200" baseline="-25000" dirty="0" err="1" smtClean="0"/>
              <a:t>n</a:t>
            </a:r>
            <a:r>
              <a:rPr lang="en-US" altLang="zh-TW" sz="2200" kern="1200" dirty="0"/>
              <a:t>)+</a:t>
            </a:r>
            <a:r>
              <a:rPr lang="en-US" altLang="zh-TW" sz="2200" kern="1200" dirty="0" smtClean="0"/>
              <a:t>1</a:t>
            </a:r>
            <a:r>
              <a:rPr lang="zh-TW" altLang="en-US" sz="2200" kern="1200" dirty="0"/>
              <a:t>，根據假設</a:t>
            </a:r>
            <a:r>
              <a:rPr lang="en-US" altLang="zh-TW" sz="2200" kern="1200" dirty="0" smtClean="0"/>
              <a:t>p</a:t>
            </a:r>
            <a:r>
              <a:rPr lang="zh-TW" altLang="en-US" sz="2200" kern="1200" dirty="0" smtClean="0"/>
              <a:t>必定為質數，因為</a:t>
            </a:r>
            <a:r>
              <a:rPr lang="en-US" altLang="zh-TW" sz="2200" kern="1200" dirty="0" smtClean="0"/>
              <a:t>p</a:t>
            </a:r>
            <a:r>
              <a:rPr lang="zh-TW" altLang="en-US" sz="2200" kern="1200" dirty="0" smtClean="0"/>
              <a:t>比所有質數</a:t>
            </a:r>
            <a:r>
              <a:rPr lang="en-US" altLang="zh-TW" sz="2200" kern="1200" dirty="0" smtClean="0"/>
              <a:t>p</a:t>
            </a:r>
            <a:r>
              <a:rPr lang="en-US" altLang="zh-TW" sz="2200" kern="1200" baseline="-25000" dirty="0" smtClean="0"/>
              <a:t>1</a:t>
            </a:r>
            <a:r>
              <a:rPr lang="en-US" altLang="zh-TW" sz="2200" kern="1200" baseline="-25000" dirty="0"/>
              <a:t> </a:t>
            </a:r>
            <a:r>
              <a:rPr lang="en-US" altLang="zh-TW" sz="2200" kern="1200" dirty="0"/>
              <a:t>,</a:t>
            </a:r>
            <a:r>
              <a:rPr lang="zh-TW" altLang="en-US" sz="2200" kern="1200" dirty="0"/>
              <a:t> </a:t>
            </a:r>
            <a:r>
              <a:rPr lang="en-US" altLang="zh-TW" sz="2200" kern="1200" dirty="0" smtClean="0"/>
              <a:t>p</a:t>
            </a:r>
            <a:r>
              <a:rPr lang="en-US" altLang="zh-TW" sz="2200" kern="1200" baseline="-25000" dirty="0" smtClean="0"/>
              <a:t>2</a:t>
            </a:r>
            <a:r>
              <a:rPr lang="en-US" altLang="zh-TW" sz="2200" kern="1200" dirty="0"/>
              <a:t>, ..., </a:t>
            </a:r>
            <a:r>
              <a:rPr lang="en-US" altLang="zh-TW" sz="2200" kern="1200" dirty="0" err="1" smtClean="0"/>
              <a:t>p</a:t>
            </a:r>
            <a:r>
              <a:rPr lang="en-US" altLang="zh-TW" sz="2200" kern="1200" baseline="-25000" dirty="0" err="1" smtClean="0"/>
              <a:t>n</a:t>
            </a:r>
            <a:r>
              <a:rPr lang="zh-TW" altLang="en-US" sz="2200" kern="1200" dirty="0" smtClean="0"/>
              <a:t>都大。我們可得以下兩個情況</a:t>
            </a:r>
            <a:r>
              <a:rPr lang="en-US" altLang="zh-TW" sz="2200" kern="1200" dirty="0" smtClean="0"/>
              <a:t>:</a:t>
            </a:r>
            <a:r>
              <a:rPr lang="zh-TW" altLang="en-US" sz="2200" kern="1200" dirty="0" smtClean="0"/>
              <a:t> </a:t>
            </a:r>
            <a:r>
              <a:rPr lang="en-US" altLang="zh-TW" sz="2200" kern="1200" dirty="0" smtClean="0"/>
              <a:t/>
            </a:r>
            <a:br>
              <a:rPr lang="en-US" altLang="zh-TW" sz="2200" kern="1200" dirty="0" smtClean="0"/>
            </a:br>
            <a:r>
              <a:rPr lang="en-US" altLang="zh-TW" sz="2200" kern="1200" dirty="0" smtClean="0"/>
              <a:t/>
            </a:r>
            <a:br>
              <a:rPr lang="en-US" altLang="zh-TW" sz="2200" kern="1200" dirty="0" smtClean="0"/>
            </a:br>
            <a:r>
              <a:rPr lang="en-US" altLang="zh-TW" sz="2200" kern="1200" dirty="0" smtClean="0"/>
              <a:t>(</a:t>
            </a:r>
            <a:r>
              <a:rPr lang="zh-TW" altLang="en-US" sz="2200" kern="1200" dirty="0" smtClean="0"/>
              <a:t>情況</a:t>
            </a:r>
            <a:r>
              <a:rPr lang="en-US" altLang="zh-TW" sz="2200" kern="1200" dirty="0" smtClean="0"/>
              <a:t>1)</a:t>
            </a:r>
            <a:r>
              <a:rPr lang="zh-TW" altLang="en-US" sz="2200" kern="1200" dirty="0" smtClean="0"/>
              <a:t> </a:t>
            </a:r>
            <a:r>
              <a:rPr lang="en-US" altLang="zh-TW" sz="2200" kern="1200" dirty="0" smtClean="0"/>
              <a:t>p</a:t>
            </a:r>
            <a:r>
              <a:rPr lang="en-US" altLang="zh-TW" sz="2200" kern="1200" baseline="-25000" dirty="0"/>
              <a:t> </a:t>
            </a:r>
            <a:r>
              <a:rPr lang="zh-TW" altLang="en-US" sz="2200" kern="1200" dirty="0" smtClean="0"/>
              <a:t>可被小於</a:t>
            </a:r>
            <a:r>
              <a:rPr lang="en-US" altLang="zh-TW" sz="2200" kern="1200" dirty="0" smtClean="0"/>
              <a:t>p</a:t>
            </a:r>
            <a:r>
              <a:rPr lang="zh-TW" altLang="en-US" sz="2200" kern="1200" dirty="0" smtClean="0"/>
              <a:t>的質數</a:t>
            </a:r>
            <a:r>
              <a:rPr lang="en-US" altLang="zh-TW" sz="2200" kern="1200" dirty="0" smtClean="0"/>
              <a:t>p</a:t>
            </a:r>
            <a:r>
              <a:rPr lang="en-US" altLang="zh-TW" sz="2200" kern="1200" baseline="-25000" dirty="0" smtClean="0"/>
              <a:t>1</a:t>
            </a:r>
            <a:r>
              <a:rPr lang="en-US" altLang="zh-TW" sz="2200" kern="1200" baseline="-25000" dirty="0"/>
              <a:t> </a:t>
            </a:r>
            <a:r>
              <a:rPr lang="en-US" altLang="zh-TW" sz="2200" kern="1200" dirty="0"/>
              <a:t>,</a:t>
            </a:r>
            <a:r>
              <a:rPr lang="zh-TW" altLang="en-US" sz="2200" kern="1200" dirty="0"/>
              <a:t> </a:t>
            </a:r>
            <a:r>
              <a:rPr lang="en-US" altLang="zh-TW" sz="2200" kern="1200" dirty="0" smtClean="0"/>
              <a:t>p</a:t>
            </a:r>
            <a:r>
              <a:rPr lang="en-US" altLang="zh-TW" sz="2200" kern="1200" baseline="-25000" dirty="0" smtClean="0"/>
              <a:t>2</a:t>
            </a:r>
            <a:r>
              <a:rPr lang="en-US" altLang="zh-TW" sz="2200" kern="1200" dirty="0"/>
              <a:t>, </a:t>
            </a:r>
            <a:r>
              <a:rPr lang="en-US" altLang="zh-TW" sz="2200" kern="1200" dirty="0" smtClean="0"/>
              <a:t>...</a:t>
            </a:r>
            <a:r>
              <a:rPr lang="zh-TW" altLang="en-US" sz="2200" kern="1200" dirty="0" smtClean="0"/>
              <a:t>或</a:t>
            </a:r>
            <a:r>
              <a:rPr lang="en-US" altLang="zh-TW" sz="2200" kern="1200" dirty="0" err="1" smtClean="0"/>
              <a:t>p</a:t>
            </a:r>
            <a:r>
              <a:rPr lang="en-US" altLang="zh-TW" sz="2200" kern="1200" baseline="-25000" dirty="0" err="1" smtClean="0"/>
              <a:t>n</a:t>
            </a:r>
            <a:r>
              <a:rPr lang="zh-TW" altLang="en-US" sz="2200" kern="1200" dirty="0" smtClean="0"/>
              <a:t>整除。但是這情況不成立，因為</a:t>
            </a:r>
            <a:r>
              <a:rPr lang="en-US" altLang="zh-TW" sz="2200" kern="1200" dirty="0" smtClean="0"/>
              <a:t>p</a:t>
            </a:r>
            <a:r>
              <a:rPr lang="en-US" altLang="zh-TW" sz="2200" kern="1200" baseline="-25000" dirty="0" smtClean="0"/>
              <a:t>1</a:t>
            </a:r>
            <a:r>
              <a:rPr lang="en-US" altLang="zh-TW" sz="2200" kern="1200" baseline="-25000" dirty="0"/>
              <a:t> </a:t>
            </a:r>
            <a:r>
              <a:rPr lang="en-US" altLang="zh-TW" sz="2200" kern="1200" dirty="0"/>
              <a:t>,</a:t>
            </a:r>
            <a:r>
              <a:rPr lang="zh-TW" altLang="en-US" sz="2200" kern="1200" dirty="0"/>
              <a:t> </a:t>
            </a:r>
            <a:r>
              <a:rPr lang="en-US" altLang="zh-TW" sz="2200" kern="1200" dirty="0"/>
              <a:t>p</a:t>
            </a:r>
            <a:r>
              <a:rPr lang="en-US" altLang="zh-TW" sz="2200" kern="1200" baseline="-25000" dirty="0"/>
              <a:t>2</a:t>
            </a:r>
            <a:r>
              <a:rPr lang="en-US" altLang="zh-TW" sz="2200" kern="1200" dirty="0"/>
              <a:t>, ..., </a:t>
            </a:r>
            <a:r>
              <a:rPr lang="en-US" altLang="zh-TW" sz="2200" kern="1200" dirty="0" err="1"/>
              <a:t>p</a:t>
            </a:r>
            <a:r>
              <a:rPr lang="en-US" altLang="zh-TW" sz="2200" kern="1200" baseline="-25000" dirty="0" err="1"/>
              <a:t>n</a:t>
            </a:r>
            <a:r>
              <a:rPr lang="zh-TW" altLang="en-US" sz="2200" kern="1200" dirty="0"/>
              <a:t>除</a:t>
            </a:r>
            <a:r>
              <a:rPr lang="en-US" altLang="zh-TW" sz="2200" kern="1200" dirty="0"/>
              <a:t>p</a:t>
            </a:r>
            <a:r>
              <a:rPr lang="zh-TW" altLang="en-US" sz="2200" kern="1200" dirty="0"/>
              <a:t>都餘</a:t>
            </a:r>
            <a:r>
              <a:rPr lang="en-US" altLang="zh-TW" sz="2200" kern="1200" dirty="0" smtClean="0"/>
              <a:t>1(</a:t>
            </a:r>
            <a:r>
              <a:rPr lang="en-US" altLang="zh-TW" sz="2200" kern="1200" dirty="0"/>
              <a:t>p</a:t>
            </a:r>
            <a:r>
              <a:rPr lang="zh-TW" altLang="en-US" sz="2200" kern="1200" dirty="0"/>
              <a:t>＝</a:t>
            </a:r>
            <a:r>
              <a:rPr lang="en-US" altLang="zh-TW" sz="2200" kern="1200" dirty="0"/>
              <a:t>(p</a:t>
            </a:r>
            <a:r>
              <a:rPr lang="en-US" altLang="zh-TW" sz="2200" kern="1200" baseline="-25000" dirty="0"/>
              <a:t>1 </a:t>
            </a:r>
            <a:r>
              <a:rPr lang="en-US" altLang="zh-TW" sz="2200" kern="1200" dirty="0"/>
              <a:t>× p</a:t>
            </a:r>
            <a:r>
              <a:rPr lang="en-US" altLang="zh-TW" sz="2200" kern="1200" baseline="-25000" dirty="0"/>
              <a:t>2</a:t>
            </a:r>
            <a:r>
              <a:rPr lang="zh-TW" altLang="en-US" sz="2200" kern="1200" dirty="0"/>
              <a:t> </a:t>
            </a:r>
            <a:r>
              <a:rPr lang="en-US" altLang="zh-TW" sz="2200" kern="1200" dirty="0"/>
              <a:t>×...× </a:t>
            </a:r>
            <a:r>
              <a:rPr lang="en-US" altLang="zh-TW" sz="2200" kern="1200" dirty="0" err="1"/>
              <a:t>p</a:t>
            </a:r>
            <a:r>
              <a:rPr lang="en-US" altLang="zh-TW" sz="2200" kern="1200" baseline="-25000" dirty="0" err="1"/>
              <a:t>n</a:t>
            </a:r>
            <a:r>
              <a:rPr lang="en-US" altLang="zh-TW" sz="2200" kern="1200" dirty="0"/>
              <a:t>)+1 </a:t>
            </a:r>
            <a:r>
              <a:rPr lang="en-US" altLang="zh-TW" sz="2200" kern="1200" dirty="0" smtClean="0"/>
              <a:t>)</a:t>
            </a:r>
            <a:r>
              <a:rPr lang="zh-TW" altLang="en-US" sz="2200" kern="1200" dirty="0" smtClean="0"/>
              <a:t> 。</a:t>
            </a:r>
            <a:r>
              <a:rPr lang="en-US" altLang="zh-TW" sz="2200" kern="1200" dirty="0" smtClean="0"/>
              <a:t/>
            </a:r>
            <a:br>
              <a:rPr lang="en-US" altLang="zh-TW" sz="2200" kern="1200" dirty="0" smtClean="0"/>
            </a:br>
            <a:r>
              <a:rPr lang="en-US" altLang="zh-TW" sz="2200" kern="1200" dirty="0" smtClean="0"/>
              <a:t>(</a:t>
            </a:r>
            <a:r>
              <a:rPr lang="zh-TW" altLang="en-US" sz="2200" kern="1200" dirty="0" smtClean="0"/>
              <a:t>情況</a:t>
            </a:r>
            <a:r>
              <a:rPr lang="en-US" altLang="zh-TW" sz="2200" kern="1200" dirty="0" smtClean="0"/>
              <a:t>2)</a:t>
            </a:r>
            <a:r>
              <a:rPr lang="zh-TW" altLang="en-US" sz="2200" kern="1200" dirty="0" smtClean="0"/>
              <a:t> </a:t>
            </a:r>
            <a:r>
              <a:rPr lang="en-US" altLang="zh-TW" sz="2200" kern="1200" dirty="0" smtClean="0"/>
              <a:t>p</a:t>
            </a:r>
            <a:r>
              <a:rPr lang="zh-TW" altLang="en-US" sz="2200" kern="1200" dirty="0" smtClean="0"/>
              <a:t>可</a:t>
            </a:r>
            <a:r>
              <a:rPr lang="zh-TW" altLang="en-US" sz="2200" kern="1200" dirty="0"/>
              <a:t>被</a:t>
            </a:r>
            <a:r>
              <a:rPr lang="zh-TW" altLang="en-US" sz="2200" kern="1200" dirty="0" smtClean="0"/>
              <a:t>小於</a:t>
            </a:r>
            <a:r>
              <a:rPr lang="en-US" altLang="zh-TW" sz="2200" kern="1200" dirty="0" smtClean="0"/>
              <a:t>p</a:t>
            </a:r>
            <a:r>
              <a:rPr lang="zh-TW" altLang="en-US" sz="2200" kern="1200" dirty="0" smtClean="0"/>
              <a:t>的合數</a:t>
            </a:r>
            <a:r>
              <a:rPr lang="en-US" altLang="zh-TW" sz="2200" kern="1200" dirty="0" smtClean="0"/>
              <a:t>q</a:t>
            </a:r>
            <a:r>
              <a:rPr lang="zh-TW" altLang="en-US" sz="2200" kern="1200" dirty="0" smtClean="0"/>
              <a:t>整除。但這也不成立，因為連續因數分解</a:t>
            </a:r>
            <a:r>
              <a:rPr lang="en-US" altLang="zh-TW" sz="2200" kern="1200" dirty="0" smtClean="0"/>
              <a:t>q</a:t>
            </a:r>
            <a:r>
              <a:rPr lang="zh-TW" altLang="en-US" sz="2200" kern="1200" dirty="0" smtClean="0"/>
              <a:t>可得</a:t>
            </a:r>
            <a:r>
              <a:rPr lang="en-US" altLang="zh-TW" sz="2200" kern="1200" dirty="0" smtClean="0"/>
              <a:t>q</a:t>
            </a:r>
            <a:r>
              <a:rPr lang="zh-TW" altLang="en-US" sz="2200" kern="1200" dirty="0" smtClean="0"/>
              <a:t>為質數乘積</a:t>
            </a:r>
            <a:r>
              <a:rPr lang="en-US" altLang="zh-TW" sz="2200" kern="1200" dirty="0" smtClean="0"/>
              <a:t>q</a:t>
            </a:r>
            <a:r>
              <a:rPr lang="en-US" altLang="zh-TW" sz="2200" kern="1200" baseline="-25000" dirty="0" smtClean="0"/>
              <a:t>1</a:t>
            </a:r>
            <a:r>
              <a:rPr lang="en-US" altLang="zh-TW" sz="2200" kern="1200" dirty="0"/>
              <a:t>× </a:t>
            </a:r>
            <a:r>
              <a:rPr lang="en-US" altLang="zh-TW" sz="2200" kern="1200" dirty="0" smtClean="0"/>
              <a:t>q</a:t>
            </a:r>
            <a:r>
              <a:rPr lang="en-US" altLang="zh-TW" sz="2200" kern="1200" baseline="-25000" dirty="0" smtClean="0"/>
              <a:t>2</a:t>
            </a:r>
            <a:r>
              <a:rPr lang="zh-TW" altLang="en-US" sz="2200" kern="1200" dirty="0"/>
              <a:t> </a:t>
            </a:r>
            <a:r>
              <a:rPr lang="en-US" altLang="zh-TW" sz="2200" kern="1200" dirty="0" smtClean="0"/>
              <a:t>×...× </a:t>
            </a:r>
            <a:r>
              <a:rPr lang="en-US" altLang="zh-TW" sz="2200" kern="1200" dirty="0" err="1" smtClean="0"/>
              <a:t>q</a:t>
            </a:r>
            <a:r>
              <a:rPr lang="en-US" altLang="zh-TW" sz="2200" kern="1200" baseline="-25000" dirty="0" err="1" smtClean="0"/>
              <a:t>m</a:t>
            </a:r>
            <a:r>
              <a:rPr lang="zh-TW" altLang="en-US" sz="2200" kern="1200" dirty="0" smtClean="0"/>
              <a:t>，其中</a:t>
            </a:r>
            <a:r>
              <a:rPr lang="en-US" altLang="zh-TW" sz="2200" kern="1200" dirty="0" smtClean="0"/>
              <a:t>q</a:t>
            </a:r>
            <a:r>
              <a:rPr lang="en-US" altLang="zh-TW" sz="2200" kern="1200" baseline="-25000" dirty="0" smtClean="0"/>
              <a:t>1</a:t>
            </a:r>
            <a:r>
              <a:rPr lang="en-US" altLang="zh-TW" sz="2200" kern="1200" dirty="0" smtClean="0"/>
              <a:t>, q</a:t>
            </a:r>
            <a:r>
              <a:rPr lang="en-US" altLang="zh-TW" sz="2200" kern="1200" baseline="-25000" dirty="0" smtClean="0"/>
              <a:t>2</a:t>
            </a:r>
            <a:r>
              <a:rPr lang="en-US" altLang="zh-TW" sz="2200" kern="1200" dirty="0" smtClean="0"/>
              <a:t>, ..., </a:t>
            </a:r>
            <a:r>
              <a:rPr lang="en-US" altLang="zh-TW" sz="2200" kern="1200" dirty="0" err="1" smtClean="0"/>
              <a:t>q</a:t>
            </a:r>
            <a:r>
              <a:rPr lang="en-US" altLang="zh-TW" sz="2200" kern="1200" baseline="-25000" dirty="0" err="1" smtClean="0"/>
              <a:t>m</a:t>
            </a:r>
            <a:r>
              <a:rPr lang="en-US" altLang="zh-TW" sz="2200" kern="1200" baseline="-25000" dirty="0" smtClean="0"/>
              <a:t> </a:t>
            </a:r>
            <a:r>
              <a:rPr lang="en-US" altLang="zh-TW" sz="2200" kern="1200" dirty="0" smtClean="0"/>
              <a:t>&lt; q &lt; p</a:t>
            </a:r>
            <a:r>
              <a:rPr lang="zh-TW" altLang="en-US" sz="2200" kern="1200" dirty="0" smtClean="0"/>
              <a:t>。因為</a:t>
            </a:r>
            <a:r>
              <a:rPr lang="en-US" altLang="zh-TW" sz="2200" kern="1200" dirty="0" smtClean="0"/>
              <a:t>p</a:t>
            </a:r>
            <a:r>
              <a:rPr lang="zh-TW" altLang="en-US" sz="2200" kern="1200" dirty="0" smtClean="0"/>
              <a:t>可被</a:t>
            </a:r>
            <a:r>
              <a:rPr lang="en-US" altLang="zh-TW" sz="2200" kern="1200" dirty="0" smtClean="0"/>
              <a:t>q</a:t>
            </a:r>
            <a:r>
              <a:rPr lang="zh-TW" altLang="en-US" sz="2200" kern="1200" dirty="0" smtClean="0"/>
              <a:t>整除，所以</a:t>
            </a:r>
            <a:r>
              <a:rPr lang="en-US" altLang="zh-TW" sz="2200" kern="1200" dirty="0" smtClean="0"/>
              <a:t>p</a:t>
            </a:r>
            <a:r>
              <a:rPr lang="zh-TW" altLang="en-US" sz="2200" kern="1200" dirty="0" smtClean="0"/>
              <a:t>也可被質數</a:t>
            </a:r>
            <a:r>
              <a:rPr lang="en-US" altLang="zh-TW" sz="2200" kern="1200" dirty="0" smtClean="0"/>
              <a:t>q</a:t>
            </a:r>
            <a:r>
              <a:rPr lang="en-US" altLang="zh-TW" sz="2200" kern="1200" baseline="-25000" dirty="0" smtClean="0"/>
              <a:t>1</a:t>
            </a:r>
            <a:r>
              <a:rPr lang="en-US" altLang="zh-TW" sz="2200" kern="1200" dirty="0"/>
              <a:t>, q</a:t>
            </a:r>
            <a:r>
              <a:rPr lang="en-US" altLang="zh-TW" sz="2200" kern="1200" baseline="-25000" dirty="0"/>
              <a:t>2</a:t>
            </a:r>
            <a:r>
              <a:rPr lang="en-US" altLang="zh-TW" sz="2200" kern="1200" dirty="0"/>
              <a:t>, ..., </a:t>
            </a:r>
            <a:r>
              <a:rPr lang="en-US" altLang="zh-TW" sz="2200" kern="1200" dirty="0" err="1" smtClean="0"/>
              <a:t>q</a:t>
            </a:r>
            <a:r>
              <a:rPr lang="en-US" altLang="zh-TW" sz="2200" kern="1200" baseline="-25000" dirty="0" err="1" smtClean="0"/>
              <a:t>m</a:t>
            </a:r>
            <a:r>
              <a:rPr lang="zh-TW" altLang="en-US" sz="2200" kern="1200" dirty="0" smtClean="0"/>
              <a:t>整除，但是</a:t>
            </a:r>
            <a:r>
              <a:rPr lang="en-US" altLang="zh-TW" sz="2200" kern="1200" dirty="0"/>
              <a:t>p</a:t>
            </a:r>
            <a:r>
              <a:rPr lang="en-US" altLang="zh-TW" sz="2200" kern="1200" baseline="-25000" dirty="0"/>
              <a:t>1 </a:t>
            </a:r>
            <a:r>
              <a:rPr lang="en-US" altLang="zh-TW" sz="2200" kern="1200" dirty="0"/>
              <a:t>,</a:t>
            </a:r>
            <a:r>
              <a:rPr lang="zh-TW" altLang="en-US" sz="2200" kern="1200" dirty="0"/>
              <a:t> </a:t>
            </a:r>
            <a:r>
              <a:rPr lang="en-US" altLang="zh-TW" sz="2200" kern="1200" dirty="0"/>
              <a:t>p</a:t>
            </a:r>
            <a:r>
              <a:rPr lang="en-US" altLang="zh-TW" sz="2200" kern="1200" baseline="-25000" dirty="0"/>
              <a:t>2</a:t>
            </a:r>
            <a:r>
              <a:rPr lang="en-US" altLang="zh-TW" sz="2200" kern="1200" dirty="0"/>
              <a:t>, ..., </a:t>
            </a:r>
            <a:r>
              <a:rPr lang="en-US" altLang="zh-TW" sz="2200" kern="1200" dirty="0" err="1"/>
              <a:t>p</a:t>
            </a:r>
            <a:r>
              <a:rPr lang="en-US" altLang="zh-TW" sz="2200" kern="1200" baseline="-25000" dirty="0" err="1"/>
              <a:t>n</a:t>
            </a:r>
            <a:r>
              <a:rPr lang="zh-TW" altLang="en-US" sz="2200" kern="1200" dirty="0"/>
              <a:t>除</a:t>
            </a:r>
            <a:r>
              <a:rPr lang="en-US" altLang="zh-TW" sz="2200" kern="1200" dirty="0"/>
              <a:t>p</a:t>
            </a:r>
            <a:r>
              <a:rPr lang="zh-TW" altLang="en-US" sz="2200" kern="1200" dirty="0"/>
              <a:t>都餘</a:t>
            </a:r>
            <a:r>
              <a:rPr lang="en-US" altLang="zh-TW" sz="2200" kern="1200" dirty="0" smtClean="0"/>
              <a:t>1</a:t>
            </a:r>
            <a:r>
              <a:rPr lang="zh-TW" altLang="en-US" sz="2200" kern="1200" dirty="0" smtClean="0"/>
              <a:t>，所以這情況也不成立。</a:t>
            </a:r>
            <a:r>
              <a:rPr lang="en-US" altLang="zh-TW" sz="2200" kern="1200" dirty="0" smtClean="0"/>
              <a:t/>
            </a:r>
            <a:br>
              <a:rPr lang="en-US" altLang="zh-TW" sz="2200" kern="1200" dirty="0" smtClean="0"/>
            </a:br>
            <a:r>
              <a:rPr lang="en-US" altLang="zh-TW" sz="2200" kern="1200" dirty="0" smtClean="0"/>
              <a:t/>
            </a:r>
            <a:br>
              <a:rPr lang="en-US" altLang="zh-TW" sz="2200" kern="1200" dirty="0" smtClean="0"/>
            </a:br>
            <a:r>
              <a:rPr lang="zh-TW" altLang="en-US" sz="2200" kern="1200" dirty="0" smtClean="0"/>
              <a:t>因為矛盾產生，所以</a:t>
            </a:r>
            <a:r>
              <a:rPr lang="zh-TW" altLang="en-US" sz="2200" dirty="0" smtClean="0"/>
              <a:t>假設是錯誤的，因此得證質數</a:t>
            </a:r>
            <a:r>
              <a:rPr lang="zh-TW" altLang="en-US" sz="2200" dirty="0"/>
              <a:t>有無限多</a:t>
            </a:r>
            <a:r>
              <a:rPr lang="zh-TW" altLang="en-US" sz="2200" dirty="0" smtClean="0"/>
              <a:t>個。</a:t>
            </a:r>
            <a:r>
              <a:rPr lang="zh-TW" altLang="en-US" sz="2400" kern="1200" dirty="0"/>
              <a:t> ■</a:t>
            </a:r>
            <a:endParaRPr lang="en-US" altLang="zh-TW" sz="2200" dirty="0" smtClean="0"/>
          </a:p>
        </p:txBody>
      </p:sp>
      <p:sp>
        <p:nvSpPr>
          <p:cNvPr id="5632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4E68A82D-D66C-402C-AE6F-77A4F494A2CE}" type="slidenum">
              <a:rPr kumimoji="0" lang="en-US" altLang="zh-TW" sz="1400" smtClean="0"/>
              <a:pPr>
                <a:spcBef>
                  <a:spcPct val="0"/>
                </a:spcBef>
                <a:buClrTx/>
                <a:buSzTx/>
                <a:buFontTx/>
                <a:buNone/>
              </a:pPr>
              <a:t>67</a:t>
            </a:fld>
            <a:endParaRPr kumimoji="0" lang="en-US" altLang="zh-TW" sz="1400" smtClean="0"/>
          </a:p>
        </p:txBody>
      </p:sp>
    </p:spTree>
    <p:extLst>
      <p:ext uri="{BB962C8B-B14F-4D97-AF65-F5344CB8AC3E}">
        <p14:creationId xmlns:p14="http://schemas.microsoft.com/office/powerpoint/2010/main" val="3257219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endParaRPr lang="zh-TW" altLang="zh-TW" smtClean="0"/>
          </a:p>
        </p:txBody>
      </p:sp>
      <p:sp>
        <p:nvSpPr>
          <p:cNvPr id="105475" name="Rectangle 3"/>
          <p:cNvSpPr>
            <a:spLocks noGrp="1" noChangeArrowheads="1"/>
          </p:cNvSpPr>
          <p:nvPr>
            <p:ph type="body" idx="1"/>
          </p:nvPr>
        </p:nvSpPr>
        <p:spPr>
          <a:xfrm>
            <a:off x="179388" y="2017713"/>
            <a:ext cx="8775700" cy="4651375"/>
          </a:xfrm>
        </p:spPr>
        <p:txBody>
          <a:bodyPr/>
          <a:lstStyle/>
          <a:p>
            <a:pPr algn="ctr" eaLnBrk="1" hangingPunct="1">
              <a:buFont typeface="Wingdings" pitchFamily="2" charset="2"/>
              <a:buNone/>
            </a:pPr>
            <a:endParaRPr lang="en-US" altLang="zh-TW" sz="6000" smtClean="0">
              <a:latin typeface="新細明體" pitchFamily="18" charset="-120"/>
            </a:endParaRPr>
          </a:p>
          <a:p>
            <a:pPr algn="ctr" eaLnBrk="1" hangingPunct="1">
              <a:buFont typeface="Wingdings" pitchFamily="2" charset="2"/>
              <a:buNone/>
            </a:pPr>
            <a:r>
              <a:rPr lang="en-US" altLang="zh-TW" sz="9600" i="1" smtClean="0">
                <a:latin typeface="新細明體" pitchFamily="18" charset="-120"/>
              </a:rPr>
              <a:t>The End</a:t>
            </a:r>
          </a:p>
        </p:txBody>
      </p:sp>
      <p:sp>
        <p:nvSpPr>
          <p:cNvPr id="10547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0FD04078-F173-4232-A492-F4D593F5A257}" type="slidenum">
              <a:rPr kumimoji="0" lang="en-US" altLang="zh-TW" sz="1400" smtClean="0"/>
              <a:pPr>
                <a:spcBef>
                  <a:spcPct val="0"/>
                </a:spcBef>
                <a:buClrTx/>
                <a:buSzTx/>
                <a:buFontTx/>
                <a:buNone/>
              </a:pPr>
              <a:t>68</a:t>
            </a:fld>
            <a:endParaRPr kumimoji="0" lang="en-US" altLang="zh-TW" sz="14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p:cNvSpPr>
          <p:nvPr>
            <p:ph type="title"/>
          </p:nvPr>
        </p:nvSpPr>
        <p:spPr/>
        <p:txBody>
          <a:bodyPr/>
          <a:lstStyle/>
          <a:p>
            <a:endParaRPr lang="zh-TW" altLang="en-US" smtClean="0"/>
          </a:p>
        </p:txBody>
      </p:sp>
      <p:sp>
        <p:nvSpPr>
          <p:cNvPr id="16387" name="內容版面配置區 2"/>
          <p:cNvSpPr>
            <a:spLocks noGrp="1"/>
          </p:cNvSpPr>
          <p:nvPr>
            <p:ph idx="1"/>
          </p:nvPr>
        </p:nvSpPr>
        <p:spPr>
          <a:xfrm>
            <a:off x="0" y="2017713"/>
            <a:ext cx="8955088" cy="4114800"/>
          </a:xfrm>
        </p:spPr>
        <p:txBody>
          <a:bodyPr/>
          <a:lstStyle/>
          <a:p>
            <a:pPr marL="0" indent="0" algn="ctr" defTabSz="898525">
              <a:buFont typeface="Wingdings" pitchFamily="2" charset="2"/>
              <a:buNone/>
            </a:pPr>
            <a:r>
              <a:rPr lang="en-US" altLang="zh-TW" sz="6000" b="1" dirty="0" smtClean="0"/>
              <a:t>2.</a:t>
            </a:r>
            <a:r>
              <a:rPr lang="zh-TW" altLang="en-US" sz="6000" b="1" dirty="0" smtClean="0"/>
              <a:t> 什麼是演算法</a:t>
            </a:r>
            <a:r>
              <a:rPr lang="en-US" altLang="zh-TW" sz="6000" b="1" dirty="0" smtClean="0"/>
              <a:t>?</a:t>
            </a:r>
            <a:endParaRPr lang="zh-TW" altLang="en-US" sz="6000" dirty="0" smtClean="0"/>
          </a:p>
        </p:txBody>
      </p:sp>
      <p:sp>
        <p:nvSpPr>
          <p:cNvPr id="16388"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4BF7AE74-4790-4608-968D-AD0E3061929A}" type="slidenum">
              <a:rPr kumimoji="0" lang="en-US" altLang="zh-TW" sz="1400" smtClean="0"/>
              <a:pPr>
                <a:spcBef>
                  <a:spcPct val="0"/>
                </a:spcBef>
                <a:buClrTx/>
                <a:buSzTx/>
                <a:buFontTx/>
                <a:buNone/>
              </a:pPr>
              <a:t>7</a:t>
            </a:fld>
            <a:endParaRPr kumimoji="0" lang="en-US" altLang="zh-TW" sz="1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TW" altLang="en-US" smtClean="0"/>
              <a:t>什麼是演算法</a:t>
            </a:r>
            <a:r>
              <a:rPr lang="en-US" altLang="zh-TW" smtClean="0"/>
              <a:t>?</a:t>
            </a:r>
            <a:r>
              <a:rPr lang="zh-TW" altLang="en-US" smtClean="0"/>
              <a:t> </a:t>
            </a:r>
            <a:endParaRPr lang="en-US" altLang="zh-TW" smtClean="0"/>
          </a:p>
        </p:txBody>
      </p:sp>
      <p:sp>
        <p:nvSpPr>
          <p:cNvPr id="6147" name="Rectangle 3"/>
          <p:cNvSpPr>
            <a:spLocks noGrp="1" noChangeArrowheads="1"/>
          </p:cNvSpPr>
          <p:nvPr>
            <p:ph type="body" idx="1"/>
          </p:nvPr>
        </p:nvSpPr>
        <p:spPr>
          <a:xfrm>
            <a:off x="179388" y="2017713"/>
            <a:ext cx="8775700" cy="4651375"/>
          </a:xfrm>
        </p:spPr>
        <p:txBody>
          <a:bodyPr/>
          <a:lstStyle/>
          <a:p>
            <a:r>
              <a:rPr lang="zh-TW" altLang="en-US" sz="2800" dirty="0" smtClean="0"/>
              <a:t>廣義的說，</a:t>
            </a:r>
            <a:r>
              <a:rPr lang="zh-TW" altLang="en-US" sz="2800" dirty="0" smtClean="0">
                <a:solidFill>
                  <a:srgbClr val="FF0000"/>
                </a:solidFill>
              </a:rPr>
              <a:t>演算法是解決某一問題的一步一步程序</a:t>
            </a:r>
            <a:r>
              <a:rPr lang="en-US" altLang="zh-TW" sz="2800" dirty="0" smtClean="0"/>
              <a:t>(</a:t>
            </a:r>
            <a:r>
              <a:rPr lang="en-US" altLang="zh-TW" sz="2800" smtClean="0"/>
              <a:t>a step-by-step procedure </a:t>
            </a:r>
            <a:r>
              <a:rPr lang="en-US" altLang="zh-TW" sz="2800" dirty="0" smtClean="0"/>
              <a:t>for solving </a:t>
            </a:r>
            <a:r>
              <a:rPr lang="en-US" altLang="zh-TW" sz="2800" smtClean="0"/>
              <a:t>a problem</a:t>
            </a:r>
            <a:r>
              <a:rPr lang="en-US" altLang="zh-TW" sz="2800" dirty="0" smtClean="0"/>
              <a:t>) -- Merriam-Webster Dictionary</a:t>
            </a:r>
          </a:p>
          <a:p>
            <a:endParaRPr lang="zh-TW" altLang="zh-TW" sz="2800" dirty="0" smtClean="0"/>
          </a:p>
          <a:p>
            <a:r>
              <a:rPr lang="zh-TW" altLang="en-US" sz="2800" dirty="0" smtClean="0"/>
              <a:t>狹義的說，</a:t>
            </a:r>
            <a:r>
              <a:rPr lang="zh-TW" altLang="en-US" sz="2800" dirty="0" smtClean="0">
                <a:solidFill>
                  <a:srgbClr val="FF0000"/>
                </a:solidFill>
              </a:rPr>
              <a:t>演算法是一個由一些步驟所構成的集合，依循這些步驟得以解決數學問題或完成計算機進程</a:t>
            </a:r>
            <a:r>
              <a:rPr lang="en-US" altLang="zh-TW" sz="2800" dirty="0" smtClean="0"/>
              <a:t>(a set </a:t>
            </a:r>
            <a:r>
              <a:rPr lang="en-US" altLang="zh-TW" sz="2800" smtClean="0"/>
              <a:t>of steps </a:t>
            </a:r>
            <a:r>
              <a:rPr lang="en-US" altLang="zh-TW" sz="2800" dirty="0" smtClean="0"/>
              <a:t>that are followed in order to solve a </a:t>
            </a:r>
            <a:r>
              <a:rPr lang="en-US" altLang="zh-TW" sz="2800" smtClean="0"/>
              <a:t>mathematical problem </a:t>
            </a:r>
            <a:r>
              <a:rPr lang="en-US" altLang="zh-TW" sz="2800" dirty="0" smtClean="0"/>
              <a:t>or </a:t>
            </a:r>
            <a:r>
              <a:rPr lang="en-US" altLang="zh-TW" sz="2800" smtClean="0"/>
              <a:t>to complete a computer process</a:t>
            </a:r>
            <a:r>
              <a:rPr lang="en-US" altLang="zh-TW" sz="2800" dirty="0" smtClean="0"/>
              <a:t>)</a:t>
            </a:r>
            <a:r>
              <a:rPr lang="zh-TW" altLang="en-US" sz="2800" dirty="0" smtClean="0"/>
              <a:t> </a:t>
            </a:r>
            <a:r>
              <a:rPr lang="en-US" altLang="zh-TW" sz="2800" dirty="0" smtClean="0"/>
              <a:t>-- Merriam-Webster Dictionary</a:t>
            </a:r>
            <a:endParaRPr lang="zh-TW" altLang="zh-TW" sz="2800" dirty="0" smtClean="0"/>
          </a:p>
        </p:txBody>
      </p:sp>
      <p:sp>
        <p:nvSpPr>
          <p:cNvPr id="1741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2B4FB5E9-32B0-43A8-BFDF-F99A21CB0537}" type="slidenum">
              <a:rPr kumimoji="0" lang="en-US" altLang="zh-TW" sz="1400" smtClean="0"/>
              <a:pPr>
                <a:spcBef>
                  <a:spcPct val="0"/>
                </a:spcBef>
                <a:buClrTx/>
                <a:buSzTx/>
                <a:buFontTx/>
                <a:buNone/>
              </a:pPr>
              <a:t>8</a:t>
            </a:fld>
            <a:endParaRPr kumimoji="0" lang="en-US" altLang="zh-TW"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 calcmode="lin" valueType="num">
                                      <p:cBhvr additive="base">
                                        <p:cTn id="13"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TW" altLang="en-US" dirty="0" smtClean="0"/>
              <a:t>食譜 </a:t>
            </a:r>
            <a:r>
              <a:rPr lang="en-US" altLang="zh-TW" smtClean="0"/>
              <a:t>(recipe</a:t>
            </a:r>
            <a:r>
              <a:rPr lang="en-US" altLang="zh-TW" dirty="0" smtClean="0"/>
              <a:t>)</a:t>
            </a:r>
            <a:r>
              <a:rPr lang="zh-TW" altLang="en-US" dirty="0" smtClean="0"/>
              <a:t> 是演算法</a:t>
            </a:r>
            <a:endParaRPr lang="en-US" altLang="zh-TW" dirty="0" smtClean="0"/>
          </a:p>
        </p:txBody>
      </p:sp>
      <p:sp>
        <p:nvSpPr>
          <p:cNvPr id="18435"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F3ADAF60-2AFE-4D34-8513-4CA91724B4DD}" type="slidenum">
              <a:rPr kumimoji="0" lang="en-US" altLang="zh-TW" sz="1400" smtClean="0"/>
              <a:pPr>
                <a:spcBef>
                  <a:spcPct val="0"/>
                </a:spcBef>
                <a:buClrTx/>
                <a:buSzTx/>
                <a:buFontTx/>
                <a:buNone/>
              </a:pPr>
              <a:t>9</a:t>
            </a:fld>
            <a:endParaRPr kumimoji="0" lang="en-US" altLang="zh-TW" sz="1400" smtClean="0"/>
          </a:p>
        </p:txBody>
      </p:sp>
      <p:pic>
        <p:nvPicPr>
          <p:cNvPr id="143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916113"/>
            <a:ext cx="6989762" cy="475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字方塊 2"/>
          <p:cNvSpPr txBox="1">
            <a:spLocks noChangeArrowheads="1"/>
          </p:cNvSpPr>
          <p:nvPr/>
        </p:nvSpPr>
        <p:spPr bwMode="auto">
          <a:xfrm>
            <a:off x="323850" y="6396038"/>
            <a:ext cx="4635500"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r>
              <a:rPr lang="zh-TW" altLang="en-US" sz="1200" dirty="0"/>
              <a:t>出處</a:t>
            </a:r>
            <a:r>
              <a:rPr lang="en-US" altLang="zh-TW" sz="1200" dirty="0"/>
              <a:t>:</a:t>
            </a:r>
            <a:r>
              <a:rPr lang="zh-TW" altLang="en-US" sz="1200" dirty="0"/>
              <a:t>嘉義市政府衛生局網頁</a:t>
            </a:r>
            <a:endParaRPr lang="en-US" altLang="zh-TW" sz="1200" dirty="0"/>
          </a:p>
          <a:p>
            <a:pPr>
              <a:spcBef>
                <a:spcPct val="0"/>
              </a:spcBef>
              <a:buClrTx/>
              <a:buSzTx/>
              <a:buFontTx/>
              <a:buNone/>
            </a:pPr>
            <a:r>
              <a:rPr lang="en-US" altLang="zh-TW" sz="1200"/>
              <a:t>(</a:t>
            </a:r>
            <a:r>
              <a:rPr lang="en-US" altLang="zh-TW" sz="1200" smtClean="0"/>
              <a:t>http://www.cichb.gov.tw/other/bus_detail.asp?bus_dtl_id=1066</a:t>
            </a:r>
            <a:r>
              <a:rPr lang="en-US" altLang="zh-TW" sz="1200" dirty="0"/>
              <a:t>)</a:t>
            </a:r>
            <a:endParaRPr lang="zh-TW"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4342"/>
                                        </p:tgtEl>
                                        <p:attrNameLst>
                                          <p:attrName>style.visibility</p:attrName>
                                        </p:attrNameLst>
                                      </p:cBhvr>
                                      <p:to>
                                        <p:strVal val="visible"/>
                                      </p:to>
                                    </p:set>
                                    <p:anim calcmode="lin" valueType="num">
                                      <p:cBhvr additive="base">
                                        <p:cTn id="7" dur="500" fill="hold"/>
                                        <p:tgtEl>
                                          <p:spTgt spid="14342"/>
                                        </p:tgtEl>
                                        <p:attrNameLst>
                                          <p:attrName>ppt_x</p:attrName>
                                        </p:attrNameLst>
                                      </p:cBhvr>
                                      <p:tavLst>
                                        <p:tav tm="0">
                                          <p:val>
                                            <p:strVal val="0-#ppt_w/2"/>
                                          </p:val>
                                        </p:tav>
                                        <p:tav tm="100000">
                                          <p:val>
                                            <p:strVal val="#ppt_x"/>
                                          </p:val>
                                        </p:tav>
                                      </p:tavLst>
                                    </p:anim>
                                    <p:anim calcmode="lin" valueType="num">
                                      <p:cBhvr additive="base">
                                        <p:cTn id="8" dur="500" fill="hold"/>
                                        <p:tgtEl>
                                          <p:spTgt spid="1434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訂9">
    <a:dk1>
      <a:srgbClr val="0000FF"/>
    </a:dk1>
    <a:lt1>
      <a:srgbClr val="FFFFFF"/>
    </a:lt1>
    <a:dk2>
      <a:srgbClr val="003366"/>
    </a:dk2>
    <a:lt2>
      <a:srgbClr val="B3A77D"/>
    </a:lt2>
    <a:accent1>
      <a:srgbClr val="0000FF"/>
    </a:accent1>
    <a:accent2>
      <a:srgbClr val="009668"/>
    </a:accent2>
    <a:accent3>
      <a:srgbClr val="4DB6AC"/>
    </a:accent3>
    <a:accent4>
      <a:srgbClr val="FF9800"/>
    </a:accent4>
    <a:accent5>
      <a:srgbClr val="CE93D8"/>
    </a:accent5>
    <a:accent6>
      <a:srgbClr val="EEFF41"/>
    </a:accent6>
    <a:hlink>
      <a:srgbClr val="CE93D8"/>
    </a:hlink>
    <a:folHlink>
      <a:srgbClr val="CE93D8"/>
    </a:folHlink>
  </a:clrScheme>
</a:themeOverride>
</file>

<file path=docProps/app.xml><?xml version="1.0" encoding="utf-8"?>
<Properties xmlns="http://schemas.openxmlformats.org/officeDocument/2006/extended-properties" xmlns:vt="http://schemas.openxmlformats.org/officeDocument/2006/docPropsVTypes">
  <Template>Blends</Template>
  <TotalTime>12931</TotalTime>
  <Words>6374</Words>
  <Application>Microsoft Office PowerPoint</Application>
  <PresentationFormat>如螢幕大小 (4:3)</PresentationFormat>
  <Paragraphs>513</Paragraphs>
  <Slides>68</Slides>
  <Notes>67</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68</vt:i4>
      </vt:variant>
    </vt:vector>
  </HeadingPairs>
  <TitlesOfParts>
    <vt:vector size="81" baseType="lpstr">
      <vt:lpstr>Noto Sans Symbols</vt:lpstr>
      <vt:lpstr>SimSun</vt:lpstr>
      <vt:lpstr>新細明體</vt:lpstr>
      <vt:lpstr>Arial</vt:lpstr>
      <vt:lpstr>Calibri</vt:lpstr>
      <vt:lpstr>Cambria Math</vt:lpstr>
      <vt:lpstr>Open Sans</vt:lpstr>
      <vt:lpstr>PT Sans Narrow</vt:lpstr>
      <vt:lpstr>Symbol</vt:lpstr>
      <vt:lpstr>Tahoma</vt:lpstr>
      <vt:lpstr>Times New Roman</vt:lpstr>
      <vt:lpstr>Wingdings</vt:lpstr>
      <vt:lpstr>Blends</vt:lpstr>
      <vt:lpstr>認識演算法</vt:lpstr>
      <vt:lpstr>PowerPoint 簡報</vt:lpstr>
      <vt:lpstr>阿布‧賈法‧穆罕默德‧賓‧穆薩‧阿爾-可瓦里茲米</vt:lpstr>
      <vt:lpstr>阿爾-可瓦里茲米  (al-Khwarizmi)</vt:lpstr>
      <vt:lpstr>阿爾-可瓦里茲米 (續) (al-Khwarizmi)</vt:lpstr>
      <vt:lpstr>一元二次方程解法描述</vt:lpstr>
      <vt:lpstr>PowerPoint 簡報</vt:lpstr>
      <vt:lpstr>什麼是演算法? </vt:lpstr>
      <vt:lpstr>食譜 (recipe) 是演算法</vt:lpstr>
      <vt:lpstr>流程圖 (flowchart) 是演算法</vt:lpstr>
      <vt:lpstr>其他廣義演算法的例子</vt:lpstr>
      <vt:lpstr>演算法計算角度的嚴謹定義</vt:lpstr>
      <vt:lpstr>演算法的特性</vt:lpstr>
      <vt:lpstr>演算法的特性(續)</vt:lpstr>
      <vt:lpstr>演算法的特性(續)</vt:lpstr>
      <vt:lpstr>演算法的特性(續)</vt:lpstr>
      <vt:lpstr>PowerPoint 簡報</vt:lpstr>
      <vt:lpstr>解決正整數m是不是正整數n的倍數問題的流程圖</vt:lpstr>
      <vt:lpstr>解決正整數m是不是正整數n的倍數問題的C++程式</vt:lpstr>
      <vt:lpstr>一個既不會終止，也不產生輸出的C程式 – 不是演算法</vt:lpstr>
      <vt:lpstr>Artificial Neuron</vt:lpstr>
      <vt:lpstr>Neuron Structure</vt:lpstr>
      <vt:lpstr>Neural Network in Brain </vt:lpstr>
      <vt:lpstr>Artificial Neural Network (ANN)</vt:lpstr>
      <vt:lpstr>Deep Neural Network (DNN)</vt:lpstr>
      <vt:lpstr>Deep Learning  (DL: Machine Learning Using DNN)</vt:lpstr>
      <vt:lpstr>PowerPoint 簡報</vt:lpstr>
      <vt:lpstr>演算法的表示 </vt:lpstr>
      <vt:lpstr>歐幾里德(輾轉相除)演算法</vt:lpstr>
      <vt:lpstr>歐幾里德演算法 (Euclid  Algorithm) 以自然語言表示</vt:lpstr>
      <vt:lpstr>歐幾里德演算法 (Euclid  Algorithm) 以流程圖表示</vt:lpstr>
      <vt:lpstr>ANSI流程圖符號</vt:lpstr>
      <vt:lpstr>ANSI流程圖符號(續)</vt:lpstr>
      <vt:lpstr>歐幾里德演算法 (Euclid  Algorithm) 以虛擬碼表示</vt:lpstr>
      <vt:lpstr>虛擬碼 (Pseudo Code)</vt:lpstr>
      <vt:lpstr>虛擬碼 (Pseudo Code)(續)</vt:lpstr>
      <vt:lpstr>虛擬碼 (Pseudo Code)(續)</vt:lpstr>
      <vt:lpstr>虛擬碼 (Pseudo Code)(續)</vt:lpstr>
      <vt:lpstr>虛擬碼 (Pseudo Code)(續)</vt:lpstr>
      <vt:lpstr>虛擬碼 (Pseudo Code)(續)</vt:lpstr>
      <vt:lpstr>PowerPoint 簡報</vt:lpstr>
      <vt:lpstr>演算法的實作(implementation) </vt:lpstr>
      <vt:lpstr>演算法的實作(implementation)(續) </vt:lpstr>
      <vt:lpstr>演算法的實作(implementation)(續) </vt:lpstr>
      <vt:lpstr>演算法的實作(implementation)(續) </vt:lpstr>
      <vt:lpstr>以C程式語言實作 歐幾里德GCD演算法</vt:lpstr>
      <vt:lpstr>以C程式語言實作 歐幾里德GCD演算法–執行結果</vt:lpstr>
      <vt:lpstr>以C++程式語言實作 歐幾里德GCD演算法</vt:lpstr>
      <vt:lpstr>以C++程式語言實作 歐幾里德GCD演算法–執行結果</vt:lpstr>
      <vt:lpstr>以Java程式語言實作 歐幾里德GCD演算法</vt:lpstr>
      <vt:lpstr>以Java程式語言實作 歐幾里德GCD演算法–執行結果</vt:lpstr>
      <vt:lpstr>以Java程式語言實作 歐幾里德GCD演算法(續)</vt:lpstr>
      <vt:lpstr>以Java程式語言實作 歐幾里德GCD演算法–執行結果(續)</vt:lpstr>
      <vt:lpstr>以Python程式語言實作 歐幾里德GCD演算法</vt:lpstr>
      <vt:lpstr>以Python程式語言實作 歐幾里德GCD演算法–執行結果</vt:lpstr>
      <vt:lpstr>PowerPoint 簡報</vt:lpstr>
      <vt:lpstr>演算法的正確性 (1)</vt:lpstr>
      <vt:lpstr>演算法的正確性 (2)</vt:lpstr>
      <vt:lpstr>演繹法 或 演繹推論 或 直接證明</vt:lpstr>
      <vt:lpstr>常見演繹推理</vt:lpstr>
      <vt:lpstr>常見演繹推理</vt:lpstr>
      <vt:lpstr>演繹法範例</vt:lpstr>
      <vt:lpstr>歸納法</vt:lpstr>
      <vt:lpstr>歸納法證明範例</vt:lpstr>
      <vt:lpstr>PowerPoint 簡報</vt:lpstr>
      <vt:lpstr>矛盾法(反證法)</vt:lpstr>
      <vt:lpstr>矛盾法(反證法)範例</vt:lpstr>
      <vt:lpstr>PowerPoint 簡報</vt:lpstr>
    </vt:vector>
  </TitlesOfParts>
  <Company>My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Customer</dc:creator>
  <cp:lastModifiedBy>USER</cp:lastModifiedBy>
  <cp:revision>296</cp:revision>
  <dcterms:created xsi:type="dcterms:W3CDTF">2004-05-10T15:40:01Z</dcterms:created>
  <dcterms:modified xsi:type="dcterms:W3CDTF">2017-09-19T05:34:14Z</dcterms:modified>
</cp:coreProperties>
</file>