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403" r:id="rId3"/>
    <p:sldId id="408" r:id="rId4"/>
    <p:sldId id="411" r:id="rId5"/>
    <p:sldId id="409" r:id="rId6"/>
    <p:sldId id="410" r:id="rId7"/>
    <p:sldId id="451" r:id="rId8"/>
    <p:sldId id="404" r:id="rId9"/>
    <p:sldId id="415" r:id="rId10"/>
    <p:sldId id="414" r:id="rId11"/>
    <p:sldId id="412" r:id="rId12"/>
    <p:sldId id="445" r:id="rId13"/>
    <p:sldId id="413" r:id="rId14"/>
    <p:sldId id="405" r:id="rId15"/>
    <p:sldId id="417" r:id="rId16"/>
    <p:sldId id="418" r:id="rId17"/>
    <p:sldId id="419" r:id="rId18"/>
    <p:sldId id="420" r:id="rId19"/>
    <p:sldId id="421" r:id="rId20"/>
    <p:sldId id="422" r:id="rId21"/>
    <p:sldId id="423" r:id="rId22"/>
    <p:sldId id="407" r:id="rId23"/>
    <p:sldId id="425" r:id="rId24"/>
    <p:sldId id="450" r:id="rId25"/>
    <p:sldId id="426" r:id="rId26"/>
    <p:sldId id="427" r:id="rId27"/>
    <p:sldId id="428" r:id="rId28"/>
    <p:sldId id="429" r:id="rId29"/>
    <p:sldId id="430"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338" r:id="rId43"/>
  </p:sldIdLst>
  <p:sldSz cx="9144000" cy="6858000" type="screen4x3"/>
  <p:notesSz cx="6815138" cy="994568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預設章節" id="{EBC1A55E-7EE5-4202-894D-CE7FC5A2DD06}">
          <p14:sldIdLst>
            <p14:sldId id="256"/>
            <p14:sldId id="403"/>
            <p14:sldId id="408"/>
            <p14:sldId id="411"/>
            <p14:sldId id="409"/>
            <p14:sldId id="410"/>
            <p14:sldId id="451"/>
            <p14:sldId id="404"/>
            <p14:sldId id="415"/>
            <p14:sldId id="414"/>
            <p14:sldId id="412"/>
            <p14:sldId id="445"/>
            <p14:sldId id="413"/>
            <p14:sldId id="405"/>
            <p14:sldId id="417"/>
            <p14:sldId id="418"/>
            <p14:sldId id="419"/>
          </p14:sldIdLst>
        </p14:section>
        <p14:section name="未命名的章節" id="{59D11DA0-E620-418D-9485-639B09200333}">
          <p14:sldIdLst>
            <p14:sldId id="420"/>
            <p14:sldId id="421"/>
            <p14:sldId id="422"/>
            <p14:sldId id="423"/>
            <p14:sldId id="407"/>
            <p14:sldId id="425"/>
            <p14:sldId id="450"/>
            <p14:sldId id="426"/>
            <p14:sldId id="427"/>
            <p14:sldId id="428"/>
            <p14:sldId id="429"/>
            <p14:sldId id="430"/>
            <p14:sldId id="452"/>
            <p14:sldId id="453"/>
            <p14:sldId id="454"/>
            <p14:sldId id="455"/>
            <p14:sldId id="456"/>
            <p14:sldId id="457"/>
            <p14:sldId id="458"/>
            <p14:sldId id="459"/>
            <p14:sldId id="460"/>
            <p14:sldId id="461"/>
            <p14:sldId id="462"/>
            <p14:sldId id="463"/>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78" autoAdjust="0"/>
    <p:restoredTop sz="86498" autoAdjust="0"/>
  </p:normalViewPr>
  <p:slideViewPr>
    <p:cSldViewPr>
      <p:cViewPr varScale="1">
        <p:scale>
          <a:sx n="43" d="100"/>
          <a:sy n="43" d="100"/>
        </p:scale>
        <p:origin x="49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059" y="-67"/>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lgn="r">
              <a:defRPr sz="1300">
                <a:latin typeface="Arial" charset="0"/>
                <a:ea typeface="新細明體" pitchFamily="18" charset="-120"/>
              </a:defRPr>
            </a:lvl1pPr>
          </a:lstStyle>
          <a:p>
            <a:pPr>
              <a:defRPr/>
            </a:pPr>
            <a:endParaRPr lang="en-US" altLang="zh-TW"/>
          </a:p>
        </p:txBody>
      </p:sp>
      <p:sp>
        <p:nvSpPr>
          <p:cNvPr id="110596" name="Rectangle 4"/>
          <p:cNvSpPr>
            <a:spLocks noGrp="1" noRot="1" noChangeAspect="1" noChangeArrowheads="1" noTextEdit="1"/>
          </p:cNvSpPr>
          <p:nvPr>
            <p:ph type="sldImg" idx="2"/>
          </p:nvPr>
        </p:nvSpPr>
        <p:spPr bwMode="auto">
          <a:xfrm>
            <a:off x="922338" y="746125"/>
            <a:ext cx="4970462"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1038" y="4724400"/>
            <a:ext cx="5453062" cy="4475163"/>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8438" name="Rectangle 6"/>
          <p:cNvSpPr>
            <a:spLocks noGrp="1" noChangeArrowheads="1"/>
          </p:cNvSpPr>
          <p:nvPr>
            <p:ph type="ftr" sz="quarter" idx="4"/>
          </p:nvPr>
        </p:nvSpPr>
        <p:spPr bwMode="auto">
          <a:xfrm>
            <a:off x="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9" name="Rectangle 7"/>
          <p:cNvSpPr>
            <a:spLocks noGrp="1" noChangeArrowheads="1"/>
          </p:cNvSpPr>
          <p:nvPr>
            <p:ph type="sldNum" sz="quarter" idx="5"/>
          </p:nvPr>
        </p:nvSpPr>
        <p:spPr bwMode="auto">
          <a:xfrm>
            <a:off x="386080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lgn="r">
              <a:defRPr sz="1300">
                <a:latin typeface="Arial" charset="0"/>
                <a:ea typeface="新細明體" pitchFamily="18" charset="-120"/>
              </a:defRPr>
            </a:lvl1pPr>
          </a:lstStyle>
          <a:p>
            <a:pPr>
              <a:defRPr/>
            </a:pPr>
            <a:fld id="{A02839D3-2B66-4ADB-884B-66E9B8249D4A}" type="slidenum">
              <a:rPr lang="en-US" altLang="zh-TW"/>
              <a:pPr>
                <a:defRPr/>
              </a:pPr>
              <a:t>‹#›</a:t>
            </a:fld>
            <a:endParaRPr lang="en-US" altLang="zh-TW"/>
          </a:p>
        </p:txBody>
      </p:sp>
    </p:spTree>
    <p:extLst>
      <p:ext uri="{BB962C8B-B14F-4D97-AF65-F5344CB8AC3E}">
        <p14:creationId xmlns:p14="http://schemas.microsoft.com/office/powerpoint/2010/main" val="67583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en.wikipedia.org/wiki/Simplex_method" TargetMode="External"/><Relationship Id="rId3" Type="http://schemas.openxmlformats.org/officeDocument/2006/relationships/hyperlink" Target="http://en.wikipedia.org/wiki/Karmarkar's_algorithm" TargetMode="External"/><Relationship Id="rId7" Type="http://schemas.openxmlformats.org/officeDocument/2006/relationships/hyperlink" Target="http://en.wikipedia.org/wiki/Feasible_set"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en.wikipedia.org/wiki/Interior_point_method" TargetMode="External"/><Relationship Id="rId5" Type="http://schemas.openxmlformats.org/officeDocument/2006/relationships/hyperlink" Target="http://en.wikipedia.org/wiki/Big_O_notation" TargetMode="External"/><Relationship Id="rId4" Type="http://schemas.openxmlformats.org/officeDocument/2006/relationships/hyperlink" Target="http://en.wikipedia.org/wiki/Sch%C3%B6nhage%E2%80%93Strassen_algorithm" TargetMode="External"/><Relationship Id="rId9" Type="http://schemas.openxmlformats.org/officeDocument/2006/relationships/hyperlink" Target="http://en.wikipedia.org/wiki/Karmarkar's_algorithm#cite_note-Strang-1"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a:ln/>
        </p:spPr>
      </p:sp>
      <p:sp>
        <p:nvSpPr>
          <p:cNvPr id="1116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韓非子</a:t>
            </a:r>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存韓</a:t>
            </a:r>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：“諸侯可蠶食而盡，趙氏可得與敵矣。”</a:t>
            </a:r>
            <a:endParaRPr lang="zh-TW" altLang="en-US" dirty="0" smtClean="0">
              <a:ea typeface="新細明體" charset="-120"/>
            </a:endParaRPr>
          </a:p>
        </p:txBody>
      </p:sp>
      <p:sp>
        <p:nvSpPr>
          <p:cNvPr id="1116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9CF1896-1609-4276-9F08-75209825B00A}" type="slidenum">
              <a:rPr lang="en-US" altLang="zh-TW" sz="1300" smtClean="0"/>
              <a:pPr eaLnBrk="1" hangingPunct="1">
                <a:spcBef>
                  <a:spcPct val="0"/>
                </a:spcBef>
              </a:pPr>
              <a:t>1</a:t>
            </a:fld>
            <a:endParaRPr lang="en-US" altLang="zh-TW" sz="1300" smtClean="0"/>
          </a:p>
        </p:txBody>
      </p:sp>
    </p:spTree>
    <p:extLst>
      <p:ext uri="{BB962C8B-B14F-4D97-AF65-F5344CB8AC3E}">
        <p14:creationId xmlns:p14="http://schemas.microsoft.com/office/powerpoint/2010/main" val="201918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投影片圖像版面配置區 1"/>
          <p:cNvSpPr>
            <a:spLocks noGrp="1" noRot="1" noChangeAspect="1" noTextEdit="1"/>
          </p:cNvSpPr>
          <p:nvPr>
            <p:ph type="sldImg"/>
          </p:nvPr>
        </p:nvSpPr>
        <p:spPr>
          <a:ln/>
        </p:spPr>
      </p:sp>
      <p:sp>
        <p:nvSpPr>
          <p:cNvPr id="1771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71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BC463D5-9857-43D8-AE91-B12C9882B357}" type="slidenum">
              <a:rPr lang="en-US" altLang="zh-TW" sz="1300" smtClean="0"/>
              <a:pPr eaLnBrk="1" hangingPunct="1">
                <a:spcBef>
                  <a:spcPct val="0"/>
                </a:spcBef>
              </a:pPr>
              <a:t>11</a:t>
            </a:fld>
            <a:endParaRPr lang="en-US" altLang="zh-TW" sz="1300" smtClean="0"/>
          </a:p>
        </p:txBody>
      </p:sp>
    </p:spTree>
    <p:extLst>
      <p:ext uri="{BB962C8B-B14F-4D97-AF65-F5344CB8AC3E}">
        <p14:creationId xmlns:p14="http://schemas.microsoft.com/office/powerpoint/2010/main" val="301538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投影片圖像版面配置區 1"/>
          <p:cNvSpPr>
            <a:spLocks noGrp="1" noRot="1" noChangeAspect="1" noTextEdit="1"/>
          </p:cNvSpPr>
          <p:nvPr>
            <p:ph type="sldImg"/>
          </p:nvPr>
        </p:nvSpPr>
        <p:spPr>
          <a:ln/>
        </p:spPr>
      </p:sp>
      <p:sp>
        <p:nvSpPr>
          <p:cNvPr id="1781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81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89EF741-A409-4983-9844-BA787501307D}" type="slidenum">
              <a:rPr lang="en-US" altLang="zh-TW" sz="1300" smtClean="0"/>
              <a:pPr eaLnBrk="1" hangingPunct="1">
                <a:spcBef>
                  <a:spcPct val="0"/>
                </a:spcBef>
              </a:pPr>
              <a:t>12</a:t>
            </a:fld>
            <a:endParaRPr lang="en-US" altLang="zh-TW" sz="1300" smtClean="0"/>
          </a:p>
        </p:txBody>
      </p:sp>
    </p:spTree>
    <p:extLst>
      <p:ext uri="{BB962C8B-B14F-4D97-AF65-F5344CB8AC3E}">
        <p14:creationId xmlns:p14="http://schemas.microsoft.com/office/powerpoint/2010/main" val="414795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投影片圖像版面配置區 1"/>
          <p:cNvSpPr>
            <a:spLocks noGrp="1" noRot="1" noChangeAspect="1" noTextEdit="1"/>
          </p:cNvSpPr>
          <p:nvPr>
            <p:ph type="sldImg"/>
          </p:nvPr>
        </p:nvSpPr>
        <p:spPr>
          <a:ln/>
        </p:spPr>
      </p:sp>
      <p:sp>
        <p:nvSpPr>
          <p:cNvPr id="1792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92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D70BC5-E9D1-4BB6-909F-C61CDCCF3EBA}" type="slidenum">
              <a:rPr lang="en-US" altLang="zh-TW" sz="1300" smtClean="0"/>
              <a:pPr eaLnBrk="1" hangingPunct="1">
                <a:spcBef>
                  <a:spcPct val="0"/>
                </a:spcBef>
              </a:pPr>
              <a:t>13</a:t>
            </a:fld>
            <a:endParaRPr lang="en-US" altLang="zh-TW" sz="1300" smtClean="0"/>
          </a:p>
        </p:txBody>
      </p:sp>
    </p:spTree>
    <p:extLst>
      <p:ext uri="{BB962C8B-B14F-4D97-AF65-F5344CB8AC3E}">
        <p14:creationId xmlns:p14="http://schemas.microsoft.com/office/powerpoint/2010/main" val="406030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投影片圖像版面配置區 1"/>
          <p:cNvSpPr>
            <a:spLocks noGrp="1" noRot="1" noChangeAspect="1" noTextEdit="1"/>
          </p:cNvSpPr>
          <p:nvPr>
            <p:ph type="sldImg"/>
          </p:nvPr>
        </p:nvSpPr>
        <p:spPr>
          <a:ln/>
        </p:spPr>
      </p:sp>
      <p:sp>
        <p:nvSpPr>
          <p:cNvPr id="1802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02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D9AA93-4FB1-44EB-BF3D-70F65877C211}" type="slidenum">
              <a:rPr lang="en-US" altLang="zh-TW" sz="1300" smtClean="0"/>
              <a:pPr eaLnBrk="1" hangingPunct="1">
                <a:spcBef>
                  <a:spcPct val="0"/>
                </a:spcBef>
              </a:pPr>
              <a:t>14</a:t>
            </a:fld>
            <a:endParaRPr lang="en-US" altLang="zh-TW" sz="1300" smtClean="0"/>
          </a:p>
        </p:txBody>
      </p:sp>
    </p:spTree>
    <p:extLst>
      <p:ext uri="{BB962C8B-B14F-4D97-AF65-F5344CB8AC3E}">
        <p14:creationId xmlns:p14="http://schemas.microsoft.com/office/powerpoint/2010/main" val="369002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投影片圖像版面配置區 1"/>
          <p:cNvSpPr>
            <a:spLocks noGrp="1" noRot="1" noChangeAspect="1" noTextEdit="1"/>
          </p:cNvSpPr>
          <p:nvPr>
            <p:ph type="sldImg"/>
          </p:nvPr>
        </p:nvSpPr>
        <p:spPr>
          <a:ln/>
        </p:spPr>
      </p:sp>
      <p:sp>
        <p:nvSpPr>
          <p:cNvPr id="1812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12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2083AD5-39E5-4793-AC60-6AF860007F65}" type="slidenum">
              <a:rPr lang="en-US" altLang="zh-TW" sz="1300" smtClean="0"/>
              <a:pPr eaLnBrk="1" hangingPunct="1">
                <a:spcBef>
                  <a:spcPct val="0"/>
                </a:spcBef>
              </a:pPr>
              <a:t>15</a:t>
            </a:fld>
            <a:endParaRPr lang="en-US" altLang="zh-TW" sz="1300" smtClean="0"/>
          </a:p>
        </p:txBody>
      </p:sp>
    </p:spTree>
    <p:extLst>
      <p:ext uri="{BB962C8B-B14F-4D97-AF65-F5344CB8AC3E}">
        <p14:creationId xmlns:p14="http://schemas.microsoft.com/office/powerpoint/2010/main" val="11602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投影片圖像版面配置區 1"/>
          <p:cNvSpPr>
            <a:spLocks noGrp="1" noRot="1" noChangeAspect="1" noTextEdit="1"/>
          </p:cNvSpPr>
          <p:nvPr>
            <p:ph type="sldImg"/>
          </p:nvPr>
        </p:nvSpPr>
        <p:spPr>
          <a:ln/>
        </p:spPr>
      </p:sp>
      <p:sp>
        <p:nvSpPr>
          <p:cNvPr id="182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2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B973301-FAE5-4F7B-87CF-EBF861AD5D88}" type="slidenum">
              <a:rPr lang="en-US" altLang="zh-TW" sz="1300" smtClean="0"/>
              <a:pPr eaLnBrk="1" hangingPunct="1">
                <a:spcBef>
                  <a:spcPct val="0"/>
                </a:spcBef>
              </a:pPr>
              <a:t>16</a:t>
            </a:fld>
            <a:endParaRPr lang="en-US" altLang="zh-TW" sz="1300" smtClean="0"/>
          </a:p>
        </p:txBody>
      </p:sp>
    </p:spTree>
    <p:extLst>
      <p:ext uri="{BB962C8B-B14F-4D97-AF65-F5344CB8AC3E}">
        <p14:creationId xmlns:p14="http://schemas.microsoft.com/office/powerpoint/2010/main" val="107399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投影片圖像版面配置區 1"/>
          <p:cNvSpPr>
            <a:spLocks noGrp="1" noRot="1" noChangeAspect="1" noTextEdit="1"/>
          </p:cNvSpPr>
          <p:nvPr>
            <p:ph type="sldImg"/>
          </p:nvPr>
        </p:nvSpPr>
        <p:spPr>
          <a:ln/>
        </p:spPr>
      </p:sp>
      <p:sp>
        <p:nvSpPr>
          <p:cNvPr id="183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3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F064EBC-138D-4C45-8BC0-656BE4611E8F}" type="slidenum">
              <a:rPr lang="en-US" altLang="zh-TW" sz="1300" smtClean="0"/>
              <a:pPr eaLnBrk="1" hangingPunct="1">
                <a:spcBef>
                  <a:spcPct val="0"/>
                </a:spcBef>
              </a:pPr>
              <a:t>17</a:t>
            </a:fld>
            <a:endParaRPr lang="en-US" altLang="zh-TW" sz="1300" smtClean="0"/>
          </a:p>
        </p:txBody>
      </p:sp>
    </p:spTree>
    <p:extLst>
      <p:ext uri="{BB962C8B-B14F-4D97-AF65-F5344CB8AC3E}">
        <p14:creationId xmlns:p14="http://schemas.microsoft.com/office/powerpoint/2010/main" val="1170511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投影片圖像版面配置區 1"/>
          <p:cNvSpPr>
            <a:spLocks noGrp="1" noRot="1" noChangeAspect="1" noTextEdit="1"/>
          </p:cNvSpPr>
          <p:nvPr>
            <p:ph type="sldImg"/>
          </p:nvPr>
        </p:nvSpPr>
        <p:spPr>
          <a:ln/>
        </p:spPr>
      </p:sp>
      <p:sp>
        <p:nvSpPr>
          <p:cNvPr id="1843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43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C026C8-94AE-47A7-97DA-5465A60AF13E}" type="slidenum">
              <a:rPr lang="en-US" altLang="zh-TW" sz="1300" smtClean="0"/>
              <a:pPr eaLnBrk="1" hangingPunct="1">
                <a:spcBef>
                  <a:spcPct val="0"/>
                </a:spcBef>
              </a:pPr>
              <a:t>18</a:t>
            </a:fld>
            <a:endParaRPr lang="en-US" altLang="zh-TW" sz="1300" smtClean="0"/>
          </a:p>
        </p:txBody>
      </p:sp>
    </p:spTree>
    <p:extLst>
      <p:ext uri="{BB962C8B-B14F-4D97-AF65-F5344CB8AC3E}">
        <p14:creationId xmlns:p14="http://schemas.microsoft.com/office/powerpoint/2010/main" val="315565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投影片圖像版面配置區 1"/>
          <p:cNvSpPr>
            <a:spLocks noGrp="1" noRot="1" noChangeAspect="1" noTextEdit="1"/>
          </p:cNvSpPr>
          <p:nvPr>
            <p:ph type="sldImg"/>
          </p:nvPr>
        </p:nvSpPr>
        <p:spPr>
          <a:ln/>
        </p:spPr>
      </p:sp>
      <p:sp>
        <p:nvSpPr>
          <p:cNvPr id="185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5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24F1F06-240E-4C20-BB33-9DF6FE1361D7}" type="slidenum">
              <a:rPr lang="en-US" altLang="zh-TW" sz="1300" smtClean="0"/>
              <a:pPr eaLnBrk="1" hangingPunct="1">
                <a:spcBef>
                  <a:spcPct val="0"/>
                </a:spcBef>
              </a:pPr>
              <a:t>19</a:t>
            </a:fld>
            <a:endParaRPr lang="en-US" altLang="zh-TW" sz="1300" smtClean="0"/>
          </a:p>
        </p:txBody>
      </p:sp>
    </p:spTree>
    <p:extLst>
      <p:ext uri="{BB962C8B-B14F-4D97-AF65-F5344CB8AC3E}">
        <p14:creationId xmlns:p14="http://schemas.microsoft.com/office/powerpoint/2010/main" val="7020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投影片圖像版面配置區 1"/>
          <p:cNvSpPr>
            <a:spLocks noGrp="1" noRot="1" noChangeAspect="1" noTextEdit="1"/>
          </p:cNvSpPr>
          <p:nvPr>
            <p:ph type="sldImg"/>
          </p:nvPr>
        </p:nvSpPr>
        <p:spPr>
          <a:ln/>
        </p:spPr>
      </p:sp>
      <p:sp>
        <p:nvSpPr>
          <p:cNvPr id="1863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63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C2F4857-7C29-4FB9-AD83-69E2A314DFF8}" type="slidenum">
              <a:rPr lang="en-US" altLang="zh-TW" sz="1300" smtClean="0"/>
              <a:pPr eaLnBrk="1" hangingPunct="1">
                <a:spcBef>
                  <a:spcPct val="0"/>
                </a:spcBef>
              </a:pPr>
              <a:t>20</a:t>
            </a:fld>
            <a:endParaRPr lang="en-US" altLang="zh-TW" sz="1300" smtClean="0"/>
          </a:p>
        </p:txBody>
      </p:sp>
    </p:spTree>
    <p:extLst>
      <p:ext uri="{BB962C8B-B14F-4D97-AF65-F5344CB8AC3E}">
        <p14:creationId xmlns:p14="http://schemas.microsoft.com/office/powerpoint/2010/main" val="134604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投影片圖像版面配置區 1"/>
          <p:cNvSpPr>
            <a:spLocks noGrp="1" noRot="1" noChangeAspect="1" noTextEdit="1"/>
          </p:cNvSpPr>
          <p:nvPr>
            <p:ph type="sldImg"/>
          </p:nvPr>
        </p:nvSpPr>
        <p:spPr>
          <a:ln/>
        </p:spPr>
      </p:sp>
      <p:sp>
        <p:nvSpPr>
          <p:cNvPr id="1699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99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EB9718A-B238-4D49-BFF3-D16FE7C84FE7}" type="slidenum">
              <a:rPr lang="en-US" altLang="zh-TW" sz="1300" smtClean="0"/>
              <a:pPr eaLnBrk="1" hangingPunct="1">
                <a:spcBef>
                  <a:spcPct val="0"/>
                </a:spcBef>
              </a:pPr>
              <a:t>2</a:t>
            </a:fld>
            <a:endParaRPr lang="en-US" altLang="zh-TW" sz="1300" smtClean="0"/>
          </a:p>
        </p:txBody>
      </p:sp>
    </p:spTree>
    <p:extLst>
      <p:ext uri="{BB962C8B-B14F-4D97-AF65-F5344CB8AC3E}">
        <p14:creationId xmlns:p14="http://schemas.microsoft.com/office/powerpoint/2010/main" val="1755168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投影片圖像版面配置區 1"/>
          <p:cNvSpPr>
            <a:spLocks noGrp="1" noRot="1" noChangeAspect="1" noTextEdit="1"/>
          </p:cNvSpPr>
          <p:nvPr>
            <p:ph type="sldImg"/>
          </p:nvPr>
        </p:nvSpPr>
        <p:spPr>
          <a:ln/>
        </p:spPr>
      </p:sp>
      <p:sp>
        <p:nvSpPr>
          <p:cNvPr id="187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73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F281F68-245C-446F-929E-1D32451A9460}" type="slidenum">
              <a:rPr lang="en-US" altLang="zh-TW" sz="1300" smtClean="0"/>
              <a:pPr eaLnBrk="1" hangingPunct="1">
                <a:spcBef>
                  <a:spcPct val="0"/>
                </a:spcBef>
              </a:pPr>
              <a:t>21</a:t>
            </a:fld>
            <a:endParaRPr lang="en-US" altLang="zh-TW" sz="1300" smtClean="0"/>
          </a:p>
        </p:txBody>
      </p:sp>
    </p:spTree>
    <p:extLst>
      <p:ext uri="{BB962C8B-B14F-4D97-AF65-F5344CB8AC3E}">
        <p14:creationId xmlns:p14="http://schemas.microsoft.com/office/powerpoint/2010/main" val="998787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投影片圖像版面配置區 1"/>
          <p:cNvSpPr>
            <a:spLocks noGrp="1" noRot="1" noChangeAspect="1" noTextEdit="1"/>
          </p:cNvSpPr>
          <p:nvPr>
            <p:ph type="sldImg"/>
          </p:nvPr>
        </p:nvSpPr>
        <p:spPr>
          <a:ln/>
        </p:spPr>
      </p:sp>
      <p:sp>
        <p:nvSpPr>
          <p:cNvPr id="1884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84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6E26447-DCA9-4BD7-9A71-78E032C7BCAD}" type="slidenum">
              <a:rPr lang="en-US" altLang="zh-TW" sz="1300" smtClean="0"/>
              <a:pPr eaLnBrk="1" hangingPunct="1">
                <a:spcBef>
                  <a:spcPct val="0"/>
                </a:spcBef>
              </a:pPr>
              <a:t>22</a:t>
            </a:fld>
            <a:endParaRPr lang="en-US" altLang="zh-TW" sz="1300" smtClean="0"/>
          </a:p>
        </p:txBody>
      </p:sp>
    </p:spTree>
    <p:extLst>
      <p:ext uri="{BB962C8B-B14F-4D97-AF65-F5344CB8AC3E}">
        <p14:creationId xmlns:p14="http://schemas.microsoft.com/office/powerpoint/2010/main" val="974232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投影片圖像版面配置區 1"/>
          <p:cNvSpPr>
            <a:spLocks noGrp="1" noRot="1" noChangeAspect="1" noTextEdit="1"/>
          </p:cNvSpPr>
          <p:nvPr>
            <p:ph type="sldImg"/>
          </p:nvPr>
        </p:nvSpPr>
        <p:spPr>
          <a:ln/>
        </p:spPr>
      </p:sp>
      <p:sp>
        <p:nvSpPr>
          <p:cNvPr id="189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Given n planar points, find a smallest circle to cover these n points. </a:t>
            </a:r>
            <a:endParaRPr lang="zh-TW" altLang="en-US" smtClean="0">
              <a:ea typeface="新細明體" charset="-120"/>
            </a:endParaRPr>
          </a:p>
          <a:p>
            <a:endParaRPr lang="zh-TW" altLang="en-US" smtClean="0">
              <a:ea typeface="新細明體" charset="-120"/>
            </a:endParaRPr>
          </a:p>
        </p:txBody>
      </p:sp>
      <p:sp>
        <p:nvSpPr>
          <p:cNvPr id="1894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8D15989-76CA-47BA-A104-AA46D8A62B36}" type="slidenum">
              <a:rPr lang="zh-TW" altLang="en-US" sz="1300" smtClean="0">
                <a:latin typeface="Tahoma" pitchFamily="34" charset="0"/>
              </a:rPr>
              <a:pPr eaLnBrk="1" hangingPunct="1">
                <a:spcBef>
                  <a:spcPct val="0"/>
                </a:spcBef>
              </a:pPr>
              <a:t>23</a:t>
            </a:fld>
            <a:endParaRPr lang="en-US" altLang="zh-TW" sz="1300" smtClean="0">
              <a:latin typeface="Tahoma" pitchFamily="34" charset="0"/>
            </a:endParaRPr>
          </a:p>
        </p:txBody>
      </p:sp>
    </p:spTree>
    <p:extLst>
      <p:ext uri="{BB962C8B-B14F-4D97-AF65-F5344CB8AC3E}">
        <p14:creationId xmlns:p14="http://schemas.microsoft.com/office/powerpoint/2010/main" val="214310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投影片圖像版面配置區 1"/>
          <p:cNvSpPr>
            <a:spLocks noGrp="1" noRot="1" noChangeAspect="1" noTextEdit="1"/>
          </p:cNvSpPr>
          <p:nvPr>
            <p:ph type="sldImg"/>
          </p:nvPr>
        </p:nvSpPr>
        <p:spPr>
          <a:ln/>
        </p:spPr>
      </p:sp>
      <p:sp>
        <p:nvSpPr>
          <p:cNvPr id="1904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Given n planar points, find a smallest circle to cover these n points. </a:t>
            </a:r>
            <a:endParaRPr lang="zh-TW" altLang="en-US" smtClean="0">
              <a:ea typeface="新細明體" charset="-120"/>
            </a:endParaRPr>
          </a:p>
          <a:p>
            <a:endParaRPr lang="zh-TW" altLang="en-US" smtClean="0">
              <a:ea typeface="新細明體" charset="-120"/>
            </a:endParaRPr>
          </a:p>
        </p:txBody>
      </p:sp>
      <p:sp>
        <p:nvSpPr>
          <p:cNvPr id="1904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786CB63-612F-4B93-A628-8A1765BE3FA3}" type="slidenum">
              <a:rPr lang="zh-TW" altLang="en-US" sz="1300" smtClean="0">
                <a:latin typeface="Tahoma" pitchFamily="34" charset="0"/>
              </a:rPr>
              <a:pPr eaLnBrk="1" hangingPunct="1">
                <a:spcBef>
                  <a:spcPct val="0"/>
                </a:spcBef>
              </a:pPr>
              <a:t>24</a:t>
            </a:fld>
            <a:endParaRPr lang="en-US" altLang="zh-TW" sz="1300" smtClean="0">
              <a:latin typeface="Tahoma" pitchFamily="34" charset="0"/>
            </a:endParaRPr>
          </a:p>
        </p:txBody>
      </p:sp>
    </p:spTree>
    <p:extLst>
      <p:ext uri="{BB962C8B-B14F-4D97-AF65-F5344CB8AC3E}">
        <p14:creationId xmlns:p14="http://schemas.microsoft.com/office/powerpoint/2010/main" val="4289017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投影片圖像版面配置區 1"/>
          <p:cNvSpPr>
            <a:spLocks noGrp="1" noRot="1" noChangeAspect="1" noTextEdit="1"/>
          </p:cNvSpPr>
          <p:nvPr>
            <p:ph type="sldImg"/>
          </p:nvPr>
        </p:nvSpPr>
        <p:spPr>
          <a:ln/>
        </p:spPr>
      </p:sp>
      <p:sp>
        <p:nvSpPr>
          <p:cNvPr id="1914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cs typeface="Times New Roman" pitchFamily="18" charset="0"/>
              </a:rPr>
              <a:t>The constrained 1-center problem</a:t>
            </a:r>
          </a:p>
          <a:p>
            <a:r>
              <a:rPr lang="en-US" altLang="zh-TW" smtClean="0">
                <a:ea typeface="新細明體" charset="-120"/>
                <a:cs typeface="Times New Roman" pitchFamily="18" charset="0"/>
              </a:rPr>
              <a:t>The center is restricted to lying on a straight line, say y=y’=0.</a:t>
            </a:r>
            <a:endParaRPr lang="en-US" altLang="zh-TW" smtClean="0">
              <a:ea typeface="新細明體" charset="-120"/>
            </a:endParaRPr>
          </a:p>
          <a:p>
            <a:endParaRPr lang="en-US" altLang="zh-TW" smtClean="0">
              <a:ea typeface="新細明體" charset="-120"/>
              <a:cs typeface="Times New Roman" pitchFamily="18" charset="0"/>
            </a:endParaRPr>
          </a:p>
          <a:p>
            <a:endParaRPr lang="zh-TW" altLang="en-US" smtClean="0">
              <a:ea typeface="新細明體" charset="-120"/>
            </a:endParaRPr>
          </a:p>
        </p:txBody>
      </p:sp>
      <p:sp>
        <p:nvSpPr>
          <p:cNvPr id="1914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900B952-3F2C-4DCF-941B-448ECBD64066}" type="slidenum">
              <a:rPr lang="zh-TW" altLang="en-US" sz="1300" smtClean="0">
                <a:latin typeface="Tahoma" pitchFamily="34" charset="0"/>
              </a:rPr>
              <a:pPr eaLnBrk="1" hangingPunct="1">
                <a:spcBef>
                  <a:spcPct val="0"/>
                </a:spcBef>
              </a:pPr>
              <a:t>25</a:t>
            </a:fld>
            <a:endParaRPr lang="en-US" altLang="zh-TW" sz="1300" smtClean="0">
              <a:latin typeface="Tahoma" pitchFamily="34" charset="0"/>
            </a:endParaRPr>
          </a:p>
        </p:txBody>
      </p:sp>
    </p:spTree>
    <p:extLst>
      <p:ext uri="{BB962C8B-B14F-4D97-AF65-F5344CB8AC3E}">
        <p14:creationId xmlns:p14="http://schemas.microsoft.com/office/powerpoint/2010/main" val="347170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投影片圖像版面配置區 1"/>
          <p:cNvSpPr>
            <a:spLocks noGrp="1" noRot="1" noChangeAspect="1" noTextEdit="1"/>
          </p:cNvSpPr>
          <p:nvPr>
            <p:ph type="sldImg"/>
          </p:nvPr>
        </p:nvSpPr>
        <p:spPr>
          <a:ln/>
        </p:spPr>
      </p:sp>
      <p:sp>
        <p:nvSpPr>
          <p:cNvPr id="1925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zh-TW" b="1" smtClean="0">
                <a:solidFill>
                  <a:schemeClr val="hlink"/>
                </a:solidFill>
                <a:ea typeface="新細明體" charset="-120"/>
                <a:cs typeface="Times New Roman" pitchFamily="18" charset="0"/>
              </a:rPr>
              <a:t>Input </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n points and a straight line y = y’.</a:t>
            </a:r>
            <a:endParaRPr lang="en-US" altLang="zh-TW" smtClean="0">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Output </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The constrained center on the straight line y = y’.</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1</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If n is no more than 2, solve this problem by a brute-force method.</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2</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Form disjoint pairs of points (p</a:t>
            </a:r>
            <a:r>
              <a:rPr lang="en-US" altLang="zh-TW" baseline="-30000" smtClean="0">
                <a:ea typeface="新細明體" charset="-120"/>
                <a:cs typeface="Times New Roman" pitchFamily="18" charset="0"/>
              </a:rPr>
              <a:t>1</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2</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3</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4</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n-1</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n</a:t>
            </a:r>
            <a:r>
              <a:rPr lang="en-US" altLang="zh-TW" smtClean="0">
                <a:ea typeface="新細明體" charset="-120"/>
                <a:cs typeface="Times New Roman" pitchFamily="18" charset="0"/>
              </a:rPr>
              <a:t>). If there are odd number of points, just let the final pair be (p</a:t>
            </a:r>
            <a:r>
              <a:rPr lang="en-US" altLang="zh-TW" baseline="-30000" smtClean="0">
                <a:ea typeface="新細明體" charset="-120"/>
                <a:cs typeface="Times New Roman" pitchFamily="18" charset="0"/>
              </a:rPr>
              <a:t>n</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1</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3</a:t>
            </a:r>
            <a:r>
              <a:rPr lang="en-US" altLang="zh-TW" b="1" smtClean="0">
                <a:ea typeface="新細明體" charset="-120"/>
                <a:cs typeface="Times New Roman" pitchFamily="18" charset="0"/>
              </a:rPr>
              <a:t>. </a:t>
            </a:r>
            <a:r>
              <a:rPr lang="en-US" altLang="zh-TW" smtClean="0">
                <a:ea typeface="新細明體" charset="-120"/>
                <a:cs typeface="Times New Roman" pitchFamily="18" charset="0"/>
              </a:rPr>
              <a:t>For each pair of points,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find the point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on the line y = y’ such that d(p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  d(p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a:t>
            </a:r>
            <a:endParaRPr lang="en-US" altLang="zh-TW" smtClean="0">
              <a:ea typeface="新細明體" charset="-120"/>
            </a:endParaRPr>
          </a:p>
          <a:p>
            <a:endParaRPr lang="zh-TW" altLang="en-US" smtClean="0">
              <a:ea typeface="新細明體" charset="-120"/>
            </a:endParaRPr>
          </a:p>
        </p:txBody>
      </p:sp>
      <p:sp>
        <p:nvSpPr>
          <p:cNvPr id="1925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9C90A64-9581-4B58-B0A1-E4EEC8BC6F82}" type="slidenum">
              <a:rPr lang="zh-TW" altLang="en-US" sz="1300" smtClean="0">
                <a:latin typeface="Tahoma" pitchFamily="34" charset="0"/>
              </a:rPr>
              <a:pPr eaLnBrk="1" hangingPunct="1">
                <a:spcBef>
                  <a:spcPct val="0"/>
                </a:spcBef>
              </a:pPr>
              <a:t>26</a:t>
            </a:fld>
            <a:endParaRPr lang="en-US" altLang="zh-TW" sz="1300" smtClean="0">
              <a:latin typeface="Tahoma" pitchFamily="34" charset="0"/>
            </a:endParaRPr>
          </a:p>
        </p:txBody>
      </p:sp>
    </p:spTree>
    <p:extLst>
      <p:ext uri="{BB962C8B-B14F-4D97-AF65-F5344CB8AC3E}">
        <p14:creationId xmlns:p14="http://schemas.microsoft.com/office/powerpoint/2010/main" val="47173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投影片圖像版面配置區 1"/>
          <p:cNvSpPr>
            <a:spLocks noGrp="1" noRot="1" noChangeAspect="1" noTextEdit="1"/>
          </p:cNvSpPr>
          <p:nvPr>
            <p:ph type="sldImg"/>
          </p:nvPr>
        </p:nvSpPr>
        <p:spPr>
          <a:ln/>
        </p:spPr>
      </p:sp>
      <p:sp>
        <p:nvSpPr>
          <p:cNvPr id="1935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TW" b="1" smtClean="0">
                <a:solidFill>
                  <a:schemeClr val="hlink"/>
                </a:solidFill>
                <a:ea typeface="新細明體" charset="-120"/>
                <a:cs typeface="Times New Roman" pitchFamily="18" charset="0"/>
              </a:rPr>
              <a:t>Step 4</a:t>
            </a:r>
            <a:r>
              <a:rPr lang="en-US" altLang="zh-TW" b="1" smtClean="0">
                <a:ea typeface="新細明體" charset="-120"/>
                <a:cs typeface="Times New Roman" pitchFamily="18" charset="0"/>
              </a:rPr>
              <a:t>. </a:t>
            </a:r>
            <a:r>
              <a:rPr lang="en-US" altLang="zh-TW" smtClean="0">
                <a:ea typeface="新細明體" charset="-120"/>
                <a:cs typeface="Times New Roman" pitchFamily="18" charset="0"/>
              </a:rPr>
              <a:t>Find the median of the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’s. Denote it as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eaLnBrk="1" hangingPunct="1">
              <a:lnSpc>
                <a:spcPct val="90000"/>
              </a:lnSpc>
            </a:pPr>
            <a:r>
              <a:rPr lang="en-US" altLang="zh-TW" b="1" smtClean="0">
                <a:solidFill>
                  <a:schemeClr val="hlink"/>
                </a:solidFill>
                <a:ea typeface="新細明體" charset="-120"/>
                <a:cs typeface="Times New Roman" pitchFamily="18" charset="0"/>
              </a:rPr>
              <a:t>Step 5</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Calculate the distance between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and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for all i. Let p</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be the point which is farthest from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Let x</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denote the projection of p</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onto y = y’. If x</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is to the left (right)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then the optimal solution,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must be to the left (right)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eaLnBrk="1" hangingPunct="1">
              <a:lnSpc>
                <a:spcPct val="90000"/>
              </a:lnSpc>
            </a:pPr>
            <a:r>
              <a:rPr lang="en-US" altLang="zh-TW" b="1" smtClean="0">
                <a:solidFill>
                  <a:schemeClr val="hlink"/>
                </a:solidFill>
                <a:ea typeface="新細明體" charset="-120"/>
                <a:cs typeface="Times New Roman" pitchFamily="18" charset="0"/>
              </a:rPr>
              <a:t>Step 6</a:t>
            </a:r>
            <a:r>
              <a:rPr lang="en-US" altLang="zh-TW" smtClean="0">
                <a:ea typeface="新細明體" charset="-120"/>
                <a:cs typeface="Times New Roman" pitchFamily="18" charset="0"/>
              </a:rPr>
              <a:t>. If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&lt;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r>
              <a:rPr lang="en-US" altLang="zh-TW" smtClean="0">
                <a:ea typeface="新細明體" charset="-120"/>
              </a:rPr>
              <a:t> </a:t>
            </a:r>
            <a:r>
              <a:rPr lang="en-US" altLang="zh-TW" smtClean="0">
                <a:ea typeface="新細明體" charset="-120"/>
                <a:cs typeface="Times New Roman" pitchFamily="18" charset="0"/>
              </a:rPr>
              <a:t>for each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&gt;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prune the point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if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is closer to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than p</a:t>
            </a:r>
            <a:r>
              <a:rPr lang="en-US" altLang="zh-TW" baseline="-30000" smtClean="0">
                <a:ea typeface="新細明體" charset="-120"/>
                <a:cs typeface="Times New Roman" pitchFamily="18" charset="0"/>
              </a:rPr>
              <a:t>i+1, </a:t>
            </a:r>
            <a:r>
              <a:rPr lang="en-US" altLang="zh-TW" smtClean="0">
                <a:ea typeface="新細明體" charset="-120"/>
                <a:cs typeface="Times New Roman" pitchFamily="18" charset="0"/>
              </a:rPr>
              <a:t>otherwise prune the point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a:t>
            </a:r>
          </a:p>
          <a:p>
            <a:pPr algn="just" eaLnBrk="1" hangingPunct="1">
              <a:lnSpc>
                <a:spcPct val="90000"/>
              </a:lnSpc>
              <a:buFont typeface="Wingdings" pitchFamily="2" charset="2"/>
              <a:buNone/>
            </a:pPr>
            <a:r>
              <a:rPr lang="en-US" altLang="zh-TW" smtClean="0">
                <a:ea typeface="新細明體" charset="-120"/>
                <a:cs typeface="Times New Roman" pitchFamily="18" charset="0"/>
              </a:rPr>
              <a:t>	If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&gt;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for each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&lt;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prune the point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if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is closer to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than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otherwise prune the point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a:t>
            </a:r>
            <a:endParaRPr lang="en-US" altLang="zh-TW" smtClean="0">
              <a:solidFill>
                <a:schemeClr val="hlink"/>
              </a:solidFill>
              <a:ea typeface="新細明體" charset="-120"/>
              <a:cs typeface="Times New Roman" pitchFamily="18" charset="0"/>
            </a:endParaRPr>
          </a:p>
          <a:p>
            <a:pPr eaLnBrk="1" hangingPunct="1">
              <a:lnSpc>
                <a:spcPct val="90000"/>
              </a:lnSpc>
            </a:pPr>
            <a:r>
              <a:rPr lang="en-US" altLang="zh-TW" b="1" smtClean="0">
                <a:solidFill>
                  <a:schemeClr val="hlink"/>
                </a:solidFill>
                <a:ea typeface="新細明體" charset="-120"/>
              </a:rPr>
              <a:t>Step 7</a:t>
            </a:r>
            <a:r>
              <a:rPr lang="en-US" altLang="zh-TW" b="1" smtClean="0">
                <a:ea typeface="新細明體" charset="-120"/>
              </a:rPr>
              <a:t>.</a:t>
            </a:r>
            <a:r>
              <a:rPr lang="en-US" altLang="zh-TW" smtClean="0">
                <a:ea typeface="新細明體" charset="-120"/>
              </a:rPr>
              <a:t> Go to Step 1. </a:t>
            </a:r>
            <a:endParaRPr lang="zh-TW" altLang="en-US" smtClean="0">
              <a:ea typeface="新細明體" charset="-120"/>
            </a:endParaRPr>
          </a:p>
          <a:p>
            <a:endParaRPr lang="zh-TW" altLang="en-US" smtClean="0">
              <a:ea typeface="新細明體" charset="-120"/>
            </a:endParaRPr>
          </a:p>
        </p:txBody>
      </p:sp>
      <p:sp>
        <p:nvSpPr>
          <p:cNvPr id="1935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4B3A3F9-3B5B-4593-88DC-A5CA36A83E09}" type="slidenum">
              <a:rPr lang="zh-TW" altLang="en-US" sz="1300" smtClean="0">
                <a:latin typeface="Tahoma" pitchFamily="34" charset="0"/>
              </a:rPr>
              <a:pPr eaLnBrk="1" hangingPunct="1">
                <a:spcBef>
                  <a:spcPct val="0"/>
                </a:spcBef>
              </a:pPr>
              <a:t>27</a:t>
            </a:fld>
            <a:endParaRPr lang="en-US" altLang="zh-TW" sz="1300" smtClean="0">
              <a:latin typeface="Tahoma" pitchFamily="34" charset="0"/>
            </a:endParaRPr>
          </a:p>
        </p:txBody>
      </p:sp>
    </p:spTree>
    <p:extLst>
      <p:ext uri="{BB962C8B-B14F-4D97-AF65-F5344CB8AC3E}">
        <p14:creationId xmlns:p14="http://schemas.microsoft.com/office/powerpoint/2010/main" val="2002340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投影片圖像版面配置區 1"/>
          <p:cNvSpPr>
            <a:spLocks noGrp="1" noRot="1" noChangeAspect="1" noTextEdit="1"/>
          </p:cNvSpPr>
          <p:nvPr>
            <p:ph type="sldImg"/>
          </p:nvPr>
        </p:nvSpPr>
        <p:spPr>
          <a:ln/>
        </p:spPr>
      </p:sp>
      <p:sp>
        <p:nvSpPr>
          <p:cNvPr id="1945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cs typeface="Times New Roman" pitchFamily="18" charset="0"/>
              </a:rPr>
              <a:t>The Pruning of Points in the Constrained 1-Center Problem</a:t>
            </a:r>
            <a:endParaRPr lang="zh-TW" altLang="en-US" smtClean="0">
              <a:ea typeface="新細明體" charset="-120"/>
            </a:endParaRPr>
          </a:p>
        </p:txBody>
      </p:sp>
      <p:sp>
        <p:nvSpPr>
          <p:cNvPr id="1945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864761E-EDBA-41C7-849B-80325E95BE76}" type="slidenum">
              <a:rPr lang="zh-TW" altLang="en-US" sz="1300" smtClean="0">
                <a:latin typeface="Tahoma" pitchFamily="34" charset="0"/>
              </a:rPr>
              <a:pPr eaLnBrk="1" hangingPunct="1">
                <a:spcBef>
                  <a:spcPct val="0"/>
                </a:spcBef>
              </a:pPr>
              <a:t>28</a:t>
            </a:fld>
            <a:endParaRPr lang="en-US" altLang="zh-TW" sz="1300" smtClean="0">
              <a:latin typeface="Tahoma" pitchFamily="34" charset="0"/>
            </a:endParaRPr>
          </a:p>
        </p:txBody>
      </p:sp>
    </p:spTree>
    <p:extLst>
      <p:ext uri="{BB962C8B-B14F-4D97-AF65-F5344CB8AC3E}">
        <p14:creationId xmlns:p14="http://schemas.microsoft.com/office/powerpoint/2010/main" val="1080164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投影片圖像版面配置區 1"/>
          <p:cNvSpPr>
            <a:spLocks noGrp="1" noRot="1" noChangeAspect="1" noTextEdit="1"/>
          </p:cNvSpPr>
          <p:nvPr>
            <p:ph type="sldImg"/>
          </p:nvPr>
        </p:nvSpPr>
        <p:spPr>
          <a:ln/>
        </p:spPr>
      </p:sp>
      <p:sp>
        <p:nvSpPr>
          <p:cNvPr id="1955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TW" smtClean="0">
                <a:ea typeface="新細明體" charset="-120"/>
                <a:cs typeface="Times New Roman" pitchFamily="18" charset="0"/>
              </a:rPr>
              <a:t>Since there are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’s lying in the left (right) side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we can prune away    points for each iteration of the algorithm. </a:t>
            </a:r>
          </a:p>
          <a:p>
            <a:pPr eaLnBrk="1" hangingPunct="1">
              <a:lnSpc>
                <a:spcPct val="90000"/>
              </a:lnSpc>
            </a:pPr>
            <a:endParaRPr lang="en-US" altLang="zh-TW" smtClean="0">
              <a:ea typeface="新細明體" charset="-120"/>
              <a:cs typeface="Times New Roman" pitchFamily="18" charset="0"/>
            </a:endParaRPr>
          </a:p>
          <a:p>
            <a:pPr eaLnBrk="1" hangingPunct="1">
              <a:lnSpc>
                <a:spcPct val="90000"/>
              </a:lnSpc>
            </a:pPr>
            <a:r>
              <a:rPr lang="en-US" altLang="zh-TW" smtClean="0">
                <a:ea typeface="新細明體" charset="-120"/>
                <a:cs typeface="Times New Roman" pitchFamily="18" charset="0"/>
              </a:rPr>
              <a:t>Each iteration takes 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 time. Hence the time-complexity of this algorithm is</a:t>
            </a:r>
            <a:br>
              <a:rPr lang="en-US" altLang="zh-TW" smtClean="0">
                <a:ea typeface="新細明體" charset="-120"/>
                <a:cs typeface="Times New Roman" pitchFamily="18" charset="0"/>
              </a:rPr>
            </a:br>
            <a:r>
              <a:rPr lang="en-US" altLang="zh-TW" smtClean="0">
                <a:ea typeface="新細明體" charset="-120"/>
                <a:cs typeface="Times New Roman" pitchFamily="18" charset="0"/>
              </a:rPr>
              <a:t/>
            </a:r>
            <a:br>
              <a:rPr lang="en-US" altLang="zh-TW" smtClean="0">
                <a:ea typeface="新細明體" charset="-120"/>
                <a:cs typeface="Times New Roman" pitchFamily="18" charset="0"/>
              </a:rPr>
            </a:br>
            <a:r>
              <a:rPr lang="en-US" altLang="zh-TW" smtClean="0">
                <a:ea typeface="新細明體" charset="-120"/>
                <a:cs typeface="Times New Roman" pitchFamily="18" charset="0"/>
              </a:rPr>
              <a:t>T(</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)=T(3</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/4)+O(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 as </a:t>
            </a:r>
            <a:r>
              <a:rPr lang="en-US" altLang="zh-TW" i="1" smtClean="0">
                <a:ea typeface="新細明體" charset="-120"/>
                <a:cs typeface="Times New Roman" pitchFamily="18" charset="0"/>
              </a:rPr>
              <a:t>n</a:t>
            </a:r>
            <a:r>
              <a:rPr lang="en-US" altLang="zh-TW" smtClean="0">
                <a:ea typeface="新細明體" charset="-120"/>
                <a:cs typeface="Times New Roman" pitchFamily="18" charset="0"/>
                <a:sym typeface="Wingdings" pitchFamily="2" charset="2"/>
              </a:rPr>
              <a:t> </a:t>
            </a:r>
            <a:r>
              <a:rPr lang="en-US" altLang="zh-TW" smtClean="0">
                <a:ea typeface="新細明體" charset="-120"/>
                <a:cs typeface="Times New Roman" pitchFamily="18" charset="0"/>
                <a:sym typeface="Symbol" pitchFamily="18" charset="2"/>
              </a:rPr>
              <a:t></a:t>
            </a:r>
          </a:p>
          <a:p>
            <a:pPr eaLnBrk="1" hangingPunct="1">
              <a:lnSpc>
                <a:spcPct val="90000"/>
              </a:lnSpc>
            </a:pPr>
            <a:r>
              <a:rPr lang="en-US" altLang="zh-TW" smtClean="0">
                <a:ea typeface="新細明體" charset="-120"/>
                <a:cs typeface="Times New Roman" pitchFamily="18" charset="0"/>
              </a:rPr>
              <a:t>Time complexity: 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a:t>
            </a:r>
            <a:endParaRPr lang="en-US" altLang="zh-TW" smtClean="0">
              <a:ea typeface="新細明體" charset="-120"/>
            </a:endParaRPr>
          </a:p>
          <a:p>
            <a:endParaRPr lang="zh-TW" altLang="en-US" smtClean="0">
              <a:ea typeface="新細明體" charset="-120"/>
            </a:endParaRPr>
          </a:p>
        </p:txBody>
      </p:sp>
      <p:sp>
        <p:nvSpPr>
          <p:cNvPr id="1955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229F31-0A44-40BE-BD2A-50D688BE4B99}" type="slidenum">
              <a:rPr lang="zh-TW" altLang="en-US" sz="1300" smtClean="0">
                <a:latin typeface="Tahoma" pitchFamily="34" charset="0"/>
              </a:rPr>
              <a:pPr eaLnBrk="1" hangingPunct="1">
                <a:spcBef>
                  <a:spcPct val="0"/>
                </a:spcBef>
              </a:pPr>
              <a:t>29</a:t>
            </a:fld>
            <a:endParaRPr lang="en-US" altLang="zh-TW" sz="1300" smtClean="0">
              <a:latin typeface="Tahoma" pitchFamily="34" charset="0"/>
            </a:endParaRPr>
          </a:p>
        </p:txBody>
      </p:sp>
    </p:spTree>
    <p:extLst>
      <p:ext uri="{BB962C8B-B14F-4D97-AF65-F5344CB8AC3E}">
        <p14:creationId xmlns:p14="http://schemas.microsoft.com/office/powerpoint/2010/main" val="1176159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投影片圖像版面配置區 1"/>
          <p:cNvSpPr>
            <a:spLocks noGrp="1" noRot="1" noChangeAspect="1" noTextEdit="1"/>
          </p:cNvSpPr>
          <p:nvPr>
            <p:ph type="sldImg"/>
          </p:nvPr>
        </p:nvSpPr>
        <p:spPr>
          <a:ln/>
        </p:spPr>
      </p:sp>
      <p:sp>
        <p:nvSpPr>
          <p:cNvPr id="1966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966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8DA7404-28E8-4AA1-9722-B252D1D1389C}" type="slidenum">
              <a:rPr lang="en-US" altLang="zh-TW" sz="1300" smtClean="0"/>
              <a:pPr eaLnBrk="1" hangingPunct="1">
                <a:spcBef>
                  <a:spcPct val="0"/>
                </a:spcBef>
              </a:pPr>
              <a:t>30</a:t>
            </a:fld>
            <a:endParaRPr lang="en-US" altLang="zh-TW" sz="1300" smtClean="0"/>
          </a:p>
        </p:txBody>
      </p:sp>
    </p:spTree>
    <p:extLst>
      <p:ext uri="{BB962C8B-B14F-4D97-AF65-F5344CB8AC3E}">
        <p14:creationId xmlns:p14="http://schemas.microsoft.com/office/powerpoint/2010/main" val="287938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投影片圖像版面配置區 1"/>
          <p:cNvSpPr>
            <a:spLocks noGrp="1" noRot="1" noChangeAspect="1" noTextEdit="1"/>
          </p:cNvSpPr>
          <p:nvPr>
            <p:ph type="sldImg"/>
          </p:nvPr>
        </p:nvSpPr>
        <p:spPr>
          <a:ln/>
        </p:spPr>
      </p:sp>
      <p:sp>
        <p:nvSpPr>
          <p:cNvPr id="1710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10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34FCA9-141D-403F-B19C-F37164CA59A9}" type="slidenum">
              <a:rPr lang="en-US" altLang="zh-TW" sz="1300" smtClean="0"/>
              <a:pPr eaLnBrk="1" hangingPunct="1">
                <a:spcBef>
                  <a:spcPct val="0"/>
                </a:spcBef>
              </a:pPr>
              <a:t>3</a:t>
            </a:fld>
            <a:endParaRPr lang="en-US" altLang="zh-TW" sz="1300" smtClean="0"/>
          </a:p>
        </p:txBody>
      </p:sp>
    </p:spTree>
    <p:extLst>
      <p:ext uri="{BB962C8B-B14F-4D97-AF65-F5344CB8AC3E}">
        <p14:creationId xmlns:p14="http://schemas.microsoft.com/office/powerpoint/2010/main" val="2157402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投影片圖像版面配置區 1"/>
          <p:cNvSpPr>
            <a:spLocks noGrp="1" noRot="1" noChangeAspect="1" noTextEdit="1"/>
          </p:cNvSpPr>
          <p:nvPr>
            <p:ph type="sldImg"/>
          </p:nvPr>
        </p:nvSpPr>
        <p:spPr>
          <a:ln/>
        </p:spPr>
      </p:sp>
      <p:sp>
        <p:nvSpPr>
          <p:cNvPr id="1976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a, c</a:t>
            </a:r>
            <a:r>
              <a:rPr lang="zh-TW" altLang="en-US" smtClean="0">
                <a:ea typeface="新細明體" charset="-120"/>
              </a:rPr>
              <a:t>為係數，</a:t>
            </a:r>
            <a:r>
              <a:rPr lang="en-US" altLang="zh-TW" smtClean="0">
                <a:ea typeface="新細明體" charset="-120"/>
              </a:rPr>
              <a:t>x</a:t>
            </a:r>
            <a:r>
              <a:rPr lang="zh-TW" altLang="en-US" smtClean="0">
                <a:ea typeface="新細明體" charset="-120"/>
              </a:rPr>
              <a:t>為變量，因為皆為一次方，因此稱為線性。若大於等於改為等號則形成線性系統</a:t>
            </a:r>
            <a:r>
              <a:rPr lang="en-US" altLang="zh-TW" smtClean="0">
                <a:ea typeface="新細明體" charset="-120"/>
              </a:rPr>
              <a:t>(linear system)</a:t>
            </a:r>
            <a:r>
              <a:rPr lang="zh-TW" altLang="en-US" smtClean="0">
                <a:ea typeface="新細明體" charset="-120"/>
              </a:rPr>
              <a:t>，或線性聯立方程式，</a:t>
            </a:r>
            <a:r>
              <a:rPr lang="en-US" altLang="zh-TW" smtClean="0">
                <a:ea typeface="新細明體" charset="-120"/>
              </a:rPr>
              <a:t>n</a:t>
            </a:r>
            <a:r>
              <a:rPr lang="zh-TW" altLang="en-US" smtClean="0">
                <a:ea typeface="新細明體" charset="-120"/>
              </a:rPr>
              <a:t>個變量就有</a:t>
            </a:r>
            <a:r>
              <a:rPr lang="en-US" altLang="zh-TW" smtClean="0">
                <a:ea typeface="新細明體" charset="-120"/>
              </a:rPr>
              <a:t>n</a:t>
            </a:r>
            <a:r>
              <a:rPr lang="zh-TW" altLang="en-US" smtClean="0">
                <a:ea typeface="新細明體" charset="-120"/>
              </a:rPr>
              <a:t>個等式，一般情況可以用高斯消去法求出一個解答，或無解。</a:t>
            </a:r>
            <a:r>
              <a:rPr lang="en-US" altLang="zh-TW" smtClean="0">
                <a:ea typeface="新細明體" charset="-120"/>
              </a:rPr>
              <a:t>x1,…,xd&gt;=0</a:t>
            </a:r>
            <a:r>
              <a:rPr lang="zh-TW" altLang="en-US" smtClean="0">
                <a:ea typeface="新細明體" charset="-120"/>
              </a:rPr>
              <a:t>有時省略，因為所有變量都為非負。</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Linear programming</a:t>
            </a:r>
            <a:r>
              <a:rPr lang="zh-TW" altLang="en-US" smtClean="0">
                <a:ea typeface="新細明體" charset="-120"/>
              </a:rPr>
              <a:t>為大於或小於，表示是限制條件，表示解答必須在</a:t>
            </a:r>
            <a:r>
              <a:rPr lang="en-US" altLang="zh-TW" smtClean="0">
                <a:ea typeface="新細明體" charset="-120"/>
              </a:rPr>
              <a:t>hyperplane</a:t>
            </a:r>
            <a:r>
              <a:rPr lang="zh-TW" altLang="en-US" smtClean="0">
                <a:ea typeface="新細明體" charset="-120"/>
              </a:rPr>
              <a:t>的上方或下方。</a:t>
            </a:r>
          </a:p>
        </p:txBody>
      </p:sp>
      <p:sp>
        <p:nvSpPr>
          <p:cNvPr id="1976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71C1BCA-2D00-4EDA-85B1-DFC523F50273}" type="slidenum">
              <a:rPr lang="zh-TW" altLang="en-US" sz="1300" smtClean="0">
                <a:latin typeface="Tahoma" pitchFamily="34" charset="0"/>
              </a:rPr>
              <a:pPr eaLnBrk="1" hangingPunct="1">
                <a:spcBef>
                  <a:spcPct val="0"/>
                </a:spcBef>
              </a:pPr>
              <a:t>31</a:t>
            </a:fld>
            <a:endParaRPr lang="en-US" altLang="zh-TW" sz="1300" smtClean="0">
              <a:latin typeface="Tahoma" pitchFamily="34" charset="0"/>
            </a:endParaRPr>
          </a:p>
        </p:txBody>
      </p:sp>
    </p:spTree>
    <p:extLst>
      <p:ext uri="{BB962C8B-B14F-4D97-AF65-F5344CB8AC3E}">
        <p14:creationId xmlns:p14="http://schemas.microsoft.com/office/powerpoint/2010/main" val="3661282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投影片圖像版面配置區 1"/>
          <p:cNvSpPr>
            <a:spLocks noGrp="1" noRot="1" noChangeAspect="1" noTextEdit="1"/>
          </p:cNvSpPr>
          <p:nvPr>
            <p:ph type="sldImg"/>
          </p:nvPr>
        </p:nvSpPr>
        <p:spPr>
          <a:ln/>
        </p:spPr>
      </p:sp>
      <p:sp>
        <p:nvSpPr>
          <p:cNvPr id="1986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986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E316703-16B0-4FB8-B889-63CACC6A0669}" type="slidenum">
              <a:rPr lang="en-US" altLang="zh-TW" sz="1300" smtClean="0"/>
              <a:pPr eaLnBrk="1" hangingPunct="1">
                <a:spcBef>
                  <a:spcPct val="0"/>
                </a:spcBef>
              </a:pPr>
              <a:t>32</a:t>
            </a:fld>
            <a:endParaRPr lang="en-US" altLang="zh-TW" sz="1300" smtClean="0"/>
          </a:p>
        </p:txBody>
      </p:sp>
    </p:spTree>
    <p:extLst>
      <p:ext uri="{BB962C8B-B14F-4D97-AF65-F5344CB8AC3E}">
        <p14:creationId xmlns:p14="http://schemas.microsoft.com/office/powerpoint/2010/main" val="2682641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a:ln/>
        </p:spPr>
      </p:sp>
      <p:sp>
        <p:nvSpPr>
          <p:cNvPr id="1996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ea typeface="新細明體" charset="-120"/>
              </a:rPr>
              <a:t>根據一般的說法</a:t>
            </a:r>
            <a:r>
              <a:rPr lang="en-US" altLang="zh-TW" smtClean="0">
                <a:ea typeface="新細明體" charset="-120"/>
              </a:rPr>
              <a:t>, </a:t>
            </a:r>
            <a:r>
              <a:rPr lang="zh-TW" altLang="en-US" smtClean="0">
                <a:ea typeface="新細明體" charset="-120"/>
              </a:rPr>
              <a:t>線性規劃問題是由現</a:t>
            </a:r>
          </a:p>
          <a:p>
            <a:r>
              <a:rPr lang="zh-TW" altLang="en-US" smtClean="0">
                <a:ea typeface="新細明體" charset="-120"/>
              </a:rPr>
              <a:t>在美國史丹褔大學任教的 </a:t>
            </a:r>
            <a:r>
              <a:rPr lang="en-US" altLang="zh-TW" smtClean="0">
                <a:ea typeface="新細明體" charset="-120"/>
              </a:rPr>
              <a:t>G. B. Dantzig</a:t>
            </a:r>
          </a:p>
          <a:p>
            <a:r>
              <a:rPr lang="zh-TW" altLang="en-US" smtClean="0">
                <a:ea typeface="新細明體" charset="-120"/>
              </a:rPr>
              <a:t>教授在</a:t>
            </a:r>
            <a:r>
              <a:rPr lang="en-US" altLang="zh-TW" smtClean="0">
                <a:ea typeface="新細明體" charset="-120"/>
              </a:rPr>
              <a:t>1947</a:t>
            </a:r>
            <a:r>
              <a:rPr lang="zh-TW" altLang="en-US" smtClean="0">
                <a:ea typeface="新細明體" charset="-120"/>
              </a:rPr>
              <a:t>年前後孕育出來的。 那個時候他</a:t>
            </a:r>
          </a:p>
          <a:p>
            <a:r>
              <a:rPr lang="zh-TW" altLang="en-US" smtClean="0">
                <a:ea typeface="新細明體" charset="-120"/>
              </a:rPr>
              <a:t>擔任 美國空軍的數學顧問</a:t>
            </a:r>
            <a:r>
              <a:rPr lang="en-US" altLang="zh-TW" smtClean="0">
                <a:ea typeface="新細明體" charset="-120"/>
              </a:rPr>
              <a:t>, </a:t>
            </a:r>
            <a:r>
              <a:rPr lang="zh-TW" altLang="en-US" smtClean="0">
                <a:ea typeface="新細明體" charset="-120"/>
              </a:rPr>
              <a:t>負責發展一套</a:t>
            </a:r>
          </a:p>
          <a:p>
            <a:r>
              <a:rPr lang="zh-TW" altLang="en-US" smtClean="0">
                <a:ea typeface="新細明體" charset="-120"/>
              </a:rPr>
              <a:t>機械式的方法來做兵力調遣</a:t>
            </a:r>
            <a:r>
              <a:rPr lang="en-US" altLang="zh-TW" smtClean="0">
                <a:ea typeface="新細明體" charset="-120"/>
              </a:rPr>
              <a:t>, </a:t>
            </a:r>
            <a:r>
              <a:rPr lang="zh-TW" altLang="en-US" smtClean="0">
                <a:ea typeface="新細明體" charset="-120"/>
              </a:rPr>
              <a:t>人員訓練</a:t>
            </a:r>
            <a:r>
              <a:rPr lang="en-US" altLang="zh-TW" smtClean="0">
                <a:ea typeface="新細明體" charset="-120"/>
              </a:rPr>
              <a:t>, </a:t>
            </a:r>
            <a:r>
              <a:rPr lang="zh-TW" altLang="en-US" smtClean="0">
                <a:ea typeface="新細明體" charset="-120"/>
              </a:rPr>
              <a:t>以</a:t>
            </a:r>
          </a:p>
          <a:p>
            <a:r>
              <a:rPr lang="zh-TW" altLang="en-US" smtClean="0">
                <a:ea typeface="新細明體" charset="-120"/>
              </a:rPr>
              <a:t>及後勤補給這些計劃方案。 由於這類問題牽</a:t>
            </a:r>
          </a:p>
          <a:p>
            <a:r>
              <a:rPr lang="zh-TW" altLang="en-US" smtClean="0">
                <a:ea typeface="新細明體" charset="-120"/>
              </a:rPr>
              <a:t>涉很廣也很複雜</a:t>
            </a:r>
            <a:r>
              <a:rPr lang="en-US" altLang="zh-TW" smtClean="0">
                <a:ea typeface="新細明體" charset="-120"/>
              </a:rPr>
              <a:t>, </a:t>
            </a:r>
            <a:r>
              <a:rPr lang="zh-TW" altLang="en-US" smtClean="0">
                <a:ea typeface="新細明體" charset="-120"/>
              </a:rPr>
              <a:t>所以</a:t>
            </a:r>
            <a:r>
              <a:rPr lang="en-US" altLang="zh-TW" smtClean="0">
                <a:ea typeface="新細明體" charset="-120"/>
              </a:rPr>
              <a:t>Dantzig </a:t>
            </a:r>
            <a:r>
              <a:rPr lang="zh-TW" altLang="en-US" smtClean="0">
                <a:ea typeface="新細明體" charset="-120"/>
              </a:rPr>
              <a:t>博士先考慮</a:t>
            </a:r>
          </a:p>
          <a:p>
            <a:r>
              <a:rPr lang="zh-TW" altLang="en-US" smtClean="0">
                <a:ea typeface="新細明體" charset="-120"/>
              </a:rPr>
              <a:t>最簡單的線性結構</a:t>
            </a:r>
            <a:r>
              <a:rPr lang="en-US" altLang="zh-TW" smtClean="0">
                <a:ea typeface="新細明體" charset="-120"/>
              </a:rPr>
              <a:t>, </a:t>
            </a:r>
            <a:r>
              <a:rPr lang="zh-TW" altLang="en-US" smtClean="0">
                <a:ea typeface="新細明體" charset="-120"/>
              </a:rPr>
              <a:t>將有關的函數一律簡化</a:t>
            </a:r>
          </a:p>
          <a:p>
            <a:r>
              <a:rPr lang="zh-TW" altLang="en-US" smtClean="0">
                <a:ea typeface="新細明體" charset="-120"/>
              </a:rPr>
              <a:t>成線性形式來處理。 其結果便在 </a:t>
            </a:r>
            <a:r>
              <a:rPr lang="en-US" altLang="zh-TW" smtClean="0">
                <a:ea typeface="新細明體" charset="-120"/>
              </a:rPr>
              <a:t>1948 </a:t>
            </a:r>
            <a:r>
              <a:rPr lang="zh-TW" altLang="en-US" smtClean="0">
                <a:ea typeface="新細明體" charset="-120"/>
              </a:rPr>
              <a:t>年以</a:t>
            </a:r>
          </a:p>
          <a:p>
            <a:r>
              <a:rPr lang="zh-TW" altLang="en-US" smtClean="0">
                <a:ea typeface="新細明體" charset="-120"/>
              </a:rPr>
              <a:t>「線性結構的規劃」</a:t>
            </a:r>
            <a:r>
              <a:rPr lang="en-US" altLang="zh-TW" smtClean="0">
                <a:ea typeface="新細明體" charset="-120"/>
              </a:rPr>
              <a:t>(Programming in Lin-</a:t>
            </a:r>
          </a:p>
          <a:p>
            <a:r>
              <a:rPr lang="en-US" altLang="zh-TW" smtClean="0">
                <a:ea typeface="新細明體" charset="-120"/>
              </a:rPr>
              <a:t>ear Structure) </a:t>
            </a:r>
            <a:r>
              <a:rPr lang="zh-TW" altLang="en-US" smtClean="0">
                <a:ea typeface="新細明體" charset="-120"/>
              </a:rPr>
              <a:t>的標題發表。</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 在 </a:t>
            </a:r>
            <a:r>
              <a:rPr lang="en-US" altLang="zh-TW" smtClean="0">
                <a:ea typeface="新細明體" charset="-120"/>
              </a:rPr>
              <a:t>1947 </a:t>
            </a:r>
            <a:r>
              <a:rPr lang="zh-TW" altLang="en-US" smtClean="0">
                <a:ea typeface="新細明體" charset="-120"/>
              </a:rPr>
              <a:t>到 </a:t>
            </a:r>
            <a:r>
              <a:rPr lang="en-US" altLang="zh-TW" smtClean="0">
                <a:ea typeface="新細明體" charset="-120"/>
              </a:rPr>
              <a:t>1949 </a:t>
            </a:r>
            <a:r>
              <a:rPr lang="zh-TW" altLang="en-US" smtClean="0">
                <a:ea typeface="新細明體" charset="-120"/>
              </a:rPr>
              <a:t>兩年間</a:t>
            </a:r>
            <a:r>
              <a:rPr lang="en-US" altLang="zh-TW" smtClean="0">
                <a:ea typeface="新細明體" charset="-120"/>
              </a:rPr>
              <a:t>, </a:t>
            </a:r>
            <a:r>
              <a:rPr lang="zh-TW" altLang="en-US" smtClean="0">
                <a:ea typeface="新細明體" charset="-120"/>
              </a:rPr>
              <a:t>線性</a:t>
            </a:r>
          </a:p>
          <a:p>
            <a:r>
              <a:rPr lang="zh-TW" altLang="en-US" smtClean="0">
                <a:ea typeface="新細明體" charset="-120"/>
              </a:rPr>
              <a:t>規劃裡的一些重要觀念</a:t>
            </a:r>
            <a:r>
              <a:rPr lang="en-US" altLang="zh-TW" smtClean="0">
                <a:ea typeface="新細明體" charset="-120"/>
              </a:rPr>
              <a:t>, </a:t>
            </a:r>
            <a:r>
              <a:rPr lang="zh-TW" altLang="en-US" smtClean="0">
                <a:ea typeface="新細明體" charset="-120"/>
              </a:rPr>
              <a:t>包括最有名的 「單</a:t>
            </a:r>
          </a:p>
          <a:p>
            <a:r>
              <a:rPr lang="zh-TW" altLang="en-US" smtClean="0">
                <a:ea typeface="新細明體" charset="-120"/>
              </a:rPr>
              <a:t>形法」</a:t>
            </a:r>
            <a:r>
              <a:rPr lang="en-US" altLang="zh-TW" smtClean="0">
                <a:ea typeface="新細明體" charset="-120"/>
              </a:rPr>
              <a:t>(Simplex method), </a:t>
            </a:r>
            <a:r>
              <a:rPr lang="zh-TW" altLang="en-US" smtClean="0">
                <a:ea typeface="新細明體" charset="-120"/>
              </a:rPr>
              <a:t>都陸續見諸於世。</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而且從</a:t>
            </a:r>
            <a:r>
              <a:rPr lang="en-US" altLang="zh-TW" smtClean="0">
                <a:ea typeface="新細明體" charset="-120"/>
              </a:rPr>
              <a:t>1947</a:t>
            </a:r>
            <a:r>
              <a:rPr lang="zh-TW" altLang="en-US" smtClean="0">
                <a:ea typeface="新細明體" charset="-120"/>
              </a:rPr>
              <a:t>年開始</a:t>
            </a:r>
            <a:r>
              <a:rPr lang="en-US" altLang="zh-TW" smtClean="0">
                <a:ea typeface="新細明體" charset="-120"/>
              </a:rPr>
              <a:t>,T. C. Koopmans </a:t>
            </a:r>
            <a:r>
              <a:rPr lang="zh-TW" altLang="en-US" smtClean="0">
                <a:ea typeface="新細明體" charset="-120"/>
              </a:rPr>
              <a:t>便明</a:t>
            </a:r>
          </a:p>
          <a:p>
            <a:r>
              <a:rPr lang="zh-TW" altLang="en-US" smtClean="0">
                <a:ea typeface="新細明體" charset="-120"/>
              </a:rPr>
              <a:t>確指出線性規劃可以做為傳統經濟分析的利</a:t>
            </a:r>
          </a:p>
          <a:p>
            <a:r>
              <a:rPr lang="zh-TW" altLang="en-US" smtClean="0">
                <a:ea typeface="新細明體" charset="-120"/>
              </a:rPr>
              <a:t>器。</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1975</a:t>
            </a:r>
            <a:r>
              <a:rPr lang="zh-TW" altLang="en-US" smtClean="0">
                <a:ea typeface="新細明體" charset="-120"/>
              </a:rPr>
              <a:t>年</a:t>
            </a:r>
            <a:r>
              <a:rPr lang="en-US" altLang="zh-TW" smtClean="0">
                <a:ea typeface="新細明體" charset="-120"/>
              </a:rPr>
              <a:t>, </a:t>
            </a:r>
            <a:r>
              <a:rPr lang="zh-TW" altLang="en-US" smtClean="0">
                <a:ea typeface="新細明體" charset="-120"/>
              </a:rPr>
              <a:t>瑞典皇</a:t>
            </a:r>
          </a:p>
          <a:p>
            <a:r>
              <a:rPr lang="zh-TW" altLang="en-US" smtClean="0">
                <a:ea typeface="新細明體" charset="-120"/>
              </a:rPr>
              <a:t>家科學院決定將當年的諾貝爾經濟獎頒發給</a:t>
            </a:r>
          </a:p>
          <a:p>
            <a:r>
              <a:rPr lang="zh-TW" altLang="en-US" smtClean="0">
                <a:ea typeface="新細明體" charset="-120"/>
              </a:rPr>
              <a:t>前面提到的</a:t>
            </a:r>
            <a:r>
              <a:rPr lang="en-US" altLang="zh-TW" smtClean="0">
                <a:ea typeface="新細明體" charset="-120"/>
              </a:rPr>
              <a:t>L. V. Kantorovich </a:t>
            </a:r>
            <a:r>
              <a:rPr lang="zh-TW" altLang="en-US" smtClean="0">
                <a:ea typeface="新細明體" charset="-120"/>
              </a:rPr>
              <a:t>和 </a:t>
            </a:r>
            <a:r>
              <a:rPr lang="en-US" altLang="zh-TW" smtClean="0">
                <a:ea typeface="新細明體" charset="-120"/>
              </a:rPr>
              <a:t>T. C.</a:t>
            </a:r>
          </a:p>
          <a:p>
            <a:r>
              <a:rPr lang="en-US" altLang="zh-TW" smtClean="0">
                <a:ea typeface="新細明體" charset="-120"/>
              </a:rPr>
              <a:t>Koopmans </a:t>
            </a:r>
            <a:r>
              <a:rPr lang="zh-TW" altLang="en-US" smtClean="0">
                <a:ea typeface="新細明體" charset="-120"/>
              </a:rPr>
              <a:t>以表彰他們在 「資源最佳分配理</a:t>
            </a:r>
          </a:p>
          <a:p>
            <a:r>
              <a:rPr lang="zh-TW" altLang="en-US" smtClean="0">
                <a:ea typeface="新細明體" charset="-120"/>
              </a:rPr>
              <a:t>論」 的貢獻。 由於這項最佳分配是藉由線性規</a:t>
            </a:r>
          </a:p>
          <a:p>
            <a:r>
              <a:rPr lang="zh-TW" altLang="en-US" smtClean="0">
                <a:ea typeface="新細明體" charset="-120"/>
              </a:rPr>
              <a:t>劃模式來達成</a:t>
            </a:r>
            <a:r>
              <a:rPr lang="en-US" altLang="zh-TW" smtClean="0">
                <a:ea typeface="新細明體" charset="-120"/>
              </a:rPr>
              <a:t>, </a:t>
            </a:r>
            <a:r>
              <a:rPr lang="zh-TW" altLang="en-US" smtClean="0">
                <a:ea typeface="新細明體" charset="-120"/>
              </a:rPr>
              <a:t>所以線性規劃便成了萬眾矚</a:t>
            </a:r>
          </a:p>
          <a:p>
            <a:r>
              <a:rPr lang="zh-TW" altLang="en-US" smtClean="0">
                <a:ea typeface="新細明體" charset="-120"/>
              </a:rPr>
              <a:t>目的焦點。</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1979 </a:t>
            </a:r>
            <a:r>
              <a:rPr lang="zh-TW" altLang="en-US" smtClean="0">
                <a:ea typeface="新細明體" charset="-120"/>
              </a:rPr>
              <a:t>年</a:t>
            </a:r>
            <a:r>
              <a:rPr lang="en-US" altLang="zh-TW" smtClean="0">
                <a:ea typeface="新細明體" charset="-120"/>
              </a:rPr>
              <a:t>), </a:t>
            </a:r>
            <a:r>
              <a:rPr lang="zh-TW" altLang="en-US" smtClean="0">
                <a:ea typeface="新細明體" charset="-120"/>
              </a:rPr>
              <a:t>線性規劃</a:t>
            </a:r>
          </a:p>
          <a:p>
            <a:r>
              <a:rPr lang="zh-TW" altLang="en-US" smtClean="0">
                <a:ea typeface="新細明體" charset="-120"/>
              </a:rPr>
              <a:t>再次成了報章雜誌的頭條新聞。 這次是因為</a:t>
            </a:r>
          </a:p>
          <a:p>
            <a:r>
              <a:rPr lang="zh-TW" altLang="en-US" smtClean="0">
                <a:ea typeface="新細明體" charset="-120"/>
              </a:rPr>
              <a:t>一位蘇聯數學家 </a:t>
            </a:r>
            <a:r>
              <a:rPr lang="en-US" altLang="zh-TW" smtClean="0">
                <a:ea typeface="新細明體" charset="-120"/>
              </a:rPr>
              <a:t>L. G. Khachian, </a:t>
            </a:r>
            <a:r>
              <a:rPr lang="zh-TW" altLang="en-US" smtClean="0">
                <a:ea typeface="新細明體" charset="-120"/>
              </a:rPr>
              <a:t>他</a:t>
            </a:r>
          </a:p>
          <a:p>
            <a:r>
              <a:rPr lang="zh-TW" altLang="en-US" smtClean="0">
                <a:ea typeface="新細明體" charset="-120"/>
              </a:rPr>
              <a:t>利用 </a:t>
            </a:r>
            <a:r>
              <a:rPr lang="en-US" altLang="zh-TW" smtClean="0">
                <a:ea typeface="新細明體" charset="-120"/>
              </a:rPr>
              <a:t>N. Z. Shor,D. B. Yudin, </a:t>
            </a:r>
            <a:r>
              <a:rPr lang="zh-TW" altLang="en-US" smtClean="0">
                <a:ea typeface="新細明體" charset="-120"/>
              </a:rPr>
              <a:t>以及</a:t>
            </a:r>
          </a:p>
          <a:p>
            <a:r>
              <a:rPr lang="en-US" altLang="zh-TW" smtClean="0">
                <a:ea typeface="新細明體" charset="-120"/>
              </a:rPr>
              <a:t>A. S. Nemirovskii</a:t>
            </a:r>
            <a:r>
              <a:rPr lang="zh-TW" altLang="en-US" smtClean="0">
                <a:ea typeface="新細明體" charset="-120"/>
              </a:rPr>
              <a:t>的 「橢球法」 </a:t>
            </a:r>
            <a:r>
              <a:rPr lang="en-US" altLang="zh-TW" smtClean="0">
                <a:ea typeface="新細明體" charset="-120"/>
              </a:rPr>
              <a:t>(ellipsoid method) </a:t>
            </a:r>
            <a:r>
              <a:rPr lang="zh-TW" altLang="en-US" smtClean="0">
                <a:ea typeface="新細明體" charset="-120"/>
              </a:rPr>
              <a:t>概念印證出線性規劃問題可</a:t>
            </a:r>
          </a:p>
          <a:p>
            <a:r>
              <a:rPr lang="zh-TW" altLang="en-US" smtClean="0">
                <a:ea typeface="新細明體" charset="-120"/>
              </a:rPr>
              <a:t>在多項式時間內求得解答。</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不幸的是理論歸於理論</a:t>
            </a:r>
            <a:r>
              <a:rPr lang="en-US" altLang="zh-TW" smtClean="0">
                <a:ea typeface="新細明體" charset="-120"/>
              </a:rPr>
              <a:t>, </a:t>
            </a:r>
            <a:r>
              <a:rPr lang="zh-TW" altLang="en-US" smtClean="0">
                <a:ea typeface="新細明體" charset="-120"/>
              </a:rPr>
              <a:t>在實際計</a:t>
            </a:r>
          </a:p>
          <a:p>
            <a:r>
              <a:rPr lang="zh-TW" altLang="en-US" smtClean="0">
                <a:ea typeface="新細明體" charset="-120"/>
              </a:rPr>
              <a:t>算上</a:t>
            </a:r>
            <a:r>
              <a:rPr lang="en-US" altLang="zh-TW" smtClean="0">
                <a:ea typeface="新細明體" charset="-120"/>
              </a:rPr>
              <a:t>,</a:t>
            </a:r>
            <a:r>
              <a:rPr lang="zh-TW" altLang="en-US" smtClean="0">
                <a:ea typeface="新細明體" charset="-120"/>
              </a:rPr>
              <a:t>「橢球法」 的一般表現反倒不如傳統的 「單形法」來得有效。於是這方面的學者</a:t>
            </a:r>
          </a:p>
          <a:p>
            <a:r>
              <a:rPr lang="zh-TW" altLang="en-US" smtClean="0">
                <a:ea typeface="新細明體" charset="-120"/>
              </a:rPr>
              <a:t>專家重新構想是否能設計出一套解法無論</a:t>
            </a:r>
          </a:p>
          <a:p>
            <a:r>
              <a:rPr lang="zh-TW" altLang="en-US" smtClean="0">
                <a:ea typeface="新細明體" charset="-120"/>
              </a:rPr>
              <a:t>在理論上和實際計算上均能超越 「單形</a:t>
            </a:r>
          </a:p>
          <a:p>
            <a:r>
              <a:rPr lang="zh-TW" altLang="en-US" smtClean="0">
                <a:ea typeface="新細明體" charset="-120"/>
              </a:rPr>
              <a:t>法」</a:t>
            </a:r>
            <a:r>
              <a:rPr lang="en-US" altLang="zh-TW" smtClean="0">
                <a:ea typeface="新細明體" charset="-120"/>
              </a:rPr>
              <a:t>? </a:t>
            </a:r>
            <a:r>
              <a:rPr lang="zh-TW" altLang="en-US" smtClean="0">
                <a:ea typeface="新細明體" charset="-120"/>
              </a:rPr>
              <a:t>這個問題的答案到了 </a:t>
            </a:r>
            <a:r>
              <a:rPr lang="en-US" altLang="zh-TW" smtClean="0">
                <a:ea typeface="新細明體" charset="-120"/>
              </a:rPr>
              <a:t>1984 </a:t>
            </a:r>
            <a:r>
              <a:rPr lang="zh-TW" altLang="en-US" smtClean="0">
                <a:ea typeface="新細明體" charset="-120"/>
              </a:rPr>
              <a:t>年由一位</a:t>
            </a:r>
          </a:p>
          <a:p>
            <a:r>
              <a:rPr lang="zh-TW" altLang="en-US" smtClean="0">
                <a:ea typeface="新細明體" charset="-120"/>
              </a:rPr>
              <a:t>美國電話電報公司貝爾實驗室的印度裔科學</a:t>
            </a:r>
          </a:p>
          <a:p>
            <a:r>
              <a:rPr lang="zh-TW" altLang="en-US" smtClean="0">
                <a:ea typeface="新細明體" charset="-120"/>
              </a:rPr>
              <a:t>家</a:t>
            </a:r>
            <a:r>
              <a:rPr lang="en-US" altLang="zh-TW" smtClean="0">
                <a:ea typeface="新細明體" charset="-120"/>
              </a:rPr>
              <a:t>N. Karmarkar </a:t>
            </a:r>
            <a:r>
              <a:rPr lang="zh-TW" altLang="en-US" smtClean="0">
                <a:ea typeface="新細明體" charset="-120"/>
              </a:rPr>
              <a:t>揭曉。 他設計出一項 「內</a:t>
            </a:r>
          </a:p>
          <a:p>
            <a:r>
              <a:rPr lang="zh-TW" altLang="en-US" smtClean="0">
                <a:ea typeface="新細明體" charset="-120"/>
              </a:rPr>
              <a:t>點法」 來解線性規劃問題</a:t>
            </a:r>
            <a:r>
              <a:rPr lang="en-US" altLang="zh-TW" smtClean="0">
                <a:ea typeface="新細明體" charset="-120"/>
              </a:rPr>
              <a:t>, </a:t>
            </a:r>
            <a:r>
              <a:rPr lang="zh-TW" altLang="en-US" smtClean="0">
                <a:ea typeface="新細明體" charset="-120"/>
              </a:rPr>
              <a:t>不但理論上較 「單</a:t>
            </a:r>
          </a:p>
          <a:p>
            <a:r>
              <a:rPr lang="zh-TW" altLang="en-US" smtClean="0">
                <a:ea typeface="新細明體" charset="-120"/>
              </a:rPr>
              <a:t>形法」 為優</a:t>
            </a:r>
            <a:r>
              <a:rPr lang="en-US" altLang="zh-TW" smtClean="0">
                <a:ea typeface="新細明體" charset="-120"/>
              </a:rPr>
              <a:t>, </a:t>
            </a:r>
            <a:r>
              <a:rPr lang="zh-TW" altLang="en-US" smtClean="0">
                <a:ea typeface="新細明體" charset="-120"/>
              </a:rPr>
              <a:t>而且經由實際驗證適合解決超大</a:t>
            </a:r>
          </a:p>
          <a:p>
            <a:r>
              <a:rPr lang="zh-TW" altLang="en-US" smtClean="0">
                <a:ea typeface="新細明體" charset="-120"/>
              </a:rPr>
              <a:t>型的問題。 </a:t>
            </a:r>
            <a:endParaRPr lang="en-US" altLang="zh-TW" smtClean="0">
              <a:ea typeface="新細明體" charset="-120"/>
            </a:endParaRPr>
          </a:p>
          <a:p>
            <a:endParaRPr lang="en-US" altLang="zh-TW" smtClean="0">
              <a:ea typeface="新細明體" charset="-120"/>
            </a:endParaRPr>
          </a:p>
          <a:p>
            <a:endParaRPr lang="en-US" altLang="zh-TW" smtClean="0">
              <a:ea typeface="新細明體" charset="-120"/>
            </a:endParaRPr>
          </a:p>
          <a:p>
            <a:endParaRPr lang="en-US" altLang="zh-TW" smtClean="0">
              <a:ea typeface="新細明體" charset="-120"/>
            </a:endParaRPr>
          </a:p>
          <a:p>
            <a:endParaRPr lang="zh-TW" altLang="en-US" smtClean="0">
              <a:ea typeface="新細明體" charset="-120"/>
            </a:endParaRPr>
          </a:p>
        </p:txBody>
      </p:sp>
      <p:sp>
        <p:nvSpPr>
          <p:cNvPr id="1996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010F972-B86E-470C-89DC-5D16E09DA5C6}" type="slidenum">
              <a:rPr lang="zh-TW" altLang="en-US" sz="1300" smtClean="0">
                <a:latin typeface="Tahoma" pitchFamily="34" charset="0"/>
              </a:rPr>
              <a:pPr eaLnBrk="1" hangingPunct="1">
                <a:spcBef>
                  <a:spcPct val="0"/>
                </a:spcBef>
              </a:pPr>
              <a:t>33</a:t>
            </a:fld>
            <a:endParaRPr lang="en-US" altLang="zh-TW" sz="1300" smtClean="0">
              <a:latin typeface="Tahoma" pitchFamily="34" charset="0"/>
            </a:endParaRPr>
          </a:p>
        </p:txBody>
      </p:sp>
    </p:spTree>
    <p:extLst>
      <p:ext uri="{BB962C8B-B14F-4D97-AF65-F5344CB8AC3E}">
        <p14:creationId xmlns:p14="http://schemas.microsoft.com/office/powerpoint/2010/main" val="3239294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投影片圖像版面配置區 1"/>
          <p:cNvSpPr>
            <a:spLocks noGrp="1" noRot="1" noChangeAspect="1" noTextEdit="1"/>
          </p:cNvSpPr>
          <p:nvPr>
            <p:ph type="sldImg"/>
          </p:nvPr>
        </p:nvSpPr>
        <p:spPr>
          <a:ln/>
        </p:spPr>
      </p:sp>
      <p:sp>
        <p:nvSpPr>
          <p:cNvPr id="2007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hlinkClick r:id="rId3"/>
              </a:rPr>
              <a:t>http://en.wikipedia.org/wiki/Karmarkar's_algorithm</a:t>
            </a:r>
            <a:endParaRPr lang="en-US" altLang="zh-TW" smtClean="0">
              <a:ea typeface="新細明體" charset="-120"/>
            </a:endParaRPr>
          </a:p>
          <a:p>
            <a:r>
              <a:rPr lang="en-US" altLang="zh-TW" smtClean="0">
                <a:ea typeface="新細明體" charset="-120"/>
              </a:rPr>
              <a:t>Where n is the number of variables and L is the number of bits of input to the algorithm, Karmarkar's algorithm requires  operations on  digit numbers, as compared to  such operations for the ellipsoid algorithm. The runtime of Karmarkar's algorithm is thus</a:t>
            </a:r>
          </a:p>
          <a:p>
            <a:r>
              <a:rPr lang="en-US" altLang="zh-TW" smtClean="0">
                <a:ea typeface="新細明體" charset="-120"/>
              </a:rPr>
              <a:t>using </a:t>
            </a:r>
            <a:r>
              <a:rPr lang="en-US" altLang="zh-TW" smtClean="0">
                <a:ea typeface="新細明體" charset="-120"/>
                <a:hlinkClick r:id="rId4" tooltip="Schönhage–Strassen algorithm"/>
              </a:rPr>
              <a:t>FFT-based multiplication</a:t>
            </a:r>
            <a:r>
              <a:rPr lang="en-US" altLang="zh-TW" smtClean="0">
                <a:ea typeface="新細明體" charset="-120"/>
              </a:rPr>
              <a:t> (see </a:t>
            </a:r>
            <a:r>
              <a:rPr lang="en-US" altLang="zh-TW" smtClean="0">
                <a:ea typeface="新細明體" charset="-120"/>
                <a:hlinkClick r:id="rId5" tooltip="Big O notation"/>
              </a:rPr>
              <a:t>Big O notation</a:t>
            </a:r>
            <a:r>
              <a:rPr lang="en-US" altLang="zh-TW" smtClean="0">
                <a:ea typeface="新細明體" charset="-120"/>
              </a:rPr>
              <a:t>).</a:t>
            </a:r>
          </a:p>
          <a:p>
            <a:r>
              <a:rPr lang="en-US" altLang="zh-TW" smtClean="0">
                <a:ea typeface="新細明體" charset="-120"/>
              </a:rPr>
              <a:t>Karmarkar's algorithm falls within the class of </a:t>
            </a:r>
            <a:r>
              <a:rPr lang="en-US" altLang="zh-TW" smtClean="0">
                <a:ea typeface="新細明體" charset="-120"/>
                <a:hlinkClick r:id="rId6" tooltip="Interior point method"/>
              </a:rPr>
              <a:t>interior point methods</a:t>
            </a:r>
            <a:r>
              <a:rPr lang="en-US" altLang="zh-TW" smtClean="0">
                <a:ea typeface="新細明體" charset="-120"/>
              </a:rPr>
              <a:t>: the current guess for the solution does not follow the boundary of the </a:t>
            </a:r>
            <a:r>
              <a:rPr lang="en-US" altLang="zh-TW" smtClean="0">
                <a:ea typeface="新細明體" charset="-120"/>
                <a:hlinkClick r:id="rId7" tooltip="Feasible set"/>
              </a:rPr>
              <a:t>feasible set</a:t>
            </a:r>
            <a:r>
              <a:rPr lang="en-US" altLang="zh-TW" smtClean="0">
                <a:ea typeface="新細明體" charset="-120"/>
              </a:rPr>
              <a:t> as in the</a:t>
            </a:r>
            <a:r>
              <a:rPr lang="en-US" altLang="zh-TW" smtClean="0">
                <a:ea typeface="新細明體" charset="-120"/>
                <a:hlinkClick r:id="rId8" tooltip="Simplex method"/>
              </a:rPr>
              <a:t>simplex method</a:t>
            </a:r>
            <a:r>
              <a:rPr lang="en-US" altLang="zh-TW" smtClean="0">
                <a:ea typeface="新細明體" charset="-120"/>
              </a:rPr>
              <a:t>, but it moves through the interior of the feasible region, improving the approximation of the optimal solution by a definite fraction with every iteration, and converging to an optimal solution with rational data.</a:t>
            </a:r>
            <a:r>
              <a:rPr lang="en-US" altLang="zh-TW" baseline="30000" smtClean="0">
                <a:ea typeface="新細明體" charset="-120"/>
                <a:hlinkClick r:id="rId9"/>
              </a:rPr>
              <a:t>[1]</a:t>
            </a:r>
            <a:endParaRPr lang="en-US" altLang="zh-TW" smtClean="0">
              <a:ea typeface="新細明體" charset="-120"/>
            </a:endParaRPr>
          </a:p>
          <a:p>
            <a:endParaRPr lang="zh-TW" altLang="en-US" smtClean="0">
              <a:ea typeface="新細明體" charset="-120"/>
            </a:endParaRPr>
          </a:p>
        </p:txBody>
      </p:sp>
      <p:sp>
        <p:nvSpPr>
          <p:cNvPr id="2007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7809DC8-2BBE-43B2-BFF2-3D480FAAEFFE}" type="slidenum">
              <a:rPr lang="zh-TW" altLang="en-US" sz="1300" smtClean="0">
                <a:latin typeface="Tahoma" pitchFamily="34" charset="0"/>
              </a:rPr>
              <a:pPr eaLnBrk="1" hangingPunct="1">
                <a:spcBef>
                  <a:spcPct val="0"/>
                </a:spcBef>
              </a:pPr>
              <a:t>34</a:t>
            </a:fld>
            <a:endParaRPr lang="en-US" altLang="zh-TW" sz="1300" smtClean="0">
              <a:latin typeface="Tahoma" pitchFamily="34" charset="0"/>
            </a:endParaRPr>
          </a:p>
        </p:txBody>
      </p:sp>
    </p:spTree>
    <p:extLst>
      <p:ext uri="{BB962C8B-B14F-4D97-AF65-F5344CB8AC3E}">
        <p14:creationId xmlns:p14="http://schemas.microsoft.com/office/powerpoint/2010/main" val="3281281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549DE63-B211-458A-9F1F-2E4F58053731}" type="slidenum">
              <a:rPr lang="zh-TW" altLang="en-US" sz="1300" smtClean="0">
                <a:latin typeface="Tahoma" pitchFamily="34" charset="0"/>
              </a:rPr>
              <a:pPr eaLnBrk="1" hangingPunct="1">
                <a:spcBef>
                  <a:spcPct val="0"/>
                </a:spcBef>
              </a:pPr>
              <a:t>35</a:t>
            </a:fld>
            <a:endParaRPr lang="en-US" altLang="zh-TW" sz="1300" smtClean="0">
              <a:latin typeface="Tahoma"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813557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9062AD7-9824-4C29-8F97-5739B8FE25E0}" type="slidenum">
              <a:rPr lang="zh-TW" altLang="en-US" sz="1300" smtClean="0">
                <a:latin typeface="Tahoma" pitchFamily="34" charset="0"/>
              </a:rPr>
              <a:pPr eaLnBrk="1" hangingPunct="1">
                <a:spcBef>
                  <a:spcPct val="0"/>
                </a:spcBef>
              </a:pPr>
              <a:t>36</a:t>
            </a:fld>
            <a:endParaRPr lang="en-US" altLang="zh-TW" sz="1300" smtClean="0">
              <a:latin typeface="Tahoma" pitchFamily="3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2654760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AEF0BA1-C1C4-437A-A118-4949DC6E49CD}" type="slidenum">
              <a:rPr lang="zh-TW" altLang="en-US" sz="1300" smtClean="0">
                <a:latin typeface="Tahoma" pitchFamily="34" charset="0"/>
              </a:rPr>
              <a:pPr eaLnBrk="1" hangingPunct="1">
                <a:spcBef>
                  <a:spcPct val="0"/>
                </a:spcBef>
              </a:pPr>
              <a:t>37</a:t>
            </a:fld>
            <a:endParaRPr lang="en-US" altLang="zh-TW" sz="1300" smtClean="0">
              <a:latin typeface="Tahoma"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366354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88A74E9-E4BE-4FA5-A906-AA3E3CAF71BC}" type="slidenum">
              <a:rPr lang="zh-TW" altLang="en-US" sz="1300" smtClean="0">
                <a:latin typeface="Tahoma" pitchFamily="34" charset="0"/>
              </a:rPr>
              <a:pPr eaLnBrk="1" hangingPunct="1">
                <a:spcBef>
                  <a:spcPct val="0"/>
                </a:spcBef>
              </a:pPr>
              <a:t>38</a:t>
            </a:fld>
            <a:endParaRPr lang="en-US" altLang="zh-TW" sz="1300" smtClean="0">
              <a:latin typeface="Tahoma" pitchFamily="34"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107578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468175F-85FD-4C8E-B19B-7BE14250366D}" type="slidenum">
              <a:rPr lang="zh-TW" altLang="en-US" sz="1300" smtClean="0">
                <a:latin typeface="Tahoma" pitchFamily="34" charset="0"/>
              </a:rPr>
              <a:pPr eaLnBrk="1" hangingPunct="1">
                <a:spcBef>
                  <a:spcPct val="0"/>
                </a:spcBef>
              </a:pPr>
              <a:t>39</a:t>
            </a:fld>
            <a:endParaRPr lang="en-US" altLang="zh-TW" sz="1300" smtClean="0">
              <a:latin typeface="Tahoma"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42651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7704E30-7EE6-43A1-BD92-D50685E6B325}" type="slidenum">
              <a:rPr lang="zh-TW" altLang="en-US" sz="1300" smtClean="0">
                <a:latin typeface="Tahoma" pitchFamily="34" charset="0"/>
              </a:rPr>
              <a:pPr eaLnBrk="1" hangingPunct="1">
                <a:spcBef>
                  <a:spcPct val="0"/>
                </a:spcBef>
              </a:pPr>
              <a:t>40</a:t>
            </a:fld>
            <a:endParaRPr lang="en-US" altLang="zh-TW" sz="1300" smtClean="0">
              <a:latin typeface="Tahoma"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59890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投影片圖像版面配置區 1"/>
          <p:cNvSpPr>
            <a:spLocks noGrp="1" noRot="1" noChangeAspect="1" noTextEdit="1"/>
          </p:cNvSpPr>
          <p:nvPr>
            <p:ph type="sldImg"/>
          </p:nvPr>
        </p:nvSpPr>
        <p:spPr>
          <a:ln/>
        </p:spPr>
      </p:sp>
      <p:sp>
        <p:nvSpPr>
          <p:cNvPr id="1720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20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B2733C4-B956-4E13-BDD9-0B456413E380}" type="slidenum">
              <a:rPr lang="en-US" altLang="zh-TW" sz="1300" smtClean="0"/>
              <a:pPr eaLnBrk="1" hangingPunct="1">
                <a:spcBef>
                  <a:spcPct val="0"/>
                </a:spcBef>
              </a:pPr>
              <a:t>4</a:t>
            </a:fld>
            <a:endParaRPr lang="en-US" altLang="zh-TW" sz="1300" smtClean="0"/>
          </a:p>
        </p:txBody>
      </p:sp>
    </p:spTree>
    <p:extLst>
      <p:ext uri="{BB962C8B-B14F-4D97-AF65-F5344CB8AC3E}">
        <p14:creationId xmlns:p14="http://schemas.microsoft.com/office/powerpoint/2010/main" val="4184937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CD06B0D-300C-4A7E-AA6D-B4D7EC159AA1}" type="slidenum">
              <a:rPr lang="zh-TW" altLang="en-US" sz="1300" smtClean="0">
                <a:latin typeface="Tahoma" pitchFamily="34" charset="0"/>
              </a:rPr>
              <a:pPr eaLnBrk="1" hangingPunct="1">
                <a:spcBef>
                  <a:spcPct val="0"/>
                </a:spcBef>
              </a:pPr>
              <a:t>41</a:t>
            </a:fld>
            <a:endParaRPr lang="en-US" altLang="zh-TW" sz="1300" smtClean="0">
              <a:latin typeface="Tahoma"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710249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a:ln/>
        </p:spPr>
      </p:sp>
      <p:sp>
        <p:nvSpPr>
          <p:cNvPr id="208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89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08344D0-42C7-4342-8528-E4E37010AC57}" type="slidenum">
              <a:rPr lang="en-US" altLang="zh-TW" sz="1300" smtClean="0"/>
              <a:pPr eaLnBrk="1" hangingPunct="1">
                <a:spcBef>
                  <a:spcPct val="0"/>
                </a:spcBef>
              </a:pPr>
              <a:t>42</a:t>
            </a:fld>
            <a:endParaRPr lang="en-US" altLang="zh-TW" sz="1300" smtClean="0"/>
          </a:p>
        </p:txBody>
      </p:sp>
    </p:spTree>
    <p:extLst>
      <p:ext uri="{BB962C8B-B14F-4D97-AF65-F5344CB8AC3E}">
        <p14:creationId xmlns:p14="http://schemas.microsoft.com/office/powerpoint/2010/main" val="22701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投影片圖像版面配置區 1"/>
          <p:cNvSpPr>
            <a:spLocks noGrp="1" noRot="1" noChangeAspect="1" noTextEdit="1"/>
          </p:cNvSpPr>
          <p:nvPr>
            <p:ph type="sldImg"/>
          </p:nvPr>
        </p:nvSpPr>
        <p:spPr>
          <a:ln/>
        </p:spPr>
      </p:sp>
      <p:sp>
        <p:nvSpPr>
          <p:cNvPr id="173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3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55078D6-B080-485C-B843-4AB568971FBC}" type="slidenum">
              <a:rPr lang="en-US" altLang="zh-TW" sz="1300" smtClean="0"/>
              <a:pPr eaLnBrk="1" hangingPunct="1">
                <a:spcBef>
                  <a:spcPct val="0"/>
                </a:spcBef>
              </a:pPr>
              <a:t>5</a:t>
            </a:fld>
            <a:endParaRPr lang="en-US" altLang="zh-TW" sz="1300" smtClean="0"/>
          </a:p>
        </p:txBody>
      </p:sp>
    </p:spTree>
    <p:extLst>
      <p:ext uri="{BB962C8B-B14F-4D97-AF65-F5344CB8AC3E}">
        <p14:creationId xmlns:p14="http://schemas.microsoft.com/office/powerpoint/2010/main" val="354313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投影片圖像版面配置區 1"/>
          <p:cNvSpPr>
            <a:spLocks noGrp="1" noRot="1" noChangeAspect="1" noTextEdit="1"/>
          </p:cNvSpPr>
          <p:nvPr>
            <p:ph type="sldImg"/>
          </p:nvPr>
        </p:nvSpPr>
        <p:spPr>
          <a:ln/>
        </p:spPr>
      </p:sp>
      <p:sp>
        <p:nvSpPr>
          <p:cNvPr id="1740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40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C6C443-208E-4B61-B4FB-F45F37A07ADF}" type="slidenum">
              <a:rPr lang="en-US" altLang="zh-TW" sz="1300" smtClean="0"/>
              <a:pPr eaLnBrk="1" hangingPunct="1">
                <a:spcBef>
                  <a:spcPct val="0"/>
                </a:spcBef>
              </a:pPr>
              <a:t>6</a:t>
            </a:fld>
            <a:endParaRPr lang="en-US" altLang="zh-TW" sz="1300" smtClean="0"/>
          </a:p>
        </p:txBody>
      </p:sp>
    </p:spTree>
    <p:extLst>
      <p:ext uri="{BB962C8B-B14F-4D97-AF65-F5344CB8AC3E}">
        <p14:creationId xmlns:p14="http://schemas.microsoft.com/office/powerpoint/2010/main" val="69984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投影片圖像版面配置區 1"/>
          <p:cNvSpPr>
            <a:spLocks noGrp="1" noRot="1" noChangeAspect="1" noTextEdit="1"/>
          </p:cNvSpPr>
          <p:nvPr>
            <p:ph type="sldImg"/>
          </p:nvPr>
        </p:nvSpPr>
        <p:spPr>
          <a:ln/>
        </p:spPr>
      </p:sp>
      <p:sp>
        <p:nvSpPr>
          <p:cNvPr id="2099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99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E9DA76B-C19A-4F3C-8D32-9D29712D245D}" type="slidenum">
              <a:rPr lang="en-US" altLang="zh-TW" sz="1300" smtClean="0"/>
              <a:pPr eaLnBrk="1" hangingPunct="1">
                <a:spcBef>
                  <a:spcPct val="0"/>
                </a:spcBef>
              </a:pPr>
              <a:t>7</a:t>
            </a:fld>
            <a:endParaRPr lang="en-US" altLang="zh-TW" sz="1300" smtClean="0"/>
          </a:p>
        </p:txBody>
      </p:sp>
    </p:spTree>
    <p:extLst>
      <p:ext uri="{BB962C8B-B14F-4D97-AF65-F5344CB8AC3E}">
        <p14:creationId xmlns:p14="http://schemas.microsoft.com/office/powerpoint/2010/main" val="422276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投影片圖像版面配置區 1"/>
          <p:cNvSpPr>
            <a:spLocks noGrp="1" noRot="1" noChangeAspect="1" noTextEdit="1"/>
          </p:cNvSpPr>
          <p:nvPr>
            <p:ph type="sldImg"/>
          </p:nvPr>
        </p:nvSpPr>
        <p:spPr>
          <a:ln/>
        </p:spPr>
      </p:sp>
      <p:sp>
        <p:nvSpPr>
          <p:cNvPr id="1751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51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BD39945-25E9-4593-8D7D-CF17CEF581D6}" type="slidenum">
              <a:rPr lang="en-US" altLang="zh-TW" sz="1300" smtClean="0"/>
              <a:pPr eaLnBrk="1" hangingPunct="1">
                <a:spcBef>
                  <a:spcPct val="0"/>
                </a:spcBef>
              </a:pPr>
              <a:t>8</a:t>
            </a:fld>
            <a:endParaRPr lang="en-US" altLang="zh-TW" sz="1300" smtClean="0"/>
          </a:p>
        </p:txBody>
      </p:sp>
    </p:spTree>
    <p:extLst>
      <p:ext uri="{BB962C8B-B14F-4D97-AF65-F5344CB8AC3E}">
        <p14:creationId xmlns:p14="http://schemas.microsoft.com/office/powerpoint/2010/main" val="63905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投影片圖像版面配置區 1"/>
          <p:cNvSpPr>
            <a:spLocks noGrp="1" noRot="1" noChangeAspect="1" noTextEdit="1"/>
          </p:cNvSpPr>
          <p:nvPr>
            <p:ph type="sldImg"/>
          </p:nvPr>
        </p:nvSpPr>
        <p:spPr>
          <a:ln/>
        </p:spPr>
      </p:sp>
      <p:sp>
        <p:nvSpPr>
          <p:cNvPr id="176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6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15AB357-2553-4CD6-8854-3C3C4343BF28}" type="slidenum">
              <a:rPr lang="en-US" altLang="zh-TW" sz="1300" smtClean="0"/>
              <a:pPr eaLnBrk="1" hangingPunct="1">
                <a:spcBef>
                  <a:spcPct val="0"/>
                </a:spcBef>
              </a:pPr>
              <a:t>10</a:t>
            </a:fld>
            <a:endParaRPr lang="en-US" altLang="zh-TW" sz="1300" smtClean="0"/>
          </a:p>
        </p:txBody>
      </p:sp>
    </p:spTree>
    <p:extLst>
      <p:ext uri="{BB962C8B-B14F-4D97-AF65-F5344CB8AC3E}">
        <p14:creationId xmlns:p14="http://schemas.microsoft.com/office/powerpoint/2010/main" val="395978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smtClean="0"/>
              <a:t>按一下以編輯母片標題樣式</a:t>
            </a:r>
            <a:endParaRPr lang="zh-TW" altLang="en-US"/>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FD5B086-5665-4F4F-A3EB-10EA1DAEE23F}" type="slidenum">
              <a:rPr lang="en-US" altLang="zh-TW"/>
              <a:pPr>
                <a:defRPr/>
              </a:pPr>
              <a:t>‹#›</a:t>
            </a:fld>
            <a:endParaRPr lang="en-US" altLang="zh-TW"/>
          </a:p>
        </p:txBody>
      </p:sp>
    </p:spTree>
    <p:extLst>
      <p:ext uri="{BB962C8B-B14F-4D97-AF65-F5344CB8AC3E}">
        <p14:creationId xmlns:p14="http://schemas.microsoft.com/office/powerpoint/2010/main" val="136841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DC1A15C0-022B-448D-A1AA-C7CEB315B728}" type="slidenum">
              <a:rPr lang="en-US" altLang="zh-TW"/>
              <a:pPr>
                <a:defRPr/>
              </a:pPr>
              <a:t>‹#›</a:t>
            </a:fld>
            <a:endParaRPr lang="en-US" altLang="zh-TW"/>
          </a:p>
        </p:txBody>
      </p:sp>
    </p:spTree>
    <p:extLst>
      <p:ext uri="{BB962C8B-B14F-4D97-AF65-F5344CB8AC3E}">
        <p14:creationId xmlns:p14="http://schemas.microsoft.com/office/powerpoint/2010/main" val="24304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F251E9F-E19C-4A5F-8A07-5B2E546E8A45}" type="slidenum">
              <a:rPr lang="en-US" altLang="zh-TW"/>
              <a:pPr>
                <a:defRPr/>
              </a:pPr>
              <a:t>‹#›</a:t>
            </a:fld>
            <a:endParaRPr lang="en-US" altLang="zh-TW"/>
          </a:p>
        </p:txBody>
      </p:sp>
    </p:spTree>
    <p:extLst>
      <p:ext uri="{BB962C8B-B14F-4D97-AF65-F5344CB8AC3E}">
        <p14:creationId xmlns:p14="http://schemas.microsoft.com/office/powerpoint/2010/main" val="360591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BAA0012-A171-41A0-959D-C86435C9FE75}" type="slidenum">
              <a:rPr lang="en-US" altLang="zh-TW"/>
              <a:pPr>
                <a:defRPr/>
              </a:pPr>
              <a:t>‹#›</a:t>
            </a:fld>
            <a:endParaRPr lang="en-US" altLang="zh-TW"/>
          </a:p>
        </p:txBody>
      </p:sp>
    </p:spTree>
    <p:extLst>
      <p:ext uri="{BB962C8B-B14F-4D97-AF65-F5344CB8AC3E}">
        <p14:creationId xmlns:p14="http://schemas.microsoft.com/office/powerpoint/2010/main" val="3448747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762000" y="609600"/>
            <a:ext cx="7793038" cy="769938"/>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7244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914400" y="6324600"/>
            <a:ext cx="1905000" cy="457200"/>
          </a:xfrm>
        </p:spPr>
        <p:txBody>
          <a:bodyPr/>
          <a:lstStyle>
            <a:lvl1pPr>
              <a:defRPr/>
            </a:lvl1pPr>
          </a:lstStyle>
          <a:p>
            <a:pPr>
              <a:defRPr/>
            </a:pPr>
            <a:endParaRPr lang="en-US" altLang="zh-TW"/>
          </a:p>
        </p:txBody>
      </p:sp>
      <p:sp>
        <p:nvSpPr>
          <p:cNvPr id="6" name="頁尾版面配置區 5"/>
          <p:cNvSpPr>
            <a:spLocks noGrp="1"/>
          </p:cNvSpPr>
          <p:nvPr>
            <p:ph type="ftr" sz="quarter" idx="11"/>
          </p:nvPr>
        </p:nvSpPr>
        <p:spPr>
          <a:xfrm>
            <a:off x="2209800" y="6324600"/>
            <a:ext cx="5181600" cy="457200"/>
          </a:xfrm>
        </p:spPr>
        <p:txBody>
          <a:bodyPr/>
          <a:lstStyle>
            <a:lvl1pPr>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a:defRPr/>
            </a:lvl1pPr>
          </a:lstStyle>
          <a:p>
            <a:pPr>
              <a:defRPr/>
            </a:pPr>
            <a:fld id="{45986D8B-7F49-4CEA-85A1-3E3736B8CD09}" type="slidenum">
              <a:rPr lang="en-US" altLang="zh-TW"/>
              <a:pPr>
                <a:defRPr/>
              </a:pPr>
              <a:t>‹#›</a:t>
            </a:fld>
            <a:endParaRPr lang="en-US" altLang="zh-TW" dirty="0"/>
          </a:p>
        </p:txBody>
      </p:sp>
    </p:spTree>
    <p:extLst>
      <p:ext uri="{BB962C8B-B14F-4D97-AF65-F5344CB8AC3E}">
        <p14:creationId xmlns:p14="http://schemas.microsoft.com/office/powerpoint/2010/main" val="252590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762000" y="609600"/>
            <a:ext cx="7793038" cy="769938"/>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762000" y="1600200"/>
            <a:ext cx="3810000" cy="4114800"/>
          </a:xfrm>
        </p:spPr>
        <p:txBody>
          <a:bodyPr/>
          <a:lstStyle/>
          <a:p>
            <a:pPr lvl="0"/>
            <a:endParaRPr lang="zh-TW" altLang="en-US" noProof="0"/>
          </a:p>
        </p:txBody>
      </p:sp>
      <p:sp>
        <p:nvSpPr>
          <p:cNvPr id="4" name="文字版面配置區 3"/>
          <p:cNvSpPr>
            <a:spLocks noGrp="1"/>
          </p:cNvSpPr>
          <p:nvPr>
            <p:ph type="body" sz="half" idx="2"/>
          </p:nvPr>
        </p:nvSpPr>
        <p:spPr>
          <a:xfrm>
            <a:off x="47244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914400" y="6324600"/>
            <a:ext cx="1905000" cy="457200"/>
          </a:xfrm>
        </p:spPr>
        <p:txBody>
          <a:bodyPr/>
          <a:lstStyle>
            <a:lvl1pPr>
              <a:defRPr/>
            </a:lvl1pPr>
          </a:lstStyle>
          <a:p>
            <a:pPr>
              <a:defRPr/>
            </a:pPr>
            <a:endParaRPr lang="en-US" altLang="zh-TW"/>
          </a:p>
        </p:txBody>
      </p:sp>
      <p:sp>
        <p:nvSpPr>
          <p:cNvPr id="6" name="頁尾版面配置區 5"/>
          <p:cNvSpPr>
            <a:spLocks noGrp="1"/>
          </p:cNvSpPr>
          <p:nvPr>
            <p:ph type="ftr" sz="quarter" idx="11"/>
          </p:nvPr>
        </p:nvSpPr>
        <p:spPr>
          <a:xfrm>
            <a:off x="2209800" y="6324600"/>
            <a:ext cx="5181600" cy="457200"/>
          </a:xfrm>
        </p:spPr>
        <p:txBody>
          <a:bodyPr/>
          <a:lstStyle>
            <a:lvl1pPr>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a:defRPr/>
            </a:lvl1pPr>
          </a:lstStyle>
          <a:p>
            <a:pPr>
              <a:defRPr/>
            </a:pPr>
            <a:fld id="{2D2FF3C8-EF9A-4221-BEDA-17E49CD8A58D}" type="slidenum">
              <a:rPr lang="en-US" altLang="zh-TW"/>
              <a:pPr>
                <a:defRPr/>
              </a:pPr>
              <a:t>‹#›</a:t>
            </a:fld>
            <a:endParaRPr lang="en-US" altLang="zh-TW" dirty="0"/>
          </a:p>
        </p:txBody>
      </p:sp>
    </p:spTree>
    <p:extLst>
      <p:ext uri="{BB962C8B-B14F-4D97-AF65-F5344CB8AC3E}">
        <p14:creationId xmlns:p14="http://schemas.microsoft.com/office/powerpoint/2010/main" val="23066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FC1445A-E66B-4418-822D-4947248D09B9}" type="slidenum">
              <a:rPr lang="en-US" altLang="zh-TW"/>
              <a:pPr>
                <a:defRPr/>
              </a:pPr>
              <a:t>‹#›</a:t>
            </a:fld>
            <a:endParaRPr lang="en-US" altLang="zh-TW"/>
          </a:p>
        </p:txBody>
      </p:sp>
    </p:spTree>
    <p:extLst>
      <p:ext uri="{BB962C8B-B14F-4D97-AF65-F5344CB8AC3E}">
        <p14:creationId xmlns:p14="http://schemas.microsoft.com/office/powerpoint/2010/main" val="429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ACB4DE00-8C5C-4400-952D-832119DF8D72}" type="slidenum">
              <a:rPr lang="en-US" altLang="zh-TW"/>
              <a:pPr>
                <a:defRPr/>
              </a:pPr>
              <a:t>‹#›</a:t>
            </a:fld>
            <a:endParaRPr lang="en-US" altLang="zh-TW"/>
          </a:p>
        </p:txBody>
      </p:sp>
    </p:spTree>
    <p:extLst>
      <p:ext uri="{BB962C8B-B14F-4D97-AF65-F5344CB8AC3E}">
        <p14:creationId xmlns:p14="http://schemas.microsoft.com/office/powerpoint/2010/main" val="327944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12ABE04-BB81-4763-BF46-78930AC5F5EE}" type="slidenum">
              <a:rPr lang="en-US" altLang="zh-TW"/>
              <a:pPr>
                <a:defRPr/>
              </a:pPr>
              <a:t>‹#›</a:t>
            </a:fld>
            <a:endParaRPr lang="en-US" altLang="zh-TW"/>
          </a:p>
        </p:txBody>
      </p:sp>
    </p:spTree>
    <p:extLst>
      <p:ext uri="{BB962C8B-B14F-4D97-AF65-F5344CB8AC3E}">
        <p14:creationId xmlns:p14="http://schemas.microsoft.com/office/powerpoint/2010/main" val="156564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4968C37E-85C6-45F5-B88E-E8DC00FDB27B}" type="slidenum">
              <a:rPr lang="en-US" altLang="zh-TW"/>
              <a:pPr>
                <a:defRPr/>
              </a:pPr>
              <a:t>‹#›</a:t>
            </a:fld>
            <a:endParaRPr lang="en-US" altLang="zh-TW"/>
          </a:p>
        </p:txBody>
      </p:sp>
    </p:spTree>
    <p:extLst>
      <p:ext uri="{BB962C8B-B14F-4D97-AF65-F5344CB8AC3E}">
        <p14:creationId xmlns:p14="http://schemas.microsoft.com/office/powerpoint/2010/main" val="40603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86636301-C77D-4110-BE4A-465826803E93}" type="slidenum">
              <a:rPr lang="en-US" altLang="zh-TW"/>
              <a:pPr>
                <a:defRPr/>
              </a:pPr>
              <a:t>‹#›</a:t>
            </a:fld>
            <a:endParaRPr lang="en-US" altLang="zh-TW"/>
          </a:p>
        </p:txBody>
      </p:sp>
    </p:spTree>
    <p:extLst>
      <p:ext uri="{BB962C8B-B14F-4D97-AF65-F5344CB8AC3E}">
        <p14:creationId xmlns:p14="http://schemas.microsoft.com/office/powerpoint/2010/main" val="38717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B27B12A3-6325-4110-9AFB-5E52EA0AA24F}" type="slidenum">
              <a:rPr lang="en-US" altLang="zh-TW"/>
              <a:pPr>
                <a:defRPr/>
              </a:pPr>
              <a:t>‹#›</a:t>
            </a:fld>
            <a:endParaRPr lang="en-US" altLang="zh-TW"/>
          </a:p>
        </p:txBody>
      </p:sp>
    </p:spTree>
    <p:extLst>
      <p:ext uri="{BB962C8B-B14F-4D97-AF65-F5344CB8AC3E}">
        <p14:creationId xmlns:p14="http://schemas.microsoft.com/office/powerpoint/2010/main" val="190873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3025761-051C-4E27-8EC6-5398E61D3E31}" type="slidenum">
              <a:rPr lang="en-US" altLang="zh-TW"/>
              <a:pPr>
                <a:defRPr/>
              </a:pPr>
              <a:t>‹#›</a:t>
            </a:fld>
            <a:endParaRPr lang="en-US" altLang="zh-TW"/>
          </a:p>
        </p:txBody>
      </p:sp>
    </p:spTree>
    <p:extLst>
      <p:ext uri="{BB962C8B-B14F-4D97-AF65-F5344CB8AC3E}">
        <p14:creationId xmlns:p14="http://schemas.microsoft.com/office/powerpoint/2010/main" val="26119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9FE9795-30E4-4F9C-BB07-341C0F1B34D6}" type="slidenum">
              <a:rPr lang="en-US" altLang="zh-TW"/>
              <a:pPr>
                <a:defRPr/>
              </a:pPr>
              <a:t>‹#›</a:t>
            </a:fld>
            <a:endParaRPr lang="en-US" altLang="zh-TW"/>
          </a:p>
        </p:txBody>
      </p:sp>
    </p:spTree>
    <p:extLst>
      <p:ext uri="{BB962C8B-B14F-4D97-AF65-F5344CB8AC3E}">
        <p14:creationId xmlns:p14="http://schemas.microsoft.com/office/powerpoint/2010/main" val="255237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Arial" charset="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Arial" charset="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charset="0"/>
                <a:ea typeface="新細明體" charset="-120"/>
              </a:defRPr>
            </a:lvl1pPr>
          </a:lstStyle>
          <a:p>
            <a:pPr>
              <a:defRPr/>
            </a:pPr>
            <a:fld id="{400088F8-0F0D-4ED7-ABFC-E2577852C68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2"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3" r:id="rId13"/>
    <p:sldLayoutId id="2147483954" r:id="rId14"/>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3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8888" y="1052513"/>
            <a:ext cx="7273925" cy="3529012"/>
          </a:xfrm>
        </p:spPr>
        <p:txBody>
          <a:bodyPr/>
          <a:lstStyle/>
          <a:p>
            <a:pPr eaLnBrk="1" hangingPunct="1">
              <a:defRPr/>
            </a:pPr>
            <a:r>
              <a:rPr lang="zh-TW" altLang="en-US" sz="6000" b="1" dirty="0" smtClean="0">
                <a:solidFill>
                  <a:srgbClr val="3333FF"/>
                </a:solidFill>
                <a:latin typeface="+mn-ea"/>
                <a:ea typeface="+mn-ea"/>
              </a:rPr>
              <a:t>刪尋演算法</a:t>
            </a:r>
            <a:r>
              <a:rPr lang="en-US" altLang="zh-TW" b="1" dirty="0" smtClean="0">
                <a:solidFill>
                  <a:srgbClr val="3333FF"/>
                </a:solidFill>
                <a:latin typeface="+mn-ea"/>
                <a:ea typeface="+mn-ea"/>
              </a:rPr>
              <a:t/>
            </a:r>
            <a:br>
              <a:rPr lang="en-US" altLang="zh-TW" b="1" dirty="0" smtClean="0">
                <a:solidFill>
                  <a:srgbClr val="3333FF"/>
                </a:solidFill>
                <a:latin typeface="+mn-ea"/>
                <a:ea typeface="+mn-ea"/>
              </a:rPr>
            </a:br>
            <a:r>
              <a:rPr lang="en-US" altLang="zh-TW" dirty="0" smtClean="0">
                <a:solidFill>
                  <a:srgbClr val="3333FF"/>
                </a:solidFill>
              </a:rPr>
              <a:t/>
            </a:r>
            <a:br>
              <a:rPr lang="en-US" altLang="zh-TW" dirty="0" smtClean="0">
                <a:solidFill>
                  <a:srgbClr val="3333FF"/>
                </a:solidFill>
              </a:rPr>
            </a:br>
            <a:endParaRPr lang="en-US" altLang="zh-TW" dirty="0" smtClean="0">
              <a:solidFill>
                <a:srgbClr val="3333FF"/>
              </a:solidFill>
            </a:endParaRPr>
          </a:p>
        </p:txBody>
      </p:sp>
      <p:sp>
        <p:nvSpPr>
          <p:cNvPr id="5123" name="Rectangle 3"/>
          <p:cNvSpPr>
            <a:spLocks noGrp="1" noChangeArrowheads="1"/>
          </p:cNvSpPr>
          <p:nvPr>
            <p:ph type="subTitle" idx="1"/>
          </p:nvPr>
        </p:nvSpPr>
        <p:spPr>
          <a:xfrm>
            <a:off x="1387438" y="3326407"/>
            <a:ext cx="7016824" cy="1752600"/>
          </a:xfrm>
        </p:spPr>
        <p:txBody>
          <a:bodyPr/>
          <a:lstStyle/>
          <a:p>
            <a:pPr algn="l" eaLnBrk="1" hangingPunct="1"/>
            <a:r>
              <a:rPr lang="zh-TW" altLang="en-US" sz="4000" b="1" dirty="0" smtClean="0"/>
              <a:t>化整為</a:t>
            </a:r>
            <a:r>
              <a:rPr lang="zh-TW" altLang="en-US" sz="4000" b="1" dirty="0"/>
              <a:t>零</a:t>
            </a:r>
            <a:r>
              <a:rPr lang="en-US" altLang="zh-TW" sz="4000" b="1" dirty="0" smtClean="0"/>
              <a:t/>
            </a:r>
            <a:br>
              <a:rPr lang="en-US" altLang="zh-TW" sz="4000" b="1" dirty="0" smtClean="0"/>
            </a:br>
            <a:r>
              <a:rPr lang="zh-TW" altLang="en-US" sz="4000" b="1" dirty="0" smtClean="0"/>
              <a:t>蠶食</a:t>
            </a:r>
            <a:r>
              <a:rPr lang="zh-TW" altLang="en-US" sz="4000" b="1" dirty="0"/>
              <a:t>而</a:t>
            </a:r>
            <a:r>
              <a:rPr lang="zh-TW" altLang="en-US" sz="4000" b="1" dirty="0" smtClean="0"/>
              <a:t>盡</a:t>
            </a:r>
            <a:r>
              <a:rPr lang="en-US" altLang="zh-TW" sz="4000" b="1" dirty="0" smtClean="0"/>
              <a:t/>
            </a:r>
            <a:br>
              <a:rPr lang="en-US" altLang="zh-TW" sz="4000" b="1" dirty="0" smtClean="0"/>
            </a:b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韓非子</a:t>
            </a: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存韓</a:t>
            </a: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“諸侯可蠶食而盡，趙氏可得與敵矣。”</a:t>
            </a:r>
            <a:endParaRPr lang="zh-TW" altLang="en-US" sz="1800" dirty="0">
              <a:ea typeface="新細明體" charset="-120"/>
            </a:endParaRPr>
          </a:p>
          <a:p>
            <a:pPr algn="l" eaLnBrk="1" hangingPunct="1"/>
            <a:endParaRPr lang="zh-TW" altLang="zh-TW" sz="4000" b="1" dirty="0" smtClean="0">
              <a:solidFill>
                <a:srgbClr val="3333FF"/>
              </a:solidFill>
            </a:endParaRPr>
          </a:p>
        </p:txBody>
      </p:sp>
      <p:sp>
        <p:nvSpPr>
          <p:cNvPr id="2" name="文字方塊 1"/>
          <p:cNvSpPr txBox="1"/>
          <p:nvPr/>
        </p:nvSpPr>
        <p:spPr>
          <a:xfrm>
            <a:off x="1410834" y="5079007"/>
            <a:ext cx="7265622" cy="1077218"/>
          </a:xfrm>
          <a:prstGeom prst="rect">
            <a:avLst/>
          </a:prstGeom>
          <a:noFill/>
        </p:spPr>
        <p:txBody>
          <a:bodyPr wrap="square" rtlCol="0">
            <a:spAutoFit/>
          </a:bodyPr>
          <a:lstStyle/>
          <a:p>
            <a:r>
              <a:rPr lang="zh-TW" altLang="en-US" sz="3200" b="1" dirty="0" smtClean="0"/>
              <a:t>國立中央大學 資工系 江振瑞 教授</a:t>
            </a:r>
            <a:endParaRPr lang="zh-TW" altLang="en-US" sz="3200" dirty="0" smtClean="0"/>
          </a:p>
          <a:p>
            <a:endParaRPr lang="zh-TW"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內容版面配置區 2"/>
          <p:cNvSpPr>
            <a:spLocks noGrp="1"/>
          </p:cNvSpPr>
          <p:nvPr>
            <p:ph idx="1"/>
          </p:nvPr>
        </p:nvSpPr>
        <p:spPr/>
        <p:txBody>
          <a:bodyPr/>
          <a:lstStyle/>
          <a:p>
            <a:endParaRPr lang="zh-TW" altLang="en-US" smtClean="0"/>
          </a:p>
        </p:txBody>
      </p:sp>
      <p:sp>
        <p:nvSpPr>
          <p:cNvPr id="6" name="標題 1"/>
          <p:cNvSpPr txBox="1">
            <a:spLocks/>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b="1" kern="0" dirty="0" smtClean="0"/>
              <a:t>二元搜尋演算法</a:t>
            </a:r>
            <a:r>
              <a:rPr lang="en-US" altLang="zh-TW" b="1" kern="0" dirty="0" smtClean="0"/>
              <a:t>(</a:t>
            </a:r>
            <a:r>
              <a:rPr lang="zh-TW" altLang="en-US" b="1" kern="0" dirty="0" smtClean="0"/>
              <a:t>續</a:t>
            </a:r>
            <a:r>
              <a:rPr lang="en-US" altLang="zh-TW" b="1" kern="0" dirty="0" smtClean="0"/>
              <a:t>)</a:t>
            </a:r>
            <a:endParaRPr lang="zh-TW" altLang="en-US" kern="0" dirty="0"/>
          </a:p>
        </p:txBody>
      </p:sp>
      <p:pic>
        <p:nvPicPr>
          <p:cNvPr id="757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2032000"/>
            <a:ext cx="8526462" cy="482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81"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1D61510-CA5D-4436-9D9E-559C6A3E78D6}" type="slidenum">
              <a:rPr kumimoji="0" lang="en-US" altLang="zh-TW" sz="1400" smtClean="0">
                <a:latin typeface="Arial" charset="0"/>
              </a:rPr>
              <a:pPr eaLnBrk="1" hangingPunct="1">
                <a:spcBef>
                  <a:spcPct val="0"/>
                </a:spcBef>
                <a:buClrTx/>
                <a:buSzTx/>
                <a:buFontTx/>
                <a:buNone/>
              </a:pPr>
              <a:t>10</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23850" y="2133600"/>
            <a:ext cx="8424863" cy="4670425"/>
          </a:xfrm>
        </p:spPr>
        <p:txBody>
          <a:bodyPr/>
          <a:lstStyle/>
          <a:p>
            <a:pPr>
              <a:lnSpc>
                <a:spcPct val="90000"/>
              </a:lnSpc>
              <a:defRPr/>
            </a:pPr>
            <a:r>
              <a:rPr lang="zh-TW" altLang="en-US" sz="2400" dirty="0" smtClean="0"/>
              <a:t>已排序好的陣列</a:t>
            </a:r>
            <a:r>
              <a:rPr lang="en-US" altLang="zh-TW" sz="2400" dirty="0" smtClean="0"/>
              <a:t>A: (</a:t>
            </a:r>
            <a:r>
              <a:rPr lang="zh-TW" altLang="en-US" sz="2400" dirty="0" smtClean="0"/>
              <a:t>搜尋</a:t>
            </a:r>
            <a:r>
              <a:rPr lang="en-US" altLang="zh-TW" sz="2400" dirty="0" smtClean="0"/>
              <a:t> 43)</a:t>
            </a:r>
          </a:p>
          <a:p>
            <a:pPr marL="0" indent="0">
              <a:lnSpc>
                <a:spcPct val="90000"/>
              </a:lnSpc>
              <a:buFont typeface="Wingdings" pitchFamily="2" charset="2"/>
              <a:buNone/>
              <a:defRPr/>
            </a:pPr>
            <a:r>
              <a:rPr lang="zh-TW" altLang="en-US" sz="2400" dirty="0" smtClean="0"/>
              <a:t>索引</a:t>
            </a:r>
            <a:r>
              <a:rPr lang="en-US" altLang="zh-TW" sz="2400" dirty="0" smtClean="0"/>
              <a:t>:</a:t>
            </a:r>
            <a:r>
              <a:rPr lang="zh-TW" altLang="en-US" sz="2400" dirty="0" smtClean="0"/>
              <a:t>  </a:t>
            </a:r>
            <a:r>
              <a:rPr lang="en-US" altLang="zh-TW" sz="2400" dirty="0" smtClean="0"/>
              <a:t>-1</a:t>
            </a:r>
            <a:r>
              <a:rPr lang="zh-TW" altLang="en-US" sz="2400" dirty="0" smtClean="0"/>
              <a:t>     </a:t>
            </a:r>
            <a:r>
              <a:rPr lang="en-US" altLang="zh-TW" sz="2400" dirty="0" smtClean="0"/>
              <a:t>0  </a:t>
            </a:r>
            <a:r>
              <a:rPr lang="zh-TW" altLang="en-US" sz="2400" dirty="0" smtClean="0"/>
              <a:t>   </a:t>
            </a:r>
            <a:r>
              <a:rPr lang="en-US" altLang="zh-TW" sz="2400" dirty="0" smtClean="0"/>
              <a:t>1	</a:t>
            </a:r>
            <a:r>
              <a:rPr lang="zh-TW" altLang="en-US" sz="2400" dirty="0" smtClean="0"/>
              <a:t>  </a:t>
            </a:r>
            <a:r>
              <a:rPr lang="en-US" altLang="zh-TW" sz="2400" dirty="0" smtClean="0"/>
              <a:t>2	</a:t>
            </a:r>
            <a:r>
              <a:rPr lang="zh-TW" altLang="en-US" sz="2400" dirty="0" smtClean="0"/>
              <a:t> </a:t>
            </a:r>
            <a:r>
              <a:rPr lang="en-US" altLang="zh-TW" sz="2400" dirty="0" smtClean="0"/>
              <a:t>3	4       5      6	</a:t>
            </a:r>
          </a:p>
          <a:p>
            <a:pPr>
              <a:lnSpc>
                <a:spcPct val="90000"/>
              </a:lnSpc>
              <a:buFontTx/>
              <a:buNone/>
              <a:defRPr/>
            </a:pPr>
            <a:r>
              <a:rPr lang="zh-TW" altLang="en-US" sz="2400" dirty="0" smtClean="0"/>
              <a:t>數值</a:t>
            </a:r>
            <a:r>
              <a:rPr lang="en-US" altLang="zh-TW" sz="2400" dirty="0" smtClean="0"/>
              <a:t>:	        2  </a:t>
            </a:r>
            <a:r>
              <a:rPr lang="zh-TW" altLang="en-US" sz="2400" dirty="0" smtClean="0"/>
              <a:t>   </a:t>
            </a:r>
            <a:r>
              <a:rPr lang="en-US" altLang="zh-TW" sz="2400" dirty="0" smtClean="0"/>
              <a:t>8	</a:t>
            </a:r>
            <a:r>
              <a:rPr lang="zh-TW" altLang="en-US" sz="2400" dirty="0" smtClean="0"/>
              <a:t> </a:t>
            </a:r>
            <a:r>
              <a:rPr lang="en-US" altLang="zh-TW" sz="2400" dirty="0" smtClean="0"/>
              <a:t>11	27    38    </a:t>
            </a:r>
            <a:r>
              <a:rPr lang="zh-TW" altLang="en-US" sz="2400" dirty="0" smtClean="0"/>
              <a:t> </a:t>
            </a:r>
            <a:r>
              <a:rPr lang="en-US" altLang="zh-TW" sz="2400" dirty="0" smtClean="0"/>
              <a:t>43     52	</a:t>
            </a:r>
          </a:p>
          <a:p>
            <a:pPr>
              <a:lnSpc>
                <a:spcPct val="90000"/>
              </a:lnSpc>
              <a:buFont typeface="Wingdings" pitchFamily="2" charset="2"/>
              <a:buNone/>
              <a:defRPr/>
            </a:pPr>
            <a:r>
              <a:rPr lang="en-US" altLang="zh-TW" sz="2400" dirty="0"/>
              <a:t>(</a:t>
            </a:r>
            <a:r>
              <a:rPr lang="zh-TW" altLang="en-US" sz="2400" dirty="0" smtClean="0"/>
              <a:t>搜尋</a:t>
            </a:r>
            <a:r>
              <a:rPr lang="en-US" altLang="zh-TW" sz="2400" dirty="0" smtClean="0"/>
              <a:t>43</a:t>
            </a:r>
            <a:r>
              <a:rPr lang="en-US" altLang="zh-TW" sz="2400" dirty="0"/>
              <a:t>)</a:t>
            </a:r>
          </a:p>
          <a:p>
            <a:pPr>
              <a:lnSpc>
                <a:spcPct val="90000"/>
              </a:lnSpc>
              <a:buFontTx/>
              <a:buNone/>
              <a:defRPr/>
            </a:pPr>
            <a:r>
              <a:rPr lang="zh-TW" altLang="en-US" sz="2400" dirty="0" smtClean="0"/>
              <a:t>迭代</a:t>
            </a:r>
            <a:r>
              <a:rPr lang="en-US" altLang="zh-TW" sz="2400" dirty="0" smtClean="0"/>
              <a:t>1	         l	  </a:t>
            </a:r>
            <a:r>
              <a:rPr lang="zh-TW" altLang="en-US" sz="2400" dirty="0" smtClean="0"/>
              <a:t>       </a:t>
            </a:r>
            <a:r>
              <a:rPr lang="en-US" altLang="zh-TW" sz="2400" dirty="0" smtClean="0"/>
              <a:t>m</a:t>
            </a:r>
            <a:r>
              <a:rPr lang="en-US" altLang="zh-TW" sz="2400" dirty="0" smtClean="0">
                <a:sym typeface="Symbol" pitchFamily="18" charset="2"/>
              </a:rPr>
              <a:t>                      r</a:t>
            </a:r>
            <a:endParaRPr lang="en-US" altLang="zh-TW" sz="2400" dirty="0" smtClean="0"/>
          </a:p>
          <a:p>
            <a:pPr>
              <a:lnSpc>
                <a:spcPct val="90000"/>
              </a:lnSpc>
              <a:buFont typeface="Wingdings" pitchFamily="2" charset="2"/>
              <a:buNone/>
              <a:defRPr/>
            </a:pPr>
            <a:r>
              <a:rPr lang="zh-TW" altLang="en-US" sz="2400" dirty="0" smtClean="0"/>
              <a:t>迭代</a:t>
            </a:r>
            <a:r>
              <a:rPr lang="en-US" altLang="zh-TW" sz="2400" dirty="0" smtClean="0"/>
              <a:t>2					l</a:t>
            </a:r>
            <a:r>
              <a:rPr lang="zh-TW" altLang="en-US" sz="2400" dirty="0" smtClean="0"/>
              <a:t>     </a:t>
            </a:r>
            <a:r>
              <a:rPr lang="en-US" altLang="zh-TW" sz="2400" dirty="0" smtClean="0"/>
              <a:t>m</a:t>
            </a:r>
            <a:r>
              <a:rPr lang="en-US" altLang="zh-TW" sz="2400" dirty="0" smtClean="0">
                <a:sym typeface="Symbol" pitchFamily="18" charset="2"/>
              </a:rPr>
              <a:t>      r</a:t>
            </a:r>
            <a:r>
              <a:rPr lang="zh-TW" altLang="en-US" sz="2400" dirty="0" smtClean="0">
                <a:sym typeface="Symbol" pitchFamily="18" charset="2"/>
              </a:rPr>
              <a:t>   </a:t>
            </a:r>
            <a:r>
              <a:rPr lang="en-US" altLang="zh-TW" sz="2400" dirty="0" smtClean="0">
                <a:sym typeface="Symbol" pitchFamily="18" charset="2"/>
              </a:rPr>
              <a:t>(</a:t>
            </a:r>
            <a:r>
              <a:rPr lang="zh-TW" altLang="en-US" sz="2400" dirty="0" smtClean="0">
                <a:sym typeface="Symbol" pitchFamily="18" charset="2"/>
              </a:rPr>
              <a:t>傳回索引</a:t>
            </a:r>
            <a:r>
              <a:rPr lang="en-US" altLang="zh-TW" sz="2400" dirty="0" smtClean="0">
                <a:sym typeface="Symbol" pitchFamily="18" charset="2"/>
              </a:rPr>
              <a:t>5)</a:t>
            </a:r>
          </a:p>
          <a:p>
            <a:pPr>
              <a:lnSpc>
                <a:spcPct val="90000"/>
              </a:lnSpc>
              <a:buFont typeface="Wingdings" pitchFamily="2" charset="2"/>
              <a:buNone/>
              <a:defRPr/>
            </a:pPr>
            <a:r>
              <a:rPr lang="en-US" altLang="zh-TW" sz="2400" dirty="0" smtClean="0"/>
              <a:t>(</a:t>
            </a:r>
            <a:r>
              <a:rPr lang="zh-TW" altLang="en-US" sz="2400" dirty="0" smtClean="0"/>
              <a:t>搜尋</a:t>
            </a:r>
            <a:r>
              <a:rPr lang="en-US" altLang="zh-TW" sz="2400" dirty="0" smtClean="0"/>
              <a:t>1)</a:t>
            </a:r>
          </a:p>
          <a:p>
            <a:pPr>
              <a:lnSpc>
                <a:spcPct val="90000"/>
              </a:lnSpc>
              <a:buFontTx/>
              <a:buNone/>
              <a:defRPr/>
            </a:pPr>
            <a:r>
              <a:rPr lang="zh-TW" altLang="en-US" sz="2400" dirty="0"/>
              <a:t>迭代</a:t>
            </a:r>
            <a:r>
              <a:rPr lang="en-US" altLang="zh-TW" sz="2400" dirty="0"/>
              <a:t>1	    </a:t>
            </a:r>
            <a:r>
              <a:rPr lang="en-US" altLang="zh-TW" sz="2400" dirty="0" smtClean="0"/>
              <a:t>     l</a:t>
            </a:r>
            <a:r>
              <a:rPr lang="en-US" altLang="zh-TW" sz="2400" dirty="0"/>
              <a:t>		</a:t>
            </a:r>
            <a:r>
              <a:rPr lang="en-US" altLang="zh-TW" sz="2400" dirty="0" smtClean="0"/>
              <a:t>m</a:t>
            </a:r>
            <a:r>
              <a:rPr lang="en-US" altLang="zh-TW" sz="2400" dirty="0">
                <a:sym typeface="Symbol" pitchFamily="18" charset="2"/>
              </a:rPr>
              <a:t>     </a:t>
            </a:r>
            <a:r>
              <a:rPr lang="en-US" altLang="zh-TW" sz="2400" dirty="0" smtClean="0">
                <a:sym typeface="Symbol" pitchFamily="18" charset="2"/>
              </a:rPr>
              <a:t>                 r</a:t>
            </a:r>
            <a:endParaRPr lang="en-US" altLang="zh-TW" sz="2400" dirty="0"/>
          </a:p>
          <a:p>
            <a:pPr>
              <a:lnSpc>
                <a:spcPct val="90000"/>
              </a:lnSpc>
              <a:buFont typeface="Wingdings" pitchFamily="2" charset="2"/>
              <a:buNone/>
              <a:defRPr/>
            </a:pPr>
            <a:r>
              <a:rPr lang="zh-TW" altLang="en-US" sz="2400" dirty="0"/>
              <a:t>迭代</a:t>
            </a:r>
            <a:r>
              <a:rPr lang="en-US" altLang="zh-TW" sz="2400" dirty="0"/>
              <a:t>2	</a:t>
            </a:r>
            <a:r>
              <a:rPr lang="en-US" altLang="zh-TW" sz="2400" dirty="0" smtClean="0"/>
              <a:t>         l</a:t>
            </a:r>
            <a:r>
              <a:rPr lang="zh-TW" altLang="en-US" sz="2400" dirty="0" smtClean="0"/>
              <a:t>     </a:t>
            </a:r>
            <a:r>
              <a:rPr lang="en-US" altLang="zh-TW" sz="2400" dirty="0" smtClean="0"/>
              <a:t>m</a:t>
            </a:r>
            <a:r>
              <a:rPr lang="en-US" altLang="zh-TW" sz="2400" dirty="0" smtClean="0">
                <a:sym typeface="Symbol" pitchFamily="18" charset="2"/>
              </a:rPr>
              <a:t>  r</a:t>
            </a:r>
            <a:endParaRPr lang="en-US" altLang="zh-TW" sz="2400" dirty="0">
              <a:sym typeface="Symbol" pitchFamily="18" charset="2"/>
            </a:endParaRPr>
          </a:p>
          <a:p>
            <a:pPr>
              <a:lnSpc>
                <a:spcPct val="90000"/>
              </a:lnSpc>
              <a:buFont typeface="Wingdings" pitchFamily="2" charset="2"/>
              <a:buNone/>
              <a:defRPr/>
            </a:pPr>
            <a:r>
              <a:rPr lang="zh-TW" altLang="en-US" sz="2400" dirty="0" smtClean="0"/>
              <a:t>迭代</a:t>
            </a:r>
            <a:r>
              <a:rPr lang="en-US" altLang="zh-TW" sz="2400" dirty="0" smtClean="0"/>
              <a:t>3</a:t>
            </a:r>
            <a:r>
              <a:rPr lang="en-US" altLang="zh-TW" sz="2400" dirty="0"/>
              <a:t>	</a:t>
            </a:r>
            <a:r>
              <a:rPr lang="en-US" altLang="zh-TW" sz="2400" dirty="0" smtClean="0"/>
              <a:t>      </a:t>
            </a:r>
            <a:r>
              <a:rPr lang="en-US" altLang="zh-TW" sz="2400" dirty="0" err="1" smtClean="0"/>
              <a:t>l,r,m</a:t>
            </a:r>
            <a:r>
              <a:rPr lang="en-US" altLang="zh-TW" sz="2400" dirty="0" smtClean="0"/>
              <a:t>  </a:t>
            </a:r>
            <a:endParaRPr lang="en-US" altLang="zh-TW" sz="2400" dirty="0"/>
          </a:p>
          <a:p>
            <a:pPr>
              <a:lnSpc>
                <a:spcPct val="90000"/>
              </a:lnSpc>
              <a:buFont typeface="Wingdings" pitchFamily="2" charset="2"/>
              <a:buNone/>
              <a:defRPr/>
            </a:pPr>
            <a:r>
              <a:rPr lang="zh-TW" altLang="en-US" sz="2400" dirty="0" smtClean="0"/>
              <a:t>迭代</a:t>
            </a:r>
            <a:r>
              <a:rPr lang="en-US" altLang="zh-TW" sz="2400" dirty="0" smtClean="0"/>
              <a:t>4</a:t>
            </a:r>
            <a:r>
              <a:rPr lang="en-US" altLang="zh-TW" sz="2400" dirty="0"/>
              <a:t>	 </a:t>
            </a:r>
            <a:r>
              <a:rPr lang="en-US" altLang="zh-TW" sz="2400" dirty="0" smtClean="0"/>
              <a:t> r      l  (</a:t>
            </a:r>
            <a:r>
              <a:rPr lang="zh-TW" altLang="en-US" sz="2400" dirty="0" smtClean="0"/>
              <a:t>因</a:t>
            </a:r>
            <a:r>
              <a:rPr lang="en-US" altLang="zh-TW" sz="2400" dirty="0" smtClean="0"/>
              <a:t>r&lt;l</a:t>
            </a:r>
            <a:r>
              <a:rPr lang="zh-TW" altLang="en-US" sz="2400" dirty="0" smtClean="0"/>
              <a:t>，故傳回索引</a:t>
            </a:r>
            <a:r>
              <a:rPr lang="en-US" altLang="zh-TW" sz="2400" dirty="0" smtClean="0"/>
              <a:t>-1</a:t>
            </a:r>
            <a:r>
              <a:rPr lang="zh-TW" altLang="en-US" sz="2400" dirty="0" smtClean="0"/>
              <a:t>代表</a:t>
            </a:r>
            <a:r>
              <a:rPr lang="en-US" altLang="zh-TW" sz="2400" dirty="0" smtClean="0"/>
              <a:t>t</a:t>
            </a:r>
            <a:r>
              <a:rPr lang="zh-TW" altLang="en-US" sz="2400" dirty="0" smtClean="0"/>
              <a:t>不在陣列中</a:t>
            </a:r>
            <a:r>
              <a:rPr lang="en-US" altLang="zh-TW" sz="2400" dirty="0" smtClean="0"/>
              <a:t>)</a:t>
            </a:r>
            <a:endParaRPr lang="en-US" altLang="zh-TW" sz="2400" dirty="0"/>
          </a:p>
          <a:p>
            <a:pPr>
              <a:lnSpc>
                <a:spcPct val="90000"/>
              </a:lnSpc>
              <a:buFontTx/>
              <a:buNone/>
              <a:defRPr/>
            </a:pPr>
            <a:endParaRPr lang="en-US" altLang="zh-TW" sz="2400" dirty="0" smtClean="0"/>
          </a:p>
          <a:p>
            <a:pPr>
              <a:lnSpc>
                <a:spcPct val="90000"/>
              </a:lnSpc>
              <a:defRPr/>
            </a:pPr>
            <a:endParaRPr lang="en-US" altLang="zh-TW" sz="2000" dirty="0" smtClean="0"/>
          </a:p>
          <a:p>
            <a:pPr marL="0" indent="0">
              <a:lnSpc>
                <a:spcPct val="90000"/>
              </a:lnSpc>
              <a:buFont typeface="Wingdings" pitchFamily="2" charset="2"/>
              <a:buNone/>
              <a:defRPr/>
            </a:pPr>
            <a:endParaRPr lang="en-US" altLang="zh-TW" sz="2400" dirty="0" smtClean="0"/>
          </a:p>
          <a:p>
            <a:pPr>
              <a:lnSpc>
                <a:spcPct val="90000"/>
              </a:lnSpc>
              <a:defRPr/>
            </a:pPr>
            <a:endParaRPr lang="en-US" altLang="zh-TW" sz="2400" dirty="0" smtClean="0"/>
          </a:p>
        </p:txBody>
      </p:sp>
      <p:sp>
        <p:nvSpPr>
          <p:cNvPr id="7" name="標題 1"/>
          <p:cNvSpPr txBox="1">
            <a:spLocks/>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b="1" kern="0" dirty="0" smtClean="0"/>
              <a:t>二元搜尋演算法範例</a:t>
            </a:r>
            <a:endParaRPr lang="zh-TW" altLang="en-US" kern="0" dirty="0"/>
          </a:p>
        </p:txBody>
      </p:sp>
      <p:sp>
        <p:nvSpPr>
          <p:cNvPr id="7680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558FE9C-1607-4C91-BB37-8A903F251841}" type="slidenum">
              <a:rPr kumimoji="0" lang="en-US" altLang="zh-TW" sz="1400" smtClean="0">
                <a:latin typeface="Arial" charset="0"/>
              </a:rPr>
              <a:pPr eaLnBrk="1" hangingPunct="1">
                <a:spcBef>
                  <a:spcPct val="0"/>
                </a:spcBef>
                <a:buClrTx/>
                <a:buSzTx/>
                <a:buFontTx/>
                <a:buNone/>
              </a:pPr>
              <a:t>11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 calcmode="lin" valueType="num">
                                      <p:cBhvr additive="base">
                                        <p:cTn id="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7" end="7"/>
                                            </p:txEl>
                                          </p:spTgt>
                                        </p:tgtEl>
                                        <p:attrNameLst>
                                          <p:attrName>style.visibility</p:attrName>
                                        </p:attrNameLst>
                                      </p:cBhvr>
                                      <p:to>
                                        <p:strVal val="visible"/>
                                      </p:to>
                                    </p:set>
                                    <p:anim calcmode="lin" valueType="num">
                                      <p:cBhvr additive="base">
                                        <p:cTn id="1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8" end="8"/>
                                            </p:txEl>
                                          </p:spTgt>
                                        </p:tgtEl>
                                        <p:attrNameLst>
                                          <p:attrName>style.visibility</p:attrName>
                                        </p:attrNameLst>
                                      </p:cBhvr>
                                      <p:to>
                                        <p:strVal val="visible"/>
                                      </p:to>
                                    </p:set>
                                    <p:anim calcmode="lin" valueType="num">
                                      <p:cBhvr additive="base">
                                        <p:cTn id="1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5">
                                            <p:txEl>
                                              <p:pRg st="9" end="9"/>
                                            </p:txEl>
                                          </p:spTgt>
                                        </p:tgtEl>
                                        <p:attrNameLst>
                                          <p:attrName>style.visibility</p:attrName>
                                        </p:attrNameLst>
                                      </p:cBhvr>
                                      <p:to>
                                        <p:strVal val="visible"/>
                                      </p:to>
                                    </p:set>
                                    <p:anim calcmode="lin" valueType="num">
                                      <p:cBhvr additive="base">
                                        <p:cTn id="19"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10" end="10"/>
                                            </p:txEl>
                                          </p:spTgt>
                                        </p:tgtEl>
                                        <p:attrNameLst>
                                          <p:attrName>style.visibility</p:attrName>
                                        </p:attrNameLst>
                                      </p:cBhvr>
                                      <p:to>
                                        <p:strVal val="visible"/>
                                      </p:to>
                                    </p:set>
                                    <p:anim calcmode="lin" valueType="num">
                                      <p:cBhvr additive="base">
                                        <p:cTn id="23"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p:cNvSpPr>
            <a:spLocks noGrp="1"/>
          </p:cNvSpPr>
          <p:nvPr>
            <p:ph type="title"/>
          </p:nvPr>
        </p:nvSpPr>
        <p:spPr/>
        <p:txBody>
          <a:bodyPr/>
          <a:lstStyle/>
          <a:p>
            <a:r>
              <a:rPr lang="zh-TW" altLang="en-US" smtClean="0"/>
              <a:t>二元搜尋演算法</a:t>
            </a:r>
            <a:r>
              <a:rPr lang="en-US" altLang="zh-TW" smtClean="0"/>
              <a:t/>
            </a:r>
            <a:br>
              <a:rPr lang="en-US" altLang="zh-TW" smtClean="0"/>
            </a:br>
            <a:r>
              <a:rPr lang="zh-TW" altLang="en-US" smtClean="0"/>
              <a:t>是刪尋還是分治演算法</a:t>
            </a:r>
            <a:r>
              <a:rPr lang="en-US" altLang="zh-TW" smtClean="0"/>
              <a:t>?</a:t>
            </a:r>
            <a:endParaRPr lang="zh-TW" altLang="en-US" smtClean="0"/>
          </a:p>
        </p:txBody>
      </p:sp>
      <p:sp>
        <p:nvSpPr>
          <p:cNvPr id="3" name="內容版面配置區 2"/>
          <p:cNvSpPr>
            <a:spLocks noGrp="1"/>
          </p:cNvSpPr>
          <p:nvPr>
            <p:ph idx="1"/>
          </p:nvPr>
        </p:nvSpPr>
        <p:spPr>
          <a:xfrm>
            <a:off x="900113" y="2205038"/>
            <a:ext cx="8054975" cy="3927475"/>
          </a:xfrm>
        </p:spPr>
        <p:txBody>
          <a:bodyPr/>
          <a:lstStyle/>
          <a:p>
            <a:pPr>
              <a:lnSpc>
                <a:spcPct val="90000"/>
              </a:lnSpc>
            </a:pPr>
            <a:r>
              <a:rPr lang="zh-TW" altLang="en-US" smtClean="0"/>
              <a:t>二元搜尋演算法可視為</a:t>
            </a:r>
            <a:r>
              <a:rPr lang="zh-TW" altLang="en-US" smtClean="0">
                <a:solidFill>
                  <a:srgbClr val="3333FF"/>
                </a:solidFill>
              </a:rPr>
              <a:t>刪尋</a:t>
            </a:r>
            <a:r>
              <a:rPr lang="en-US" altLang="zh-TW" smtClean="0">
                <a:solidFill>
                  <a:srgbClr val="3333FF"/>
                </a:solidFill>
              </a:rPr>
              <a:t>(prune-and-search)</a:t>
            </a:r>
            <a:r>
              <a:rPr lang="zh-TW" altLang="en-US" smtClean="0">
                <a:solidFill>
                  <a:srgbClr val="3333FF"/>
                </a:solidFill>
              </a:rPr>
              <a:t>演算法</a:t>
            </a:r>
            <a:r>
              <a:rPr lang="zh-TW" altLang="en-US" smtClean="0"/>
              <a:t>。在每一個迭代的比較之後，會有一半的資料被</a:t>
            </a:r>
            <a:r>
              <a:rPr lang="zh-TW" altLang="en-US" smtClean="0">
                <a:solidFill>
                  <a:srgbClr val="3333FF"/>
                </a:solidFill>
              </a:rPr>
              <a:t>刪除</a:t>
            </a:r>
            <a:r>
              <a:rPr lang="en-US" altLang="zh-TW" smtClean="0">
                <a:solidFill>
                  <a:srgbClr val="3333FF"/>
                </a:solidFill>
              </a:rPr>
              <a:t>(prune away )</a:t>
            </a:r>
            <a:r>
              <a:rPr lang="zh-TW" altLang="en-US" smtClean="0"/>
              <a:t>。</a:t>
            </a:r>
            <a:endParaRPr lang="en-US" altLang="zh-TW" smtClean="0"/>
          </a:p>
          <a:p>
            <a:pPr>
              <a:lnSpc>
                <a:spcPct val="90000"/>
              </a:lnSpc>
            </a:pPr>
            <a:endParaRPr lang="en-US" altLang="zh-TW" smtClean="0"/>
          </a:p>
          <a:p>
            <a:pPr>
              <a:lnSpc>
                <a:spcPct val="90000"/>
              </a:lnSpc>
            </a:pPr>
            <a:r>
              <a:rPr lang="zh-TW" altLang="en-US" smtClean="0"/>
              <a:t>二元搜尋演算法亦可視為</a:t>
            </a:r>
            <a:r>
              <a:rPr lang="zh-TW" altLang="en-US" smtClean="0">
                <a:solidFill>
                  <a:srgbClr val="3333FF"/>
                </a:solidFill>
              </a:rPr>
              <a:t>分治</a:t>
            </a:r>
            <a:r>
              <a:rPr lang="en-US" altLang="zh-TW" smtClean="0">
                <a:solidFill>
                  <a:srgbClr val="3333FF"/>
                </a:solidFill>
              </a:rPr>
              <a:t>(divide-and-conquer)</a:t>
            </a:r>
            <a:r>
              <a:rPr lang="zh-TW" altLang="en-US" smtClean="0">
                <a:solidFill>
                  <a:srgbClr val="3333FF"/>
                </a:solidFill>
              </a:rPr>
              <a:t>演算法</a:t>
            </a:r>
            <a:r>
              <a:rPr lang="zh-TW" altLang="en-US" smtClean="0"/>
              <a:t>。在每一次分割之後，一個分割可能存在解答，另一個分割一定不存在解答。</a:t>
            </a:r>
          </a:p>
        </p:txBody>
      </p:sp>
      <p:sp>
        <p:nvSpPr>
          <p:cNvPr id="7782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E31B2BB-CD93-4D6E-B45E-4F339771B5EE}" type="slidenum">
              <a:rPr kumimoji="0" lang="en-US" altLang="zh-TW" sz="1400" smtClean="0">
                <a:latin typeface="Arial" charset="0"/>
              </a:rPr>
              <a:pPr eaLnBrk="1" hangingPunct="1">
                <a:spcBef>
                  <a:spcPct val="0"/>
                </a:spcBef>
                <a:buClrTx/>
                <a:buSzTx/>
                <a:buFontTx/>
                <a:buNone/>
              </a:pPr>
              <a:t>12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50825" y="1989138"/>
            <a:ext cx="8704263" cy="3878262"/>
          </a:xfrm>
        </p:spPr>
        <p:txBody>
          <a:bodyPr/>
          <a:lstStyle/>
          <a:p>
            <a:pPr eaLnBrk="1" hangingPunct="1">
              <a:lnSpc>
                <a:spcPct val="90000"/>
              </a:lnSpc>
            </a:pPr>
            <a:r>
              <a:rPr lang="zh-TW" altLang="en-US" sz="2600" smtClean="0"/>
              <a:t>假設搜尋範圍內有</a:t>
            </a:r>
            <a:r>
              <a:rPr lang="en-US" altLang="zh-TW" sz="2600" smtClean="0"/>
              <a:t>n</a:t>
            </a:r>
            <a:r>
              <a:rPr lang="zh-TW" altLang="en-US" sz="2600" smtClean="0"/>
              <a:t>個元素，則時間複雜度</a:t>
            </a:r>
            <a:r>
              <a:rPr lang="en-US" altLang="zh-TW" sz="2600" smtClean="0"/>
              <a:t>T(n)</a:t>
            </a:r>
            <a:r>
              <a:rPr lang="zh-TW" altLang="en-US" sz="2600" smtClean="0"/>
              <a:t>為</a:t>
            </a:r>
            <a:r>
              <a:rPr lang="en-US" altLang="zh-TW" sz="2600" smtClean="0"/>
              <a:t>:</a:t>
            </a:r>
          </a:p>
          <a:p>
            <a:pPr eaLnBrk="1" hangingPunct="1">
              <a:lnSpc>
                <a:spcPct val="90000"/>
              </a:lnSpc>
            </a:pPr>
            <a:endParaRPr lang="en-US" altLang="zh-TW" sz="2600" smtClean="0"/>
          </a:p>
          <a:p>
            <a:pPr eaLnBrk="1" hangingPunct="1">
              <a:lnSpc>
                <a:spcPct val="90000"/>
              </a:lnSpc>
            </a:pPr>
            <a:endParaRPr lang="en-US" altLang="zh-TW" sz="2600" smtClean="0"/>
          </a:p>
          <a:p>
            <a:pPr eaLnBrk="1" hangingPunct="1">
              <a:lnSpc>
                <a:spcPct val="90000"/>
              </a:lnSpc>
            </a:pPr>
            <a:r>
              <a:rPr lang="en-US" altLang="zh-TW" sz="2600" smtClean="0"/>
              <a:t>	T(n)	= T(n/2)+1</a:t>
            </a:r>
          </a:p>
          <a:p>
            <a:pPr eaLnBrk="1" hangingPunct="1">
              <a:lnSpc>
                <a:spcPct val="90000"/>
              </a:lnSpc>
              <a:buFont typeface="Wingdings" pitchFamily="2" charset="2"/>
              <a:buNone/>
            </a:pPr>
            <a:r>
              <a:rPr lang="en-US" altLang="zh-TW" sz="2600" smtClean="0"/>
              <a:t>			= T(n/4)+1+1</a:t>
            </a:r>
          </a:p>
          <a:p>
            <a:pPr eaLnBrk="1" hangingPunct="1">
              <a:lnSpc>
                <a:spcPct val="90000"/>
              </a:lnSpc>
              <a:buFont typeface="Wingdings" pitchFamily="2" charset="2"/>
              <a:buNone/>
            </a:pPr>
            <a:r>
              <a:rPr lang="en-US" altLang="zh-TW" sz="2600" smtClean="0"/>
              <a:t>				:</a:t>
            </a:r>
          </a:p>
          <a:p>
            <a:pPr eaLnBrk="1" hangingPunct="1">
              <a:lnSpc>
                <a:spcPct val="90000"/>
              </a:lnSpc>
              <a:buFont typeface="Wingdings" pitchFamily="2" charset="2"/>
              <a:buNone/>
            </a:pPr>
            <a:r>
              <a:rPr lang="en-US" altLang="zh-TW" sz="2600" smtClean="0"/>
              <a:t>			=T(n/2</a:t>
            </a:r>
            <a:r>
              <a:rPr lang="en-US" altLang="zh-TW" sz="2600" baseline="30000" smtClean="0"/>
              <a:t>k</a:t>
            </a:r>
            <a:r>
              <a:rPr lang="en-US" altLang="zh-TW" sz="2600" smtClean="0"/>
              <a:t>)+k*1</a:t>
            </a:r>
            <a:br>
              <a:rPr lang="en-US" altLang="zh-TW" sz="2600" smtClean="0"/>
            </a:br>
            <a:r>
              <a:rPr lang="zh-TW" altLang="en-US" sz="2600" smtClean="0"/>
              <a:t>令</a:t>
            </a:r>
            <a:r>
              <a:rPr lang="en-US" altLang="zh-TW" sz="2600" smtClean="0"/>
              <a:t>n/2</a:t>
            </a:r>
            <a:r>
              <a:rPr lang="en-US" altLang="zh-TW" sz="2600" baseline="30000" smtClean="0"/>
              <a:t>k</a:t>
            </a:r>
            <a:r>
              <a:rPr lang="en-US" altLang="zh-TW" sz="2600" smtClean="0"/>
              <a:t>=1 </a:t>
            </a:r>
            <a:r>
              <a:rPr lang="zh-TW" altLang="en-US" sz="2600" smtClean="0"/>
              <a:t>，則</a:t>
            </a:r>
            <a:r>
              <a:rPr lang="en-US" altLang="zh-TW" sz="2600" smtClean="0"/>
              <a:t>n = 2</a:t>
            </a:r>
            <a:r>
              <a:rPr lang="en-US" altLang="zh-TW" sz="2600" baseline="30000" smtClean="0"/>
              <a:t>k</a:t>
            </a:r>
            <a:r>
              <a:rPr lang="en-US" altLang="zh-TW" sz="2600" smtClean="0"/>
              <a:t> </a:t>
            </a:r>
            <a:r>
              <a:rPr lang="zh-TW" altLang="en-US" sz="2600" smtClean="0"/>
              <a:t>且</a:t>
            </a:r>
            <a:r>
              <a:rPr lang="en-US" altLang="zh-TW" sz="2600" smtClean="0"/>
              <a:t>k=log n, </a:t>
            </a:r>
            <a:r>
              <a:rPr lang="zh-TW" altLang="en-US" sz="2600" smtClean="0"/>
              <a:t>我們可得</a:t>
            </a:r>
            <a:endParaRPr lang="en-US" altLang="zh-TW" sz="2600" smtClean="0"/>
          </a:p>
          <a:p>
            <a:pPr eaLnBrk="1" hangingPunct="1">
              <a:lnSpc>
                <a:spcPct val="90000"/>
              </a:lnSpc>
              <a:buFont typeface="Wingdings" pitchFamily="2" charset="2"/>
              <a:buNone/>
            </a:pPr>
            <a:r>
              <a:rPr lang="en-US" altLang="zh-TW" sz="2600" smtClean="0"/>
              <a:t>		T(n)</a:t>
            </a:r>
            <a:r>
              <a:rPr lang="zh-TW" altLang="en-US" sz="2600" smtClean="0"/>
              <a:t>   </a:t>
            </a:r>
            <a:r>
              <a:rPr lang="en-US" altLang="zh-TW" sz="2600" smtClean="0"/>
              <a:t>= T(1)+k</a:t>
            </a:r>
          </a:p>
          <a:p>
            <a:pPr eaLnBrk="1" hangingPunct="1">
              <a:lnSpc>
                <a:spcPct val="90000"/>
              </a:lnSpc>
              <a:buFont typeface="Wingdings" pitchFamily="2" charset="2"/>
              <a:buNone/>
            </a:pPr>
            <a:r>
              <a:rPr lang="en-US" altLang="zh-TW" sz="2600" smtClean="0"/>
              <a:t>			= 1+k</a:t>
            </a:r>
          </a:p>
          <a:p>
            <a:pPr eaLnBrk="1" hangingPunct="1">
              <a:lnSpc>
                <a:spcPct val="90000"/>
              </a:lnSpc>
              <a:buFont typeface="Wingdings" pitchFamily="2" charset="2"/>
              <a:buNone/>
            </a:pPr>
            <a:r>
              <a:rPr lang="en-US" altLang="zh-TW" sz="2600" smtClean="0"/>
              <a:t>			= O(log n)</a:t>
            </a:r>
            <a:endParaRPr lang="en-US" altLang="zh-TW" sz="2800" smtClean="0"/>
          </a:p>
        </p:txBody>
      </p:sp>
      <p:graphicFrame>
        <p:nvGraphicFramePr>
          <p:cNvPr id="9220" name="Object 2"/>
          <p:cNvGraphicFramePr>
            <a:graphicFrameLocks noChangeAspect="1"/>
          </p:cNvGraphicFramePr>
          <p:nvPr/>
        </p:nvGraphicFramePr>
        <p:xfrm>
          <a:off x="468313" y="2420938"/>
          <a:ext cx="5910262" cy="1079500"/>
        </p:xfrm>
        <a:graphic>
          <a:graphicData uri="http://schemas.openxmlformats.org/presentationml/2006/ole">
            <mc:AlternateContent xmlns:mc="http://schemas.openxmlformats.org/markup-compatibility/2006">
              <mc:Choice xmlns:v="urn:schemas-microsoft-com:vml" Requires="v">
                <p:oleObj spid="_x0000_s78866" name="Document" r:id="rId4" imgW="5635601" imgH="842788" progId="Word.Document.8">
                  <p:embed/>
                </p:oleObj>
              </mc:Choice>
              <mc:Fallback>
                <p:oleObj name="Document" r:id="rId4" imgW="5635601" imgH="84278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420938"/>
                        <a:ext cx="59102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標題 1"/>
          <p:cNvSpPr txBox="1">
            <a:spLocks/>
          </p:cNvSpPr>
          <p:nvPr/>
        </p:nvSpPr>
        <p:spPr bwMode="auto">
          <a:xfrm>
            <a:off x="1187450" y="366713"/>
            <a:ext cx="79565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sz="4000" b="1" kern="0" dirty="0" smtClean="0"/>
              <a:t>二元搜尋演算法時間複雜度分析</a:t>
            </a:r>
            <a:endParaRPr lang="zh-TW" altLang="en-US" sz="4000" kern="0" dirty="0"/>
          </a:p>
        </p:txBody>
      </p:sp>
      <p:sp>
        <p:nvSpPr>
          <p:cNvPr id="7885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04354FB-E01B-48AE-BDEF-7D91D533F88B}" type="slidenum">
              <a:rPr kumimoji="0" lang="en-US" altLang="zh-TW" sz="1400" smtClean="0">
                <a:latin typeface="Arial" charset="0"/>
              </a:rPr>
              <a:pPr eaLnBrk="1" hangingPunct="1">
                <a:spcBef>
                  <a:spcPct val="0"/>
                </a:spcBef>
                <a:buClrTx/>
                <a:buSzTx/>
                <a:buFontTx/>
                <a:buNone/>
              </a:pPr>
              <a:t>13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219">
                                            <p:txEl>
                                              <p:pRg st="8" end="8"/>
                                            </p:txEl>
                                          </p:spTgt>
                                        </p:tgtEl>
                                        <p:attrNameLst>
                                          <p:attrName>style.visibility</p:attrName>
                                        </p:attrNameLst>
                                      </p:cBhvr>
                                      <p:to>
                                        <p:strVal val="visible"/>
                                      </p:to>
                                    </p:set>
                                    <p:anim calcmode="lin" valueType="num">
                                      <p:cBhvr additive="base">
                                        <p:cTn id="49"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219">
                                            <p:txEl>
                                              <p:pRg st="9" end="9"/>
                                            </p:txEl>
                                          </p:spTgt>
                                        </p:tgtEl>
                                        <p:attrNameLst>
                                          <p:attrName>style.visibility</p:attrName>
                                        </p:attrNameLst>
                                      </p:cBhvr>
                                      <p:to>
                                        <p:strVal val="visible"/>
                                      </p:to>
                                    </p:set>
                                    <p:anim calcmode="lin" valueType="num">
                                      <p:cBhvr additive="base">
                                        <p:cTn id="55"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endParaRPr lang="zh-TW" altLang="en-US" smtClean="0"/>
          </a:p>
        </p:txBody>
      </p:sp>
      <p:sp>
        <p:nvSpPr>
          <p:cNvPr id="79875"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3.</a:t>
            </a:r>
            <a:r>
              <a:rPr lang="zh-TW" altLang="en-US" sz="4800" b="1" dirty="0" smtClean="0"/>
              <a:t> 選取與中位數演算法</a:t>
            </a:r>
            <a:endParaRPr lang="en-US" altLang="zh-TW" sz="4800" dirty="0" smtClean="0"/>
          </a:p>
        </p:txBody>
      </p:sp>
      <p:sp>
        <p:nvSpPr>
          <p:cNvPr id="7987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A475C48-69CE-4E07-999C-8E3787386A29}" type="slidenum">
              <a:rPr kumimoji="0" lang="en-US" altLang="zh-TW" sz="1400" smtClean="0">
                <a:latin typeface="Arial" charset="0"/>
              </a:rPr>
              <a:pPr eaLnBrk="1" hangingPunct="1">
                <a:spcBef>
                  <a:spcPct val="0"/>
                </a:spcBef>
                <a:buClrTx/>
                <a:buSzTx/>
                <a:buFontTx/>
                <a:buNone/>
              </a:pPr>
              <a:t>14</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TW" altLang="en-US" smtClean="0"/>
              <a:t>選取與中位數問題</a:t>
            </a:r>
            <a:endParaRPr lang="en-US" altLang="zh-TW" smtClean="0"/>
          </a:p>
        </p:txBody>
      </p:sp>
      <p:sp>
        <p:nvSpPr>
          <p:cNvPr id="10243" name="Rectangle 3"/>
          <p:cNvSpPr>
            <a:spLocks noGrp="1" noChangeArrowheads="1"/>
          </p:cNvSpPr>
          <p:nvPr>
            <p:ph type="body" idx="1"/>
          </p:nvPr>
        </p:nvSpPr>
        <p:spPr>
          <a:xfrm>
            <a:off x="827088" y="2133600"/>
            <a:ext cx="8128000" cy="3998913"/>
          </a:xfrm>
        </p:spPr>
        <p:txBody>
          <a:bodyPr/>
          <a:lstStyle/>
          <a:p>
            <a:pPr algn="just">
              <a:defRPr/>
            </a:pPr>
            <a:r>
              <a:rPr lang="zh-TW" altLang="en-US" sz="2800" dirty="0" smtClean="0"/>
              <a:t>給定一個擁有</a:t>
            </a:r>
            <a:r>
              <a:rPr lang="en-US" altLang="zh-TW" sz="2800" dirty="0" smtClean="0"/>
              <a:t>n</a:t>
            </a:r>
            <a:r>
              <a:rPr lang="zh-TW" altLang="en-US" sz="2800" dirty="0" smtClean="0"/>
              <a:t>個元素的集合</a:t>
            </a:r>
            <a:r>
              <a:rPr lang="en-US" altLang="zh-TW" sz="2800" dirty="0" smtClean="0"/>
              <a:t>S</a:t>
            </a:r>
            <a:r>
              <a:rPr lang="zh-TW" altLang="en-US" sz="2800" dirty="0" smtClean="0"/>
              <a:t>，</a:t>
            </a:r>
            <a:r>
              <a:rPr lang="zh-TW" altLang="en-US" sz="2800" dirty="0" smtClean="0">
                <a:solidFill>
                  <a:srgbClr val="3333FF"/>
                </a:solidFill>
              </a:rPr>
              <a:t>選取問題</a:t>
            </a:r>
            <a:r>
              <a:rPr lang="en-US" altLang="zh-TW" sz="2800" dirty="0" smtClean="0">
                <a:solidFill>
                  <a:srgbClr val="3333FF"/>
                </a:solidFill>
              </a:rPr>
              <a:t/>
            </a:r>
            <a:br>
              <a:rPr lang="en-US" altLang="zh-TW" sz="2800" dirty="0" smtClean="0">
                <a:solidFill>
                  <a:srgbClr val="3333FF"/>
                </a:solidFill>
              </a:rPr>
            </a:br>
            <a:r>
              <a:rPr lang="en-US" altLang="zh-TW" sz="2800" dirty="0" smtClean="0">
                <a:solidFill>
                  <a:srgbClr val="3333FF"/>
                </a:solidFill>
              </a:rPr>
              <a:t>(selection problem)</a:t>
            </a:r>
            <a:r>
              <a:rPr lang="zh-TW" altLang="en-US" sz="2800" dirty="0" smtClean="0"/>
              <a:t>欲尋找</a:t>
            </a:r>
            <a:r>
              <a:rPr lang="en-US" altLang="zh-TW" sz="2800" dirty="0" smtClean="0"/>
              <a:t>S</a:t>
            </a:r>
            <a:r>
              <a:rPr lang="zh-TW" altLang="en-US" sz="2800" dirty="0" smtClean="0"/>
              <a:t>中第</a:t>
            </a:r>
            <a:r>
              <a:rPr lang="en-US" altLang="zh-TW" sz="2800" dirty="0" smtClean="0"/>
              <a:t>k</a:t>
            </a:r>
            <a:r>
              <a:rPr lang="zh-TW" altLang="en-US" sz="2800" dirty="0" smtClean="0"/>
              <a:t>小的元素。</a:t>
            </a:r>
            <a:endParaRPr lang="en-US" altLang="zh-TW" sz="2800" dirty="0" smtClean="0"/>
          </a:p>
          <a:p>
            <a:pPr algn="just">
              <a:defRPr/>
            </a:pPr>
            <a:r>
              <a:rPr lang="zh-TW" altLang="en-US" sz="2800" dirty="0" smtClean="0"/>
              <a:t>給定一個擁有</a:t>
            </a:r>
            <a:r>
              <a:rPr lang="en-US" altLang="zh-TW" sz="2800" dirty="0" smtClean="0"/>
              <a:t>n</a:t>
            </a:r>
            <a:r>
              <a:rPr lang="zh-TW" altLang="en-US" sz="2800" dirty="0" smtClean="0"/>
              <a:t>個元素的集合</a:t>
            </a:r>
            <a:r>
              <a:rPr lang="en-US" altLang="zh-TW" sz="2800" dirty="0" smtClean="0"/>
              <a:t>S</a:t>
            </a:r>
            <a:r>
              <a:rPr lang="zh-TW" altLang="en-US" sz="2800" dirty="0" smtClean="0"/>
              <a:t>，</a:t>
            </a:r>
            <a:r>
              <a:rPr lang="zh-TW" altLang="en-US" sz="2800" dirty="0" smtClean="0">
                <a:solidFill>
                  <a:srgbClr val="3333FF"/>
                </a:solidFill>
              </a:rPr>
              <a:t>中位數</a:t>
            </a:r>
            <a:r>
              <a:rPr lang="en-US" altLang="zh-TW" sz="2800" dirty="0" smtClean="0">
                <a:solidFill>
                  <a:srgbClr val="3333FF"/>
                </a:solidFill>
              </a:rPr>
              <a:t>(median)</a:t>
            </a:r>
            <a:r>
              <a:rPr lang="zh-TW" altLang="en-US" sz="2800" dirty="0" smtClean="0">
                <a:solidFill>
                  <a:srgbClr val="3333FF"/>
                </a:solidFill>
              </a:rPr>
              <a:t> 問題</a:t>
            </a:r>
            <a:r>
              <a:rPr lang="zh-TW" altLang="en-US" sz="2800" dirty="0" smtClean="0"/>
              <a:t>欲尋找</a:t>
            </a:r>
            <a:r>
              <a:rPr lang="en-US" altLang="zh-TW" sz="2800" dirty="0" smtClean="0"/>
              <a:t>S</a:t>
            </a:r>
            <a:r>
              <a:rPr lang="zh-TW" altLang="en-US" sz="2800" dirty="0" smtClean="0"/>
              <a:t>中第    小的元素。</a:t>
            </a:r>
            <a:endParaRPr lang="en-US" altLang="zh-TW" sz="2800" dirty="0" smtClean="0"/>
          </a:p>
          <a:p>
            <a:pPr algn="just">
              <a:defRPr/>
            </a:pPr>
            <a:r>
              <a:rPr lang="zh-TW" altLang="en-US" sz="2800" dirty="0" smtClean="0"/>
              <a:t>最直接的演算法</a:t>
            </a:r>
            <a:r>
              <a:rPr lang="en-US" altLang="zh-TW" sz="2800" dirty="0" smtClean="0"/>
              <a:t>: </a:t>
            </a:r>
          </a:p>
          <a:p>
            <a:pPr lvl="1" algn="just">
              <a:defRPr/>
            </a:pPr>
            <a:r>
              <a:rPr lang="zh-TW" altLang="en-US" sz="2400" dirty="0" smtClean="0"/>
              <a:t>步驟</a:t>
            </a:r>
            <a:r>
              <a:rPr lang="en-US" altLang="zh-TW" sz="2400" dirty="0" smtClean="0"/>
              <a:t>1: </a:t>
            </a:r>
            <a:r>
              <a:rPr lang="zh-TW" altLang="en-US" sz="2400" dirty="0" smtClean="0"/>
              <a:t>將</a:t>
            </a:r>
            <a:r>
              <a:rPr lang="en-US" altLang="zh-TW" sz="2400" dirty="0" smtClean="0"/>
              <a:t>n</a:t>
            </a:r>
            <a:r>
              <a:rPr lang="zh-TW" altLang="en-US" sz="2400" dirty="0" smtClean="0"/>
              <a:t>個元素依由小而大排序</a:t>
            </a:r>
            <a:endParaRPr lang="en-US" altLang="zh-TW" sz="2400" dirty="0" smtClean="0"/>
          </a:p>
          <a:p>
            <a:pPr lvl="1" algn="just">
              <a:defRPr/>
            </a:pPr>
            <a:r>
              <a:rPr lang="zh-TW" altLang="en-US" sz="2400" dirty="0" smtClean="0"/>
              <a:t>步驟</a:t>
            </a:r>
            <a:r>
              <a:rPr lang="en-US" altLang="zh-TW" sz="2400" dirty="0" smtClean="0"/>
              <a:t>2: </a:t>
            </a:r>
            <a:r>
              <a:rPr lang="zh-TW" altLang="en-US" sz="2400" dirty="0" smtClean="0"/>
              <a:t>從排序好的元素中找出第</a:t>
            </a:r>
            <a:r>
              <a:rPr lang="en-US" altLang="zh-TW" sz="2400" dirty="0" smtClean="0"/>
              <a:t>k</a:t>
            </a:r>
            <a:r>
              <a:rPr lang="zh-TW" altLang="en-US" sz="2400" dirty="0" smtClean="0"/>
              <a:t>個或第   個元素</a:t>
            </a:r>
            <a:endParaRPr lang="en-US" altLang="zh-TW" sz="2400" dirty="0" smtClean="0"/>
          </a:p>
          <a:p>
            <a:pPr marL="0" indent="0" algn="just">
              <a:buFont typeface="Wingdings" pitchFamily="2" charset="2"/>
              <a:buNone/>
              <a:defRPr/>
            </a:pPr>
            <a:r>
              <a:rPr lang="zh-TW" altLang="en-US" sz="2800" dirty="0" smtClean="0"/>
              <a:t>   時間複雜度</a:t>
            </a:r>
            <a:r>
              <a:rPr lang="en-US" altLang="zh-TW" sz="2800" dirty="0" smtClean="0"/>
              <a:t>: O(n log n)</a:t>
            </a:r>
          </a:p>
          <a:p>
            <a:pPr>
              <a:defRPr/>
            </a:pPr>
            <a:endParaRPr lang="en-US" altLang="zh-TW" sz="2800" dirty="0" smtClean="0"/>
          </a:p>
        </p:txBody>
      </p:sp>
      <p:graphicFrame>
        <p:nvGraphicFramePr>
          <p:cNvPr id="10244" name="Object 2"/>
          <p:cNvGraphicFramePr>
            <a:graphicFrameLocks noChangeAspect="1"/>
          </p:cNvGraphicFramePr>
          <p:nvPr/>
        </p:nvGraphicFramePr>
        <p:xfrm>
          <a:off x="3995738" y="3500438"/>
          <a:ext cx="358775" cy="581025"/>
        </p:xfrm>
        <a:graphic>
          <a:graphicData uri="http://schemas.openxmlformats.org/presentationml/2006/ole">
            <mc:AlternateContent xmlns:mc="http://schemas.openxmlformats.org/markup-compatibility/2006">
              <mc:Choice xmlns:v="urn:schemas-microsoft-com:vml" Requires="v">
                <p:oleObj spid="_x0000_s80927" name="Equation" r:id="rId4" imgW="279279" imgH="431613" progId="Equation.3">
                  <p:embed/>
                </p:oleObj>
              </mc:Choice>
              <mc:Fallback>
                <p:oleObj name="Equation" r:id="rId4" imgW="279279"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3500438"/>
                        <a:ext cx="35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
          <p:cNvGraphicFramePr>
            <a:graphicFrameLocks noChangeAspect="1"/>
          </p:cNvGraphicFramePr>
          <p:nvPr/>
        </p:nvGraphicFramePr>
        <p:xfrm>
          <a:off x="7019925" y="4868863"/>
          <a:ext cx="358775" cy="581025"/>
        </p:xfrm>
        <a:graphic>
          <a:graphicData uri="http://schemas.openxmlformats.org/presentationml/2006/ole">
            <mc:AlternateContent xmlns:mc="http://schemas.openxmlformats.org/markup-compatibility/2006">
              <mc:Choice xmlns:v="urn:schemas-microsoft-com:vml" Requires="v">
                <p:oleObj spid="_x0000_s80928" name="Equation" r:id="rId6" imgW="279279" imgH="431613" progId="Equation.3">
                  <p:embed/>
                </p:oleObj>
              </mc:Choice>
              <mc:Fallback>
                <p:oleObj name="Equation" r:id="rId6" imgW="279279"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4868863"/>
                        <a:ext cx="35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D7F9E31-2181-4D81-BD12-FD877C8BE7D0}" type="slidenum">
              <a:rPr kumimoji="0" lang="en-US" altLang="zh-TW" sz="1400" smtClean="0">
                <a:latin typeface="Arial" charset="0"/>
              </a:rPr>
              <a:pPr eaLnBrk="1" hangingPunct="1">
                <a:spcBef>
                  <a:spcPct val="0"/>
                </a:spcBef>
                <a:buClrTx/>
                <a:buSzTx/>
                <a:buFontTx/>
                <a:buNone/>
              </a:pPr>
              <a:t>15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4"/>
                                        </p:tgtEl>
                                        <p:attrNameLst>
                                          <p:attrName>style.visibility</p:attrName>
                                        </p:attrNameLst>
                                      </p:cBhvr>
                                      <p:to>
                                        <p:strVal val="visible"/>
                                      </p:to>
                                    </p:set>
                                    <p:anim calcmode="lin" valueType="num">
                                      <p:cBhvr additive="base">
                                        <p:cTn id="17" dur="500" fill="hold"/>
                                        <p:tgtEl>
                                          <p:spTgt spid="10244"/>
                                        </p:tgtEl>
                                        <p:attrNameLst>
                                          <p:attrName>ppt_x</p:attrName>
                                        </p:attrNameLst>
                                      </p:cBhvr>
                                      <p:tavLst>
                                        <p:tav tm="0">
                                          <p:val>
                                            <p:strVal val="#ppt_x"/>
                                          </p:val>
                                        </p:tav>
                                        <p:tav tm="100000">
                                          <p:val>
                                            <p:strVal val="#ppt_x"/>
                                          </p:val>
                                        </p:tav>
                                      </p:tavLst>
                                    </p:anim>
                                    <p:anim calcmode="lin" valueType="num">
                                      <p:cBhvr additive="base">
                                        <p:cTn id="1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3">
                                            <p:txEl>
                                              <p:pRg st="2" end="2"/>
                                            </p:txEl>
                                          </p:spTgt>
                                        </p:tgtEl>
                                        <p:attrNameLst>
                                          <p:attrName>style.visibility</p:attrName>
                                        </p:attrNameLst>
                                      </p:cBhvr>
                                      <p:to>
                                        <p:strVal val="visible"/>
                                      </p:to>
                                    </p:set>
                                    <p:anim calcmode="lin" valueType="num">
                                      <p:cBhvr additive="base">
                                        <p:cTn id="2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243">
                                            <p:txEl>
                                              <p:pRg st="3" end="3"/>
                                            </p:txEl>
                                          </p:spTgt>
                                        </p:tgtEl>
                                        <p:attrNameLst>
                                          <p:attrName>style.visibility</p:attrName>
                                        </p:attrNameLst>
                                      </p:cBhvr>
                                      <p:to>
                                        <p:strVal val="visible"/>
                                      </p:to>
                                    </p:set>
                                    <p:anim calcmode="lin" valueType="num">
                                      <p:cBhvr additive="base">
                                        <p:cTn id="2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 calcmode="lin" valueType="num">
                                      <p:cBhvr additive="base">
                                        <p:cTn id="3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243">
                                            <p:txEl>
                                              <p:pRg st="5" end="5"/>
                                            </p:txEl>
                                          </p:spTgt>
                                        </p:tgtEl>
                                        <p:attrNameLst>
                                          <p:attrName>style.visibility</p:attrName>
                                        </p:attrNameLst>
                                      </p:cBhvr>
                                      <p:to>
                                        <p:strVal val="visible"/>
                                      </p:to>
                                    </p:set>
                                    <p:anim calcmode="lin" valueType="num">
                                      <p:cBhvr additive="base">
                                        <p:cTn id="4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TW" altLang="en-US" smtClean="0"/>
              <a:t>以刪尋策略解決選取問題</a:t>
            </a:r>
            <a:endParaRPr lang="en-US" altLang="zh-TW" smtClean="0"/>
          </a:p>
        </p:txBody>
      </p:sp>
      <p:sp>
        <p:nvSpPr>
          <p:cNvPr id="81923" name="Rectangle 3"/>
          <p:cNvSpPr>
            <a:spLocks noGrp="1" noChangeArrowheads="1"/>
          </p:cNvSpPr>
          <p:nvPr>
            <p:ph type="body" idx="1"/>
          </p:nvPr>
        </p:nvSpPr>
        <p:spPr/>
        <p:txBody>
          <a:bodyPr/>
          <a:lstStyle/>
          <a:p>
            <a:pPr algn="just"/>
            <a:r>
              <a:rPr lang="zh-TW" altLang="en-US" sz="2000" smtClean="0"/>
              <a:t>令</a:t>
            </a:r>
            <a:r>
              <a:rPr lang="en-US" altLang="zh-TW" sz="2000" smtClean="0"/>
              <a:t>S={a</a:t>
            </a:r>
            <a:r>
              <a:rPr lang="en-US" altLang="zh-TW" sz="2000" baseline="-30000" smtClean="0"/>
              <a:t>1</a:t>
            </a:r>
            <a:r>
              <a:rPr lang="en-US" altLang="zh-TW" sz="2000" smtClean="0"/>
              <a:t>, a</a:t>
            </a:r>
            <a:r>
              <a:rPr lang="en-US" altLang="zh-TW" sz="2000" baseline="-30000" smtClean="0"/>
              <a:t>2</a:t>
            </a:r>
            <a:r>
              <a:rPr lang="en-US" altLang="zh-TW" sz="2000" smtClean="0"/>
              <a:t>, …, a</a:t>
            </a:r>
            <a:r>
              <a:rPr lang="en-US" altLang="zh-TW" sz="2000" baseline="-30000" smtClean="0"/>
              <a:t>n</a:t>
            </a:r>
            <a:r>
              <a:rPr lang="en-US" altLang="zh-TW" sz="2000" smtClean="0"/>
              <a:t>}</a:t>
            </a:r>
          </a:p>
          <a:p>
            <a:pPr algn="just"/>
            <a:r>
              <a:rPr lang="zh-TW" altLang="en-US" sz="2000" smtClean="0"/>
              <a:t>找出</a:t>
            </a:r>
            <a:r>
              <a:rPr lang="en-US" altLang="zh-TW" sz="2000" smtClean="0"/>
              <a:t> p </a:t>
            </a:r>
            <a:r>
              <a:rPr lang="en-US" altLang="zh-TW" sz="2000" smtClean="0">
                <a:sym typeface="Symbol" pitchFamily="18" charset="2"/>
              </a:rPr>
              <a:t></a:t>
            </a:r>
            <a:r>
              <a:rPr lang="en-US" altLang="zh-TW" sz="2000" smtClean="0"/>
              <a:t> S, </a:t>
            </a:r>
            <a:r>
              <a:rPr lang="zh-TW" altLang="en-US" sz="2000" smtClean="0"/>
              <a:t>用</a:t>
            </a:r>
            <a:r>
              <a:rPr lang="en-US" altLang="zh-TW" sz="2000" smtClean="0"/>
              <a:t> p </a:t>
            </a:r>
            <a:r>
              <a:rPr lang="zh-TW" altLang="en-US" sz="2000" smtClean="0"/>
              <a:t>將 </a:t>
            </a:r>
            <a:r>
              <a:rPr lang="en-US" altLang="zh-TW" sz="2000" smtClean="0"/>
              <a:t>S </a:t>
            </a:r>
            <a:r>
              <a:rPr lang="zh-TW" altLang="en-US" sz="2000" smtClean="0"/>
              <a:t>分割成</a:t>
            </a:r>
            <a:r>
              <a:rPr lang="en-US" altLang="zh-TW" sz="2000" smtClean="0"/>
              <a:t> 3 </a:t>
            </a:r>
            <a:r>
              <a:rPr lang="zh-TW" altLang="en-US" sz="2000" smtClean="0"/>
              <a:t>個子集合</a:t>
            </a:r>
            <a:r>
              <a:rPr lang="en-US" altLang="zh-TW" sz="2000" smtClean="0"/>
              <a:t> S</a:t>
            </a:r>
            <a:r>
              <a:rPr lang="en-US" altLang="zh-TW" sz="2000" baseline="-30000" smtClean="0"/>
              <a:t>1 </a:t>
            </a:r>
            <a:r>
              <a:rPr lang="en-US" altLang="zh-TW" sz="2000" smtClean="0"/>
              <a:t>, S</a:t>
            </a:r>
            <a:r>
              <a:rPr lang="en-US" altLang="zh-TW" sz="2000" baseline="-30000" smtClean="0"/>
              <a:t>2 </a:t>
            </a:r>
            <a:r>
              <a:rPr lang="en-US" altLang="zh-TW" sz="2000" smtClean="0"/>
              <a:t>, S</a:t>
            </a:r>
            <a:r>
              <a:rPr lang="en-US" altLang="zh-TW" sz="2000" baseline="-30000" smtClean="0"/>
              <a:t>3</a:t>
            </a:r>
            <a:r>
              <a:rPr lang="en-US" altLang="zh-TW" sz="2000" smtClean="0"/>
              <a:t>: </a:t>
            </a:r>
          </a:p>
          <a:p>
            <a:pPr lvl="1"/>
            <a:r>
              <a:rPr lang="en-US" altLang="zh-TW" sz="2000" smtClean="0"/>
              <a:t>S</a:t>
            </a:r>
            <a:r>
              <a:rPr lang="en-US" altLang="zh-TW" sz="2000" baseline="-30000" smtClean="0"/>
              <a:t>1</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&lt;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pPr lvl="1"/>
            <a:r>
              <a:rPr lang="en-US" altLang="zh-TW" sz="2000" smtClean="0"/>
              <a:t>S</a:t>
            </a:r>
            <a:r>
              <a:rPr lang="en-US" altLang="zh-TW" sz="2000" baseline="-30000" smtClean="0"/>
              <a:t>2</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pPr lvl="1"/>
            <a:r>
              <a:rPr lang="en-US" altLang="zh-TW" sz="2000" smtClean="0"/>
              <a:t>S</a:t>
            </a:r>
            <a:r>
              <a:rPr lang="en-US" altLang="zh-TW" sz="2000" baseline="-30000" smtClean="0"/>
              <a:t>3</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&gt;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r>
              <a:rPr lang="zh-TW" altLang="en-US" sz="2000" smtClean="0"/>
              <a:t>若</a:t>
            </a:r>
            <a:r>
              <a:rPr lang="en-US" altLang="zh-TW" sz="2000" smtClean="0"/>
              <a:t> |S</a:t>
            </a:r>
            <a:r>
              <a:rPr lang="en-US" altLang="zh-TW" sz="2000" baseline="-30000" smtClean="0"/>
              <a:t>1</a:t>
            </a:r>
            <a:r>
              <a:rPr lang="en-US" altLang="zh-TW" sz="2000" smtClean="0"/>
              <a:t>| &gt; k </a:t>
            </a:r>
            <a:r>
              <a:rPr lang="zh-TW" altLang="en-US" sz="2000" smtClean="0"/>
              <a:t>，代表第</a:t>
            </a:r>
            <a:r>
              <a:rPr lang="en-US" altLang="zh-TW" sz="2000" smtClean="0"/>
              <a:t>k</a:t>
            </a:r>
            <a:r>
              <a:rPr lang="zh-TW" altLang="en-US" sz="2000" smtClean="0"/>
              <a:t>小的元素在</a:t>
            </a:r>
            <a:r>
              <a:rPr lang="en-US" altLang="zh-TW" sz="2000" smtClean="0"/>
              <a:t>S</a:t>
            </a:r>
            <a:r>
              <a:rPr lang="en-US" altLang="zh-TW" sz="2000" baseline="-30000" smtClean="0"/>
              <a:t>1</a:t>
            </a:r>
            <a:r>
              <a:rPr lang="zh-TW" altLang="en-US" sz="2000" smtClean="0"/>
              <a:t>中，我們可刪除</a:t>
            </a:r>
            <a:r>
              <a:rPr lang="en-US" altLang="zh-TW" sz="2000" smtClean="0"/>
              <a:t>S</a:t>
            </a:r>
            <a:r>
              <a:rPr lang="en-US" altLang="zh-TW" sz="2000" baseline="-30000" smtClean="0"/>
              <a:t>2</a:t>
            </a:r>
            <a:r>
              <a:rPr lang="zh-TW" altLang="en-US" sz="2000" smtClean="0"/>
              <a:t>和</a:t>
            </a:r>
            <a:r>
              <a:rPr lang="en-US" altLang="zh-TW" sz="2000" smtClean="0"/>
              <a:t>S</a:t>
            </a:r>
            <a:r>
              <a:rPr lang="en-US" altLang="zh-TW" sz="2000" baseline="-30000" smtClean="0"/>
              <a:t>3</a:t>
            </a:r>
            <a:r>
              <a:rPr lang="zh-TW" altLang="en-US" sz="2000" smtClean="0"/>
              <a:t>。</a:t>
            </a:r>
            <a:endParaRPr lang="en-US" altLang="zh-TW" sz="2000" smtClean="0"/>
          </a:p>
          <a:p>
            <a:r>
              <a:rPr lang="zh-TW" altLang="en-US" sz="2000" smtClean="0"/>
              <a:t>否則，若</a:t>
            </a:r>
            <a:r>
              <a:rPr lang="en-US" altLang="zh-TW" sz="2000" smtClean="0"/>
              <a:t> |S</a:t>
            </a:r>
            <a:r>
              <a:rPr lang="en-US" altLang="zh-TW" sz="2000" baseline="-30000" smtClean="0"/>
              <a:t>1</a:t>
            </a:r>
            <a:r>
              <a:rPr lang="en-US" altLang="zh-TW" sz="2000" smtClean="0"/>
              <a:t>| + |S</a:t>
            </a:r>
            <a:r>
              <a:rPr lang="en-US" altLang="zh-TW" sz="2000" baseline="-30000" smtClean="0"/>
              <a:t>2</a:t>
            </a:r>
            <a:r>
              <a:rPr lang="en-US" altLang="zh-TW" sz="2000" smtClean="0"/>
              <a:t>| &gt; k</a:t>
            </a:r>
            <a:r>
              <a:rPr lang="zh-TW" altLang="en-US" sz="2000" smtClean="0"/>
              <a:t>，則</a:t>
            </a:r>
            <a:r>
              <a:rPr lang="en-US" altLang="zh-TW" sz="2000" smtClean="0"/>
              <a:t> p </a:t>
            </a:r>
            <a:r>
              <a:rPr lang="zh-TW" altLang="en-US" sz="2000" smtClean="0"/>
              <a:t>就是 </a:t>
            </a:r>
            <a:r>
              <a:rPr lang="en-US" altLang="zh-TW" sz="2000" smtClean="0"/>
              <a:t>S</a:t>
            </a:r>
            <a:r>
              <a:rPr lang="zh-TW" altLang="en-US" sz="2000" smtClean="0"/>
              <a:t> 中第 </a:t>
            </a:r>
            <a:r>
              <a:rPr lang="en-US" altLang="zh-TW" sz="2000" smtClean="0"/>
              <a:t>k</a:t>
            </a:r>
            <a:r>
              <a:rPr lang="zh-TW" altLang="en-US" sz="2000" smtClean="0"/>
              <a:t> 小的元素。</a:t>
            </a:r>
            <a:endParaRPr lang="en-US" altLang="zh-TW" sz="2000" smtClean="0"/>
          </a:p>
          <a:p>
            <a:r>
              <a:rPr lang="zh-TW" altLang="en-US" sz="2000" smtClean="0"/>
              <a:t>否則，代表第 </a:t>
            </a:r>
            <a:r>
              <a:rPr lang="en-US" altLang="zh-TW" sz="2000" smtClean="0"/>
              <a:t>k</a:t>
            </a:r>
            <a:r>
              <a:rPr lang="zh-TW" altLang="en-US" sz="2000" smtClean="0"/>
              <a:t> 小的元素是</a:t>
            </a:r>
            <a:r>
              <a:rPr lang="en-US" altLang="zh-TW" sz="2000" smtClean="0"/>
              <a:t>S</a:t>
            </a:r>
            <a:r>
              <a:rPr lang="en-US" altLang="zh-TW" sz="2000" baseline="-30000" smtClean="0"/>
              <a:t>3</a:t>
            </a:r>
            <a:r>
              <a:rPr lang="zh-TW" altLang="en-US" sz="2000" smtClean="0"/>
              <a:t>中第</a:t>
            </a:r>
            <a:r>
              <a:rPr lang="en-US" altLang="zh-TW" sz="2000" smtClean="0"/>
              <a:t>(k - |S</a:t>
            </a:r>
            <a:r>
              <a:rPr lang="en-US" altLang="zh-TW" sz="2000" baseline="-30000" smtClean="0"/>
              <a:t>1</a:t>
            </a:r>
            <a:r>
              <a:rPr lang="en-US" altLang="zh-TW" sz="2000" smtClean="0"/>
              <a:t>| - |S</a:t>
            </a:r>
            <a:r>
              <a:rPr lang="en-US" altLang="zh-TW" sz="2000" baseline="-30000" smtClean="0"/>
              <a:t>2</a:t>
            </a:r>
            <a:r>
              <a:rPr lang="en-US" altLang="zh-TW" sz="2000" smtClean="0"/>
              <a:t>|)</a:t>
            </a:r>
            <a:r>
              <a:rPr lang="zh-TW" altLang="en-US" sz="2000" smtClean="0"/>
              <a:t>小的元素，我們可刪除</a:t>
            </a:r>
            <a:r>
              <a:rPr lang="en-US" altLang="zh-TW" sz="2000" smtClean="0"/>
              <a:t>S</a:t>
            </a:r>
            <a:r>
              <a:rPr lang="en-US" altLang="zh-TW" sz="2000" baseline="-30000" smtClean="0"/>
              <a:t>1</a:t>
            </a:r>
            <a:r>
              <a:rPr lang="zh-TW" altLang="en-US" sz="2000" smtClean="0"/>
              <a:t>和</a:t>
            </a:r>
            <a:r>
              <a:rPr lang="en-US" altLang="zh-TW" sz="2000" smtClean="0"/>
              <a:t>S</a:t>
            </a:r>
            <a:r>
              <a:rPr lang="en-US" altLang="zh-TW" sz="2000" baseline="-30000" smtClean="0"/>
              <a:t>2</a:t>
            </a:r>
            <a:r>
              <a:rPr lang="zh-TW" altLang="en-US" sz="2000" smtClean="0"/>
              <a:t>。</a:t>
            </a:r>
            <a:endParaRPr lang="en-US" altLang="zh-TW" sz="2000" smtClean="0"/>
          </a:p>
          <a:p>
            <a:endParaRPr lang="en-US" altLang="zh-TW" sz="2000" smtClean="0"/>
          </a:p>
        </p:txBody>
      </p:sp>
      <p:sp>
        <p:nvSpPr>
          <p:cNvPr id="819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8566077-66D2-4A0A-83AC-D3CCA3120E74}" type="slidenum">
              <a:rPr kumimoji="0" lang="en-US" altLang="zh-TW" sz="1400" smtClean="0">
                <a:latin typeface="Arial" charset="0"/>
              </a:rPr>
              <a:pPr eaLnBrk="1" hangingPunct="1">
                <a:spcBef>
                  <a:spcPct val="0"/>
                </a:spcBef>
                <a:buClrTx/>
                <a:buSzTx/>
                <a:buFontTx/>
                <a:buNone/>
              </a:pPr>
              <a:t>16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066800" y="1752600"/>
            <a:ext cx="7888288" cy="1957388"/>
          </a:xfrm>
        </p:spPr>
        <p:txBody>
          <a:bodyPr/>
          <a:lstStyle/>
          <a:p>
            <a:r>
              <a:rPr lang="en-US" altLang="zh-TW" sz="2000" smtClean="0"/>
              <a:t>Q:</a:t>
            </a:r>
            <a:r>
              <a:rPr lang="zh-TW" altLang="en-US" sz="2000" smtClean="0"/>
              <a:t> 如何選擇 </a:t>
            </a:r>
            <a:r>
              <a:rPr lang="en-US" altLang="zh-TW" sz="2000" smtClean="0"/>
              <a:t>p?</a:t>
            </a:r>
          </a:p>
          <a:p>
            <a:r>
              <a:rPr lang="en-US" altLang="zh-TW" sz="2000" smtClean="0"/>
              <a:t>A:</a:t>
            </a:r>
            <a:r>
              <a:rPr lang="zh-TW" altLang="en-US" sz="2000" smtClean="0"/>
              <a:t> </a:t>
            </a:r>
            <a:r>
              <a:rPr lang="zh-TW" altLang="en-US" sz="2000" smtClean="0">
                <a:solidFill>
                  <a:srgbClr val="3333FF"/>
                </a:solidFill>
              </a:rPr>
              <a:t>中位數的中位數</a:t>
            </a:r>
            <a:endParaRPr lang="en-US" altLang="zh-TW" sz="2000" smtClean="0">
              <a:solidFill>
                <a:srgbClr val="3333FF"/>
              </a:solidFill>
            </a:endParaRPr>
          </a:p>
          <a:p>
            <a:r>
              <a:rPr lang="en-US" altLang="zh-TW" sz="2000" smtClean="0"/>
              <a:t>How: </a:t>
            </a:r>
            <a:r>
              <a:rPr lang="zh-TW" altLang="en-US" sz="2000" smtClean="0"/>
              <a:t>將</a:t>
            </a:r>
            <a:r>
              <a:rPr lang="en-US" altLang="zh-TW" sz="2000" smtClean="0"/>
              <a:t>n</a:t>
            </a:r>
            <a:r>
              <a:rPr lang="zh-TW" altLang="en-US" sz="2000" smtClean="0"/>
              <a:t>個元素分割成</a:t>
            </a:r>
            <a:r>
              <a:rPr lang="zh-TW" altLang="en-US" sz="2000" smtClean="0">
                <a:sym typeface="Symbol" pitchFamily="18" charset="2"/>
              </a:rPr>
              <a:t></a:t>
            </a:r>
            <a:r>
              <a:rPr lang="en-US" altLang="zh-TW" sz="2000" smtClean="0">
                <a:sym typeface="Symbol" pitchFamily="18" charset="2"/>
              </a:rPr>
              <a:t>n/5</a:t>
            </a:r>
            <a:r>
              <a:rPr lang="zh-TW" altLang="en-US" sz="2000" smtClean="0">
                <a:sym typeface="Symbol" pitchFamily="18" charset="2"/>
              </a:rPr>
              <a:t></a:t>
            </a:r>
            <a:r>
              <a:rPr lang="zh-TW" altLang="en-US" sz="2000" smtClean="0"/>
              <a:t>個</a:t>
            </a:r>
            <a:r>
              <a:rPr lang="zh-TW" altLang="en-US" sz="2000" smtClean="0">
                <a:solidFill>
                  <a:srgbClr val="3333FF"/>
                </a:solidFill>
              </a:rPr>
              <a:t>大小為</a:t>
            </a:r>
            <a:r>
              <a:rPr lang="en-US" altLang="zh-TW" sz="2000" smtClean="0">
                <a:solidFill>
                  <a:srgbClr val="3333FF"/>
                </a:solidFill>
              </a:rPr>
              <a:t>5</a:t>
            </a:r>
            <a:r>
              <a:rPr lang="zh-TW" altLang="en-US" sz="2000" smtClean="0"/>
              <a:t>的子集合，找出每個子集合的中位數，然後再找出這些中位數的中位數。</a:t>
            </a:r>
            <a:endParaRPr lang="en-US" altLang="zh-TW" sz="2000" smtClean="0"/>
          </a:p>
          <a:p>
            <a:r>
              <a:rPr lang="zh-TW" altLang="en-US" sz="2000" smtClean="0"/>
              <a:t>問題</a:t>
            </a:r>
            <a:r>
              <a:rPr lang="en-US" altLang="zh-TW" sz="2000" smtClean="0"/>
              <a:t>:</a:t>
            </a:r>
            <a:r>
              <a:rPr lang="zh-TW" altLang="en-US" sz="2000" smtClean="0"/>
              <a:t> 為什麼選擇子集合的大小為</a:t>
            </a:r>
            <a:r>
              <a:rPr lang="en-US" altLang="zh-TW" sz="2000" smtClean="0">
                <a:solidFill>
                  <a:srgbClr val="3333FF"/>
                </a:solidFill>
              </a:rPr>
              <a:t>5</a:t>
            </a:r>
            <a:r>
              <a:rPr lang="en-US" altLang="zh-TW" sz="2000" smtClean="0"/>
              <a:t>?3</a:t>
            </a:r>
            <a:r>
              <a:rPr lang="zh-TW" altLang="en-US" sz="2000" smtClean="0"/>
              <a:t>可以嗎</a:t>
            </a:r>
            <a:r>
              <a:rPr lang="en-US" altLang="zh-TW" sz="2000" smtClean="0"/>
              <a:t>?4</a:t>
            </a:r>
            <a:r>
              <a:rPr lang="zh-TW" altLang="en-US" sz="2000" smtClean="0"/>
              <a:t>可以嗎</a:t>
            </a:r>
            <a:r>
              <a:rPr lang="en-US" altLang="zh-TW" sz="2000" smtClean="0"/>
              <a:t>?6</a:t>
            </a:r>
            <a:r>
              <a:rPr lang="zh-TW" altLang="en-US" sz="2000" smtClean="0"/>
              <a:t>可以嗎</a:t>
            </a:r>
            <a:r>
              <a:rPr lang="en-US" altLang="zh-TW" sz="2000" smtClean="0"/>
              <a:t>?</a:t>
            </a:r>
          </a:p>
        </p:txBody>
      </p:sp>
      <p:sp>
        <p:nvSpPr>
          <p:cNvPr id="12293" name="Oval 5"/>
          <p:cNvSpPr>
            <a:spLocks noChangeArrowheads="1"/>
          </p:cNvSpPr>
          <p:nvPr/>
        </p:nvSpPr>
        <p:spPr bwMode="auto">
          <a:xfrm>
            <a:off x="26654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4" name="Oval 6"/>
          <p:cNvSpPr>
            <a:spLocks noChangeArrowheads="1"/>
          </p:cNvSpPr>
          <p:nvPr/>
        </p:nvSpPr>
        <p:spPr bwMode="auto">
          <a:xfrm>
            <a:off x="31226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5" name="Oval 7"/>
          <p:cNvSpPr>
            <a:spLocks noChangeArrowheads="1"/>
          </p:cNvSpPr>
          <p:nvPr/>
        </p:nvSpPr>
        <p:spPr bwMode="auto">
          <a:xfrm>
            <a:off x="35798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6" name="Oval 8"/>
          <p:cNvSpPr>
            <a:spLocks noChangeArrowheads="1"/>
          </p:cNvSpPr>
          <p:nvPr/>
        </p:nvSpPr>
        <p:spPr bwMode="auto">
          <a:xfrm>
            <a:off x="40370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7" name="Oval 9"/>
          <p:cNvSpPr>
            <a:spLocks noChangeArrowheads="1"/>
          </p:cNvSpPr>
          <p:nvPr/>
        </p:nvSpPr>
        <p:spPr bwMode="auto">
          <a:xfrm>
            <a:off x="44942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9" name="Oval 11"/>
          <p:cNvSpPr>
            <a:spLocks noChangeArrowheads="1"/>
          </p:cNvSpPr>
          <p:nvPr/>
        </p:nvSpPr>
        <p:spPr bwMode="auto">
          <a:xfrm>
            <a:off x="49514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0" name="Oval 12"/>
          <p:cNvSpPr>
            <a:spLocks noChangeArrowheads="1"/>
          </p:cNvSpPr>
          <p:nvPr/>
        </p:nvSpPr>
        <p:spPr bwMode="auto">
          <a:xfrm>
            <a:off x="54086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6" name="Oval 18"/>
          <p:cNvSpPr>
            <a:spLocks noChangeArrowheads="1"/>
          </p:cNvSpPr>
          <p:nvPr/>
        </p:nvSpPr>
        <p:spPr bwMode="auto">
          <a:xfrm>
            <a:off x="26654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7" name="Oval 19"/>
          <p:cNvSpPr>
            <a:spLocks noChangeArrowheads="1"/>
          </p:cNvSpPr>
          <p:nvPr/>
        </p:nvSpPr>
        <p:spPr bwMode="auto">
          <a:xfrm>
            <a:off x="31226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8" name="Oval 20"/>
          <p:cNvSpPr>
            <a:spLocks noChangeArrowheads="1"/>
          </p:cNvSpPr>
          <p:nvPr/>
        </p:nvSpPr>
        <p:spPr bwMode="auto">
          <a:xfrm>
            <a:off x="35798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9" name="Oval 21"/>
          <p:cNvSpPr>
            <a:spLocks noChangeArrowheads="1"/>
          </p:cNvSpPr>
          <p:nvPr/>
        </p:nvSpPr>
        <p:spPr bwMode="auto">
          <a:xfrm>
            <a:off x="40370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0" name="Oval 22"/>
          <p:cNvSpPr>
            <a:spLocks noChangeArrowheads="1"/>
          </p:cNvSpPr>
          <p:nvPr/>
        </p:nvSpPr>
        <p:spPr bwMode="auto">
          <a:xfrm>
            <a:off x="44942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1" name="Oval 23"/>
          <p:cNvSpPr>
            <a:spLocks noChangeArrowheads="1"/>
          </p:cNvSpPr>
          <p:nvPr/>
        </p:nvSpPr>
        <p:spPr bwMode="auto">
          <a:xfrm>
            <a:off x="49514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2" name="Oval 24"/>
          <p:cNvSpPr>
            <a:spLocks noChangeArrowheads="1"/>
          </p:cNvSpPr>
          <p:nvPr/>
        </p:nvSpPr>
        <p:spPr bwMode="auto">
          <a:xfrm>
            <a:off x="54086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4" name="Oval 26"/>
          <p:cNvSpPr>
            <a:spLocks noChangeArrowheads="1"/>
          </p:cNvSpPr>
          <p:nvPr/>
        </p:nvSpPr>
        <p:spPr bwMode="auto">
          <a:xfrm>
            <a:off x="26654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5" name="Oval 27"/>
          <p:cNvSpPr>
            <a:spLocks noChangeArrowheads="1"/>
          </p:cNvSpPr>
          <p:nvPr/>
        </p:nvSpPr>
        <p:spPr bwMode="auto">
          <a:xfrm>
            <a:off x="31226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6" name="Oval 28"/>
          <p:cNvSpPr>
            <a:spLocks noChangeArrowheads="1"/>
          </p:cNvSpPr>
          <p:nvPr/>
        </p:nvSpPr>
        <p:spPr bwMode="auto">
          <a:xfrm>
            <a:off x="35798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7" name="Oval 29"/>
          <p:cNvSpPr>
            <a:spLocks noChangeArrowheads="1"/>
          </p:cNvSpPr>
          <p:nvPr/>
        </p:nvSpPr>
        <p:spPr bwMode="auto">
          <a:xfrm>
            <a:off x="40370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8" name="Oval 30"/>
          <p:cNvSpPr>
            <a:spLocks noChangeArrowheads="1"/>
          </p:cNvSpPr>
          <p:nvPr/>
        </p:nvSpPr>
        <p:spPr bwMode="auto">
          <a:xfrm>
            <a:off x="44942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9" name="Oval 31"/>
          <p:cNvSpPr>
            <a:spLocks noChangeArrowheads="1"/>
          </p:cNvSpPr>
          <p:nvPr/>
        </p:nvSpPr>
        <p:spPr bwMode="auto">
          <a:xfrm>
            <a:off x="49514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0" name="Oval 32"/>
          <p:cNvSpPr>
            <a:spLocks noChangeArrowheads="1"/>
          </p:cNvSpPr>
          <p:nvPr/>
        </p:nvSpPr>
        <p:spPr bwMode="auto">
          <a:xfrm>
            <a:off x="54086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2" name="Oval 34"/>
          <p:cNvSpPr>
            <a:spLocks noChangeArrowheads="1"/>
          </p:cNvSpPr>
          <p:nvPr/>
        </p:nvSpPr>
        <p:spPr bwMode="auto">
          <a:xfrm>
            <a:off x="26654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3" name="Oval 35"/>
          <p:cNvSpPr>
            <a:spLocks noChangeArrowheads="1"/>
          </p:cNvSpPr>
          <p:nvPr/>
        </p:nvSpPr>
        <p:spPr bwMode="auto">
          <a:xfrm>
            <a:off x="31226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4" name="Oval 36"/>
          <p:cNvSpPr>
            <a:spLocks noChangeArrowheads="1"/>
          </p:cNvSpPr>
          <p:nvPr/>
        </p:nvSpPr>
        <p:spPr bwMode="auto">
          <a:xfrm>
            <a:off x="35798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5" name="Oval 37"/>
          <p:cNvSpPr>
            <a:spLocks noChangeArrowheads="1"/>
          </p:cNvSpPr>
          <p:nvPr/>
        </p:nvSpPr>
        <p:spPr bwMode="auto">
          <a:xfrm>
            <a:off x="40370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6" name="Oval 38"/>
          <p:cNvSpPr>
            <a:spLocks noChangeArrowheads="1"/>
          </p:cNvSpPr>
          <p:nvPr/>
        </p:nvSpPr>
        <p:spPr bwMode="auto">
          <a:xfrm>
            <a:off x="44942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7" name="Oval 39"/>
          <p:cNvSpPr>
            <a:spLocks noChangeArrowheads="1"/>
          </p:cNvSpPr>
          <p:nvPr/>
        </p:nvSpPr>
        <p:spPr bwMode="auto">
          <a:xfrm>
            <a:off x="49514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8" name="Oval 40"/>
          <p:cNvSpPr>
            <a:spLocks noChangeArrowheads="1"/>
          </p:cNvSpPr>
          <p:nvPr/>
        </p:nvSpPr>
        <p:spPr bwMode="auto">
          <a:xfrm>
            <a:off x="54086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0" name="Oval 42"/>
          <p:cNvSpPr>
            <a:spLocks noChangeArrowheads="1"/>
          </p:cNvSpPr>
          <p:nvPr/>
        </p:nvSpPr>
        <p:spPr bwMode="auto">
          <a:xfrm>
            <a:off x="26654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1" name="Oval 43"/>
          <p:cNvSpPr>
            <a:spLocks noChangeArrowheads="1"/>
          </p:cNvSpPr>
          <p:nvPr/>
        </p:nvSpPr>
        <p:spPr bwMode="auto">
          <a:xfrm>
            <a:off x="31226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2" name="Oval 44"/>
          <p:cNvSpPr>
            <a:spLocks noChangeArrowheads="1"/>
          </p:cNvSpPr>
          <p:nvPr/>
        </p:nvSpPr>
        <p:spPr bwMode="auto">
          <a:xfrm>
            <a:off x="35798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3" name="Oval 45"/>
          <p:cNvSpPr>
            <a:spLocks noChangeArrowheads="1"/>
          </p:cNvSpPr>
          <p:nvPr/>
        </p:nvSpPr>
        <p:spPr bwMode="auto">
          <a:xfrm>
            <a:off x="40370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4" name="Oval 46"/>
          <p:cNvSpPr>
            <a:spLocks noChangeArrowheads="1"/>
          </p:cNvSpPr>
          <p:nvPr/>
        </p:nvSpPr>
        <p:spPr bwMode="auto">
          <a:xfrm>
            <a:off x="44942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5" name="Oval 47"/>
          <p:cNvSpPr>
            <a:spLocks noChangeArrowheads="1"/>
          </p:cNvSpPr>
          <p:nvPr/>
        </p:nvSpPr>
        <p:spPr bwMode="auto">
          <a:xfrm>
            <a:off x="49514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6" name="Oval 48"/>
          <p:cNvSpPr>
            <a:spLocks noChangeArrowheads="1"/>
          </p:cNvSpPr>
          <p:nvPr/>
        </p:nvSpPr>
        <p:spPr bwMode="auto">
          <a:xfrm>
            <a:off x="54086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8" name="Rectangle 50"/>
          <p:cNvSpPr>
            <a:spLocks noChangeArrowheads="1"/>
          </p:cNvSpPr>
          <p:nvPr/>
        </p:nvSpPr>
        <p:spPr bwMode="auto">
          <a:xfrm>
            <a:off x="2411413" y="4043363"/>
            <a:ext cx="1970087" cy="13716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9" name="Rectangle 51"/>
          <p:cNvSpPr>
            <a:spLocks noChangeArrowheads="1"/>
          </p:cNvSpPr>
          <p:nvPr/>
        </p:nvSpPr>
        <p:spPr bwMode="auto">
          <a:xfrm>
            <a:off x="3808413" y="4838700"/>
            <a:ext cx="1987550" cy="13716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41" name="Line 53"/>
          <p:cNvSpPr>
            <a:spLocks noChangeShapeType="1"/>
          </p:cNvSpPr>
          <p:nvPr/>
        </p:nvSpPr>
        <p:spPr bwMode="auto">
          <a:xfrm flipV="1">
            <a:off x="3403600" y="3709988"/>
            <a:ext cx="1588" cy="342900"/>
          </a:xfrm>
          <a:prstGeom prst="line">
            <a:avLst/>
          </a:prstGeom>
          <a:noFill/>
          <a:ln w="19050">
            <a:solidFill>
              <a:srgbClr val="000000"/>
            </a:solidFill>
            <a:round/>
            <a:headEnd type="arrow" w="sm" len="lg"/>
            <a:tailEnd type="none" w="sm" len="lg"/>
          </a:ln>
          <a:extLst>
            <a:ext uri="{909E8E84-426E-40DD-AFC4-6F175D3DCCD1}">
              <a14:hiddenFill xmlns:a14="http://schemas.microsoft.com/office/drawing/2010/main">
                <a:noFill/>
              </a14:hiddenFill>
            </a:ext>
          </a:extLst>
        </p:spPr>
        <p:txBody>
          <a:bodyPr/>
          <a:lstStyle/>
          <a:p>
            <a:endParaRPr lang="zh-TW" altLang="en-US"/>
          </a:p>
        </p:txBody>
      </p:sp>
      <p:sp>
        <p:nvSpPr>
          <p:cNvPr id="12342" name="Line 54"/>
          <p:cNvSpPr>
            <a:spLocks noChangeShapeType="1"/>
          </p:cNvSpPr>
          <p:nvPr/>
        </p:nvSpPr>
        <p:spPr bwMode="auto">
          <a:xfrm>
            <a:off x="2274888" y="4089400"/>
            <a:ext cx="0" cy="2057400"/>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5" name="Line 57"/>
          <p:cNvSpPr>
            <a:spLocks noChangeShapeType="1"/>
          </p:cNvSpPr>
          <p:nvPr/>
        </p:nvSpPr>
        <p:spPr bwMode="auto">
          <a:xfrm flipV="1">
            <a:off x="4749800" y="6210300"/>
            <a:ext cx="1588" cy="342900"/>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6" name="Rectangle 58"/>
          <p:cNvSpPr>
            <a:spLocks noChangeArrowheads="1"/>
          </p:cNvSpPr>
          <p:nvPr/>
        </p:nvSpPr>
        <p:spPr bwMode="auto">
          <a:xfrm>
            <a:off x="3989388" y="5011738"/>
            <a:ext cx="215900" cy="2159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47" name="Line 59"/>
          <p:cNvSpPr>
            <a:spLocks noChangeShapeType="1"/>
          </p:cNvSpPr>
          <p:nvPr/>
        </p:nvSpPr>
        <p:spPr bwMode="auto">
          <a:xfrm>
            <a:off x="3922713" y="4624388"/>
            <a:ext cx="115887" cy="360362"/>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8" name="Rectangle 60"/>
          <p:cNvSpPr>
            <a:spLocks noChangeArrowheads="1"/>
          </p:cNvSpPr>
          <p:nvPr/>
        </p:nvSpPr>
        <p:spPr bwMode="auto">
          <a:xfrm>
            <a:off x="3779838" y="4292600"/>
            <a:ext cx="2301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kumimoji="0" lang="en-US" altLang="zh-TW" sz="2400">
                <a:latin typeface="Times New Roman" pitchFamily="18" charset="0"/>
              </a:rPr>
              <a:t>p</a:t>
            </a:r>
          </a:p>
        </p:txBody>
      </p:sp>
      <p:sp>
        <p:nvSpPr>
          <p:cNvPr id="12349" name="Text Box 61"/>
          <p:cNvSpPr txBox="1">
            <a:spLocks noChangeArrowheads="1"/>
          </p:cNvSpPr>
          <p:nvPr/>
        </p:nvSpPr>
        <p:spPr bwMode="auto">
          <a:xfrm>
            <a:off x="3430588" y="3573463"/>
            <a:ext cx="502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lang="en-US" altLang="zh-TW" sz="1600">
                <a:latin typeface="Times New Roman" pitchFamily="18" charset="0"/>
              </a:rPr>
              <a:t>S</a:t>
            </a:r>
            <a:r>
              <a:rPr lang="zh-TW" altLang="en-US" sz="1600">
                <a:latin typeface="Times New Roman" pitchFamily="18" charset="0"/>
              </a:rPr>
              <a:t>中至少有</a:t>
            </a:r>
            <a:r>
              <a:rPr lang="en-US" altLang="zh-TW" sz="1600">
                <a:latin typeface="Times New Roman" pitchFamily="18" charset="0"/>
              </a:rPr>
              <a:t>1/4</a:t>
            </a:r>
            <a:r>
              <a:rPr lang="zh-TW" altLang="en-US" sz="1600">
                <a:latin typeface="Times New Roman" pitchFamily="18" charset="0"/>
              </a:rPr>
              <a:t>的元素小於或等於</a:t>
            </a:r>
            <a:r>
              <a:rPr lang="en-US" altLang="zh-TW" sz="1600">
                <a:latin typeface="Times New Roman" pitchFamily="18" charset="0"/>
              </a:rPr>
              <a:t>p</a:t>
            </a:r>
            <a:r>
              <a:rPr lang="zh-TW" altLang="en-US" sz="1600">
                <a:latin typeface="Times New Roman" pitchFamily="18" charset="0"/>
              </a:rPr>
              <a:t> </a:t>
            </a:r>
            <a:r>
              <a:rPr lang="en-US" altLang="zh-TW" sz="1600">
                <a:latin typeface="Times New Roman" pitchFamily="18" charset="0"/>
              </a:rPr>
              <a:t>(S</a:t>
            </a:r>
            <a:r>
              <a:rPr lang="en-US" altLang="zh-TW" sz="1600" baseline="-25000">
                <a:latin typeface="Times New Roman" pitchFamily="18" charset="0"/>
              </a:rPr>
              <a:t>1</a:t>
            </a:r>
            <a:r>
              <a:rPr lang="zh-TW" altLang="en-US" sz="1600">
                <a:latin typeface="Times New Roman" pitchFamily="18" charset="0"/>
              </a:rPr>
              <a:t>至少有</a:t>
            </a:r>
            <a:r>
              <a:rPr lang="en-US" altLang="zh-TW" sz="1600">
                <a:latin typeface="Times New Roman" pitchFamily="18" charset="0"/>
              </a:rPr>
              <a:t>1/4</a:t>
            </a:r>
            <a:r>
              <a:rPr lang="zh-TW" altLang="en-US" sz="1600">
                <a:latin typeface="Times New Roman" pitchFamily="18" charset="0"/>
              </a:rPr>
              <a:t>的元素</a:t>
            </a:r>
            <a:r>
              <a:rPr lang="en-US" altLang="zh-TW" sz="1600">
                <a:latin typeface="Times New Roman" pitchFamily="18" charset="0"/>
              </a:rPr>
              <a:t>)</a:t>
            </a:r>
          </a:p>
          <a:p>
            <a:pPr eaLnBrk="1" hangingPunct="1">
              <a:spcBef>
                <a:spcPct val="50000"/>
              </a:spcBef>
              <a:buClrTx/>
              <a:buSzTx/>
              <a:buFontTx/>
              <a:buNone/>
            </a:pPr>
            <a:endParaRPr lang="en-US" altLang="zh-TW" sz="1600">
              <a:latin typeface="Times New Roman" pitchFamily="18" charset="0"/>
            </a:endParaRPr>
          </a:p>
        </p:txBody>
      </p:sp>
      <p:sp>
        <p:nvSpPr>
          <p:cNvPr id="12350" name="Rectangle 62"/>
          <p:cNvSpPr>
            <a:spLocks noChangeArrowheads="1"/>
          </p:cNvSpPr>
          <p:nvPr/>
        </p:nvSpPr>
        <p:spPr bwMode="auto">
          <a:xfrm>
            <a:off x="1476375" y="3709988"/>
            <a:ext cx="8001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a:spcBef>
                <a:spcPct val="0"/>
              </a:spcBef>
              <a:buClrTx/>
              <a:buSzTx/>
              <a:buFontTx/>
              <a:buNone/>
            </a:pPr>
            <a:r>
              <a:rPr kumimoji="0" lang="zh-TW" altLang="en-US" sz="1600">
                <a:latin typeface="Times New Roman" pitchFamily="18" charset="0"/>
              </a:rPr>
              <a:t>針對每一個大小為</a:t>
            </a:r>
            <a:r>
              <a:rPr kumimoji="0" lang="en-US" altLang="zh-TW" sz="1600">
                <a:latin typeface="Times New Roman" pitchFamily="18" charset="0"/>
              </a:rPr>
              <a:t>5</a:t>
            </a:r>
            <a:r>
              <a:rPr kumimoji="0" lang="zh-TW" altLang="en-US" sz="1600">
                <a:latin typeface="Times New Roman" pitchFamily="18" charset="0"/>
              </a:rPr>
              <a:t>的子集合，直接將其元素由小到大排列並找出其</a:t>
            </a:r>
            <a:r>
              <a:rPr kumimoji="0" lang="zh-TW" altLang="en-US" sz="1600">
                <a:solidFill>
                  <a:srgbClr val="FF0000"/>
                </a:solidFill>
                <a:latin typeface="Times New Roman" pitchFamily="18" charset="0"/>
              </a:rPr>
              <a:t>中位數</a:t>
            </a:r>
            <a:r>
              <a:rPr kumimoji="0" lang="zh-TW" altLang="en-US" sz="1600">
                <a:latin typeface="Times New Roman" pitchFamily="18" charset="0"/>
              </a:rPr>
              <a:t>。</a:t>
            </a:r>
            <a:endParaRPr kumimoji="0" lang="en-US" altLang="zh-TW" sz="1600">
              <a:latin typeface="Times New Roman" pitchFamily="18" charset="0"/>
            </a:endParaRPr>
          </a:p>
        </p:txBody>
      </p:sp>
      <p:sp>
        <p:nvSpPr>
          <p:cNvPr id="12351" name="Text Box 63"/>
          <p:cNvSpPr txBox="1">
            <a:spLocks noChangeArrowheads="1"/>
          </p:cNvSpPr>
          <p:nvPr/>
        </p:nvSpPr>
        <p:spPr bwMode="auto">
          <a:xfrm>
            <a:off x="4716463" y="6237288"/>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lang="en-US" altLang="zh-TW" sz="1600">
                <a:latin typeface="Times New Roman" pitchFamily="18" charset="0"/>
              </a:rPr>
              <a:t>S</a:t>
            </a:r>
            <a:r>
              <a:rPr lang="zh-TW" altLang="en-US" sz="1600">
                <a:latin typeface="Times New Roman" pitchFamily="18" charset="0"/>
              </a:rPr>
              <a:t>中至少有</a:t>
            </a:r>
            <a:r>
              <a:rPr lang="en-US" altLang="zh-TW" sz="1600">
                <a:latin typeface="Times New Roman" pitchFamily="18" charset="0"/>
              </a:rPr>
              <a:t>1/4</a:t>
            </a:r>
            <a:r>
              <a:rPr lang="zh-TW" altLang="en-US" sz="1600">
                <a:latin typeface="Times New Roman" pitchFamily="18" charset="0"/>
              </a:rPr>
              <a:t>的元素大於或等於</a:t>
            </a:r>
            <a:r>
              <a:rPr lang="en-US" altLang="zh-TW" sz="1600">
                <a:latin typeface="Times New Roman" pitchFamily="18" charset="0"/>
              </a:rPr>
              <a:t>p</a:t>
            </a:r>
            <a:br>
              <a:rPr lang="en-US" altLang="zh-TW" sz="1600">
                <a:latin typeface="Times New Roman" pitchFamily="18" charset="0"/>
              </a:rPr>
            </a:br>
            <a:r>
              <a:rPr lang="en-US" altLang="zh-TW" sz="1600">
                <a:latin typeface="Times New Roman" pitchFamily="18" charset="0"/>
              </a:rPr>
              <a:t>(S</a:t>
            </a:r>
            <a:r>
              <a:rPr lang="en-US" altLang="zh-TW" sz="1600" baseline="-25000">
                <a:latin typeface="Times New Roman" pitchFamily="18" charset="0"/>
              </a:rPr>
              <a:t>3</a:t>
            </a:r>
            <a:r>
              <a:rPr lang="zh-TW" altLang="en-US" sz="1600">
                <a:latin typeface="Times New Roman" pitchFamily="18" charset="0"/>
              </a:rPr>
              <a:t>至少有</a:t>
            </a:r>
            <a:r>
              <a:rPr lang="en-US" altLang="zh-TW" sz="1600">
                <a:latin typeface="Times New Roman" pitchFamily="18" charset="0"/>
              </a:rPr>
              <a:t>1/4</a:t>
            </a:r>
            <a:r>
              <a:rPr lang="zh-TW" altLang="en-US" sz="1600">
                <a:latin typeface="Times New Roman" pitchFamily="18" charset="0"/>
              </a:rPr>
              <a:t>的元素</a:t>
            </a:r>
            <a:r>
              <a:rPr lang="en-US" altLang="zh-TW" sz="1600">
                <a:latin typeface="Times New Roman" pitchFamily="18" charset="0"/>
              </a:rPr>
              <a:t>)</a:t>
            </a:r>
          </a:p>
        </p:txBody>
      </p:sp>
      <p:sp>
        <p:nvSpPr>
          <p:cNvPr id="82993" name="Rectangle 2"/>
          <p:cNvSpPr>
            <a:spLocks noGrp="1" noChangeArrowheads="1"/>
          </p:cNvSpPr>
          <p:nvPr>
            <p:ph type="title"/>
          </p:nvPr>
        </p:nvSpPr>
        <p:spPr/>
        <p:txBody>
          <a:bodyPr/>
          <a:lstStyle/>
          <a:p>
            <a:r>
              <a:rPr lang="zh-TW" altLang="en-US" sz="4000" smtClean="0"/>
              <a:t>以刪尋策略解決選取問題</a:t>
            </a:r>
            <a:r>
              <a:rPr lang="en-US" altLang="zh-TW" sz="4000" smtClean="0"/>
              <a:t>(</a:t>
            </a:r>
            <a:r>
              <a:rPr lang="zh-TW" altLang="en-US" sz="4000" smtClean="0"/>
              <a:t>續</a:t>
            </a:r>
            <a:r>
              <a:rPr lang="en-US" altLang="zh-TW" sz="4000" smtClean="0"/>
              <a:t>)</a:t>
            </a:r>
          </a:p>
        </p:txBody>
      </p:sp>
      <p:sp>
        <p:nvSpPr>
          <p:cNvPr id="73" name="矩形 72"/>
          <p:cNvSpPr/>
          <p:nvPr/>
        </p:nvSpPr>
        <p:spPr>
          <a:xfrm>
            <a:off x="25796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4" name="矩形 73"/>
          <p:cNvSpPr/>
          <p:nvPr/>
        </p:nvSpPr>
        <p:spPr>
          <a:xfrm>
            <a:off x="3028950"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5" name="矩形 74"/>
          <p:cNvSpPr/>
          <p:nvPr/>
        </p:nvSpPr>
        <p:spPr>
          <a:xfrm>
            <a:off x="3470275"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6" name="矩形 75"/>
          <p:cNvSpPr/>
          <p:nvPr/>
        </p:nvSpPr>
        <p:spPr>
          <a:xfrm>
            <a:off x="3952875"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7" name="矩形 76"/>
          <p:cNvSpPr/>
          <p:nvPr/>
        </p:nvSpPr>
        <p:spPr>
          <a:xfrm>
            <a:off x="44084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8" name="矩形 77"/>
          <p:cNvSpPr/>
          <p:nvPr/>
        </p:nvSpPr>
        <p:spPr>
          <a:xfrm>
            <a:off x="4819650" y="3933825"/>
            <a:ext cx="287338"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9" name="矩形 78"/>
          <p:cNvSpPr/>
          <p:nvPr/>
        </p:nvSpPr>
        <p:spPr>
          <a:xfrm>
            <a:off x="53228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5" name="直線單箭頭接點 4"/>
          <p:cNvCxnSpPr/>
          <p:nvPr/>
        </p:nvCxnSpPr>
        <p:spPr>
          <a:xfrm>
            <a:off x="5957888" y="5154613"/>
            <a:ext cx="158432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字方塊 5"/>
          <p:cNvSpPr txBox="1">
            <a:spLocks noChangeArrowheads="1"/>
          </p:cNvSpPr>
          <p:nvPr/>
        </p:nvSpPr>
        <p:spPr bwMode="auto">
          <a:xfrm>
            <a:off x="5940425" y="5292725"/>
            <a:ext cx="2620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1800">
                <a:latin typeface="Arial" charset="0"/>
              </a:rPr>
              <a:t>再找出</a:t>
            </a:r>
            <a:r>
              <a:rPr lang="zh-TW" altLang="en-US" sz="1800">
                <a:solidFill>
                  <a:srgbClr val="3333FF"/>
                </a:solidFill>
                <a:latin typeface="Arial" charset="0"/>
              </a:rPr>
              <a:t>中位數的中位數</a:t>
            </a:r>
            <a:r>
              <a:rPr lang="en-US" altLang="zh-TW" sz="1800">
                <a:latin typeface="Arial" charset="0"/>
              </a:rPr>
              <a:t>p</a:t>
            </a:r>
            <a:endParaRPr lang="zh-TW" altLang="en-US" sz="1800">
              <a:latin typeface="Arial" charset="0"/>
            </a:endParaRPr>
          </a:p>
        </p:txBody>
      </p:sp>
      <p:sp>
        <p:nvSpPr>
          <p:cNvPr id="83003"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A9623AC-4359-4579-90F8-D7F2700284D4}" type="slidenum">
              <a:rPr kumimoji="0" lang="en-US" altLang="zh-TW" sz="1400" smtClean="0">
                <a:latin typeface="Arial" charset="0"/>
              </a:rPr>
              <a:pPr eaLnBrk="1" hangingPunct="1">
                <a:spcBef>
                  <a:spcPct val="0"/>
                </a:spcBef>
                <a:buClrTx/>
                <a:buSzTx/>
                <a:buFontTx/>
                <a:buNone/>
              </a:pPr>
              <a:t>17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3"/>
                                        </p:tgtEl>
                                        <p:attrNameLst>
                                          <p:attrName>style.visibility</p:attrName>
                                        </p:attrNameLst>
                                      </p:cBhvr>
                                      <p:to>
                                        <p:strVal val="visible"/>
                                      </p:to>
                                    </p:set>
                                    <p:anim calcmode="lin" valueType="num">
                                      <p:cBhvr additive="base">
                                        <p:cTn id="25" dur="500" fill="hold"/>
                                        <p:tgtEl>
                                          <p:spTgt spid="12293"/>
                                        </p:tgtEl>
                                        <p:attrNameLst>
                                          <p:attrName>ppt_x</p:attrName>
                                        </p:attrNameLst>
                                      </p:cBhvr>
                                      <p:tavLst>
                                        <p:tav tm="0">
                                          <p:val>
                                            <p:strVal val="#ppt_x"/>
                                          </p:val>
                                        </p:tav>
                                        <p:tav tm="100000">
                                          <p:val>
                                            <p:strVal val="#ppt_x"/>
                                          </p:val>
                                        </p:tav>
                                      </p:tavLst>
                                    </p:anim>
                                    <p:anim calcmode="lin" valueType="num">
                                      <p:cBhvr additive="base">
                                        <p:cTn id="26" dur="500" fill="hold"/>
                                        <p:tgtEl>
                                          <p:spTgt spid="1229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ppt_x"/>
                                          </p:val>
                                        </p:tav>
                                        <p:tav tm="100000">
                                          <p:val>
                                            <p:strVal val="#ppt_x"/>
                                          </p:val>
                                        </p:tav>
                                      </p:tavLst>
                                    </p:anim>
                                    <p:anim calcmode="lin" valueType="num">
                                      <p:cBhvr additive="base">
                                        <p:cTn id="30" dur="500" fill="hold"/>
                                        <p:tgtEl>
                                          <p:spTgt spid="1229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295"/>
                                        </p:tgtEl>
                                        <p:attrNameLst>
                                          <p:attrName>style.visibility</p:attrName>
                                        </p:attrNameLst>
                                      </p:cBhvr>
                                      <p:to>
                                        <p:strVal val="visible"/>
                                      </p:to>
                                    </p:set>
                                    <p:anim calcmode="lin" valueType="num">
                                      <p:cBhvr additive="base">
                                        <p:cTn id="33" dur="500" fill="hold"/>
                                        <p:tgtEl>
                                          <p:spTgt spid="12295"/>
                                        </p:tgtEl>
                                        <p:attrNameLst>
                                          <p:attrName>ppt_x</p:attrName>
                                        </p:attrNameLst>
                                      </p:cBhvr>
                                      <p:tavLst>
                                        <p:tav tm="0">
                                          <p:val>
                                            <p:strVal val="#ppt_x"/>
                                          </p:val>
                                        </p:tav>
                                        <p:tav tm="100000">
                                          <p:val>
                                            <p:strVal val="#ppt_x"/>
                                          </p:val>
                                        </p:tav>
                                      </p:tavLst>
                                    </p:anim>
                                    <p:anim calcmode="lin" valueType="num">
                                      <p:cBhvr additive="base">
                                        <p:cTn id="34" dur="500" fill="hold"/>
                                        <p:tgtEl>
                                          <p:spTgt spid="1229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296"/>
                                        </p:tgtEl>
                                        <p:attrNameLst>
                                          <p:attrName>style.visibility</p:attrName>
                                        </p:attrNameLst>
                                      </p:cBhvr>
                                      <p:to>
                                        <p:strVal val="visible"/>
                                      </p:to>
                                    </p:set>
                                    <p:anim calcmode="lin" valueType="num">
                                      <p:cBhvr additive="base">
                                        <p:cTn id="37" dur="500" fill="hold"/>
                                        <p:tgtEl>
                                          <p:spTgt spid="12296"/>
                                        </p:tgtEl>
                                        <p:attrNameLst>
                                          <p:attrName>ppt_x</p:attrName>
                                        </p:attrNameLst>
                                      </p:cBhvr>
                                      <p:tavLst>
                                        <p:tav tm="0">
                                          <p:val>
                                            <p:strVal val="#ppt_x"/>
                                          </p:val>
                                        </p:tav>
                                        <p:tav tm="100000">
                                          <p:val>
                                            <p:strVal val="#ppt_x"/>
                                          </p:val>
                                        </p:tav>
                                      </p:tavLst>
                                    </p:anim>
                                    <p:anim calcmode="lin" valueType="num">
                                      <p:cBhvr additive="base">
                                        <p:cTn id="38" dur="500" fill="hold"/>
                                        <p:tgtEl>
                                          <p:spTgt spid="1229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7"/>
                                        </p:tgtEl>
                                        <p:attrNameLst>
                                          <p:attrName>style.visibility</p:attrName>
                                        </p:attrNameLst>
                                      </p:cBhvr>
                                      <p:to>
                                        <p:strVal val="visible"/>
                                      </p:to>
                                    </p:set>
                                    <p:anim calcmode="lin" valueType="num">
                                      <p:cBhvr additive="base">
                                        <p:cTn id="41" dur="500" fill="hold"/>
                                        <p:tgtEl>
                                          <p:spTgt spid="12297"/>
                                        </p:tgtEl>
                                        <p:attrNameLst>
                                          <p:attrName>ppt_x</p:attrName>
                                        </p:attrNameLst>
                                      </p:cBhvr>
                                      <p:tavLst>
                                        <p:tav tm="0">
                                          <p:val>
                                            <p:strVal val="#ppt_x"/>
                                          </p:val>
                                        </p:tav>
                                        <p:tav tm="100000">
                                          <p:val>
                                            <p:strVal val="#ppt_x"/>
                                          </p:val>
                                        </p:tav>
                                      </p:tavLst>
                                    </p:anim>
                                    <p:anim calcmode="lin" valueType="num">
                                      <p:cBhvr additive="base">
                                        <p:cTn id="42" dur="500" fill="hold"/>
                                        <p:tgtEl>
                                          <p:spTgt spid="1229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299"/>
                                        </p:tgtEl>
                                        <p:attrNameLst>
                                          <p:attrName>style.visibility</p:attrName>
                                        </p:attrNameLst>
                                      </p:cBhvr>
                                      <p:to>
                                        <p:strVal val="visible"/>
                                      </p:to>
                                    </p:set>
                                    <p:anim calcmode="lin" valueType="num">
                                      <p:cBhvr additive="base">
                                        <p:cTn id="45" dur="500" fill="hold"/>
                                        <p:tgtEl>
                                          <p:spTgt spid="12299"/>
                                        </p:tgtEl>
                                        <p:attrNameLst>
                                          <p:attrName>ppt_x</p:attrName>
                                        </p:attrNameLst>
                                      </p:cBhvr>
                                      <p:tavLst>
                                        <p:tav tm="0">
                                          <p:val>
                                            <p:strVal val="#ppt_x"/>
                                          </p:val>
                                        </p:tav>
                                        <p:tav tm="100000">
                                          <p:val>
                                            <p:strVal val="#ppt_x"/>
                                          </p:val>
                                        </p:tav>
                                      </p:tavLst>
                                    </p:anim>
                                    <p:anim calcmode="lin" valueType="num">
                                      <p:cBhvr additive="base">
                                        <p:cTn id="46" dur="500" fill="hold"/>
                                        <p:tgtEl>
                                          <p:spTgt spid="1229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300"/>
                                        </p:tgtEl>
                                        <p:attrNameLst>
                                          <p:attrName>style.visibility</p:attrName>
                                        </p:attrNameLst>
                                      </p:cBhvr>
                                      <p:to>
                                        <p:strVal val="visible"/>
                                      </p:to>
                                    </p:set>
                                    <p:anim calcmode="lin" valueType="num">
                                      <p:cBhvr additive="base">
                                        <p:cTn id="49" dur="500" fill="hold"/>
                                        <p:tgtEl>
                                          <p:spTgt spid="12300"/>
                                        </p:tgtEl>
                                        <p:attrNameLst>
                                          <p:attrName>ppt_x</p:attrName>
                                        </p:attrNameLst>
                                      </p:cBhvr>
                                      <p:tavLst>
                                        <p:tav tm="0">
                                          <p:val>
                                            <p:strVal val="#ppt_x"/>
                                          </p:val>
                                        </p:tav>
                                        <p:tav tm="100000">
                                          <p:val>
                                            <p:strVal val="#ppt_x"/>
                                          </p:val>
                                        </p:tav>
                                      </p:tavLst>
                                    </p:anim>
                                    <p:anim calcmode="lin" valueType="num">
                                      <p:cBhvr additive="base">
                                        <p:cTn id="50" dur="500" fill="hold"/>
                                        <p:tgtEl>
                                          <p:spTgt spid="1230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306"/>
                                        </p:tgtEl>
                                        <p:attrNameLst>
                                          <p:attrName>style.visibility</p:attrName>
                                        </p:attrNameLst>
                                      </p:cBhvr>
                                      <p:to>
                                        <p:strVal val="visible"/>
                                      </p:to>
                                    </p:set>
                                    <p:anim calcmode="lin" valueType="num">
                                      <p:cBhvr additive="base">
                                        <p:cTn id="53" dur="500" fill="hold"/>
                                        <p:tgtEl>
                                          <p:spTgt spid="12306"/>
                                        </p:tgtEl>
                                        <p:attrNameLst>
                                          <p:attrName>ppt_x</p:attrName>
                                        </p:attrNameLst>
                                      </p:cBhvr>
                                      <p:tavLst>
                                        <p:tav tm="0">
                                          <p:val>
                                            <p:strVal val="#ppt_x"/>
                                          </p:val>
                                        </p:tav>
                                        <p:tav tm="100000">
                                          <p:val>
                                            <p:strVal val="#ppt_x"/>
                                          </p:val>
                                        </p:tav>
                                      </p:tavLst>
                                    </p:anim>
                                    <p:anim calcmode="lin" valueType="num">
                                      <p:cBhvr additive="base">
                                        <p:cTn id="54" dur="500" fill="hold"/>
                                        <p:tgtEl>
                                          <p:spTgt spid="1230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307"/>
                                        </p:tgtEl>
                                        <p:attrNameLst>
                                          <p:attrName>style.visibility</p:attrName>
                                        </p:attrNameLst>
                                      </p:cBhvr>
                                      <p:to>
                                        <p:strVal val="visible"/>
                                      </p:to>
                                    </p:set>
                                    <p:anim calcmode="lin" valueType="num">
                                      <p:cBhvr additive="base">
                                        <p:cTn id="57" dur="500" fill="hold"/>
                                        <p:tgtEl>
                                          <p:spTgt spid="12307"/>
                                        </p:tgtEl>
                                        <p:attrNameLst>
                                          <p:attrName>ppt_x</p:attrName>
                                        </p:attrNameLst>
                                      </p:cBhvr>
                                      <p:tavLst>
                                        <p:tav tm="0">
                                          <p:val>
                                            <p:strVal val="#ppt_x"/>
                                          </p:val>
                                        </p:tav>
                                        <p:tav tm="100000">
                                          <p:val>
                                            <p:strVal val="#ppt_x"/>
                                          </p:val>
                                        </p:tav>
                                      </p:tavLst>
                                    </p:anim>
                                    <p:anim calcmode="lin" valueType="num">
                                      <p:cBhvr additive="base">
                                        <p:cTn id="58" dur="500" fill="hold"/>
                                        <p:tgtEl>
                                          <p:spTgt spid="1230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308"/>
                                        </p:tgtEl>
                                        <p:attrNameLst>
                                          <p:attrName>style.visibility</p:attrName>
                                        </p:attrNameLst>
                                      </p:cBhvr>
                                      <p:to>
                                        <p:strVal val="visible"/>
                                      </p:to>
                                    </p:set>
                                    <p:anim calcmode="lin" valueType="num">
                                      <p:cBhvr additive="base">
                                        <p:cTn id="61" dur="500" fill="hold"/>
                                        <p:tgtEl>
                                          <p:spTgt spid="12308"/>
                                        </p:tgtEl>
                                        <p:attrNameLst>
                                          <p:attrName>ppt_x</p:attrName>
                                        </p:attrNameLst>
                                      </p:cBhvr>
                                      <p:tavLst>
                                        <p:tav tm="0">
                                          <p:val>
                                            <p:strVal val="#ppt_x"/>
                                          </p:val>
                                        </p:tav>
                                        <p:tav tm="100000">
                                          <p:val>
                                            <p:strVal val="#ppt_x"/>
                                          </p:val>
                                        </p:tav>
                                      </p:tavLst>
                                    </p:anim>
                                    <p:anim calcmode="lin" valueType="num">
                                      <p:cBhvr additive="base">
                                        <p:cTn id="62" dur="500" fill="hold"/>
                                        <p:tgtEl>
                                          <p:spTgt spid="1230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309"/>
                                        </p:tgtEl>
                                        <p:attrNameLst>
                                          <p:attrName>style.visibility</p:attrName>
                                        </p:attrNameLst>
                                      </p:cBhvr>
                                      <p:to>
                                        <p:strVal val="visible"/>
                                      </p:to>
                                    </p:set>
                                    <p:anim calcmode="lin" valueType="num">
                                      <p:cBhvr additive="base">
                                        <p:cTn id="65" dur="500" fill="hold"/>
                                        <p:tgtEl>
                                          <p:spTgt spid="12309"/>
                                        </p:tgtEl>
                                        <p:attrNameLst>
                                          <p:attrName>ppt_x</p:attrName>
                                        </p:attrNameLst>
                                      </p:cBhvr>
                                      <p:tavLst>
                                        <p:tav tm="0">
                                          <p:val>
                                            <p:strVal val="#ppt_x"/>
                                          </p:val>
                                        </p:tav>
                                        <p:tav tm="100000">
                                          <p:val>
                                            <p:strVal val="#ppt_x"/>
                                          </p:val>
                                        </p:tav>
                                      </p:tavLst>
                                    </p:anim>
                                    <p:anim calcmode="lin" valueType="num">
                                      <p:cBhvr additive="base">
                                        <p:cTn id="66" dur="500" fill="hold"/>
                                        <p:tgtEl>
                                          <p:spTgt spid="1230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310"/>
                                        </p:tgtEl>
                                        <p:attrNameLst>
                                          <p:attrName>style.visibility</p:attrName>
                                        </p:attrNameLst>
                                      </p:cBhvr>
                                      <p:to>
                                        <p:strVal val="visible"/>
                                      </p:to>
                                    </p:set>
                                    <p:anim calcmode="lin" valueType="num">
                                      <p:cBhvr additive="base">
                                        <p:cTn id="69" dur="500" fill="hold"/>
                                        <p:tgtEl>
                                          <p:spTgt spid="12310"/>
                                        </p:tgtEl>
                                        <p:attrNameLst>
                                          <p:attrName>ppt_x</p:attrName>
                                        </p:attrNameLst>
                                      </p:cBhvr>
                                      <p:tavLst>
                                        <p:tav tm="0">
                                          <p:val>
                                            <p:strVal val="#ppt_x"/>
                                          </p:val>
                                        </p:tav>
                                        <p:tav tm="100000">
                                          <p:val>
                                            <p:strVal val="#ppt_x"/>
                                          </p:val>
                                        </p:tav>
                                      </p:tavLst>
                                    </p:anim>
                                    <p:anim calcmode="lin" valueType="num">
                                      <p:cBhvr additive="base">
                                        <p:cTn id="70" dur="500" fill="hold"/>
                                        <p:tgtEl>
                                          <p:spTgt spid="123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311"/>
                                        </p:tgtEl>
                                        <p:attrNameLst>
                                          <p:attrName>style.visibility</p:attrName>
                                        </p:attrNameLst>
                                      </p:cBhvr>
                                      <p:to>
                                        <p:strVal val="visible"/>
                                      </p:to>
                                    </p:set>
                                    <p:anim calcmode="lin" valueType="num">
                                      <p:cBhvr additive="base">
                                        <p:cTn id="73" dur="500" fill="hold"/>
                                        <p:tgtEl>
                                          <p:spTgt spid="12311"/>
                                        </p:tgtEl>
                                        <p:attrNameLst>
                                          <p:attrName>ppt_x</p:attrName>
                                        </p:attrNameLst>
                                      </p:cBhvr>
                                      <p:tavLst>
                                        <p:tav tm="0">
                                          <p:val>
                                            <p:strVal val="#ppt_x"/>
                                          </p:val>
                                        </p:tav>
                                        <p:tav tm="100000">
                                          <p:val>
                                            <p:strVal val="#ppt_x"/>
                                          </p:val>
                                        </p:tav>
                                      </p:tavLst>
                                    </p:anim>
                                    <p:anim calcmode="lin" valueType="num">
                                      <p:cBhvr additive="base">
                                        <p:cTn id="74" dur="500" fill="hold"/>
                                        <p:tgtEl>
                                          <p:spTgt spid="1231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2312"/>
                                        </p:tgtEl>
                                        <p:attrNameLst>
                                          <p:attrName>style.visibility</p:attrName>
                                        </p:attrNameLst>
                                      </p:cBhvr>
                                      <p:to>
                                        <p:strVal val="visible"/>
                                      </p:to>
                                    </p:set>
                                    <p:anim calcmode="lin" valueType="num">
                                      <p:cBhvr additive="base">
                                        <p:cTn id="77" dur="500" fill="hold"/>
                                        <p:tgtEl>
                                          <p:spTgt spid="12312"/>
                                        </p:tgtEl>
                                        <p:attrNameLst>
                                          <p:attrName>ppt_x</p:attrName>
                                        </p:attrNameLst>
                                      </p:cBhvr>
                                      <p:tavLst>
                                        <p:tav tm="0">
                                          <p:val>
                                            <p:strVal val="#ppt_x"/>
                                          </p:val>
                                        </p:tav>
                                        <p:tav tm="100000">
                                          <p:val>
                                            <p:strVal val="#ppt_x"/>
                                          </p:val>
                                        </p:tav>
                                      </p:tavLst>
                                    </p:anim>
                                    <p:anim calcmode="lin" valueType="num">
                                      <p:cBhvr additive="base">
                                        <p:cTn id="78" dur="500" fill="hold"/>
                                        <p:tgtEl>
                                          <p:spTgt spid="1231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314"/>
                                        </p:tgtEl>
                                        <p:attrNameLst>
                                          <p:attrName>style.visibility</p:attrName>
                                        </p:attrNameLst>
                                      </p:cBhvr>
                                      <p:to>
                                        <p:strVal val="visible"/>
                                      </p:to>
                                    </p:set>
                                    <p:anim calcmode="lin" valueType="num">
                                      <p:cBhvr additive="base">
                                        <p:cTn id="81" dur="500" fill="hold"/>
                                        <p:tgtEl>
                                          <p:spTgt spid="12314"/>
                                        </p:tgtEl>
                                        <p:attrNameLst>
                                          <p:attrName>ppt_x</p:attrName>
                                        </p:attrNameLst>
                                      </p:cBhvr>
                                      <p:tavLst>
                                        <p:tav tm="0">
                                          <p:val>
                                            <p:strVal val="#ppt_x"/>
                                          </p:val>
                                        </p:tav>
                                        <p:tav tm="100000">
                                          <p:val>
                                            <p:strVal val="#ppt_x"/>
                                          </p:val>
                                        </p:tav>
                                      </p:tavLst>
                                    </p:anim>
                                    <p:anim calcmode="lin" valueType="num">
                                      <p:cBhvr additive="base">
                                        <p:cTn id="82" dur="500" fill="hold"/>
                                        <p:tgtEl>
                                          <p:spTgt spid="1231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2315"/>
                                        </p:tgtEl>
                                        <p:attrNameLst>
                                          <p:attrName>style.visibility</p:attrName>
                                        </p:attrNameLst>
                                      </p:cBhvr>
                                      <p:to>
                                        <p:strVal val="visible"/>
                                      </p:to>
                                    </p:set>
                                    <p:anim calcmode="lin" valueType="num">
                                      <p:cBhvr additive="base">
                                        <p:cTn id="85" dur="500" fill="hold"/>
                                        <p:tgtEl>
                                          <p:spTgt spid="12315"/>
                                        </p:tgtEl>
                                        <p:attrNameLst>
                                          <p:attrName>ppt_x</p:attrName>
                                        </p:attrNameLst>
                                      </p:cBhvr>
                                      <p:tavLst>
                                        <p:tav tm="0">
                                          <p:val>
                                            <p:strVal val="#ppt_x"/>
                                          </p:val>
                                        </p:tav>
                                        <p:tav tm="100000">
                                          <p:val>
                                            <p:strVal val="#ppt_x"/>
                                          </p:val>
                                        </p:tav>
                                      </p:tavLst>
                                    </p:anim>
                                    <p:anim calcmode="lin" valueType="num">
                                      <p:cBhvr additive="base">
                                        <p:cTn id="86" dur="500" fill="hold"/>
                                        <p:tgtEl>
                                          <p:spTgt spid="123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2316"/>
                                        </p:tgtEl>
                                        <p:attrNameLst>
                                          <p:attrName>style.visibility</p:attrName>
                                        </p:attrNameLst>
                                      </p:cBhvr>
                                      <p:to>
                                        <p:strVal val="visible"/>
                                      </p:to>
                                    </p:set>
                                    <p:anim calcmode="lin" valueType="num">
                                      <p:cBhvr additive="base">
                                        <p:cTn id="89" dur="500" fill="hold"/>
                                        <p:tgtEl>
                                          <p:spTgt spid="12316"/>
                                        </p:tgtEl>
                                        <p:attrNameLst>
                                          <p:attrName>ppt_x</p:attrName>
                                        </p:attrNameLst>
                                      </p:cBhvr>
                                      <p:tavLst>
                                        <p:tav tm="0">
                                          <p:val>
                                            <p:strVal val="#ppt_x"/>
                                          </p:val>
                                        </p:tav>
                                        <p:tav tm="100000">
                                          <p:val>
                                            <p:strVal val="#ppt_x"/>
                                          </p:val>
                                        </p:tav>
                                      </p:tavLst>
                                    </p:anim>
                                    <p:anim calcmode="lin" valueType="num">
                                      <p:cBhvr additive="base">
                                        <p:cTn id="90" dur="500" fill="hold"/>
                                        <p:tgtEl>
                                          <p:spTgt spid="123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2317"/>
                                        </p:tgtEl>
                                        <p:attrNameLst>
                                          <p:attrName>style.visibility</p:attrName>
                                        </p:attrNameLst>
                                      </p:cBhvr>
                                      <p:to>
                                        <p:strVal val="visible"/>
                                      </p:to>
                                    </p:set>
                                    <p:anim calcmode="lin" valueType="num">
                                      <p:cBhvr additive="base">
                                        <p:cTn id="93" dur="500" fill="hold"/>
                                        <p:tgtEl>
                                          <p:spTgt spid="12317"/>
                                        </p:tgtEl>
                                        <p:attrNameLst>
                                          <p:attrName>ppt_x</p:attrName>
                                        </p:attrNameLst>
                                      </p:cBhvr>
                                      <p:tavLst>
                                        <p:tav tm="0">
                                          <p:val>
                                            <p:strVal val="#ppt_x"/>
                                          </p:val>
                                        </p:tav>
                                        <p:tav tm="100000">
                                          <p:val>
                                            <p:strVal val="#ppt_x"/>
                                          </p:val>
                                        </p:tav>
                                      </p:tavLst>
                                    </p:anim>
                                    <p:anim calcmode="lin" valueType="num">
                                      <p:cBhvr additive="base">
                                        <p:cTn id="94" dur="500" fill="hold"/>
                                        <p:tgtEl>
                                          <p:spTgt spid="1231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2318"/>
                                        </p:tgtEl>
                                        <p:attrNameLst>
                                          <p:attrName>style.visibility</p:attrName>
                                        </p:attrNameLst>
                                      </p:cBhvr>
                                      <p:to>
                                        <p:strVal val="visible"/>
                                      </p:to>
                                    </p:set>
                                    <p:anim calcmode="lin" valueType="num">
                                      <p:cBhvr additive="base">
                                        <p:cTn id="97" dur="500" fill="hold"/>
                                        <p:tgtEl>
                                          <p:spTgt spid="12318"/>
                                        </p:tgtEl>
                                        <p:attrNameLst>
                                          <p:attrName>ppt_x</p:attrName>
                                        </p:attrNameLst>
                                      </p:cBhvr>
                                      <p:tavLst>
                                        <p:tav tm="0">
                                          <p:val>
                                            <p:strVal val="#ppt_x"/>
                                          </p:val>
                                        </p:tav>
                                        <p:tav tm="100000">
                                          <p:val>
                                            <p:strVal val="#ppt_x"/>
                                          </p:val>
                                        </p:tav>
                                      </p:tavLst>
                                    </p:anim>
                                    <p:anim calcmode="lin" valueType="num">
                                      <p:cBhvr additive="base">
                                        <p:cTn id="98" dur="500" fill="hold"/>
                                        <p:tgtEl>
                                          <p:spTgt spid="1231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2319"/>
                                        </p:tgtEl>
                                        <p:attrNameLst>
                                          <p:attrName>style.visibility</p:attrName>
                                        </p:attrNameLst>
                                      </p:cBhvr>
                                      <p:to>
                                        <p:strVal val="visible"/>
                                      </p:to>
                                    </p:set>
                                    <p:anim calcmode="lin" valueType="num">
                                      <p:cBhvr additive="base">
                                        <p:cTn id="101" dur="500" fill="hold"/>
                                        <p:tgtEl>
                                          <p:spTgt spid="12319"/>
                                        </p:tgtEl>
                                        <p:attrNameLst>
                                          <p:attrName>ppt_x</p:attrName>
                                        </p:attrNameLst>
                                      </p:cBhvr>
                                      <p:tavLst>
                                        <p:tav tm="0">
                                          <p:val>
                                            <p:strVal val="#ppt_x"/>
                                          </p:val>
                                        </p:tav>
                                        <p:tav tm="100000">
                                          <p:val>
                                            <p:strVal val="#ppt_x"/>
                                          </p:val>
                                        </p:tav>
                                      </p:tavLst>
                                    </p:anim>
                                    <p:anim calcmode="lin" valueType="num">
                                      <p:cBhvr additive="base">
                                        <p:cTn id="102" dur="500" fill="hold"/>
                                        <p:tgtEl>
                                          <p:spTgt spid="1231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2320"/>
                                        </p:tgtEl>
                                        <p:attrNameLst>
                                          <p:attrName>style.visibility</p:attrName>
                                        </p:attrNameLst>
                                      </p:cBhvr>
                                      <p:to>
                                        <p:strVal val="visible"/>
                                      </p:to>
                                    </p:set>
                                    <p:anim calcmode="lin" valueType="num">
                                      <p:cBhvr additive="base">
                                        <p:cTn id="105" dur="500" fill="hold"/>
                                        <p:tgtEl>
                                          <p:spTgt spid="12320"/>
                                        </p:tgtEl>
                                        <p:attrNameLst>
                                          <p:attrName>ppt_x</p:attrName>
                                        </p:attrNameLst>
                                      </p:cBhvr>
                                      <p:tavLst>
                                        <p:tav tm="0">
                                          <p:val>
                                            <p:strVal val="#ppt_x"/>
                                          </p:val>
                                        </p:tav>
                                        <p:tav tm="100000">
                                          <p:val>
                                            <p:strVal val="#ppt_x"/>
                                          </p:val>
                                        </p:tav>
                                      </p:tavLst>
                                    </p:anim>
                                    <p:anim calcmode="lin" valueType="num">
                                      <p:cBhvr additive="base">
                                        <p:cTn id="106" dur="500" fill="hold"/>
                                        <p:tgtEl>
                                          <p:spTgt spid="1232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322"/>
                                        </p:tgtEl>
                                        <p:attrNameLst>
                                          <p:attrName>style.visibility</p:attrName>
                                        </p:attrNameLst>
                                      </p:cBhvr>
                                      <p:to>
                                        <p:strVal val="visible"/>
                                      </p:to>
                                    </p:set>
                                    <p:anim calcmode="lin" valueType="num">
                                      <p:cBhvr additive="base">
                                        <p:cTn id="109" dur="500" fill="hold"/>
                                        <p:tgtEl>
                                          <p:spTgt spid="12322"/>
                                        </p:tgtEl>
                                        <p:attrNameLst>
                                          <p:attrName>ppt_x</p:attrName>
                                        </p:attrNameLst>
                                      </p:cBhvr>
                                      <p:tavLst>
                                        <p:tav tm="0">
                                          <p:val>
                                            <p:strVal val="#ppt_x"/>
                                          </p:val>
                                        </p:tav>
                                        <p:tav tm="100000">
                                          <p:val>
                                            <p:strVal val="#ppt_x"/>
                                          </p:val>
                                        </p:tav>
                                      </p:tavLst>
                                    </p:anim>
                                    <p:anim calcmode="lin" valueType="num">
                                      <p:cBhvr additive="base">
                                        <p:cTn id="110" dur="500" fill="hold"/>
                                        <p:tgtEl>
                                          <p:spTgt spid="1232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2323"/>
                                        </p:tgtEl>
                                        <p:attrNameLst>
                                          <p:attrName>style.visibility</p:attrName>
                                        </p:attrNameLst>
                                      </p:cBhvr>
                                      <p:to>
                                        <p:strVal val="visible"/>
                                      </p:to>
                                    </p:set>
                                    <p:anim calcmode="lin" valueType="num">
                                      <p:cBhvr additive="base">
                                        <p:cTn id="113" dur="500" fill="hold"/>
                                        <p:tgtEl>
                                          <p:spTgt spid="12323"/>
                                        </p:tgtEl>
                                        <p:attrNameLst>
                                          <p:attrName>ppt_x</p:attrName>
                                        </p:attrNameLst>
                                      </p:cBhvr>
                                      <p:tavLst>
                                        <p:tav tm="0">
                                          <p:val>
                                            <p:strVal val="#ppt_x"/>
                                          </p:val>
                                        </p:tav>
                                        <p:tav tm="100000">
                                          <p:val>
                                            <p:strVal val="#ppt_x"/>
                                          </p:val>
                                        </p:tav>
                                      </p:tavLst>
                                    </p:anim>
                                    <p:anim calcmode="lin" valueType="num">
                                      <p:cBhvr additive="base">
                                        <p:cTn id="114" dur="500" fill="hold"/>
                                        <p:tgtEl>
                                          <p:spTgt spid="1232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2324"/>
                                        </p:tgtEl>
                                        <p:attrNameLst>
                                          <p:attrName>style.visibility</p:attrName>
                                        </p:attrNameLst>
                                      </p:cBhvr>
                                      <p:to>
                                        <p:strVal val="visible"/>
                                      </p:to>
                                    </p:set>
                                    <p:anim calcmode="lin" valueType="num">
                                      <p:cBhvr additive="base">
                                        <p:cTn id="117" dur="500" fill="hold"/>
                                        <p:tgtEl>
                                          <p:spTgt spid="12324"/>
                                        </p:tgtEl>
                                        <p:attrNameLst>
                                          <p:attrName>ppt_x</p:attrName>
                                        </p:attrNameLst>
                                      </p:cBhvr>
                                      <p:tavLst>
                                        <p:tav tm="0">
                                          <p:val>
                                            <p:strVal val="#ppt_x"/>
                                          </p:val>
                                        </p:tav>
                                        <p:tav tm="100000">
                                          <p:val>
                                            <p:strVal val="#ppt_x"/>
                                          </p:val>
                                        </p:tav>
                                      </p:tavLst>
                                    </p:anim>
                                    <p:anim calcmode="lin" valueType="num">
                                      <p:cBhvr additive="base">
                                        <p:cTn id="118" dur="500" fill="hold"/>
                                        <p:tgtEl>
                                          <p:spTgt spid="1232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2325"/>
                                        </p:tgtEl>
                                        <p:attrNameLst>
                                          <p:attrName>style.visibility</p:attrName>
                                        </p:attrNameLst>
                                      </p:cBhvr>
                                      <p:to>
                                        <p:strVal val="visible"/>
                                      </p:to>
                                    </p:set>
                                    <p:anim calcmode="lin" valueType="num">
                                      <p:cBhvr additive="base">
                                        <p:cTn id="121" dur="500" fill="hold"/>
                                        <p:tgtEl>
                                          <p:spTgt spid="12325"/>
                                        </p:tgtEl>
                                        <p:attrNameLst>
                                          <p:attrName>ppt_x</p:attrName>
                                        </p:attrNameLst>
                                      </p:cBhvr>
                                      <p:tavLst>
                                        <p:tav tm="0">
                                          <p:val>
                                            <p:strVal val="#ppt_x"/>
                                          </p:val>
                                        </p:tav>
                                        <p:tav tm="100000">
                                          <p:val>
                                            <p:strVal val="#ppt_x"/>
                                          </p:val>
                                        </p:tav>
                                      </p:tavLst>
                                    </p:anim>
                                    <p:anim calcmode="lin" valueType="num">
                                      <p:cBhvr additive="base">
                                        <p:cTn id="122" dur="500" fill="hold"/>
                                        <p:tgtEl>
                                          <p:spTgt spid="1232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2326"/>
                                        </p:tgtEl>
                                        <p:attrNameLst>
                                          <p:attrName>style.visibility</p:attrName>
                                        </p:attrNameLst>
                                      </p:cBhvr>
                                      <p:to>
                                        <p:strVal val="visible"/>
                                      </p:to>
                                    </p:set>
                                    <p:anim calcmode="lin" valueType="num">
                                      <p:cBhvr additive="base">
                                        <p:cTn id="125" dur="500" fill="hold"/>
                                        <p:tgtEl>
                                          <p:spTgt spid="12326"/>
                                        </p:tgtEl>
                                        <p:attrNameLst>
                                          <p:attrName>ppt_x</p:attrName>
                                        </p:attrNameLst>
                                      </p:cBhvr>
                                      <p:tavLst>
                                        <p:tav tm="0">
                                          <p:val>
                                            <p:strVal val="#ppt_x"/>
                                          </p:val>
                                        </p:tav>
                                        <p:tav tm="100000">
                                          <p:val>
                                            <p:strVal val="#ppt_x"/>
                                          </p:val>
                                        </p:tav>
                                      </p:tavLst>
                                    </p:anim>
                                    <p:anim calcmode="lin" valueType="num">
                                      <p:cBhvr additive="base">
                                        <p:cTn id="126" dur="500" fill="hold"/>
                                        <p:tgtEl>
                                          <p:spTgt spid="1232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2327"/>
                                        </p:tgtEl>
                                        <p:attrNameLst>
                                          <p:attrName>style.visibility</p:attrName>
                                        </p:attrNameLst>
                                      </p:cBhvr>
                                      <p:to>
                                        <p:strVal val="visible"/>
                                      </p:to>
                                    </p:set>
                                    <p:anim calcmode="lin" valueType="num">
                                      <p:cBhvr additive="base">
                                        <p:cTn id="129" dur="500" fill="hold"/>
                                        <p:tgtEl>
                                          <p:spTgt spid="12327"/>
                                        </p:tgtEl>
                                        <p:attrNameLst>
                                          <p:attrName>ppt_x</p:attrName>
                                        </p:attrNameLst>
                                      </p:cBhvr>
                                      <p:tavLst>
                                        <p:tav tm="0">
                                          <p:val>
                                            <p:strVal val="#ppt_x"/>
                                          </p:val>
                                        </p:tav>
                                        <p:tav tm="100000">
                                          <p:val>
                                            <p:strVal val="#ppt_x"/>
                                          </p:val>
                                        </p:tav>
                                      </p:tavLst>
                                    </p:anim>
                                    <p:anim calcmode="lin" valueType="num">
                                      <p:cBhvr additive="base">
                                        <p:cTn id="130" dur="500" fill="hold"/>
                                        <p:tgtEl>
                                          <p:spTgt spid="1232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2328"/>
                                        </p:tgtEl>
                                        <p:attrNameLst>
                                          <p:attrName>style.visibility</p:attrName>
                                        </p:attrNameLst>
                                      </p:cBhvr>
                                      <p:to>
                                        <p:strVal val="visible"/>
                                      </p:to>
                                    </p:set>
                                    <p:anim calcmode="lin" valueType="num">
                                      <p:cBhvr additive="base">
                                        <p:cTn id="133" dur="500" fill="hold"/>
                                        <p:tgtEl>
                                          <p:spTgt spid="12328"/>
                                        </p:tgtEl>
                                        <p:attrNameLst>
                                          <p:attrName>ppt_x</p:attrName>
                                        </p:attrNameLst>
                                      </p:cBhvr>
                                      <p:tavLst>
                                        <p:tav tm="0">
                                          <p:val>
                                            <p:strVal val="#ppt_x"/>
                                          </p:val>
                                        </p:tav>
                                        <p:tav tm="100000">
                                          <p:val>
                                            <p:strVal val="#ppt_x"/>
                                          </p:val>
                                        </p:tav>
                                      </p:tavLst>
                                    </p:anim>
                                    <p:anim calcmode="lin" valueType="num">
                                      <p:cBhvr additive="base">
                                        <p:cTn id="134" dur="500" fill="hold"/>
                                        <p:tgtEl>
                                          <p:spTgt spid="1232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2330"/>
                                        </p:tgtEl>
                                        <p:attrNameLst>
                                          <p:attrName>style.visibility</p:attrName>
                                        </p:attrNameLst>
                                      </p:cBhvr>
                                      <p:to>
                                        <p:strVal val="visible"/>
                                      </p:to>
                                    </p:set>
                                    <p:anim calcmode="lin" valueType="num">
                                      <p:cBhvr additive="base">
                                        <p:cTn id="137" dur="500" fill="hold"/>
                                        <p:tgtEl>
                                          <p:spTgt spid="12330"/>
                                        </p:tgtEl>
                                        <p:attrNameLst>
                                          <p:attrName>ppt_x</p:attrName>
                                        </p:attrNameLst>
                                      </p:cBhvr>
                                      <p:tavLst>
                                        <p:tav tm="0">
                                          <p:val>
                                            <p:strVal val="#ppt_x"/>
                                          </p:val>
                                        </p:tav>
                                        <p:tav tm="100000">
                                          <p:val>
                                            <p:strVal val="#ppt_x"/>
                                          </p:val>
                                        </p:tav>
                                      </p:tavLst>
                                    </p:anim>
                                    <p:anim calcmode="lin" valueType="num">
                                      <p:cBhvr additive="base">
                                        <p:cTn id="138" dur="500" fill="hold"/>
                                        <p:tgtEl>
                                          <p:spTgt spid="1233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2331"/>
                                        </p:tgtEl>
                                        <p:attrNameLst>
                                          <p:attrName>style.visibility</p:attrName>
                                        </p:attrNameLst>
                                      </p:cBhvr>
                                      <p:to>
                                        <p:strVal val="visible"/>
                                      </p:to>
                                    </p:set>
                                    <p:anim calcmode="lin" valueType="num">
                                      <p:cBhvr additive="base">
                                        <p:cTn id="141" dur="500" fill="hold"/>
                                        <p:tgtEl>
                                          <p:spTgt spid="12331"/>
                                        </p:tgtEl>
                                        <p:attrNameLst>
                                          <p:attrName>ppt_x</p:attrName>
                                        </p:attrNameLst>
                                      </p:cBhvr>
                                      <p:tavLst>
                                        <p:tav tm="0">
                                          <p:val>
                                            <p:strVal val="#ppt_x"/>
                                          </p:val>
                                        </p:tav>
                                        <p:tav tm="100000">
                                          <p:val>
                                            <p:strVal val="#ppt_x"/>
                                          </p:val>
                                        </p:tav>
                                      </p:tavLst>
                                    </p:anim>
                                    <p:anim calcmode="lin" valueType="num">
                                      <p:cBhvr additive="base">
                                        <p:cTn id="142" dur="500" fill="hold"/>
                                        <p:tgtEl>
                                          <p:spTgt spid="1233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2332"/>
                                        </p:tgtEl>
                                        <p:attrNameLst>
                                          <p:attrName>style.visibility</p:attrName>
                                        </p:attrNameLst>
                                      </p:cBhvr>
                                      <p:to>
                                        <p:strVal val="visible"/>
                                      </p:to>
                                    </p:set>
                                    <p:anim calcmode="lin" valueType="num">
                                      <p:cBhvr additive="base">
                                        <p:cTn id="145" dur="500" fill="hold"/>
                                        <p:tgtEl>
                                          <p:spTgt spid="12332"/>
                                        </p:tgtEl>
                                        <p:attrNameLst>
                                          <p:attrName>ppt_x</p:attrName>
                                        </p:attrNameLst>
                                      </p:cBhvr>
                                      <p:tavLst>
                                        <p:tav tm="0">
                                          <p:val>
                                            <p:strVal val="#ppt_x"/>
                                          </p:val>
                                        </p:tav>
                                        <p:tav tm="100000">
                                          <p:val>
                                            <p:strVal val="#ppt_x"/>
                                          </p:val>
                                        </p:tav>
                                      </p:tavLst>
                                    </p:anim>
                                    <p:anim calcmode="lin" valueType="num">
                                      <p:cBhvr additive="base">
                                        <p:cTn id="146" dur="500" fill="hold"/>
                                        <p:tgtEl>
                                          <p:spTgt spid="1233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2333"/>
                                        </p:tgtEl>
                                        <p:attrNameLst>
                                          <p:attrName>style.visibility</p:attrName>
                                        </p:attrNameLst>
                                      </p:cBhvr>
                                      <p:to>
                                        <p:strVal val="visible"/>
                                      </p:to>
                                    </p:set>
                                    <p:anim calcmode="lin" valueType="num">
                                      <p:cBhvr additive="base">
                                        <p:cTn id="149" dur="500" fill="hold"/>
                                        <p:tgtEl>
                                          <p:spTgt spid="12333"/>
                                        </p:tgtEl>
                                        <p:attrNameLst>
                                          <p:attrName>ppt_x</p:attrName>
                                        </p:attrNameLst>
                                      </p:cBhvr>
                                      <p:tavLst>
                                        <p:tav tm="0">
                                          <p:val>
                                            <p:strVal val="#ppt_x"/>
                                          </p:val>
                                        </p:tav>
                                        <p:tav tm="100000">
                                          <p:val>
                                            <p:strVal val="#ppt_x"/>
                                          </p:val>
                                        </p:tav>
                                      </p:tavLst>
                                    </p:anim>
                                    <p:anim calcmode="lin" valueType="num">
                                      <p:cBhvr additive="base">
                                        <p:cTn id="150" dur="500" fill="hold"/>
                                        <p:tgtEl>
                                          <p:spTgt spid="1233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2334"/>
                                        </p:tgtEl>
                                        <p:attrNameLst>
                                          <p:attrName>style.visibility</p:attrName>
                                        </p:attrNameLst>
                                      </p:cBhvr>
                                      <p:to>
                                        <p:strVal val="visible"/>
                                      </p:to>
                                    </p:set>
                                    <p:anim calcmode="lin" valueType="num">
                                      <p:cBhvr additive="base">
                                        <p:cTn id="153" dur="500" fill="hold"/>
                                        <p:tgtEl>
                                          <p:spTgt spid="12334"/>
                                        </p:tgtEl>
                                        <p:attrNameLst>
                                          <p:attrName>ppt_x</p:attrName>
                                        </p:attrNameLst>
                                      </p:cBhvr>
                                      <p:tavLst>
                                        <p:tav tm="0">
                                          <p:val>
                                            <p:strVal val="#ppt_x"/>
                                          </p:val>
                                        </p:tav>
                                        <p:tav tm="100000">
                                          <p:val>
                                            <p:strVal val="#ppt_x"/>
                                          </p:val>
                                        </p:tav>
                                      </p:tavLst>
                                    </p:anim>
                                    <p:anim calcmode="lin" valueType="num">
                                      <p:cBhvr additive="base">
                                        <p:cTn id="154" dur="500" fill="hold"/>
                                        <p:tgtEl>
                                          <p:spTgt spid="1233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2335"/>
                                        </p:tgtEl>
                                        <p:attrNameLst>
                                          <p:attrName>style.visibility</p:attrName>
                                        </p:attrNameLst>
                                      </p:cBhvr>
                                      <p:to>
                                        <p:strVal val="visible"/>
                                      </p:to>
                                    </p:set>
                                    <p:anim calcmode="lin" valueType="num">
                                      <p:cBhvr additive="base">
                                        <p:cTn id="157" dur="500" fill="hold"/>
                                        <p:tgtEl>
                                          <p:spTgt spid="12335"/>
                                        </p:tgtEl>
                                        <p:attrNameLst>
                                          <p:attrName>ppt_x</p:attrName>
                                        </p:attrNameLst>
                                      </p:cBhvr>
                                      <p:tavLst>
                                        <p:tav tm="0">
                                          <p:val>
                                            <p:strVal val="#ppt_x"/>
                                          </p:val>
                                        </p:tav>
                                        <p:tav tm="100000">
                                          <p:val>
                                            <p:strVal val="#ppt_x"/>
                                          </p:val>
                                        </p:tav>
                                      </p:tavLst>
                                    </p:anim>
                                    <p:anim calcmode="lin" valueType="num">
                                      <p:cBhvr additive="base">
                                        <p:cTn id="158" dur="500" fill="hold"/>
                                        <p:tgtEl>
                                          <p:spTgt spid="1233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2336"/>
                                        </p:tgtEl>
                                        <p:attrNameLst>
                                          <p:attrName>style.visibility</p:attrName>
                                        </p:attrNameLst>
                                      </p:cBhvr>
                                      <p:to>
                                        <p:strVal val="visible"/>
                                      </p:to>
                                    </p:set>
                                    <p:anim calcmode="lin" valueType="num">
                                      <p:cBhvr additive="base">
                                        <p:cTn id="161" dur="500" fill="hold"/>
                                        <p:tgtEl>
                                          <p:spTgt spid="12336"/>
                                        </p:tgtEl>
                                        <p:attrNameLst>
                                          <p:attrName>ppt_x</p:attrName>
                                        </p:attrNameLst>
                                      </p:cBhvr>
                                      <p:tavLst>
                                        <p:tav tm="0">
                                          <p:val>
                                            <p:strVal val="#ppt_x"/>
                                          </p:val>
                                        </p:tav>
                                        <p:tav tm="100000">
                                          <p:val>
                                            <p:strVal val="#ppt_x"/>
                                          </p:val>
                                        </p:tav>
                                      </p:tavLst>
                                    </p:anim>
                                    <p:anim calcmode="lin" valueType="num">
                                      <p:cBhvr additive="base">
                                        <p:cTn id="162" dur="500" fill="hold"/>
                                        <p:tgtEl>
                                          <p:spTgt spid="12336"/>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1" fill="hold" grpId="0" nodeType="clickEffect">
                                  <p:stCondLst>
                                    <p:cond delay="0"/>
                                  </p:stCondLst>
                                  <p:childTnLst>
                                    <p:set>
                                      <p:cBhvr>
                                        <p:cTn id="166" dur="1" fill="hold">
                                          <p:stCondLst>
                                            <p:cond delay="0"/>
                                          </p:stCondLst>
                                        </p:cTn>
                                        <p:tgtEl>
                                          <p:spTgt spid="73"/>
                                        </p:tgtEl>
                                        <p:attrNameLst>
                                          <p:attrName>style.visibility</p:attrName>
                                        </p:attrNameLst>
                                      </p:cBhvr>
                                      <p:to>
                                        <p:strVal val="visible"/>
                                      </p:to>
                                    </p:set>
                                    <p:anim calcmode="lin" valueType="num">
                                      <p:cBhvr additive="base">
                                        <p:cTn id="167" dur="500" fill="hold"/>
                                        <p:tgtEl>
                                          <p:spTgt spid="73"/>
                                        </p:tgtEl>
                                        <p:attrNameLst>
                                          <p:attrName>ppt_x</p:attrName>
                                        </p:attrNameLst>
                                      </p:cBhvr>
                                      <p:tavLst>
                                        <p:tav tm="0">
                                          <p:val>
                                            <p:strVal val="#ppt_x"/>
                                          </p:val>
                                        </p:tav>
                                        <p:tav tm="100000">
                                          <p:val>
                                            <p:strVal val="#ppt_x"/>
                                          </p:val>
                                        </p:tav>
                                      </p:tavLst>
                                    </p:anim>
                                    <p:anim calcmode="lin" valueType="num">
                                      <p:cBhvr additive="base">
                                        <p:cTn id="168" dur="500" fill="hold"/>
                                        <p:tgtEl>
                                          <p:spTgt spid="73"/>
                                        </p:tgtEl>
                                        <p:attrNameLst>
                                          <p:attrName>ppt_y</p:attrName>
                                        </p:attrNameLst>
                                      </p:cBhvr>
                                      <p:tavLst>
                                        <p:tav tm="0">
                                          <p:val>
                                            <p:strVal val="0-#ppt_h/2"/>
                                          </p:val>
                                        </p:tav>
                                        <p:tav tm="100000">
                                          <p:val>
                                            <p:strVal val="#ppt_y"/>
                                          </p:val>
                                        </p:tav>
                                      </p:tavLst>
                                    </p:anim>
                                  </p:childTnLst>
                                </p:cTn>
                              </p:par>
                              <p:par>
                                <p:cTn id="169" presetID="2" presetClass="entr" presetSubtype="1" fill="hold" grpId="0" nodeType="withEffect">
                                  <p:stCondLst>
                                    <p:cond delay="1000"/>
                                  </p:stCondLst>
                                  <p:childTnLst>
                                    <p:set>
                                      <p:cBhvr>
                                        <p:cTn id="170" dur="1" fill="hold">
                                          <p:stCondLst>
                                            <p:cond delay="0"/>
                                          </p:stCondLst>
                                        </p:cTn>
                                        <p:tgtEl>
                                          <p:spTgt spid="74"/>
                                        </p:tgtEl>
                                        <p:attrNameLst>
                                          <p:attrName>style.visibility</p:attrName>
                                        </p:attrNameLst>
                                      </p:cBhvr>
                                      <p:to>
                                        <p:strVal val="visible"/>
                                      </p:to>
                                    </p:set>
                                    <p:anim calcmode="lin" valueType="num">
                                      <p:cBhvr additive="base">
                                        <p:cTn id="171" dur="500" fill="hold"/>
                                        <p:tgtEl>
                                          <p:spTgt spid="74"/>
                                        </p:tgtEl>
                                        <p:attrNameLst>
                                          <p:attrName>ppt_x</p:attrName>
                                        </p:attrNameLst>
                                      </p:cBhvr>
                                      <p:tavLst>
                                        <p:tav tm="0">
                                          <p:val>
                                            <p:strVal val="#ppt_x"/>
                                          </p:val>
                                        </p:tav>
                                        <p:tav tm="100000">
                                          <p:val>
                                            <p:strVal val="#ppt_x"/>
                                          </p:val>
                                        </p:tav>
                                      </p:tavLst>
                                    </p:anim>
                                    <p:anim calcmode="lin" valueType="num">
                                      <p:cBhvr additive="base">
                                        <p:cTn id="172" dur="500" fill="hold"/>
                                        <p:tgtEl>
                                          <p:spTgt spid="74"/>
                                        </p:tgtEl>
                                        <p:attrNameLst>
                                          <p:attrName>ppt_y</p:attrName>
                                        </p:attrNameLst>
                                      </p:cBhvr>
                                      <p:tavLst>
                                        <p:tav tm="0">
                                          <p:val>
                                            <p:strVal val="0-#ppt_h/2"/>
                                          </p:val>
                                        </p:tav>
                                        <p:tav tm="100000">
                                          <p:val>
                                            <p:strVal val="#ppt_y"/>
                                          </p:val>
                                        </p:tav>
                                      </p:tavLst>
                                    </p:anim>
                                  </p:childTnLst>
                                </p:cTn>
                              </p:par>
                              <p:par>
                                <p:cTn id="173" presetID="2" presetClass="entr" presetSubtype="1" fill="hold" grpId="0" nodeType="withEffect">
                                  <p:stCondLst>
                                    <p:cond delay="1000"/>
                                  </p:stCondLst>
                                  <p:childTnLst>
                                    <p:set>
                                      <p:cBhvr>
                                        <p:cTn id="174" dur="1" fill="hold">
                                          <p:stCondLst>
                                            <p:cond delay="0"/>
                                          </p:stCondLst>
                                        </p:cTn>
                                        <p:tgtEl>
                                          <p:spTgt spid="75"/>
                                        </p:tgtEl>
                                        <p:attrNameLst>
                                          <p:attrName>style.visibility</p:attrName>
                                        </p:attrNameLst>
                                      </p:cBhvr>
                                      <p:to>
                                        <p:strVal val="visible"/>
                                      </p:to>
                                    </p:set>
                                    <p:anim calcmode="lin" valueType="num">
                                      <p:cBhvr additive="base">
                                        <p:cTn id="175" dur="500" fill="hold"/>
                                        <p:tgtEl>
                                          <p:spTgt spid="75"/>
                                        </p:tgtEl>
                                        <p:attrNameLst>
                                          <p:attrName>ppt_x</p:attrName>
                                        </p:attrNameLst>
                                      </p:cBhvr>
                                      <p:tavLst>
                                        <p:tav tm="0">
                                          <p:val>
                                            <p:strVal val="#ppt_x"/>
                                          </p:val>
                                        </p:tav>
                                        <p:tav tm="100000">
                                          <p:val>
                                            <p:strVal val="#ppt_x"/>
                                          </p:val>
                                        </p:tav>
                                      </p:tavLst>
                                    </p:anim>
                                    <p:anim calcmode="lin" valueType="num">
                                      <p:cBhvr additive="base">
                                        <p:cTn id="176" dur="500" fill="hold"/>
                                        <p:tgtEl>
                                          <p:spTgt spid="75"/>
                                        </p:tgtEl>
                                        <p:attrNameLst>
                                          <p:attrName>ppt_y</p:attrName>
                                        </p:attrNameLst>
                                      </p:cBhvr>
                                      <p:tavLst>
                                        <p:tav tm="0">
                                          <p:val>
                                            <p:strVal val="0-#ppt_h/2"/>
                                          </p:val>
                                        </p:tav>
                                        <p:tav tm="100000">
                                          <p:val>
                                            <p:strVal val="#ppt_y"/>
                                          </p:val>
                                        </p:tav>
                                      </p:tavLst>
                                    </p:anim>
                                  </p:childTnLst>
                                </p:cTn>
                              </p:par>
                              <p:par>
                                <p:cTn id="177" presetID="2" presetClass="entr" presetSubtype="1" fill="hold" grpId="0" nodeType="withEffect">
                                  <p:stCondLst>
                                    <p:cond delay="1000"/>
                                  </p:stCondLst>
                                  <p:childTnLst>
                                    <p:set>
                                      <p:cBhvr>
                                        <p:cTn id="178" dur="1" fill="hold">
                                          <p:stCondLst>
                                            <p:cond delay="0"/>
                                          </p:stCondLst>
                                        </p:cTn>
                                        <p:tgtEl>
                                          <p:spTgt spid="76"/>
                                        </p:tgtEl>
                                        <p:attrNameLst>
                                          <p:attrName>style.visibility</p:attrName>
                                        </p:attrNameLst>
                                      </p:cBhvr>
                                      <p:to>
                                        <p:strVal val="visible"/>
                                      </p:to>
                                    </p:set>
                                    <p:anim calcmode="lin" valueType="num">
                                      <p:cBhvr additive="base">
                                        <p:cTn id="179" dur="500" fill="hold"/>
                                        <p:tgtEl>
                                          <p:spTgt spid="76"/>
                                        </p:tgtEl>
                                        <p:attrNameLst>
                                          <p:attrName>ppt_x</p:attrName>
                                        </p:attrNameLst>
                                      </p:cBhvr>
                                      <p:tavLst>
                                        <p:tav tm="0">
                                          <p:val>
                                            <p:strVal val="#ppt_x"/>
                                          </p:val>
                                        </p:tav>
                                        <p:tav tm="100000">
                                          <p:val>
                                            <p:strVal val="#ppt_x"/>
                                          </p:val>
                                        </p:tav>
                                      </p:tavLst>
                                    </p:anim>
                                    <p:anim calcmode="lin" valueType="num">
                                      <p:cBhvr additive="base">
                                        <p:cTn id="180" dur="500" fill="hold"/>
                                        <p:tgtEl>
                                          <p:spTgt spid="76"/>
                                        </p:tgtEl>
                                        <p:attrNameLst>
                                          <p:attrName>ppt_y</p:attrName>
                                        </p:attrNameLst>
                                      </p:cBhvr>
                                      <p:tavLst>
                                        <p:tav tm="0">
                                          <p:val>
                                            <p:strVal val="0-#ppt_h/2"/>
                                          </p:val>
                                        </p:tav>
                                        <p:tav tm="100000">
                                          <p:val>
                                            <p:strVal val="#ppt_y"/>
                                          </p:val>
                                        </p:tav>
                                      </p:tavLst>
                                    </p:anim>
                                  </p:childTnLst>
                                </p:cTn>
                              </p:par>
                              <p:par>
                                <p:cTn id="181" presetID="2" presetClass="entr" presetSubtype="1" fill="hold" grpId="0" nodeType="withEffect">
                                  <p:stCondLst>
                                    <p:cond delay="1000"/>
                                  </p:stCondLst>
                                  <p:childTnLst>
                                    <p:set>
                                      <p:cBhvr>
                                        <p:cTn id="182" dur="1" fill="hold">
                                          <p:stCondLst>
                                            <p:cond delay="0"/>
                                          </p:stCondLst>
                                        </p:cTn>
                                        <p:tgtEl>
                                          <p:spTgt spid="77"/>
                                        </p:tgtEl>
                                        <p:attrNameLst>
                                          <p:attrName>style.visibility</p:attrName>
                                        </p:attrNameLst>
                                      </p:cBhvr>
                                      <p:to>
                                        <p:strVal val="visible"/>
                                      </p:to>
                                    </p:set>
                                    <p:anim calcmode="lin" valueType="num">
                                      <p:cBhvr additive="base">
                                        <p:cTn id="183" dur="500" fill="hold"/>
                                        <p:tgtEl>
                                          <p:spTgt spid="77"/>
                                        </p:tgtEl>
                                        <p:attrNameLst>
                                          <p:attrName>ppt_x</p:attrName>
                                        </p:attrNameLst>
                                      </p:cBhvr>
                                      <p:tavLst>
                                        <p:tav tm="0">
                                          <p:val>
                                            <p:strVal val="#ppt_x"/>
                                          </p:val>
                                        </p:tav>
                                        <p:tav tm="100000">
                                          <p:val>
                                            <p:strVal val="#ppt_x"/>
                                          </p:val>
                                        </p:tav>
                                      </p:tavLst>
                                    </p:anim>
                                    <p:anim calcmode="lin" valueType="num">
                                      <p:cBhvr additive="base">
                                        <p:cTn id="184" dur="500" fill="hold"/>
                                        <p:tgtEl>
                                          <p:spTgt spid="77"/>
                                        </p:tgtEl>
                                        <p:attrNameLst>
                                          <p:attrName>ppt_y</p:attrName>
                                        </p:attrNameLst>
                                      </p:cBhvr>
                                      <p:tavLst>
                                        <p:tav tm="0">
                                          <p:val>
                                            <p:strVal val="0-#ppt_h/2"/>
                                          </p:val>
                                        </p:tav>
                                        <p:tav tm="100000">
                                          <p:val>
                                            <p:strVal val="#ppt_y"/>
                                          </p:val>
                                        </p:tav>
                                      </p:tavLst>
                                    </p:anim>
                                  </p:childTnLst>
                                </p:cTn>
                              </p:par>
                              <p:par>
                                <p:cTn id="185" presetID="2" presetClass="entr" presetSubtype="1" fill="hold" grpId="0" nodeType="withEffect">
                                  <p:stCondLst>
                                    <p:cond delay="1000"/>
                                  </p:stCondLst>
                                  <p:childTnLst>
                                    <p:set>
                                      <p:cBhvr>
                                        <p:cTn id="186" dur="1" fill="hold">
                                          <p:stCondLst>
                                            <p:cond delay="0"/>
                                          </p:stCondLst>
                                        </p:cTn>
                                        <p:tgtEl>
                                          <p:spTgt spid="78"/>
                                        </p:tgtEl>
                                        <p:attrNameLst>
                                          <p:attrName>style.visibility</p:attrName>
                                        </p:attrNameLst>
                                      </p:cBhvr>
                                      <p:to>
                                        <p:strVal val="visible"/>
                                      </p:to>
                                    </p:set>
                                    <p:anim calcmode="lin" valueType="num">
                                      <p:cBhvr additive="base">
                                        <p:cTn id="187" dur="500" fill="hold"/>
                                        <p:tgtEl>
                                          <p:spTgt spid="78"/>
                                        </p:tgtEl>
                                        <p:attrNameLst>
                                          <p:attrName>ppt_x</p:attrName>
                                        </p:attrNameLst>
                                      </p:cBhvr>
                                      <p:tavLst>
                                        <p:tav tm="0">
                                          <p:val>
                                            <p:strVal val="#ppt_x"/>
                                          </p:val>
                                        </p:tav>
                                        <p:tav tm="100000">
                                          <p:val>
                                            <p:strVal val="#ppt_x"/>
                                          </p:val>
                                        </p:tav>
                                      </p:tavLst>
                                    </p:anim>
                                    <p:anim calcmode="lin" valueType="num">
                                      <p:cBhvr additive="base">
                                        <p:cTn id="188" dur="500" fill="hold"/>
                                        <p:tgtEl>
                                          <p:spTgt spid="78"/>
                                        </p:tgtEl>
                                        <p:attrNameLst>
                                          <p:attrName>ppt_y</p:attrName>
                                        </p:attrNameLst>
                                      </p:cBhvr>
                                      <p:tavLst>
                                        <p:tav tm="0">
                                          <p:val>
                                            <p:strVal val="0-#ppt_h/2"/>
                                          </p:val>
                                        </p:tav>
                                        <p:tav tm="100000">
                                          <p:val>
                                            <p:strVal val="#ppt_y"/>
                                          </p:val>
                                        </p:tav>
                                      </p:tavLst>
                                    </p:anim>
                                  </p:childTnLst>
                                </p:cTn>
                              </p:par>
                              <p:par>
                                <p:cTn id="189" presetID="2" presetClass="entr" presetSubtype="1" fill="hold" grpId="0" nodeType="withEffect">
                                  <p:stCondLst>
                                    <p:cond delay="1000"/>
                                  </p:stCondLst>
                                  <p:childTnLst>
                                    <p:set>
                                      <p:cBhvr>
                                        <p:cTn id="190" dur="1" fill="hold">
                                          <p:stCondLst>
                                            <p:cond delay="0"/>
                                          </p:stCondLst>
                                        </p:cTn>
                                        <p:tgtEl>
                                          <p:spTgt spid="79"/>
                                        </p:tgtEl>
                                        <p:attrNameLst>
                                          <p:attrName>style.visibility</p:attrName>
                                        </p:attrNameLst>
                                      </p:cBhvr>
                                      <p:to>
                                        <p:strVal val="visible"/>
                                      </p:to>
                                    </p:set>
                                    <p:anim calcmode="lin" valueType="num">
                                      <p:cBhvr additive="base">
                                        <p:cTn id="191" dur="500" fill="hold"/>
                                        <p:tgtEl>
                                          <p:spTgt spid="79"/>
                                        </p:tgtEl>
                                        <p:attrNameLst>
                                          <p:attrName>ppt_x</p:attrName>
                                        </p:attrNameLst>
                                      </p:cBhvr>
                                      <p:tavLst>
                                        <p:tav tm="0">
                                          <p:val>
                                            <p:strVal val="#ppt_x"/>
                                          </p:val>
                                        </p:tav>
                                        <p:tav tm="100000">
                                          <p:val>
                                            <p:strVal val="#ppt_x"/>
                                          </p:val>
                                        </p:tav>
                                      </p:tavLst>
                                    </p:anim>
                                    <p:anim calcmode="lin" valueType="num">
                                      <p:cBhvr additive="base">
                                        <p:cTn id="192" dur="500" fill="hold"/>
                                        <p:tgtEl>
                                          <p:spTgt spid="79"/>
                                        </p:tgtEl>
                                        <p:attrNameLst>
                                          <p:attrName>ppt_y</p:attrName>
                                        </p:attrNameLst>
                                      </p:cBhvr>
                                      <p:tavLst>
                                        <p:tav tm="0">
                                          <p:val>
                                            <p:strVal val="0-#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1" fill="hold" grpId="0" nodeType="clickEffect">
                                  <p:stCondLst>
                                    <p:cond delay="0"/>
                                  </p:stCondLst>
                                  <p:childTnLst>
                                    <p:set>
                                      <p:cBhvr>
                                        <p:cTn id="196" dur="1" fill="hold">
                                          <p:stCondLst>
                                            <p:cond delay="0"/>
                                          </p:stCondLst>
                                        </p:cTn>
                                        <p:tgtEl>
                                          <p:spTgt spid="12342"/>
                                        </p:tgtEl>
                                        <p:attrNameLst>
                                          <p:attrName>style.visibility</p:attrName>
                                        </p:attrNameLst>
                                      </p:cBhvr>
                                      <p:to>
                                        <p:strVal val="visible"/>
                                      </p:to>
                                    </p:set>
                                    <p:anim calcmode="lin" valueType="num">
                                      <p:cBhvr additive="base">
                                        <p:cTn id="197" dur="500" fill="hold"/>
                                        <p:tgtEl>
                                          <p:spTgt spid="12342"/>
                                        </p:tgtEl>
                                        <p:attrNameLst>
                                          <p:attrName>ppt_x</p:attrName>
                                        </p:attrNameLst>
                                      </p:cBhvr>
                                      <p:tavLst>
                                        <p:tav tm="0">
                                          <p:val>
                                            <p:strVal val="#ppt_x"/>
                                          </p:val>
                                        </p:tav>
                                        <p:tav tm="100000">
                                          <p:val>
                                            <p:strVal val="#ppt_x"/>
                                          </p:val>
                                        </p:tav>
                                      </p:tavLst>
                                    </p:anim>
                                    <p:anim calcmode="lin" valueType="num">
                                      <p:cBhvr additive="base">
                                        <p:cTn id="198" dur="500" fill="hold"/>
                                        <p:tgtEl>
                                          <p:spTgt spid="12342"/>
                                        </p:tgtEl>
                                        <p:attrNameLst>
                                          <p:attrName>ppt_y</p:attrName>
                                        </p:attrNameLst>
                                      </p:cBhvr>
                                      <p:tavLst>
                                        <p:tav tm="0">
                                          <p:val>
                                            <p:strVal val="0-#ppt_h/2"/>
                                          </p:val>
                                        </p:tav>
                                        <p:tav tm="100000">
                                          <p:val>
                                            <p:strVal val="#ppt_y"/>
                                          </p:val>
                                        </p:tav>
                                      </p:tavLst>
                                    </p:anim>
                                  </p:childTnLst>
                                </p:cTn>
                              </p:par>
                              <p:par>
                                <p:cTn id="199" presetID="2" presetClass="entr" presetSubtype="1" fill="hold" grpId="0" nodeType="withEffect">
                                  <p:stCondLst>
                                    <p:cond delay="0"/>
                                  </p:stCondLst>
                                  <p:childTnLst>
                                    <p:set>
                                      <p:cBhvr>
                                        <p:cTn id="200" dur="1" fill="hold">
                                          <p:stCondLst>
                                            <p:cond delay="0"/>
                                          </p:stCondLst>
                                        </p:cTn>
                                        <p:tgtEl>
                                          <p:spTgt spid="12350"/>
                                        </p:tgtEl>
                                        <p:attrNameLst>
                                          <p:attrName>style.visibility</p:attrName>
                                        </p:attrNameLst>
                                      </p:cBhvr>
                                      <p:to>
                                        <p:strVal val="visible"/>
                                      </p:to>
                                    </p:set>
                                    <p:anim calcmode="lin" valueType="num">
                                      <p:cBhvr additive="base">
                                        <p:cTn id="201" dur="500" fill="hold"/>
                                        <p:tgtEl>
                                          <p:spTgt spid="12350"/>
                                        </p:tgtEl>
                                        <p:attrNameLst>
                                          <p:attrName>ppt_x</p:attrName>
                                        </p:attrNameLst>
                                      </p:cBhvr>
                                      <p:tavLst>
                                        <p:tav tm="0">
                                          <p:val>
                                            <p:strVal val="#ppt_x"/>
                                          </p:val>
                                        </p:tav>
                                        <p:tav tm="100000">
                                          <p:val>
                                            <p:strVal val="#ppt_x"/>
                                          </p:val>
                                        </p:tav>
                                      </p:tavLst>
                                    </p:anim>
                                    <p:anim calcmode="lin" valueType="num">
                                      <p:cBhvr additive="base">
                                        <p:cTn id="202" dur="500" fill="hold"/>
                                        <p:tgtEl>
                                          <p:spTgt spid="12350"/>
                                        </p:tgtEl>
                                        <p:attrNameLst>
                                          <p:attrName>ppt_y</p:attrName>
                                        </p:attrNameLst>
                                      </p:cBhvr>
                                      <p:tavLst>
                                        <p:tav tm="0">
                                          <p:val>
                                            <p:strVal val="0-#ppt_h/2"/>
                                          </p:val>
                                        </p:tav>
                                        <p:tav tm="100000">
                                          <p:val>
                                            <p:strVal val="#ppt_y"/>
                                          </p:val>
                                        </p:tav>
                                      </p:tavLst>
                                    </p:anim>
                                  </p:childTnLst>
                                </p:cTn>
                              </p:par>
                              <p:par>
                                <p:cTn id="203" presetID="1" presetClass="emph" presetSubtype="2" fill="hold" nodeType="withEffect">
                                  <p:stCondLst>
                                    <p:cond delay="0"/>
                                  </p:stCondLst>
                                  <p:childTnLst>
                                    <p:animClr clrSpc="rgb" dir="cw">
                                      <p:cBhvr>
                                        <p:cTn id="204" dur="2000" fill="hold"/>
                                        <p:tgtEl>
                                          <p:spTgt spid="12314"/>
                                        </p:tgtEl>
                                        <p:attrNameLst>
                                          <p:attrName>fillcolor</p:attrName>
                                        </p:attrNameLst>
                                      </p:cBhvr>
                                      <p:to>
                                        <a:schemeClr val="hlink"/>
                                      </p:to>
                                    </p:animClr>
                                    <p:set>
                                      <p:cBhvr>
                                        <p:cTn id="205" dur="2000" fill="hold"/>
                                        <p:tgtEl>
                                          <p:spTgt spid="12314"/>
                                        </p:tgtEl>
                                        <p:attrNameLst>
                                          <p:attrName>fill.type</p:attrName>
                                        </p:attrNameLst>
                                      </p:cBhvr>
                                      <p:to>
                                        <p:strVal val="solid"/>
                                      </p:to>
                                    </p:set>
                                    <p:set>
                                      <p:cBhvr>
                                        <p:cTn id="206" dur="2000" fill="hold"/>
                                        <p:tgtEl>
                                          <p:spTgt spid="12314"/>
                                        </p:tgtEl>
                                        <p:attrNameLst>
                                          <p:attrName>fill.on</p:attrName>
                                        </p:attrNameLst>
                                      </p:cBhvr>
                                      <p:to>
                                        <p:strVal val="true"/>
                                      </p:to>
                                    </p:set>
                                  </p:childTnLst>
                                </p:cTn>
                              </p:par>
                              <p:par>
                                <p:cTn id="207" presetID="1" presetClass="emph" presetSubtype="2" fill="hold" nodeType="withEffect">
                                  <p:stCondLst>
                                    <p:cond delay="0"/>
                                  </p:stCondLst>
                                  <p:childTnLst>
                                    <p:animClr clrSpc="rgb" dir="cw">
                                      <p:cBhvr>
                                        <p:cTn id="208" dur="2000" fill="hold"/>
                                        <p:tgtEl>
                                          <p:spTgt spid="12315"/>
                                        </p:tgtEl>
                                        <p:attrNameLst>
                                          <p:attrName>fillcolor</p:attrName>
                                        </p:attrNameLst>
                                      </p:cBhvr>
                                      <p:to>
                                        <a:schemeClr val="hlink"/>
                                      </p:to>
                                    </p:animClr>
                                    <p:set>
                                      <p:cBhvr>
                                        <p:cTn id="209" dur="2000" fill="hold"/>
                                        <p:tgtEl>
                                          <p:spTgt spid="12315"/>
                                        </p:tgtEl>
                                        <p:attrNameLst>
                                          <p:attrName>fill.type</p:attrName>
                                        </p:attrNameLst>
                                      </p:cBhvr>
                                      <p:to>
                                        <p:strVal val="solid"/>
                                      </p:to>
                                    </p:set>
                                    <p:set>
                                      <p:cBhvr>
                                        <p:cTn id="210" dur="2000" fill="hold"/>
                                        <p:tgtEl>
                                          <p:spTgt spid="12315"/>
                                        </p:tgtEl>
                                        <p:attrNameLst>
                                          <p:attrName>fill.on</p:attrName>
                                        </p:attrNameLst>
                                      </p:cBhvr>
                                      <p:to>
                                        <p:strVal val="true"/>
                                      </p:to>
                                    </p:set>
                                  </p:childTnLst>
                                </p:cTn>
                              </p:par>
                              <p:par>
                                <p:cTn id="211" presetID="1" presetClass="emph" presetSubtype="2" fill="hold" nodeType="withEffect">
                                  <p:stCondLst>
                                    <p:cond delay="0"/>
                                  </p:stCondLst>
                                  <p:childTnLst>
                                    <p:animClr clrSpc="rgb" dir="cw">
                                      <p:cBhvr>
                                        <p:cTn id="212" dur="2000" fill="hold"/>
                                        <p:tgtEl>
                                          <p:spTgt spid="12316"/>
                                        </p:tgtEl>
                                        <p:attrNameLst>
                                          <p:attrName>fillcolor</p:attrName>
                                        </p:attrNameLst>
                                      </p:cBhvr>
                                      <p:to>
                                        <a:schemeClr val="hlink"/>
                                      </p:to>
                                    </p:animClr>
                                    <p:set>
                                      <p:cBhvr>
                                        <p:cTn id="213" dur="2000" fill="hold"/>
                                        <p:tgtEl>
                                          <p:spTgt spid="12316"/>
                                        </p:tgtEl>
                                        <p:attrNameLst>
                                          <p:attrName>fill.type</p:attrName>
                                        </p:attrNameLst>
                                      </p:cBhvr>
                                      <p:to>
                                        <p:strVal val="solid"/>
                                      </p:to>
                                    </p:set>
                                    <p:set>
                                      <p:cBhvr>
                                        <p:cTn id="214" dur="2000" fill="hold"/>
                                        <p:tgtEl>
                                          <p:spTgt spid="12316"/>
                                        </p:tgtEl>
                                        <p:attrNameLst>
                                          <p:attrName>fill.on</p:attrName>
                                        </p:attrNameLst>
                                      </p:cBhvr>
                                      <p:to>
                                        <p:strVal val="true"/>
                                      </p:to>
                                    </p:set>
                                  </p:childTnLst>
                                </p:cTn>
                              </p:par>
                              <p:par>
                                <p:cTn id="215" presetID="1" presetClass="emph" presetSubtype="2" fill="hold" nodeType="withEffect">
                                  <p:stCondLst>
                                    <p:cond delay="0"/>
                                  </p:stCondLst>
                                  <p:childTnLst>
                                    <p:animClr clrSpc="rgb" dir="cw">
                                      <p:cBhvr>
                                        <p:cTn id="216" dur="2000" fill="hold"/>
                                        <p:tgtEl>
                                          <p:spTgt spid="12317"/>
                                        </p:tgtEl>
                                        <p:attrNameLst>
                                          <p:attrName>fillcolor</p:attrName>
                                        </p:attrNameLst>
                                      </p:cBhvr>
                                      <p:to>
                                        <a:schemeClr val="hlink"/>
                                      </p:to>
                                    </p:animClr>
                                    <p:set>
                                      <p:cBhvr>
                                        <p:cTn id="217" dur="2000" fill="hold"/>
                                        <p:tgtEl>
                                          <p:spTgt spid="12317"/>
                                        </p:tgtEl>
                                        <p:attrNameLst>
                                          <p:attrName>fill.type</p:attrName>
                                        </p:attrNameLst>
                                      </p:cBhvr>
                                      <p:to>
                                        <p:strVal val="solid"/>
                                      </p:to>
                                    </p:set>
                                    <p:set>
                                      <p:cBhvr>
                                        <p:cTn id="218" dur="2000" fill="hold"/>
                                        <p:tgtEl>
                                          <p:spTgt spid="12317"/>
                                        </p:tgtEl>
                                        <p:attrNameLst>
                                          <p:attrName>fill.on</p:attrName>
                                        </p:attrNameLst>
                                      </p:cBhvr>
                                      <p:to>
                                        <p:strVal val="true"/>
                                      </p:to>
                                    </p:set>
                                  </p:childTnLst>
                                </p:cTn>
                              </p:par>
                              <p:par>
                                <p:cTn id="219" presetID="1" presetClass="emph" presetSubtype="2" fill="hold" nodeType="withEffect">
                                  <p:stCondLst>
                                    <p:cond delay="0"/>
                                  </p:stCondLst>
                                  <p:childTnLst>
                                    <p:animClr clrSpc="rgb" dir="cw">
                                      <p:cBhvr>
                                        <p:cTn id="220" dur="2000" fill="hold"/>
                                        <p:tgtEl>
                                          <p:spTgt spid="12318"/>
                                        </p:tgtEl>
                                        <p:attrNameLst>
                                          <p:attrName>fillcolor</p:attrName>
                                        </p:attrNameLst>
                                      </p:cBhvr>
                                      <p:to>
                                        <a:schemeClr val="hlink"/>
                                      </p:to>
                                    </p:animClr>
                                    <p:set>
                                      <p:cBhvr>
                                        <p:cTn id="221" dur="2000" fill="hold"/>
                                        <p:tgtEl>
                                          <p:spTgt spid="12318"/>
                                        </p:tgtEl>
                                        <p:attrNameLst>
                                          <p:attrName>fill.type</p:attrName>
                                        </p:attrNameLst>
                                      </p:cBhvr>
                                      <p:to>
                                        <p:strVal val="solid"/>
                                      </p:to>
                                    </p:set>
                                    <p:set>
                                      <p:cBhvr>
                                        <p:cTn id="222" dur="2000" fill="hold"/>
                                        <p:tgtEl>
                                          <p:spTgt spid="12318"/>
                                        </p:tgtEl>
                                        <p:attrNameLst>
                                          <p:attrName>fill.on</p:attrName>
                                        </p:attrNameLst>
                                      </p:cBhvr>
                                      <p:to>
                                        <p:strVal val="true"/>
                                      </p:to>
                                    </p:set>
                                  </p:childTnLst>
                                </p:cTn>
                              </p:par>
                              <p:par>
                                <p:cTn id="223" presetID="1" presetClass="emph" presetSubtype="2" fill="hold" nodeType="withEffect">
                                  <p:stCondLst>
                                    <p:cond delay="0"/>
                                  </p:stCondLst>
                                  <p:childTnLst>
                                    <p:animClr clrSpc="rgb" dir="cw">
                                      <p:cBhvr>
                                        <p:cTn id="224" dur="2000" fill="hold"/>
                                        <p:tgtEl>
                                          <p:spTgt spid="12319"/>
                                        </p:tgtEl>
                                        <p:attrNameLst>
                                          <p:attrName>fillcolor</p:attrName>
                                        </p:attrNameLst>
                                      </p:cBhvr>
                                      <p:to>
                                        <a:schemeClr val="hlink"/>
                                      </p:to>
                                    </p:animClr>
                                    <p:set>
                                      <p:cBhvr>
                                        <p:cTn id="225" dur="2000" fill="hold"/>
                                        <p:tgtEl>
                                          <p:spTgt spid="12319"/>
                                        </p:tgtEl>
                                        <p:attrNameLst>
                                          <p:attrName>fill.type</p:attrName>
                                        </p:attrNameLst>
                                      </p:cBhvr>
                                      <p:to>
                                        <p:strVal val="solid"/>
                                      </p:to>
                                    </p:set>
                                    <p:set>
                                      <p:cBhvr>
                                        <p:cTn id="226" dur="2000" fill="hold"/>
                                        <p:tgtEl>
                                          <p:spTgt spid="12319"/>
                                        </p:tgtEl>
                                        <p:attrNameLst>
                                          <p:attrName>fill.on</p:attrName>
                                        </p:attrNameLst>
                                      </p:cBhvr>
                                      <p:to>
                                        <p:strVal val="true"/>
                                      </p:to>
                                    </p:set>
                                  </p:childTnLst>
                                </p:cTn>
                              </p:par>
                              <p:par>
                                <p:cTn id="227" presetID="1" presetClass="emph" presetSubtype="2" fill="hold" nodeType="withEffect">
                                  <p:stCondLst>
                                    <p:cond delay="0"/>
                                  </p:stCondLst>
                                  <p:childTnLst>
                                    <p:animClr clrSpc="rgb" dir="cw">
                                      <p:cBhvr>
                                        <p:cTn id="228" dur="2000" fill="hold"/>
                                        <p:tgtEl>
                                          <p:spTgt spid="12320"/>
                                        </p:tgtEl>
                                        <p:attrNameLst>
                                          <p:attrName>fillcolor</p:attrName>
                                        </p:attrNameLst>
                                      </p:cBhvr>
                                      <p:to>
                                        <a:schemeClr val="hlink"/>
                                      </p:to>
                                    </p:animClr>
                                    <p:set>
                                      <p:cBhvr>
                                        <p:cTn id="229" dur="2000" fill="hold"/>
                                        <p:tgtEl>
                                          <p:spTgt spid="12320"/>
                                        </p:tgtEl>
                                        <p:attrNameLst>
                                          <p:attrName>fill.type</p:attrName>
                                        </p:attrNameLst>
                                      </p:cBhvr>
                                      <p:to>
                                        <p:strVal val="solid"/>
                                      </p:to>
                                    </p:set>
                                    <p:set>
                                      <p:cBhvr>
                                        <p:cTn id="230" dur="2000" fill="hold"/>
                                        <p:tgtEl>
                                          <p:spTgt spid="12320"/>
                                        </p:tgtEl>
                                        <p:attrNameLst>
                                          <p:attrName>fill.on</p:attrName>
                                        </p:attrNameLst>
                                      </p:cBhvr>
                                      <p:to>
                                        <p:strVal val="tru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2" fill="hold" grpId="0" nodeType="clickEffect">
                                  <p:stCondLst>
                                    <p:cond delay="0"/>
                                  </p:stCondLst>
                                  <p:childTnLst>
                                    <p:set>
                                      <p:cBhvr>
                                        <p:cTn id="234" dur="1" fill="hold">
                                          <p:stCondLst>
                                            <p:cond delay="0"/>
                                          </p:stCondLst>
                                        </p:cTn>
                                        <p:tgtEl>
                                          <p:spTgt spid="6"/>
                                        </p:tgtEl>
                                        <p:attrNameLst>
                                          <p:attrName>style.visibility</p:attrName>
                                        </p:attrNameLst>
                                      </p:cBhvr>
                                      <p:to>
                                        <p:strVal val="visible"/>
                                      </p:to>
                                    </p:set>
                                    <p:anim calcmode="lin" valueType="num">
                                      <p:cBhvr additive="base">
                                        <p:cTn id="235" dur="500" fill="hold"/>
                                        <p:tgtEl>
                                          <p:spTgt spid="6"/>
                                        </p:tgtEl>
                                        <p:attrNameLst>
                                          <p:attrName>ppt_x</p:attrName>
                                        </p:attrNameLst>
                                      </p:cBhvr>
                                      <p:tavLst>
                                        <p:tav tm="0">
                                          <p:val>
                                            <p:strVal val="1+#ppt_w/2"/>
                                          </p:val>
                                        </p:tav>
                                        <p:tav tm="100000">
                                          <p:val>
                                            <p:strVal val="#ppt_x"/>
                                          </p:val>
                                        </p:tav>
                                      </p:tavLst>
                                    </p:anim>
                                    <p:anim calcmode="lin" valueType="num">
                                      <p:cBhvr additive="base">
                                        <p:cTn id="236" dur="500" fill="hold"/>
                                        <p:tgtEl>
                                          <p:spTgt spid="6"/>
                                        </p:tgtEl>
                                        <p:attrNameLst>
                                          <p:attrName>ppt_y</p:attrName>
                                        </p:attrNameLst>
                                      </p:cBhvr>
                                      <p:tavLst>
                                        <p:tav tm="0">
                                          <p:val>
                                            <p:strVal val="#ppt_y"/>
                                          </p:val>
                                        </p:tav>
                                        <p:tav tm="100000">
                                          <p:val>
                                            <p:strVal val="#ppt_y"/>
                                          </p:val>
                                        </p:tav>
                                      </p:tavLst>
                                    </p:anim>
                                  </p:childTnLst>
                                </p:cTn>
                              </p:par>
                              <p:par>
                                <p:cTn id="237" presetID="2" presetClass="entr" presetSubtype="2" fill="hold" nodeType="withEffect">
                                  <p:stCondLst>
                                    <p:cond delay="0"/>
                                  </p:stCondLst>
                                  <p:childTnLst>
                                    <p:set>
                                      <p:cBhvr>
                                        <p:cTn id="238" dur="1" fill="hold">
                                          <p:stCondLst>
                                            <p:cond delay="0"/>
                                          </p:stCondLst>
                                        </p:cTn>
                                        <p:tgtEl>
                                          <p:spTgt spid="5"/>
                                        </p:tgtEl>
                                        <p:attrNameLst>
                                          <p:attrName>style.visibility</p:attrName>
                                        </p:attrNameLst>
                                      </p:cBhvr>
                                      <p:to>
                                        <p:strVal val="visible"/>
                                      </p:to>
                                    </p:set>
                                    <p:anim calcmode="lin" valueType="num">
                                      <p:cBhvr additive="base">
                                        <p:cTn id="239" dur="500" fill="hold"/>
                                        <p:tgtEl>
                                          <p:spTgt spid="5"/>
                                        </p:tgtEl>
                                        <p:attrNameLst>
                                          <p:attrName>ppt_x</p:attrName>
                                        </p:attrNameLst>
                                      </p:cBhvr>
                                      <p:tavLst>
                                        <p:tav tm="0">
                                          <p:val>
                                            <p:strVal val="1+#ppt_w/2"/>
                                          </p:val>
                                        </p:tav>
                                        <p:tav tm="100000">
                                          <p:val>
                                            <p:strVal val="#ppt_x"/>
                                          </p:val>
                                        </p:tav>
                                      </p:tavLst>
                                    </p:anim>
                                    <p:anim calcmode="lin" valueType="num">
                                      <p:cBhvr additive="base">
                                        <p:cTn id="24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12348"/>
                                        </p:tgtEl>
                                        <p:attrNameLst>
                                          <p:attrName>style.visibility</p:attrName>
                                        </p:attrNameLst>
                                      </p:cBhvr>
                                      <p:to>
                                        <p:strVal val="visible"/>
                                      </p:to>
                                    </p:set>
                                    <p:anim calcmode="lin" valueType="num">
                                      <p:cBhvr additive="base">
                                        <p:cTn id="245" dur="500" fill="hold"/>
                                        <p:tgtEl>
                                          <p:spTgt spid="12348"/>
                                        </p:tgtEl>
                                        <p:attrNameLst>
                                          <p:attrName>ppt_x</p:attrName>
                                        </p:attrNameLst>
                                      </p:cBhvr>
                                      <p:tavLst>
                                        <p:tav tm="0">
                                          <p:val>
                                            <p:strVal val="#ppt_x"/>
                                          </p:val>
                                        </p:tav>
                                        <p:tav tm="100000">
                                          <p:val>
                                            <p:strVal val="#ppt_x"/>
                                          </p:val>
                                        </p:tav>
                                      </p:tavLst>
                                    </p:anim>
                                    <p:anim calcmode="lin" valueType="num">
                                      <p:cBhvr additive="base">
                                        <p:cTn id="246" dur="500" fill="hold"/>
                                        <p:tgtEl>
                                          <p:spTgt spid="1234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2347"/>
                                        </p:tgtEl>
                                        <p:attrNameLst>
                                          <p:attrName>style.visibility</p:attrName>
                                        </p:attrNameLst>
                                      </p:cBhvr>
                                      <p:to>
                                        <p:strVal val="visible"/>
                                      </p:to>
                                    </p:set>
                                    <p:anim calcmode="lin" valueType="num">
                                      <p:cBhvr additive="base">
                                        <p:cTn id="249" dur="500" fill="hold"/>
                                        <p:tgtEl>
                                          <p:spTgt spid="12347"/>
                                        </p:tgtEl>
                                        <p:attrNameLst>
                                          <p:attrName>ppt_x</p:attrName>
                                        </p:attrNameLst>
                                      </p:cBhvr>
                                      <p:tavLst>
                                        <p:tav tm="0">
                                          <p:val>
                                            <p:strVal val="#ppt_x"/>
                                          </p:val>
                                        </p:tav>
                                        <p:tav tm="100000">
                                          <p:val>
                                            <p:strVal val="#ppt_x"/>
                                          </p:val>
                                        </p:tav>
                                      </p:tavLst>
                                    </p:anim>
                                    <p:anim calcmode="lin" valueType="num">
                                      <p:cBhvr additive="base">
                                        <p:cTn id="250" dur="500" fill="hold"/>
                                        <p:tgtEl>
                                          <p:spTgt spid="12347"/>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2346"/>
                                        </p:tgtEl>
                                        <p:attrNameLst>
                                          <p:attrName>style.visibility</p:attrName>
                                        </p:attrNameLst>
                                      </p:cBhvr>
                                      <p:to>
                                        <p:strVal val="visible"/>
                                      </p:to>
                                    </p:set>
                                    <p:anim calcmode="lin" valueType="num">
                                      <p:cBhvr additive="base">
                                        <p:cTn id="253" dur="500" fill="hold"/>
                                        <p:tgtEl>
                                          <p:spTgt spid="12346"/>
                                        </p:tgtEl>
                                        <p:attrNameLst>
                                          <p:attrName>ppt_x</p:attrName>
                                        </p:attrNameLst>
                                      </p:cBhvr>
                                      <p:tavLst>
                                        <p:tav tm="0">
                                          <p:val>
                                            <p:strVal val="#ppt_x"/>
                                          </p:val>
                                        </p:tav>
                                        <p:tav tm="100000">
                                          <p:val>
                                            <p:strVal val="#ppt_x"/>
                                          </p:val>
                                        </p:tav>
                                      </p:tavLst>
                                    </p:anim>
                                    <p:anim calcmode="lin" valueType="num">
                                      <p:cBhvr additive="base">
                                        <p:cTn id="254" dur="500" fill="hold"/>
                                        <p:tgtEl>
                                          <p:spTgt spid="12346"/>
                                        </p:tgtEl>
                                        <p:attrNameLst>
                                          <p:attrName>ppt_y</p:attrName>
                                        </p:attrNameLst>
                                      </p:cBhvr>
                                      <p:tavLst>
                                        <p:tav tm="0">
                                          <p:val>
                                            <p:strVal val="1+#ppt_h/2"/>
                                          </p:val>
                                        </p:tav>
                                        <p:tav tm="100000">
                                          <p:val>
                                            <p:strVal val="#ppt_y"/>
                                          </p:val>
                                        </p:tav>
                                      </p:tavLst>
                                    </p:anim>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2338"/>
                                        </p:tgtEl>
                                        <p:attrNameLst>
                                          <p:attrName>style.visibility</p:attrName>
                                        </p:attrNameLst>
                                      </p:cBhvr>
                                      <p:to>
                                        <p:strVal val="visible"/>
                                      </p:to>
                                    </p:set>
                                    <p:anim calcmode="lin" valueType="num">
                                      <p:cBhvr additive="base">
                                        <p:cTn id="259" dur="500" fill="hold"/>
                                        <p:tgtEl>
                                          <p:spTgt spid="12338"/>
                                        </p:tgtEl>
                                        <p:attrNameLst>
                                          <p:attrName>ppt_x</p:attrName>
                                        </p:attrNameLst>
                                      </p:cBhvr>
                                      <p:tavLst>
                                        <p:tav tm="0">
                                          <p:val>
                                            <p:strVal val="#ppt_x"/>
                                          </p:val>
                                        </p:tav>
                                        <p:tav tm="100000">
                                          <p:val>
                                            <p:strVal val="#ppt_x"/>
                                          </p:val>
                                        </p:tav>
                                      </p:tavLst>
                                    </p:anim>
                                    <p:anim calcmode="lin" valueType="num">
                                      <p:cBhvr additive="base">
                                        <p:cTn id="260" dur="500" fill="hold"/>
                                        <p:tgtEl>
                                          <p:spTgt spid="12338"/>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2341"/>
                                        </p:tgtEl>
                                        <p:attrNameLst>
                                          <p:attrName>style.visibility</p:attrName>
                                        </p:attrNameLst>
                                      </p:cBhvr>
                                      <p:to>
                                        <p:strVal val="visible"/>
                                      </p:to>
                                    </p:set>
                                    <p:anim calcmode="lin" valueType="num">
                                      <p:cBhvr additive="base">
                                        <p:cTn id="263" dur="500" fill="hold"/>
                                        <p:tgtEl>
                                          <p:spTgt spid="12341"/>
                                        </p:tgtEl>
                                        <p:attrNameLst>
                                          <p:attrName>ppt_x</p:attrName>
                                        </p:attrNameLst>
                                      </p:cBhvr>
                                      <p:tavLst>
                                        <p:tav tm="0">
                                          <p:val>
                                            <p:strVal val="#ppt_x"/>
                                          </p:val>
                                        </p:tav>
                                        <p:tav tm="100000">
                                          <p:val>
                                            <p:strVal val="#ppt_x"/>
                                          </p:val>
                                        </p:tav>
                                      </p:tavLst>
                                    </p:anim>
                                    <p:anim calcmode="lin" valueType="num">
                                      <p:cBhvr additive="base">
                                        <p:cTn id="264" dur="500" fill="hold"/>
                                        <p:tgtEl>
                                          <p:spTgt spid="12341"/>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2349"/>
                                        </p:tgtEl>
                                        <p:attrNameLst>
                                          <p:attrName>style.visibility</p:attrName>
                                        </p:attrNameLst>
                                      </p:cBhvr>
                                      <p:to>
                                        <p:strVal val="visible"/>
                                      </p:to>
                                    </p:set>
                                    <p:anim calcmode="lin" valueType="num">
                                      <p:cBhvr additive="base">
                                        <p:cTn id="267" dur="500" fill="hold"/>
                                        <p:tgtEl>
                                          <p:spTgt spid="12349"/>
                                        </p:tgtEl>
                                        <p:attrNameLst>
                                          <p:attrName>ppt_x</p:attrName>
                                        </p:attrNameLst>
                                      </p:cBhvr>
                                      <p:tavLst>
                                        <p:tav tm="0">
                                          <p:val>
                                            <p:strVal val="#ppt_x"/>
                                          </p:val>
                                        </p:tav>
                                        <p:tav tm="100000">
                                          <p:val>
                                            <p:strVal val="#ppt_x"/>
                                          </p:val>
                                        </p:tav>
                                      </p:tavLst>
                                    </p:anim>
                                    <p:anim calcmode="lin" valueType="num">
                                      <p:cBhvr additive="base">
                                        <p:cTn id="268" dur="500" fill="hold"/>
                                        <p:tgtEl>
                                          <p:spTgt spid="12349"/>
                                        </p:tgtEl>
                                        <p:attrNameLst>
                                          <p:attrName>ppt_y</p:attrName>
                                        </p:attrNameLst>
                                      </p:cBhvr>
                                      <p:tavLst>
                                        <p:tav tm="0">
                                          <p:val>
                                            <p:strVal val="1+#ppt_h/2"/>
                                          </p:val>
                                        </p:tav>
                                        <p:tav tm="100000">
                                          <p:val>
                                            <p:strVal val="#ppt_y"/>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12339"/>
                                        </p:tgtEl>
                                        <p:attrNameLst>
                                          <p:attrName>style.visibility</p:attrName>
                                        </p:attrNameLst>
                                      </p:cBhvr>
                                      <p:to>
                                        <p:strVal val="visible"/>
                                      </p:to>
                                    </p:set>
                                    <p:anim calcmode="lin" valueType="num">
                                      <p:cBhvr additive="base">
                                        <p:cTn id="273" dur="500" fill="hold"/>
                                        <p:tgtEl>
                                          <p:spTgt spid="12339"/>
                                        </p:tgtEl>
                                        <p:attrNameLst>
                                          <p:attrName>ppt_x</p:attrName>
                                        </p:attrNameLst>
                                      </p:cBhvr>
                                      <p:tavLst>
                                        <p:tav tm="0">
                                          <p:val>
                                            <p:strVal val="#ppt_x"/>
                                          </p:val>
                                        </p:tav>
                                        <p:tav tm="100000">
                                          <p:val>
                                            <p:strVal val="#ppt_x"/>
                                          </p:val>
                                        </p:tav>
                                      </p:tavLst>
                                    </p:anim>
                                    <p:anim calcmode="lin" valueType="num">
                                      <p:cBhvr additive="base">
                                        <p:cTn id="274" dur="500" fill="hold"/>
                                        <p:tgtEl>
                                          <p:spTgt spid="12339"/>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2345"/>
                                        </p:tgtEl>
                                        <p:attrNameLst>
                                          <p:attrName>style.visibility</p:attrName>
                                        </p:attrNameLst>
                                      </p:cBhvr>
                                      <p:to>
                                        <p:strVal val="visible"/>
                                      </p:to>
                                    </p:set>
                                    <p:anim calcmode="lin" valueType="num">
                                      <p:cBhvr additive="base">
                                        <p:cTn id="277" dur="500" fill="hold"/>
                                        <p:tgtEl>
                                          <p:spTgt spid="12345"/>
                                        </p:tgtEl>
                                        <p:attrNameLst>
                                          <p:attrName>ppt_x</p:attrName>
                                        </p:attrNameLst>
                                      </p:cBhvr>
                                      <p:tavLst>
                                        <p:tav tm="0">
                                          <p:val>
                                            <p:strVal val="#ppt_x"/>
                                          </p:val>
                                        </p:tav>
                                        <p:tav tm="100000">
                                          <p:val>
                                            <p:strVal val="#ppt_x"/>
                                          </p:val>
                                        </p:tav>
                                      </p:tavLst>
                                    </p:anim>
                                    <p:anim calcmode="lin" valueType="num">
                                      <p:cBhvr additive="base">
                                        <p:cTn id="278" dur="500" fill="hold"/>
                                        <p:tgtEl>
                                          <p:spTgt spid="12345"/>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2351"/>
                                        </p:tgtEl>
                                        <p:attrNameLst>
                                          <p:attrName>style.visibility</p:attrName>
                                        </p:attrNameLst>
                                      </p:cBhvr>
                                      <p:to>
                                        <p:strVal val="visible"/>
                                      </p:to>
                                    </p:set>
                                    <p:anim calcmode="lin" valueType="num">
                                      <p:cBhvr additive="base">
                                        <p:cTn id="281" dur="500" fill="hold"/>
                                        <p:tgtEl>
                                          <p:spTgt spid="12351"/>
                                        </p:tgtEl>
                                        <p:attrNameLst>
                                          <p:attrName>ppt_x</p:attrName>
                                        </p:attrNameLst>
                                      </p:cBhvr>
                                      <p:tavLst>
                                        <p:tav tm="0">
                                          <p:val>
                                            <p:strVal val="#ppt_x"/>
                                          </p:val>
                                        </p:tav>
                                        <p:tav tm="100000">
                                          <p:val>
                                            <p:strVal val="#ppt_x"/>
                                          </p:val>
                                        </p:tav>
                                      </p:tavLst>
                                    </p:anim>
                                    <p:anim calcmode="lin" valueType="num">
                                      <p:cBhvr additive="base">
                                        <p:cTn id="282" dur="500" fill="hold"/>
                                        <p:tgtEl>
                                          <p:spTgt spid="12351"/>
                                        </p:tgtEl>
                                        <p:attrNameLst>
                                          <p:attrName>ppt_y</p:attrName>
                                        </p:attrNameLst>
                                      </p:cBhvr>
                                      <p:tavLst>
                                        <p:tav tm="0">
                                          <p:val>
                                            <p:strVal val="1+#ppt_h/2"/>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12291">
                                            <p:txEl>
                                              <p:pRg st="3" end="3"/>
                                            </p:txEl>
                                          </p:spTgt>
                                        </p:tgtEl>
                                        <p:attrNameLst>
                                          <p:attrName>style.visibility</p:attrName>
                                        </p:attrNameLst>
                                      </p:cBhvr>
                                      <p:to>
                                        <p:strVal val="visible"/>
                                      </p:to>
                                    </p:set>
                                    <p:anim calcmode="lin" valueType="num">
                                      <p:cBhvr additive="base">
                                        <p:cTn id="28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88"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3" grpId="0" animBg="1"/>
      <p:bldP spid="12294" grpId="0" animBg="1"/>
      <p:bldP spid="12295" grpId="0" animBg="1"/>
      <p:bldP spid="12296" grpId="0" animBg="1"/>
      <p:bldP spid="12297" grpId="0" animBg="1"/>
      <p:bldP spid="12299" grpId="0" animBg="1"/>
      <p:bldP spid="12300" grpId="0" animBg="1"/>
      <p:bldP spid="12306" grpId="0" animBg="1"/>
      <p:bldP spid="12307" grpId="0" animBg="1"/>
      <p:bldP spid="12308" grpId="0" animBg="1"/>
      <p:bldP spid="12309" grpId="0" animBg="1"/>
      <p:bldP spid="12310" grpId="0" animBg="1"/>
      <p:bldP spid="12311" grpId="0" animBg="1"/>
      <p:bldP spid="12312" grpId="0" animBg="1"/>
      <p:bldP spid="12314" grpId="0" animBg="1"/>
      <p:bldP spid="12315" grpId="0" animBg="1"/>
      <p:bldP spid="12316" grpId="0" animBg="1"/>
      <p:bldP spid="12317" grpId="0" animBg="1"/>
      <p:bldP spid="12318" grpId="0" animBg="1"/>
      <p:bldP spid="12319" grpId="0" animBg="1"/>
      <p:bldP spid="12320" grpId="0" animBg="1"/>
      <p:bldP spid="12322" grpId="0" animBg="1"/>
      <p:bldP spid="12323" grpId="0" animBg="1"/>
      <p:bldP spid="12324" grpId="0" animBg="1"/>
      <p:bldP spid="12325" grpId="0" animBg="1"/>
      <p:bldP spid="12326" grpId="0" animBg="1"/>
      <p:bldP spid="12327" grpId="0" animBg="1"/>
      <p:bldP spid="12328" grpId="0" animBg="1"/>
      <p:bldP spid="12330" grpId="0" animBg="1"/>
      <p:bldP spid="12331" grpId="0" animBg="1"/>
      <p:bldP spid="12332" grpId="0" animBg="1"/>
      <p:bldP spid="12333" grpId="0" animBg="1"/>
      <p:bldP spid="12334" grpId="0" animBg="1"/>
      <p:bldP spid="12335" grpId="0" animBg="1"/>
      <p:bldP spid="12336" grpId="0" animBg="1"/>
      <p:bldP spid="12338" grpId="0" animBg="1"/>
      <p:bldP spid="12339" grpId="0" animBg="1"/>
      <p:bldP spid="12341" grpId="0" animBg="1"/>
      <p:bldP spid="12342" grpId="0" animBg="1"/>
      <p:bldP spid="12345" grpId="0" animBg="1"/>
      <p:bldP spid="12346" grpId="0" animBg="1"/>
      <p:bldP spid="12347" grpId="0" animBg="1"/>
      <p:bldP spid="12348" grpId="0"/>
      <p:bldP spid="12349" grpId="0"/>
      <p:bldP spid="12350" grpId="0"/>
      <p:bldP spid="12351" grpId="0"/>
      <p:bldP spid="73" grpId="0" animBg="1"/>
      <p:bldP spid="74" grpId="0" animBg="1"/>
      <p:bldP spid="75" grpId="0" animBg="1"/>
      <p:bldP spid="76" grpId="0" animBg="1"/>
      <p:bldP spid="77" grpId="0" animBg="1"/>
      <p:bldP spid="78" grpId="0" animBg="1"/>
      <p:bldP spid="79"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TW" altLang="en-US" sz="3600" smtClean="0"/>
              <a:t>刪尋選取演算法</a:t>
            </a:r>
            <a:endParaRPr lang="en-US" altLang="zh-TW" sz="3600" smtClean="0"/>
          </a:p>
        </p:txBody>
      </p:sp>
      <p:sp>
        <p:nvSpPr>
          <p:cNvPr id="83971" name="Rectangle 3"/>
          <p:cNvSpPr>
            <a:spLocks noGrp="1" noChangeArrowheads="1"/>
          </p:cNvSpPr>
          <p:nvPr>
            <p:ph type="body" idx="1"/>
          </p:nvPr>
        </p:nvSpPr>
        <p:spPr>
          <a:xfrm>
            <a:off x="1182688" y="2017713"/>
            <a:ext cx="7961312" cy="4114800"/>
          </a:xfrm>
        </p:spPr>
        <p:txBody>
          <a:bodyPr/>
          <a:lstStyle/>
          <a:p>
            <a:pPr>
              <a:lnSpc>
                <a:spcPct val="90000"/>
              </a:lnSpc>
            </a:pPr>
            <a:r>
              <a:rPr lang="en-US" altLang="zh-TW" sz="2800" dirty="0" smtClean="0"/>
              <a:t>Algorithm </a:t>
            </a:r>
            <a:r>
              <a:rPr lang="zh-TW" altLang="en-US" sz="2800" dirty="0" smtClean="0"/>
              <a:t>刪尋選取演算法</a:t>
            </a:r>
            <a:endParaRPr lang="en-US" altLang="zh-TW" sz="2800" dirty="0" smtClean="0"/>
          </a:p>
          <a:p>
            <a:pPr>
              <a:lnSpc>
                <a:spcPct val="90000"/>
              </a:lnSpc>
            </a:pPr>
            <a:r>
              <a:rPr lang="en-US" altLang="zh-TW" sz="2800" dirty="0" smtClean="0"/>
              <a:t>Input: </a:t>
            </a:r>
            <a:r>
              <a:rPr lang="zh-TW" altLang="en-US" sz="2800" dirty="0" smtClean="0"/>
              <a:t>一個有</a:t>
            </a:r>
            <a:r>
              <a:rPr lang="en-US" altLang="zh-TW" sz="2800" dirty="0" smtClean="0"/>
              <a:t>n</a:t>
            </a:r>
            <a:r>
              <a:rPr lang="zh-TW" altLang="en-US" sz="2800" dirty="0" smtClean="0"/>
              <a:t>個元素的集合</a:t>
            </a:r>
            <a:r>
              <a:rPr lang="en-US" altLang="zh-TW" sz="2800" dirty="0" smtClean="0"/>
              <a:t>S</a:t>
            </a:r>
            <a:r>
              <a:rPr lang="zh-TW" altLang="en-US" sz="2800" dirty="0" smtClean="0"/>
              <a:t>，以及整數</a:t>
            </a:r>
            <a:r>
              <a:rPr lang="en-US" altLang="zh-TW" sz="2800" dirty="0" smtClean="0"/>
              <a:t>k</a:t>
            </a:r>
            <a:r>
              <a:rPr lang="zh-TW" altLang="en-US" sz="2800" dirty="0" smtClean="0"/>
              <a:t>。</a:t>
            </a:r>
            <a:endParaRPr lang="en-US" altLang="zh-TW" sz="2800" dirty="0" smtClean="0"/>
          </a:p>
          <a:p>
            <a:pPr>
              <a:lnSpc>
                <a:spcPct val="90000"/>
              </a:lnSpc>
            </a:pPr>
            <a:r>
              <a:rPr lang="en-US" altLang="zh-TW" sz="2800" dirty="0" smtClean="0"/>
              <a:t>Output: </a:t>
            </a:r>
            <a:r>
              <a:rPr lang="zh-TW" altLang="en-US" sz="2800" dirty="0" smtClean="0"/>
              <a:t>集合</a:t>
            </a:r>
            <a:r>
              <a:rPr lang="en-US" altLang="zh-TW" sz="2800" dirty="0" smtClean="0"/>
              <a:t>S</a:t>
            </a:r>
            <a:r>
              <a:rPr lang="zh-TW" altLang="en-US" sz="2800" dirty="0" smtClean="0"/>
              <a:t>內第</a:t>
            </a:r>
            <a:r>
              <a:rPr lang="en-US" altLang="zh-TW" sz="2800" dirty="0" smtClean="0"/>
              <a:t>k</a:t>
            </a:r>
            <a:r>
              <a:rPr lang="zh-TW" altLang="en-US" sz="2800" dirty="0" smtClean="0"/>
              <a:t>小的元素。</a:t>
            </a:r>
            <a:endParaRPr lang="en-US" altLang="zh-TW" sz="2800" dirty="0" smtClean="0">
              <a:solidFill>
                <a:schemeClr val="hlink"/>
              </a:solidFill>
            </a:endParaRPr>
          </a:p>
          <a:p>
            <a:pPr>
              <a:lnSpc>
                <a:spcPct val="90000"/>
              </a:lnSpc>
            </a:pPr>
            <a:r>
              <a:rPr lang="zh-TW" altLang="en-US" sz="2800" dirty="0" smtClean="0">
                <a:solidFill>
                  <a:srgbClr val="3333FF"/>
                </a:solidFill>
              </a:rPr>
              <a:t>步驟</a:t>
            </a:r>
            <a:r>
              <a:rPr lang="en-US" altLang="zh-TW" sz="2800" dirty="0" smtClean="0">
                <a:solidFill>
                  <a:srgbClr val="3333FF"/>
                </a:solidFill>
              </a:rPr>
              <a:t>0:</a:t>
            </a:r>
            <a:r>
              <a:rPr lang="en-US" altLang="zh-TW" sz="2800" dirty="0" smtClean="0"/>
              <a:t> </a:t>
            </a:r>
            <a:r>
              <a:rPr lang="zh-TW" altLang="en-US" sz="2800" dirty="0" smtClean="0"/>
              <a:t>若</a:t>
            </a:r>
            <a:r>
              <a:rPr lang="en-US" altLang="zh-TW" sz="2800" dirty="0" smtClean="0"/>
              <a:t>|S|</a:t>
            </a:r>
            <a:r>
              <a:rPr lang="en-US" altLang="zh-TW" sz="2800" dirty="0" smtClean="0">
                <a:sym typeface="Symbol" panose="05050102010706020507" pitchFamily="18" charset="2"/>
              </a:rPr>
              <a:t>10</a:t>
            </a:r>
            <a:r>
              <a:rPr lang="zh-TW" altLang="en-US" sz="2800" dirty="0" smtClean="0">
                <a:sym typeface="Symbol" panose="05050102010706020507" pitchFamily="18" charset="2"/>
              </a:rPr>
              <a:t>，則</a:t>
            </a:r>
            <a:r>
              <a:rPr lang="zh-TW" altLang="en-US" sz="2800" dirty="0" smtClean="0">
                <a:solidFill>
                  <a:srgbClr val="3333FF"/>
                </a:solidFill>
              </a:rPr>
              <a:t>直接排序</a:t>
            </a:r>
            <a:r>
              <a:rPr lang="en-US" altLang="zh-TW" sz="2800" dirty="0" smtClean="0">
                <a:solidFill>
                  <a:srgbClr val="3333FF"/>
                </a:solidFill>
              </a:rPr>
              <a:t>S</a:t>
            </a:r>
            <a:r>
              <a:rPr lang="zh-TW" altLang="en-US" sz="2800" dirty="0" smtClean="0">
                <a:solidFill>
                  <a:srgbClr val="3333FF"/>
                </a:solidFill>
              </a:rPr>
              <a:t>中</a:t>
            </a:r>
            <a:r>
              <a:rPr lang="zh-TW" altLang="en-US" sz="2800" dirty="0" smtClean="0"/>
              <a:t>元素並輸出第</a:t>
            </a:r>
            <a:r>
              <a:rPr lang="en-US" altLang="zh-TW" sz="2800" dirty="0" smtClean="0"/>
              <a:t>k</a:t>
            </a:r>
            <a:r>
              <a:rPr lang="zh-TW" altLang="en-US" sz="2800" dirty="0" smtClean="0"/>
              <a:t>個元素後結束執行。</a:t>
            </a:r>
            <a:endParaRPr lang="en-US" altLang="zh-TW" sz="2800" dirty="0">
              <a:solidFill>
                <a:schemeClr val="hlink"/>
              </a:solidFill>
            </a:endParaRPr>
          </a:p>
          <a:p>
            <a:pPr>
              <a:lnSpc>
                <a:spcPct val="90000"/>
              </a:lnSpc>
            </a:pPr>
            <a:r>
              <a:rPr lang="zh-TW" altLang="en-US" sz="2800" dirty="0" smtClean="0">
                <a:solidFill>
                  <a:srgbClr val="3333FF"/>
                </a:solidFill>
              </a:rPr>
              <a:t>步驟</a:t>
            </a:r>
            <a:r>
              <a:rPr lang="en-US" altLang="zh-TW" sz="2800" dirty="0" smtClean="0">
                <a:solidFill>
                  <a:srgbClr val="3333FF"/>
                </a:solidFill>
              </a:rPr>
              <a:t>1:</a:t>
            </a:r>
            <a:r>
              <a:rPr lang="en-US" altLang="zh-TW" sz="2800" dirty="0" smtClean="0"/>
              <a:t> </a:t>
            </a:r>
            <a:r>
              <a:rPr lang="zh-TW" altLang="en-US" sz="2800" dirty="0" smtClean="0"/>
              <a:t>將</a:t>
            </a:r>
            <a:r>
              <a:rPr lang="en-US" altLang="zh-TW" sz="2800" dirty="0" smtClean="0">
                <a:solidFill>
                  <a:srgbClr val="3333FF"/>
                </a:solidFill>
              </a:rPr>
              <a:t>S</a:t>
            </a:r>
            <a:r>
              <a:rPr lang="zh-TW" altLang="en-US" sz="2800" dirty="0" smtClean="0">
                <a:solidFill>
                  <a:srgbClr val="3333FF"/>
                </a:solidFill>
              </a:rPr>
              <a:t>分割</a:t>
            </a:r>
            <a:r>
              <a:rPr lang="zh-TW" altLang="en-US" sz="2800" dirty="0">
                <a:solidFill>
                  <a:srgbClr val="3333FF"/>
                </a:solidFill>
              </a:rPr>
              <a:t>為大小為</a:t>
            </a:r>
            <a:r>
              <a:rPr lang="en-US" altLang="zh-TW" sz="2800" dirty="0">
                <a:solidFill>
                  <a:srgbClr val="3333FF"/>
                </a:solidFill>
              </a:rPr>
              <a:t>5</a:t>
            </a:r>
            <a:r>
              <a:rPr lang="zh-TW" altLang="en-US" sz="2800" dirty="0">
                <a:solidFill>
                  <a:srgbClr val="3333FF"/>
                </a:solidFill>
              </a:rPr>
              <a:t>的</a:t>
            </a:r>
            <a:r>
              <a:rPr lang="zh-TW" altLang="en-US" sz="2800" dirty="0" smtClean="0">
                <a:solidFill>
                  <a:srgbClr val="3333FF"/>
                </a:solidFill>
              </a:rPr>
              <a:t>子集合，共有</a:t>
            </a:r>
            <a:r>
              <a:rPr lang="en-US" altLang="zh-TW" sz="2800" dirty="0" smtClean="0">
                <a:solidFill>
                  <a:srgbClr val="3333FF"/>
                </a:solidFill>
                <a:sym typeface="Symbol" pitchFamily="18" charset="2"/>
              </a:rPr>
              <a:t></a:t>
            </a:r>
            <a:r>
              <a:rPr lang="en-US" altLang="zh-TW" sz="2800" dirty="0" smtClean="0">
                <a:solidFill>
                  <a:srgbClr val="3333FF"/>
                </a:solidFill>
              </a:rPr>
              <a:t>n/5</a:t>
            </a:r>
            <a:r>
              <a:rPr lang="en-US" altLang="zh-TW" sz="2800" dirty="0" smtClean="0">
                <a:solidFill>
                  <a:srgbClr val="3333FF"/>
                </a:solidFill>
                <a:sym typeface="Symbol" pitchFamily="18" charset="2"/>
              </a:rPr>
              <a:t></a:t>
            </a:r>
            <a:r>
              <a:rPr lang="zh-TW" altLang="en-US" sz="2800" dirty="0">
                <a:solidFill>
                  <a:srgbClr val="3333FF"/>
                </a:solidFill>
              </a:rPr>
              <a:t>個步驟</a:t>
            </a:r>
            <a:r>
              <a:rPr lang="en-US" altLang="zh-TW" sz="2800" dirty="0">
                <a:solidFill>
                  <a:srgbClr val="3333FF"/>
                </a:solidFill>
              </a:rPr>
              <a:t>1:</a:t>
            </a:r>
            <a:r>
              <a:rPr lang="en-US" altLang="zh-TW" sz="2800" dirty="0"/>
              <a:t> </a:t>
            </a:r>
            <a:r>
              <a:rPr lang="zh-TW" altLang="en-US" sz="2800" dirty="0"/>
              <a:t>將</a:t>
            </a:r>
            <a:r>
              <a:rPr lang="en-US" altLang="zh-TW" sz="2800" dirty="0">
                <a:solidFill>
                  <a:srgbClr val="3333FF"/>
                </a:solidFill>
              </a:rPr>
              <a:t>S</a:t>
            </a:r>
            <a:r>
              <a:rPr lang="zh-TW" altLang="en-US" sz="2800" dirty="0">
                <a:solidFill>
                  <a:srgbClr val="3333FF"/>
                </a:solidFill>
              </a:rPr>
              <a:t>分割為</a:t>
            </a:r>
            <a:r>
              <a:rPr lang="en-US" altLang="zh-TW" sz="2800" dirty="0">
                <a:solidFill>
                  <a:srgbClr val="3333FF"/>
                </a:solidFill>
                <a:sym typeface="Symbol" pitchFamily="18" charset="2"/>
              </a:rPr>
              <a:t></a:t>
            </a:r>
            <a:r>
              <a:rPr lang="en-US" altLang="zh-TW" sz="2800" dirty="0">
                <a:solidFill>
                  <a:srgbClr val="3333FF"/>
                </a:solidFill>
              </a:rPr>
              <a:t>n/5</a:t>
            </a:r>
            <a:r>
              <a:rPr lang="en-US" altLang="zh-TW" sz="2800" dirty="0">
                <a:solidFill>
                  <a:srgbClr val="3333FF"/>
                </a:solidFill>
                <a:sym typeface="Symbol" pitchFamily="18" charset="2"/>
              </a:rPr>
              <a:t></a:t>
            </a:r>
            <a:r>
              <a:rPr lang="zh-TW" altLang="en-US" sz="2800" dirty="0">
                <a:solidFill>
                  <a:srgbClr val="3333FF"/>
                </a:solidFill>
              </a:rPr>
              <a:t>個大小為</a:t>
            </a:r>
            <a:r>
              <a:rPr lang="en-US" altLang="zh-TW" sz="2800" dirty="0">
                <a:solidFill>
                  <a:srgbClr val="3333FF"/>
                </a:solidFill>
              </a:rPr>
              <a:t>5</a:t>
            </a:r>
            <a:r>
              <a:rPr lang="zh-TW" altLang="en-US" sz="2800" dirty="0">
                <a:solidFill>
                  <a:srgbClr val="3333FF"/>
                </a:solidFill>
              </a:rPr>
              <a:t>的子集合</a:t>
            </a:r>
            <a:r>
              <a:rPr lang="zh-TW" altLang="en-US" sz="2800" dirty="0"/>
              <a:t>。若</a:t>
            </a:r>
            <a:r>
              <a:rPr lang="en-US" altLang="zh-TW" sz="2800" dirty="0"/>
              <a:t>n</a:t>
            </a:r>
            <a:r>
              <a:rPr lang="zh-TW" altLang="en-US" sz="2800" dirty="0"/>
              <a:t>不能被</a:t>
            </a:r>
            <a:r>
              <a:rPr lang="en-US" altLang="zh-TW" sz="2800" dirty="0"/>
              <a:t>5</a:t>
            </a:r>
            <a:r>
              <a:rPr lang="zh-TW" altLang="en-US" sz="2800" dirty="0"/>
              <a:t>整除的話則在最後一個子集合內增加值為</a:t>
            </a:r>
            <a:r>
              <a:rPr lang="en-US" altLang="zh-TW" sz="2800" dirty="0">
                <a:ea typeface="細明體" pitchFamily="49" charset="-120"/>
                <a:sym typeface="Symbol" pitchFamily="18" charset="2"/>
              </a:rPr>
              <a:t></a:t>
            </a:r>
            <a:r>
              <a:rPr lang="zh-TW" altLang="en-US" sz="2800" dirty="0">
                <a:ea typeface="細明體" pitchFamily="49" charset="-120"/>
                <a:sym typeface="Symbol" pitchFamily="18" charset="2"/>
              </a:rPr>
              <a:t>的元素，使其補滿</a:t>
            </a:r>
            <a:r>
              <a:rPr lang="en-US" altLang="zh-TW" sz="2800" dirty="0">
                <a:ea typeface="細明體" pitchFamily="49" charset="-120"/>
                <a:sym typeface="Symbol" pitchFamily="18" charset="2"/>
              </a:rPr>
              <a:t>5</a:t>
            </a:r>
            <a:r>
              <a:rPr lang="zh-TW" altLang="en-US" sz="2800" dirty="0">
                <a:ea typeface="細明體" pitchFamily="49" charset="-120"/>
                <a:sym typeface="Symbol" pitchFamily="18" charset="2"/>
              </a:rPr>
              <a:t>個元素。</a:t>
            </a:r>
            <a:endParaRPr lang="en-US" altLang="zh-TW" sz="2800" dirty="0">
              <a:solidFill>
                <a:schemeClr val="hlink"/>
              </a:solidFill>
            </a:endParaRPr>
          </a:p>
          <a:p>
            <a:pPr>
              <a:lnSpc>
                <a:spcPct val="90000"/>
              </a:lnSpc>
            </a:pPr>
            <a:r>
              <a:rPr lang="zh-TW" altLang="en-US" sz="2800" dirty="0">
                <a:solidFill>
                  <a:srgbClr val="3333FF"/>
                </a:solidFill>
              </a:rPr>
              <a:t>步驟</a:t>
            </a:r>
            <a:r>
              <a:rPr lang="en-US" altLang="zh-TW" sz="2800" dirty="0">
                <a:solidFill>
                  <a:srgbClr val="3333FF"/>
                </a:solidFill>
              </a:rPr>
              <a:t>2:</a:t>
            </a:r>
            <a:r>
              <a:rPr lang="zh-TW" altLang="en-US" sz="2800" dirty="0">
                <a:solidFill>
                  <a:schemeClr val="hlink"/>
                </a:solidFill>
              </a:rPr>
              <a:t> </a:t>
            </a:r>
            <a:r>
              <a:rPr lang="zh-TW" altLang="en-US" sz="2800" dirty="0">
                <a:solidFill>
                  <a:srgbClr val="3333FF"/>
                </a:solidFill>
              </a:rPr>
              <a:t>直接排序</a:t>
            </a:r>
            <a:r>
              <a:rPr lang="zh-TW" altLang="en-US" sz="2800" dirty="0"/>
              <a:t>每個子集合內的元素</a:t>
            </a:r>
            <a:r>
              <a:rPr lang="zh-TW" altLang="en-US" sz="2800" dirty="0" smtClean="0"/>
              <a:t>。</a:t>
            </a:r>
            <a:endParaRPr lang="en-US" altLang="zh-TW" sz="2800" dirty="0">
              <a:solidFill>
                <a:schemeClr val="hlink"/>
              </a:solidFill>
            </a:endParaRPr>
          </a:p>
        </p:txBody>
      </p:sp>
      <p:sp>
        <p:nvSpPr>
          <p:cNvPr id="839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1BAFF3D-E4B9-41E6-80EF-F7BEB7CC3D74}" type="slidenum">
              <a:rPr kumimoji="0" lang="en-US" altLang="zh-TW" sz="1400" smtClean="0">
                <a:latin typeface="Arial" charset="0"/>
              </a:rPr>
              <a:pPr eaLnBrk="1" hangingPunct="1">
                <a:spcBef>
                  <a:spcPct val="0"/>
                </a:spcBef>
                <a:buClrTx/>
                <a:buSzTx/>
                <a:buFontTx/>
                <a:buNone/>
              </a:pPr>
              <a:t>18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TW" altLang="en-US" sz="3600" smtClean="0"/>
              <a:t>刪尋選取演算法</a:t>
            </a:r>
            <a:r>
              <a:rPr lang="en-US" altLang="zh-TW" sz="3600" smtClean="0"/>
              <a:t>(</a:t>
            </a:r>
            <a:r>
              <a:rPr lang="zh-TW" altLang="en-US" sz="3600" smtClean="0"/>
              <a:t>續</a:t>
            </a:r>
            <a:r>
              <a:rPr lang="en-US" altLang="zh-TW" sz="3600" smtClean="0"/>
              <a:t>)</a:t>
            </a:r>
            <a:endParaRPr lang="en-US" altLang="zh-TW" sz="3600" smtClean="0">
              <a:cs typeface="Times New Roman" pitchFamily="18" charset="0"/>
            </a:endParaRPr>
          </a:p>
        </p:txBody>
      </p:sp>
      <p:sp>
        <p:nvSpPr>
          <p:cNvPr id="84995" name="Rectangle 3"/>
          <p:cNvSpPr>
            <a:spLocks noGrp="1" noChangeArrowheads="1"/>
          </p:cNvSpPr>
          <p:nvPr>
            <p:ph type="body" idx="1"/>
          </p:nvPr>
        </p:nvSpPr>
        <p:spPr>
          <a:xfrm>
            <a:off x="467543" y="2017713"/>
            <a:ext cx="8476431" cy="4114800"/>
          </a:xfrm>
        </p:spPr>
        <p:txBody>
          <a:bodyPr/>
          <a:lstStyle/>
          <a:p>
            <a:pPr>
              <a:lnSpc>
                <a:spcPct val="90000"/>
              </a:lnSpc>
            </a:pPr>
            <a:r>
              <a:rPr lang="zh-TW" altLang="en-US" sz="2400" dirty="0">
                <a:solidFill>
                  <a:srgbClr val="3333FF"/>
                </a:solidFill>
              </a:rPr>
              <a:t>步驟</a:t>
            </a:r>
            <a:r>
              <a:rPr lang="en-US" altLang="zh-TW" sz="2400" dirty="0">
                <a:solidFill>
                  <a:srgbClr val="3333FF"/>
                </a:solidFill>
              </a:rPr>
              <a:t>3:</a:t>
            </a:r>
            <a:r>
              <a:rPr lang="en-US" altLang="zh-TW" sz="2400" dirty="0"/>
              <a:t> </a:t>
            </a:r>
            <a:r>
              <a:rPr lang="zh-TW" altLang="en-US" sz="2400" dirty="0"/>
              <a:t>從每個子集合內找出中位數，再遞迴地從找出的中位數中找出中位數</a:t>
            </a:r>
            <a:r>
              <a:rPr lang="en-US" altLang="zh-TW" sz="2400" dirty="0"/>
              <a:t>(</a:t>
            </a:r>
            <a:r>
              <a:rPr lang="zh-TW" altLang="en-US" sz="2400" dirty="0"/>
              <a:t>也就是找出所有子集合</a:t>
            </a:r>
            <a:r>
              <a:rPr lang="zh-TW" altLang="en-US" sz="2400" dirty="0">
                <a:solidFill>
                  <a:srgbClr val="3333FF"/>
                </a:solidFill>
              </a:rPr>
              <a:t>中位數的中位數</a:t>
            </a:r>
            <a:r>
              <a:rPr lang="en-US" altLang="zh-TW" sz="2400" dirty="0"/>
              <a:t>)</a:t>
            </a:r>
            <a:r>
              <a:rPr lang="zh-TW" altLang="en-US" sz="2400" dirty="0"/>
              <a:t>，令其為</a:t>
            </a:r>
            <a:r>
              <a:rPr lang="en-US" altLang="zh-TW" sz="2400" dirty="0"/>
              <a:t>p</a:t>
            </a:r>
            <a:r>
              <a:rPr lang="zh-TW" altLang="en-US" sz="2400" dirty="0"/>
              <a:t>。</a:t>
            </a:r>
            <a:endParaRPr lang="en-US" altLang="zh-TW" sz="2400" dirty="0"/>
          </a:p>
          <a:p>
            <a:pPr>
              <a:lnSpc>
                <a:spcPct val="90000"/>
              </a:lnSpc>
            </a:pPr>
            <a:endParaRPr lang="en-US" altLang="zh-TW" sz="2400" dirty="0" smtClean="0">
              <a:solidFill>
                <a:srgbClr val="3333FF"/>
              </a:solidFill>
            </a:endParaRPr>
          </a:p>
          <a:p>
            <a:pPr>
              <a:lnSpc>
                <a:spcPct val="90000"/>
              </a:lnSpc>
            </a:pPr>
            <a:r>
              <a:rPr lang="zh-TW" altLang="en-US" sz="2400" dirty="0" smtClean="0">
                <a:solidFill>
                  <a:srgbClr val="3333FF"/>
                </a:solidFill>
              </a:rPr>
              <a:t>步驟</a:t>
            </a:r>
            <a:r>
              <a:rPr lang="en-US" altLang="zh-TW" sz="2400" dirty="0" smtClean="0">
                <a:solidFill>
                  <a:srgbClr val="3333FF"/>
                </a:solidFill>
              </a:rPr>
              <a:t>4:</a:t>
            </a:r>
            <a:r>
              <a:rPr lang="en-US" altLang="zh-TW" sz="2400" dirty="0" smtClean="0"/>
              <a:t> </a:t>
            </a:r>
            <a:r>
              <a:rPr lang="zh-TW" altLang="en-US" sz="2400" dirty="0" smtClean="0">
                <a:solidFill>
                  <a:srgbClr val="3333FF"/>
                </a:solidFill>
              </a:rPr>
              <a:t>將</a:t>
            </a:r>
            <a:r>
              <a:rPr lang="en-US" altLang="zh-TW" sz="2400" dirty="0" smtClean="0">
                <a:solidFill>
                  <a:srgbClr val="3333FF"/>
                </a:solidFill>
              </a:rPr>
              <a:t>S</a:t>
            </a:r>
            <a:r>
              <a:rPr lang="zh-TW" altLang="en-US" sz="2400" dirty="0" smtClean="0">
                <a:solidFill>
                  <a:srgbClr val="3333FF"/>
                </a:solidFill>
              </a:rPr>
              <a:t>分成</a:t>
            </a:r>
            <a:r>
              <a:rPr lang="en-US" altLang="zh-TW" sz="2400" dirty="0" smtClean="0">
                <a:solidFill>
                  <a:srgbClr val="3333FF"/>
                </a:solidFill>
              </a:rPr>
              <a:t> S</a:t>
            </a:r>
            <a:r>
              <a:rPr lang="en-US" altLang="zh-TW" sz="2400" baseline="-25000" dirty="0" smtClean="0">
                <a:solidFill>
                  <a:srgbClr val="3333FF"/>
                </a:solidFill>
              </a:rPr>
              <a:t>1</a:t>
            </a:r>
            <a:r>
              <a:rPr lang="en-US" altLang="zh-TW" sz="2400" dirty="0" smtClean="0">
                <a:solidFill>
                  <a:srgbClr val="3333FF"/>
                </a:solidFill>
              </a:rPr>
              <a:t>, S</a:t>
            </a:r>
            <a:r>
              <a:rPr lang="en-US" altLang="zh-TW" sz="2400" baseline="-30000" dirty="0" smtClean="0">
                <a:solidFill>
                  <a:srgbClr val="3333FF"/>
                </a:solidFill>
              </a:rPr>
              <a:t>2</a:t>
            </a:r>
            <a:r>
              <a:rPr lang="en-US" altLang="zh-TW" sz="2400" dirty="0" smtClean="0">
                <a:solidFill>
                  <a:srgbClr val="3333FF"/>
                </a:solidFill>
              </a:rPr>
              <a:t>, S</a:t>
            </a:r>
            <a:r>
              <a:rPr lang="en-US" altLang="zh-TW" sz="2400" baseline="-30000" dirty="0" smtClean="0">
                <a:solidFill>
                  <a:srgbClr val="3333FF"/>
                </a:solidFill>
              </a:rPr>
              <a:t>3</a:t>
            </a:r>
            <a:r>
              <a:rPr lang="zh-TW" altLang="en-US" sz="2400" dirty="0" smtClean="0">
                <a:solidFill>
                  <a:srgbClr val="3333FF"/>
                </a:solidFill>
              </a:rPr>
              <a:t>三個子集合</a:t>
            </a:r>
            <a:r>
              <a:rPr lang="zh-TW" altLang="en-US" sz="2400" dirty="0" smtClean="0"/>
              <a:t>，每個子集合分別包含小於、等於、大於</a:t>
            </a:r>
            <a:r>
              <a:rPr lang="en-US" altLang="zh-TW" sz="2400" dirty="0" smtClean="0"/>
              <a:t>p</a:t>
            </a:r>
            <a:r>
              <a:rPr lang="zh-TW" altLang="en-US" sz="2400" dirty="0" smtClean="0"/>
              <a:t>的元素。</a:t>
            </a:r>
            <a:endParaRPr lang="en-US" altLang="zh-TW" sz="2400" dirty="0" smtClean="0"/>
          </a:p>
          <a:p>
            <a:pPr>
              <a:lnSpc>
                <a:spcPct val="90000"/>
              </a:lnSpc>
            </a:pPr>
            <a:endParaRPr lang="en-US" altLang="zh-TW" sz="2400" dirty="0" smtClean="0">
              <a:solidFill>
                <a:schemeClr val="hlink"/>
              </a:solidFill>
            </a:endParaRPr>
          </a:p>
          <a:p>
            <a:pPr>
              <a:lnSpc>
                <a:spcPct val="90000"/>
              </a:lnSpc>
            </a:pPr>
            <a:r>
              <a:rPr lang="zh-TW" altLang="en-US" sz="2400" dirty="0" smtClean="0">
                <a:solidFill>
                  <a:srgbClr val="3333FF"/>
                </a:solidFill>
              </a:rPr>
              <a:t>步驟</a:t>
            </a:r>
            <a:r>
              <a:rPr lang="en-US" altLang="zh-TW" sz="2400" dirty="0" smtClean="0">
                <a:solidFill>
                  <a:srgbClr val="3333FF"/>
                </a:solidFill>
              </a:rPr>
              <a:t>5:</a:t>
            </a:r>
            <a:r>
              <a:rPr lang="en-US" altLang="zh-TW" sz="2400" dirty="0" smtClean="0"/>
              <a:t> </a:t>
            </a:r>
            <a:r>
              <a:rPr lang="zh-TW" altLang="en-US" sz="2400" dirty="0" smtClean="0"/>
              <a:t>若</a:t>
            </a:r>
            <a:r>
              <a:rPr lang="en-US" altLang="zh-TW" sz="2400" dirty="0" smtClean="0"/>
              <a:t> |S</a:t>
            </a:r>
            <a:r>
              <a:rPr lang="en-US" altLang="zh-TW" sz="2400" baseline="-25000" dirty="0" smtClean="0"/>
              <a:t>1</a:t>
            </a:r>
            <a:r>
              <a:rPr lang="en-US" altLang="zh-TW" sz="2400" dirty="0" smtClean="0"/>
              <a:t>|</a:t>
            </a:r>
            <a:r>
              <a:rPr lang="en-US" altLang="zh-TW" sz="2400" dirty="0" smtClean="0">
                <a:sym typeface="Symbol" pitchFamily="18" charset="2"/>
              </a:rPr>
              <a:t></a:t>
            </a:r>
            <a:r>
              <a:rPr lang="en-US" altLang="zh-TW" sz="2400" dirty="0" smtClean="0"/>
              <a:t> k, </a:t>
            </a:r>
            <a:r>
              <a:rPr lang="zh-TW" altLang="en-US" sz="2400" dirty="0" smtClean="0"/>
              <a:t>則捨棄</a:t>
            </a:r>
            <a:r>
              <a:rPr lang="en-US" altLang="zh-TW" sz="2400" dirty="0" smtClean="0"/>
              <a:t> S</a:t>
            </a:r>
            <a:r>
              <a:rPr lang="en-US" altLang="zh-TW" sz="2400" baseline="-30000" dirty="0" smtClean="0"/>
              <a:t>2</a:t>
            </a:r>
            <a:r>
              <a:rPr lang="en-US" altLang="zh-TW" sz="2400" dirty="0" smtClean="0"/>
              <a:t> </a:t>
            </a:r>
            <a:r>
              <a:rPr lang="zh-TW" altLang="en-US" sz="2400" dirty="0" smtClean="0"/>
              <a:t>與</a:t>
            </a:r>
            <a:r>
              <a:rPr lang="en-US" altLang="zh-TW" sz="2400" dirty="0" smtClean="0"/>
              <a:t> S</a:t>
            </a:r>
            <a:r>
              <a:rPr lang="en-US" altLang="zh-TW" sz="2400" baseline="-30000" dirty="0" smtClean="0"/>
              <a:t>3</a:t>
            </a:r>
            <a:r>
              <a:rPr lang="en-US" altLang="zh-TW" sz="2400" dirty="0" smtClean="0"/>
              <a:t> </a:t>
            </a:r>
            <a:r>
              <a:rPr lang="zh-TW" altLang="en-US" sz="2400" dirty="0" smtClean="0"/>
              <a:t>並且在下一次迭代中從</a:t>
            </a:r>
            <a:r>
              <a:rPr lang="en-US" altLang="zh-TW" sz="2400" dirty="0" smtClean="0"/>
              <a:t>S</a:t>
            </a:r>
            <a:r>
              <a:rPr lang="en-US" altLang="zh-TW" sz="2400" baseline="-25000" dirty="0" smtClean="0"/>
              <a:t>1</a:t>
            </a:r>
            <a:r>
              <a:rPr lang="zh-TW" altLang="en-US" sz="2400" dirty="0" smtClean="0"/>
              <a:t> 內找出第</a:t>
            </a:r>
            <a:r>
              <a:rPr lang="en-US" altLang="zh-TW" sz="2400" dirty="0" smtClean="0"/>
              <a:t>k</a:t>
            </a:r>
            <a:r>
              <a:rPr lang="zh-TW" altLang="en-US" sz="2400" dirty="0" smtClean="0"/>
              <a:t>小的元素為輸出</a:t>
            </a:r>
            <a:r>
              <a:rPr lang="en-US" altLang="zh-TW" sz="2400" dirty="0" smtClean="0"/>
              <a:t>(</a:t>
            </a:r>
            <a:r>
              <a:rPr lang="zh-TW" altLang="en-US" sz="2400" dirty="0" smtClean="0">
                <a:solidFill>
                  <a:srgbClr val="3333FF"/>
                </a:solidFill>
              </a:rPr>
              <a:t>令</a:t>
            </a:r>
            <a:r>
              <a:rPr lang="en-US" altLang="zh-TW" sz="2400" dirty="0" smtClean="0">
                <a:solidFill>
                  <a:srgbClr val="3333FF"/>
                </a:solidFill>
              </a:rPr>
              <a:t>S=S</a:t>
            </a:r>
            <a:r>
              <a:rPr lang="en-US" altLang="zh-TW" sz="2400" baseline="-25000" dirty="0" smtClean="0">
                <a:solidFill>
                  <a:srgbClr val="3333FF"/>
                </a:solidFill>
              </a:rPr>
              <a:t>1</a:t>
            </a:r>
            <a:r>
              <a:rPr lang="zh-TW" altLang="en-US" sz="2400" dirty="0" smtClean="0">
                <a:solidFill>
                  <a:srgbClr val="3333FF"/>
                </a:solidFill>
              </a:rPr>
              <a:t>；跳回步驟</a:t>
            </a:r>
            <a:r>
              <a:rPr lang="en-US" altLang="zh-TW" sz="2400" dirty="0" smtClean="0">
                <a:solidFill>
                  <a:srgbClr val="3333FF"/>
                </a:solidFill>
              </a:rPr>
              <a:t>1</a:t>
            </a:r>
            <a:r>
              <a:rPr lang="en-US" altLang="zh-TW" sz="2400" dirty="0" smtClean="0"/>
              <a:t>)</a:t>
            </a:r>
            <a:r>
              <a:rPr lang="zh-TW" altLang="en-US" sz="2400" dirty="0" smtClean="0"/>
              <a:t>；否則，若</a:t>
            </a:r>
            <a:r>
              <a:rPr lang="en-US" altLang="zh-TW" sz="2400" dirty="0" smtClean="0"/>
              <a:t>|S</a:t>
            </a:r>
            <a:r>
              <a:rPr lang="en-US" altLang="zh-TW" sz="2400" baseline="-30000" dirty="0" smtClean="0"/>
              <a:t>1</a:t>
            </a:r>
            <a:r>
              <a:rPr lang="en-US" altLang="zh-TW" sz="2400" dirty="0" smtClean="0"/>
              <a:t>| + |S</a:t>
            </a:r>
            <a:r>
              <a:rPr lang="en-US" altLang="zh-TW" sz="2400" baseline="-30000" dirty="0" smtClean="0"/>
              <a:t>2</a:t>
            </a:r>
            <a:r>
              <a:rPr lang="en-US" altLang="zh-TW" sz="2400" dirty="0" smtClean="0"/>
              <a:t>|</a:t>
            </a:r>
            <a:r>
              <a:rPr lang="en-US" altLang="zh-TW" sz="2400" dirty="0" smtClean="0">
                <a:sym typeface="Symbol" pitchFamily="18" charset="2"/>
              </a:rPr>
              <a:t></a:t>
            </a:r>
            <a:r>
              <a:rPr lang="en-US" altLang="zh-TW" sz="2400" dirty="0" smtClean="0"/>
              <a:t> k </a:t>
            </a:r>
            <a:r>
              <a:rPr lang="zh-TW" altLang="en-US" sz="2400" dirty="0" smtClean="0"/>
              <a:t>則</a:t>
            </a:r>
            <a:r>
              <a:rPr lang="zh-TW" altLang="en-US" sz="2400" dirty="0" smtClean="0">
                <a:solidFill>
                  <a:srgbClr val="3333FF"/>
                </a:solidFill>
              </a:rPr>
              <a:t>輸出</a:t>
            </a:r>
            <a:r>
              <a:rPr lang="en-US" altLang="zh-TW" sz="2400" dirty="0" smtClean="0">
                <a:solidFill>
                  <a:srgbClr val="3333FF"/>
                </a:solidFill>
              </a:rPr>
              <a:t>p</a:t>
            </a:r>
            <a:r>
              <a:rPr lang="zh-TW" altLang="en-US" sz="2400" dirty="0" smtClean="0">
                <a:solidFill>
                  <a:srgbClr val="3333FF"/>
                </a:solidFill>
              </a:rPr>
              <a:t>為</a:t>
            </a:r>
            <a:r>
              <a:rPr lang="en-US" altLang="zh-TW" sz="2400" dirty="0" smtClean="0">
                <a:solidFill>
                  <a:srgbClr val="3333FF"/>
                </a:solidFill>
              </a:rPr>
              <a:t>S</a:t>
            </a:r>
            <a:r>
              <a:rPr lang="zh-TW" altLang="en-US" sz="2400" dirty="0" smtClean="0">
                <a:solidFill>
                  <a:srgbClr val="3333FF"/>
                </a:solidFill>
              </a:rPr>
              <a:t>內第</a:t>
            </a:r>
            <a:r>
              <a:rPr lang="en-US" altLang="zh-TW" sz="2400" dirty="0" smtClean="0">
                <a:solidFill>
                  <a:srgbClr val="3333FF"/>
                </a:solidFill>
              </a:rPr>
              <a:t>K</a:t>
            </a:r>
            <a:r>
              <a:rPr lang="zh-TW" altLang="en-US" sz="2400" dirty="0" smtClean="0">
                <a:solidFill>
                  <a:srgbClr val="3333FF"/>
                </a:solidFill>
              </a:rPr>
              <a:t>小的元素</a:t>
            </a:r>
            <a:r>
              <a:rPr lang="en-US" altLang="zh-TW" sz="2400" dirty="0" smtClean="0"/>
              <a:t>; </a:t>
            </a:r>
            <a:r>
              <a:rPr lang="zh-TW" altLang="en-US" sz="2400" dirty="0" smtClean="0"/>
              <a:t>否則，令</a:t>
            </a:r>
            <a:r>
              <a:rPr lang="en-US" altLang="zh-TW" sz="2400" dirty="0" smtClean="0"/>
              <a:t> k</a:t>
            </a:r>
            <a:r>
              <a:rPr lang="en-US" altLang="zh-TW" sz="2400" dirty="0" smtClean="0">
                <a:sym typeface="Symbol" pitchFamily="18" charset="2"/>
              </a:rPr>
              <a:t></a:t>
            </a:r>
            <a:r>
              <a:rPr lang="en-US" altLang="zh-TW" sz="2400" dirty="0" smtClean="0"/>
              <a:t> = k - |S</a:t>
            </a:r>
            <a:r>
              <a:rPr lang="en-US" altLang="zh-TW" sz="2400" baseline="-30000" dirty="0" smtClean="0"/>
              <a:t>1</a:t>
            </a:r>
            <a:r>
              <a:rPr lang="en-US" altLang="zh-TW" sz="2400" dirty="0" smtClean="0"/>
              <a:t>| - |S</a:t>
            </a:r>
            <a:r>
              <a:rPr lang="en-US" altLang="zh-TW" sz="2400" baseline="-30000" dirty="0" smtClean="0"/>
              <a:t>2</a:t>
            </a:r>
            <a:r>
              <a:rPr lang="en-US" altLang="zh-TW" sz="2400" dirty="0" smtClean="0"/>
              <a:t>|</a:t>
            </a:r>
            <a:r>
              <a:rPr lang="zh-TW" altLang="en-US" sz="2400" dirty="0" smtClean="0"/>
              <a:t>，在下一次的迭代中從</a:t>
            </a:r>
            <a:r>
              <a:rPr lang="en-US" altLang="zh-TW" sz="2400" dirty="0" smtClean="0"/>
              <a:t>S</a:t>
            </a:r>
            <a:r>
              <a:rPr lang="en-US" altLang="zh-TW" sz="2400" baseline="-30000" dirty="0" smtClean="0"/>
              <a:t>3</a:t>
            </a:r>
            <a:r>
              <a:rPr lang="zh-TW" altLang="en-US" sz="2400" baseline="-30000" dirty="0" smtClean="0"/>
              <a:t> </a:t>
            </a:r>
            <a:r>
              <a:rPr lang="zh-TW" altLang="en-US" sz="2400" dirty="0" smtClean="0"/>
              <a:t>找出第</a:t>
            </a:r>
            <a:r>
              <a:rPr lang="en-US" altLang="zh-TW" sz="2400" dirty="0" smtClean="0"/>
              <a:t> k’</a:t>
            </a:r>
            <a:r>
              <a:rPr lang="zh-TW" altLang="en-US" sz="2400" dirty="0" smtClean="0"/>
              <a:t> 小的元素為輸出</a:t>
            </a:r>
            <a:r>
              <a:rPr lang="en-US" altLang="zh-TW" sz="2400" dirty="0" smtClean="0"/>
              <a:t>(</a:t>
            </a:r>
            <a:r>
              <a:rPr lang="zh-TW" altLang="en-US" sz="2400" dirty="0" smtClean="0">
                <a:solidFill>
                  <a:srgbClr val="3333FF"/>
                </a:solidFill>
              </a:rPr>
              <a:t>令</a:t>
            </a:r>
            <a:r>
              <a:rPr lang="en-US" altLang="zh-TW" sz="2400" dirty="0" smtClean="0">
                <a:solidFill>
                  <a:srgbClr val="3333FF"/>
                </a:solidFill>
              </a:rPr>
              <a:t>S=S</a:t>
            </a:r>
            <a:r>
              <a:rPr lang="en-US" altLang="zh-TW" sz="2400" baseline="-25000" dirty="0" smtClean="0">
                <a:solidFill>
                  <a:srgbClr val="3333FF"/>
                </a:solidFill>
              </a:rPr>
              <a:t>3</a:t>
            </a:r>
            <a:r>
              <a:rPr lang="zh-TW" altLang="en-US" sz="2400" dirty="0" smtClean="0">
                <a:solidFill>
                  <a:srgbClr val="3333FF"/>
                </a:solidFill>
              </a:rPr>
              <a:t>；</a:t>
            </a:r>
            <a:r>
              <a:rPr lang="en-US" altLang="zh-TW" sz="2400" dirty="0" smtClean="0">
                <a:solidFill>
                  <a:srgbClr val="3333FF"/>
                </a:solidFill>
              </a:rPr>
              <a:t>k=k’</a:t>
            </a:r>
            <a:r>
              <a:rPr lang="zh-TW" altLang="en-US" sz="2400" dirty="0" smtClean="0">
                <a:solidFill>
                  <a:srgbClr val="3333FF"/>
                </a:solidFill>
              </a:rPr>
              <a:t>；跳回步驟</a:t>
            </a:r>
            <a:r>
              <a:rPr lang="en-US" altLang="zh-TW" sz="2400" dirty="0" smtClean="0">
                <a:solidFill>
                  <a:srgbClr val="3333FF"/>
                </a:solidFill>
              </a:rPr>
              <a:t>1</a:t>
            </a:r>
            <a:r>
              <a:rPr lang="en-US" altLang="zh-TW" sz="2400" dirty="0" smtClean="0"/>
              <a:t>) </a:t>
            </a:r>
            <a:r>
              <a:rPr lang="zh-TW" altLang="en-US" sz="2400" dirty="0" smtClean="0"/>
              <a:t>。</a:t>
            </a:r>
            <a:endParaRPr lang="en-US" altLang="zh-TW" sz="2400" dirty="0" smtClean="0"/>
          </a:p>
        </p:txBody>
      </p:sp>
      <p:sp>
        <p:nvSpPr>
          <p:cNvPr id="8499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B21B5D7-7707-4FDD-8898-A8EEB5E56FAB}" type="slidenum">
              <a:rPr kumimoji="0" lang="en-US" altLang="zh-TW" sz="1400" smtClean="0">
                <a:latin typeface="Arial" charset="0"/>
              </a:rPr>
              <a:pPr eaLnBrk="1" hangingPunct="1">
                <a:spcBef>
                  <a:spcPct val="0"/>
                </a:spcBef>
                <a:buClrTx/>
                <a:buSzTx/>
                <a:buFontTx/>
                <a:buNone/>
              </a:pPr>
              <a:t>19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endParaRPr lang="zh-TW" altLang="en-US" smtClean="0"/>
          </a:p>
        </p:txBody>
      </p:sp>
      <p:sp>
        <p:nvSpPr>
          <p:cNvPr id="6861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1.</a:t>
            </a:r>
            <a:r>
              <a:rPr lang="zh-TW" altLang="en-US" sz="4800" b="1" dirty="0" smtClean="0"/>
              <a:t> 刪尋演算法基本概念</a:t>
            </a:r>
          </a:p>
          <a:p>
            <a:pPr marL="0" indent="0" eaLnBrk="1" hangingPunct="1">
              <a:buFont typeface="Wingdings" pitchFamily="2" charset="2"/>
              <a:buNone/>
            </a:pPr>
            <a:endParaRPr lang="en-US" altLang="zh-TW" sz="4800" dirty="0" smtClean="0"/>
          </a:p>
        </p:txBody>
      </p:sp>
      <p:sp>
        <p:nvSpPr>
          <p:cNvPr id="6861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521C9EF-A6F2-4ED1-B467-802B60963A38}" type="slidenum">
              <a:rPr kumimoji="0" lang="en-US" altLang="zh-TW" sz="1400" smtClean="0">
                <a:latin typeface="Arial" charset="0"/>
              </a:rPr>
              <a:pPr eaLnBrk="1" hangingPunct="1">
                <a:spcBef>
                  <a:spcPct val="0"/>
                </a:spcBef>
                <a:buClrTx/>
                <a:buSzTx/>
                <a:buFontTx/>
                <a:buNone/>
              </a:pPr>
              <a:t>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TW" altLang="en-US" sz="3600" smtClean="0"/>
              <a:t>刪尋選取演算法時間複雜度分析</a:t>
            </a:r>
            <a:endParaRPr lang="en-US" altLang="zh-TW" sz="3600" smtClean="0">
              <a:cs typeface="Times New Roman" pitchFamily="18" charset="0"/>
            </a:endParaRPr>
          </a:p>
        </p:txBody>
      </p:sp>
      <p:sp>
        <p:nvSpPr>
          <p:cNvPr id="86019" name="Rectangle 3"/>
          <p:cNvSpPr>
            <a:spLocks noGrp="1" noChangeArrowheads="1"/>
          </p:cNvSpPr>
          <p:nvPr>
            <p:ph type="body" idx="1"/>
          </p:nvPr>
        </p:nvSpPr>
        <p:spPr>
          <a:xfrm>
            <a:off x="684213" y="2017713"/>
            <a:ext cx="8459787" cy="4114800"/>
          </a:xfrm>
        </p:spPr>
        <p:txBody>
          <a:bodyPr/>
          <a:lstStyle/>
          <a:p>
            <a:pPr>
              <a:lnSpc>
                <a:spcPct val="90000"/>
              </a:lnSpc>
            </a:pPr>
            <a:r>
              <a:rPr lang="zh-TW" altLang="en-US" sz="2800" smtClean="0"/>
              <a:t>一次的迭代至少可以刪除</a:t>
            </a:r>
            <a:r>
              <a:rPr lang="en-US" altLang="zh-TW" sz="2800" smtClean="0"/>
              <a:t>n/4</a:t>
            </a:r>
            <a:r>
              <a:rPr lang="zh-TW" altLang="en-US" sz="2800" smtClean="0"/>
              <a:t>個元素，剩餘的</a:t>
            </a:r>
            <a:r>
              <a:rPr lang="en-US" altLang="zh-TW" sz="2800" smtClean="0"/>
              <a:t>3n/4</a:t>
            </a:r>
            <a:r>
              <a:rPr lang="zh-TW" altLang="en-US" sz="2800" smtClean="0"/>
              <a:t>個元素，可以在步驟</a:t>
            </a:r>
            <a:r>
              <a:rPr lang="en-US" altLang="zh-TW" sz="2800" smtClean="0"/>
              <a:t>5</a:t>
            </a:r>
            <a:r>
              <a:rPr lang="zh-TW" altLang="en-US" sz="2800" smtClean="0"/>
              <a:t>遞迴地處理。</a:t>
            </a:r>
            <a:endParaRPr lang="en-US" altLang="zh-TW" sz="2800" smtClean="0"/>
          </a:p>
          <a:p>
            <a:pPr>
              <a:lnSpc>
                <a:spcPct val="90000"/>
              </a:lnSpc>
            </a:pPr>
            <a:r>
              <a:rPr lang="zh-TW" altLang="en-US" sz="2800" smtClean="0"/>
              <a:t>步驟</a:t>
            </a:r>
            <a:r>
              <a:rPr lang="en-US" altLang="zh-TW" sz="2800" smtClean="0"/>
              <a:t>3</a:t>
            </a:r>
            <a:r>
              <a:rPr lang="zh-TW" altLang="en-US" sz="2800" smtClean="0"/>
              <a:t>以遞迴的方式找出</a:t>
            </a:r>
            <a:r>
              <a:rPr lang="en-US" altLang="zh-TW" sz="2800" smtClean="0">
                <a:sym typeface="Symbol" pitchFamily="18" charset="2"/>
              </a:rPr>
              <a:t></a:t>
            </a:r>
            <a:r>
              <a:rPr lang="en-US" altLang="zh-TW" sz="2800" smtClean="0"/>
              <a:t>n/5</a:t>
            </a:r>
            <a:r>
              <a:rPr lang="en-US" altLang="zh-TW" sz="2800" smtClean="0">
                <a:sym typeface="Symbol" pitchFamily="18" charset="2"/>
              </a:rPr>
              <a:t></a:t>
            </a:r>
            <a:r>
              <a:rPr lang="zh-TW" altLang="en-US" sz="2800" smtClean="0"/>
              <a:t>個中位數的中位數。</a:t>
            </a:r>
            <a:endParaRPr lang="en-US" altLang="zh-TW" sz="2800" smtClean="0"/>
          </a:p>
          <a:p>
            <a:pPr>
              <a:lnSpc>
                <a:spcPct val="90000"/>
              </a:lnSpc>
            </a:pPr>
            <a:r>
              <a:rPr lang="zh-TW" altLang="en-US" sz="2800" smtClean="0"/>
              <a:t>步驟時間複雜度</a:t>
            </a:r>
            <a:r>
              <a:rPr lang="en-US" altLang="zh-TW" sz="2800" smtClean="0"/>
              <a:t>:</a:t>
            </a:r>
            <a:endParaRPr lang="en-US" altLang="zh-TW" sz="2800" smtClean="0">
              <a:solidFill>
                <a:srgbClr val="FF0000"/>
              </a:solidFill>
            </a:endParaRPr>
          </a:p>
          <a:p>
            <a:pPr lvl="1">
              <a:lnSpc>
                <a:spcPct val="90000"/>
              </a:lnSpc>
            </a:pPr>
            <a:r>
              <a:rPr lang="zh-TW" altLang="en-US" sz="2400" smtClean="0"/>
              <a:t>步驟</a:t>
            </a:r>
            <a:r>
              <a:rPr lang="en-US" altLang="zh-TW" sz="2400" smtClean="0"/>
              <a:t>1: O(n)</a:t>
            </a:r>
          </a:p>
          <a:p>
            <a:pPr lvl="1">
              <a:lnSpc>
                <a:spcPct val="90000"/>
              </a:lnSpc>
            </a:pPr>
            <a:r>
              <a:rPr lang="zh-TW" altLang="en-US" sz="2400" smtClean="0"/>
              <a:t>步驟</a:t>
            </a:r>
            <a:r>
              <a:rPr lang="en-US" altLang="zh-TW" sz="2400" smtClean="0"/>
              <a:t>2: O(n)</a:t>
            </a:r>
          </a:p>
          <a:p>
            <a:pPr lvl="1">
              <a:lnSpc>
                <a:spcPct val="90000"/>
              </a:lnSpc>
            </a:pPr>
            <a:r>
              <a:rPr lang="zh-TW" altLang="en-US" sz="2400" smtClean="0"/>
              <a:t>步驟</a:t>
            </a:r>
            <a:r>
              <a:rPr lang="en-US" altLang="zh-TW" sz="2400" smtClean="0"/>
              <a:t>3: T(n/5)</a:t>
            </a:r>
          </a:p>
          <a:p>
            <a:pPr lvl="1">
              <a:lnSpc>
                <a:spcPct val="90000"/>
              </a:lnSpc>
            </a:pPr>
            <a:r>
              <a:rPr lang="zh-TW" altLang="en-US" sz="2400" smtClean="0"/>
              <a:t>步驟</a:t>
            </a:r>
            <a:r>
              <a:rPr lang="en-US" altLang="zh-TW" sz="2400" smtClean="0"/>
              <a:t>4: O(n)</a:t>
            </a:r>
          </a:p>
          <a:p>
            <a:pPr lvl="1">
              <a:lnSpc>
                <a:spcPct val="90000"/>
              </a:lnSpc>
            </a:pPr>
            <a:r>
              <a:rPr lang="zh-TW" altLang="en-US" sz="2400" smtClean="0"/>
              <a:t>步驟</a:t>
            </a:r>
            <a:r>
              <a:rPr lang="en-US" altLang="zh-TW" sz="2400" smtClean="0"/>
              <a:t>5: T(3n/4)</a:t>
            </a:r>
          </a:p>
          <a:p>
            <a:pPr>
              <a:lnSpc>
                <a:spcPct val="90000"/>
              </a:lnSpc>
            </a:pPr>
            <a:r>
              <a:rPr lang="zh-TW" altLang="en-US" smtClean="0"/>
              <a:t>總時間複雜度</a:t>
            </a:r>
            <a:r>
              <a:rPr lang="en-US" altLang="zh-TW" smtClean="0"/>
              <a:t>:</a:t>
            </a:r>
            <a:r>
              <a:rPr lang="zh-TW" altLang="en-US" smtClean="0"/>
              <a:t> </a:t>
            </a:r>
            <a:r>
              <a:rPr lang="en-US" altLang="zh-TW" smtClean="0"/>
              <a:t>T(n)</a:t>
            </a:r>
            <a:r>
              <a:rPr lang="zh-TW" altLang="en-US" smtClean="0"/>
              <a:t> </a:t>
            </a:r>
            <a:r>
              <a:rPr lang="en-US" altLang="zh-TW" smtClean="0"/>
              <a:t>=</a:t>
            </a:r>
            <a:r>
              <a:rPr lang="zh-TW" altLang="en-US" smtClean="0"/>
              <a:t> </a:t>
            </a:r>
            <a:r>
              <a:rPr lang="en-US" altLang="zh-TW" smtClean="0"/>
              <a:t>T(3n/4)+T(n/5)+cn</a:t>
            </a:r>
          </a:p>
          <a:p>
            <a:pPr>
              <a:lnSpc>
                <a:spcPct val="90000"/>
              </a:lnSpc>
            </a:pPr>
            <a:endParaRPr lang="en-US" altLang="zh-TW" sz="2800" smtClean="0"/>
          </a:p>
        </p:txBody>
      </p:sp>
      <p:sp>
        <p:nvSpPr>
          <p:cNvPr id="860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363A2C7-8B87-4DBE-86BD-83F2A74FD312}" type="slidenum">
              <a:rPr kumimoji="0" lang="en-US" altLang="zh-TW" sz="1400" smtClean="0">
                <a:latin typeface="Arial" charset="0"/>
              </a:rPr>
              <a:pPr eaLnBrk="1" hangingPunct="1">
                <a:spcBef>
                  <a:spcPct val="0"/>
                </a:spcBef>
                <a:buClrTx/>
                <a:buSzTx/>
                <a:buFontTx/>
                <a:buNone/>
              </a:pPr>
              <a:t>20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019">
                                            <p:txEl>
                                              <p:pRg st="6" end="6"/>
                                            </p:txEl>
                                          </p:spTgt>
                                        </p:tgtEl>
                                        <p:attrNameLst>
                                          <p:attrName>style.visibility</p:attrName>
                                        </p:attrNameLst>
                                      </p:cBhvr>
                                      <p:to>
                                        <p:strVal val="visible"/>
                                      </p:to>
                                    </p:set>
                                    <p:anim calcmode="lin" valueType="num">
                                      <p:cBhvr additive="base">
                                        <p:cTn id="43"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019">
                                            <p:txEl>
                                              <p:pRg st="7" end="7"/>
                                            </p:txEl>
                                          </p:spTgt>
                                        </p:tgtEl>
                                        <p:attrNameLst>
                                          <p:attrName>style.visibility</p:attrName>
                                        </p:attrNameLst>
                                      </p:cBhvr>
                                      <p:to>
                                        <p:strVal val="visible"/>
                                      </p:to>
                                    </p:set>
                                    <p:anim calcmode="lin" valueType="num">
                                      <p:cBhvr additive="base">
                                        <p:cTn id="49" dur="5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60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6019">
                                            <p:txEl>
                                              <p:pRg st="8" end="8"/>
                                            </p:txEl>
                                          </p:spTgt>
                                        </p:tgtEl>
                                        <p:attrNameLst>
                                          <p:attrName>style.visibility</p:attrName>
                                        </p:attrNameLst>
                                      </p:cBhvr>
                                      <p:to>
                                        <p:strVal val="visible"/>
                                      </p:to>
                                    </p:set>
                                    <p:anim calcmode="lin" valueType="num">
                                      <p:cBhvr additive="base">
                                        <p:cTn id="55" dur="5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60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182688" y="1981200"/>
            <a:ext cx="7772400" cy="4114800"/>
          </a:xfrm>
        </p:spPr>
        <p:txBody>
          <a:bodyPr/>
          <a:lstStyle/>
          <a:p>
            <a:pPr>
              <a:lnSpc>
                <a:spcPct val="90000"/>
              </a:lnSpc>
              <a:buFontTx/>
              <a:buNone/>
            </a:pPr>
            <a:r>
              <a:rPr lang="zh-TW" altLang="en-US" sz="1800" smtClean="0">
                <a:cs typeface="Times New Roman" pitchFamily="18" charset="0"/>
              </a:rPr>
              <a:t>令</a:t>
            </a:r>
            <a:r>
              <a:rPr lang="en-US" altLang="zh-TW" sz="1800" smtClean="0">
                <a:cs typeface="Times New Roman" pitchFamily="18" charset="0"/>
              </a:rPr>
              <a:t> T(n) = a</a:t>
            </a:r>
            <a:r>
              <a:rPr lang="en-US" altLang="zh-TW" sz="1800" baseline="-30000" smtClean="0">
                <a:cs typeface="Times New Roman" pitchFamily="18" charset="0"/>
              </a:rPr>
              <a:t>0</a:t>
            </a:r>
            <a:r>
              <a:rPr lang="en-US" altLang="zh-TW" sz="1800" smtClean="0">
                <a:cs typeface="Times New Roman" pitchFamily="18" charset="0"/>
              </a:rPr>
              <a:t> + a</a:t>
            </a:r>
            <a:r>
              <a:rPr lang="en-US" altLang="zh-TW" sz="1800" baseline="-30000" smtClean="0">
                <a:cs typeface="Times New Roman" pitchFamily="18" charset="0"/>
              </a:rPr>
              <a:t>1</a:t>
            </a:r>
            <a:r>
              <a:rPr lang="en-US" altLang="zh-TW" sz="1800" smtClean="0">
                <a:cs typeface="Times New Roman" pitchFamily="18" charset="0"/>
              </a:rPr>
              <a:t>n + a</a:t>
            </a:r>
            <a:r>
              <a:rPr lang="en-US" altLang="zh-TW" sz="1800" baseline="-30000" smtClean="0">
                <a:cs typeface="Times New Roman" pitchFamily="18" charset="0"/>
              </a:rPr>
              <a:t>2</a:t>
            </a:r>
            <a:r>
              <a:rPr lang="en-US" altLang="zh-TW" sz="1800" smtClean="0">
                <a:cs typeface="Times New Roman" pitchFamily="18" charset="0"/>
              </a:rPr>
              <a:t>n</a:t>
            </a:r>
            <a:r>
              <a:rPr lang="en-US" altLang="zh-TW" sz="1800" baseline="30000" smtClean="0">
                <a:cs typeface="Times New Roman" pitchFamily="18" charset="0"/>
              </a:rPr>
              <a:t>2</a:t>
            </a:r>
            <a:r>
              <a:rPr lang="en-US" altLang="zh-TW" sz="1800" smtClean="0">
                <a:cs typeface="Times New Roman" pitchFamily="18" charset="0"/>
              </a:rPr>
              <a:t> + …  , a</a:t>
            </a:r>
            <a:r>
              <a:rPr lang="en-US" altLang="zh-TW" sz="1800" baseline="-30000" smtClean="0">
                <a:cs typeface="Times New Roman" pitchFamily="18" charset="0"/>
              </a:rPr>
              <a:t>1 </a:t>
            </a:r>
            <a:r>
              <a:rPr lang="en-US" altLang="zh-TW" sz="1800" smtClean="0">
                <a:sym typeface="Symbol" pitchFamily="18" charset="2"/>
              </a:rPr>
              <a:t></a:t>
            </a:r>
            <a:r>
              <a:rPr lang="en-US" altLang="zh-TW" sz="1800" smtClean="0">
                <a:cs typeface="Times New Roman" pitchFamily="18" charset="0"/>
              </a:rPr>
              <a:t> 0</a:t>
            </a:r>
            <a:endParaRPr lang="en-US" altLang="zh-TW" sz="1800" smtClean="0"/>
          </a:p>
          <a:p>
            <a:pPr>
              <a:lnSpc>
                <a:spcPct val="90000"/>
              </a:lnSpc>
              <a:buFontTx/>
              <a:buNone/>
            </a:pPr>
            <a:r>
              <a:rPr lang="en-US" altLang="zh-TW" sz="1800" smtClean="0">
                <a:cs typeface="Times New Roman" pitchFamily="18" charset="0"/>
              </a:rPr>
              <a:t>T(3n/4) = a</a:t>
            </a:r>
            <a:r>
              <a:rPr lang="en-US" altLang="zh-TW" sz="1800" baseline="-30000" smtClean="0">
                <a:cs typeface="Times New Roman" pitchFamily="18" charset="0"/>
              </a:rPr>
              <a:t>0</a:t>
            </a:r>
            <a:r>
              <a:rPr lang="en-US" altLang="zh-TW" sz="1800" smtClean="0">
                <a:cs typeface="Times New Roman" pitchFamily="18" charset="0"/>
              </a:rPr>
              <a:t> + (3/4)a</a:t>
            </a:r>
            <a:r>
              <a:rPr lang="en-US" altLang="zh-TW" sz="1800" baseline="-30000" smtClean="0">
                <a:cs typeface="Times New Roman" pitchFamily="18" charset="0"/>
              </a:rPr>
              <a:t>1</a:t>
            </a:r>
            <a:r>
              <a:rPr lang="en-US" altLang="zh-TW" sz="1800" smtClean="0">
                <a:cs typeface="Times New Roman" pitchFamily="18" charset="0"/>
              </a:rPr>
              <a:t>n + (9/16)a</a:t>
            </a:r>
            <a:r>
              <a:rPr lang="en-US" altLang="zh-TW" sz="1800" baseline="-30000" smtClean="0">
                <a:cs typeface="Times New Roman" pitchFamily="18" charset="0"/>
              </a:rPr>
              <a:t>2</a:t>
            </a:r>
            <a:r>
              <a:rPr lang="en-US" altLang="zh-TW" sz="1800" smtClean="0">
                <a:cs typeface="Times New Roman" pitchFamily="18" charset="0"/>
              </a:rPr>
              <a:t>n</a:t>
            </a:r>
            <a:r>
              <a:rPr lang="en-US" altLang="zh-TW" sz="1800" baseline="30000" smtClean="0">
                <a:cs typeface="Times New Roman" pitchFamily="18" charset="0"/>
              </a:rPr>
              <a:t>2</a:t>
            </a:r>
            <a:r>
              <a:rPr lang="en-US" altLang="zh-TW" sz="1800" smtClean="0">
                <a:cs typeface="Times New Roman" pitchFamily="18" charset="0"/>
              </a:rPr>
              <a:t> + …</a:t>
            </a:r>
            <a:endParaRPr lang="en-US" altLang="zh-TW" sz="1800" smtClean="0"/>
          </a:p>
          <a:p>
            <a:pPr>
              <a:lnSpc>
                <a:spcPct val="90000"/>
              </a:lnSpc>
              <a:buFontTx/>
              <a:buNone/>
            </a:pPr>
            <a:r>
              <a:rPr lang="en-US" altLang="zh-TW" sz="1800" smtClean="0">
                <a:cs typeface="Times New Roman" pitchFamily="18" charset="0"/>
              </a:rPr>
              <a:t>T(n/5) = a</a:t>
            </a:r>
            <a:r>
              <a:rPr lang="en-US" altLang="zh-TW" sz="1800" baseline="-30000" smtClean="0">
                <a:cs typeface="Times New Roman" pitchFamily="18" charset="0"/>
              </a:rPr>
              <a:t>0</a:t>
            </a:r>
            <a:r>
              <a:rPr lang="en-US" altLang="zh-TW" sz="1800" smtClean="0">
                <a:cs typeface="Times New Roman" pitchFamily="18" charset="0"/>
              </a:rPr>
              <a:t> + (1/5)a</a:t>
            </a:r>
            <a:r>
              <a:rPr lang="en-US" altLang="zh-TW" sz="1800" baseline="-30000" smtClean="0">
                <a:cs typeface="Times New Roman" pitchFamily="18" charset="0"/>
              </a:rPr>
              <a:t>1</a:t>
            </a:r>
            <a:r>
              <a:rPr lang="en-US" altLang="zh-TW" sz="1800" smtClean="0">
                <a:cs typeface="Times New Roman" pitchFamily="18" charset="0"/>
              </a:rPr>
              <a:t>n + (1/25)a</a:t>
            </a:r>
            <a:r>
              <a:rPr lang="en-US" altLang="zh-TW" sz="1800" baseline="-30000" smtClean="0">
                <a:cs typeface="Times New Roman" pitchFamily="18" charset="0"/>
              </a:rPr>
              <a:t>2</a:t>
            </a:r>
            <a:r>
              <a:rPr lang="en-US" altLang="zh-TW" sz="1800" smtClean="0">
                <a:cs typeface="Times New Roman" pitchFamily="18" charset="0"/>
              </a:rPr>
              <a:t>n</a:t>
            </a:r>
            <a:r>
              <a:rPr lang="en-US" altLang="zh-TW" sz="1800" baseline="30000" smtClean="0">
                <a:cs typeface="Times New Roman" pitchFamily="18" charset="0"/>
              </a:rPr>
              <a:t>2</a:t>
            </a:r>
            <a:r>
              <a:rPr lang="en-US" altLang="zh-TW" sz="1800" smtClean="0">
                <a:cs typeface="Times New Roman" pitchFamily="18" charset="0"/>
              </a:rPr>
              <a:t> + …</a:t>
            </a:r>
            <a:endParaRPr lang="en-US" altLang="zh-TW" sz="1800" smtClean="0"/>
          </a:p>
          <a:p>
            <a:pPr>
              <a:lnSpc>
                <a:spcPct val="90000"/>
              </a:lnSpc>
              <a:buFontTx/>
              <a:buNone/>
            </a:pPr>
            <a:r>
              <a:rPr lang="en-US" altLang="zh-TW" sz="1800" smtClean="0">
                <a:cs typeface="Times New Roman" pitchFamily="18" charset="0"/>
              </a:rPr>
              <a:t>T(3n/4 + n/5) = T(19n/20) = a</a:t>
            </a:r>
            <a:r>
              <a:rPr lang="en-US" altLang="zh-TW" sz="1800" baseline="-30000" smtClean="0">
                <a:cs typeface="Times New Roman" pitchFamily="18" charset="0"/>
              </a:rPr>
              <a:t>0</a:t>
            </a:r>
            <a:r>
              <a:rPr lang="en-US" altLang="zh-TW" sz="1800" smtClean="0">
                <a:cs typeface="Times New Roman" pitchFamily="18" charset="0"/>
              </a:rPr>
              <a:t> + (19/20)a</a:t>
            </a:r>
            <a:r>
              <a:rPr lang="en-US" altLang="zh-TW" sz="1800" baseline="-30000" smtClean="0">
                <a:cs typeface="Times New Roman" pitchFamily="18" charset="0"/>
              </a:rPr>
              <a:t>1</a:t>
            </a:r>
            <a:r>
              <a:rPr lang="en-US" altLang="zh-TW" sz="1800" smtClean="0">
                <a:cs typeface="Times New Roman" pitchFamily="18" charset="0"/>
              </a:rPr>
              <a:t>n + (361/400)a</a:t>
            </a:r>
            <a:r>
              <a:rPr lang="en-US" altLang="zh-TW" sz="1800" baseline="-30000" smtClean="0">
                <a:cs typeface="Times New Roman" pitchFamily="18" charset="0"/>
              </a:rPr>
              <a:t>2</a:t>
            </a:r>
            <a:r>
              <a:rPr lang="en-US" altLang="zh-TW" sz="1800" smtClean="0">
                <a:cs typeface="Times New Roman" pitchFamily="18" charset="0"/>
              </a:rPr>
              <a:t>n</a:t>
            </a:r>
            <a:r>
              <a:rPr lang="en-US" altLang="zh-TW" sz="1800" baseline="30000" smtClean="0">
                <a:cs typeface="Times New Roman" pitchFamily="18" charset="0"/>
              </a:rPr>
              <a:t>2</a:t>
            </a:r>
            <a:r>
              <a:rPr lang="en-US" altLang="zh-TW" sz="1800" smtClean="0">
                <a:cs typeface="Times New Roman" pitchFamily="18" charset="0"/>
              </a:rPr>
              <a:t> + …</a:t>
            </a:r>
            <a:endParaRPr lang="en-US" altLang="zh-TW" sz="1800" smtClean="0"/>
          </a:p>
          <a:p>
            <a:pPr>
              <a:lnSpc>
                <a:spcPct val="90000"/>
              </a:lnSpc>
              <a:buFontTx/>
              <a:buNone/>
            </a:pPr>
            <a:r>
              <a:rPr lang="en-US" altLang="zh-TW" sz="1800" smtClean="0">
                <a:cs typeface="Times New Roman" pitchFamily="18" charset="0"/>
              </a:rPr>
              <a:t>T(3n/4) + T(n/5) </a:t>
            </a:r>
            <a:r>
              <a:rPr lang="en-US" altLang="zh-TW" sz="1800" smtClean="0">
                <a:sym typeface="Symbol" pitchFamily="18" charset="2"/>
              </a:rPr>
              <a:t></a:t>
            </a:r>
            <a:r>
              <a:rPr lang="en-US" altLang="zh-TW" sz="1800" smtClean="0">
                <a:cs typeface="Times New Roman" pitchFamily="18" charset="0"/>
              </a:rPr>
              <a:t> a</a:t>
            </a:r>
            <a:r>
              <a:rPr lang="en-US" altLang="zh-TW" sz="1800" baseline="-30000" smtClean="0">
                <a:cs typeface="Times New Roman" pitchFamily="18" charset="0"/>
              </a:rPr>
              <a:t>0</a:t>
            </a:r>
            <a:r>
              <a:rPr lang="en-US" altLang="zh-TW" sz="1800" smtClean="0">
                <a:cs typeface="Times New Roman" pitchFamily="18" charset="0"/>
              </a:rPr>
              <a:t> + T(19n/20)</a:t>
            </a:r>
            <a:endParaRPr lang="en-US" altLang="zh-TW" sz="1800" smtClean="0"/>
          </a:p>
          <a:p>
            <a:pPr>
              <a:lnSpc>
                <a:spcPct val="90000"/>
              </a:lnSpc>
              <a:buFontTx/>
              <a:buNone/>
            </a:pPr>
            <a:r>
              <a:rPr lang="en-US" altLang="zh-TW" sz="1800" smtClean="0">
                <a:sym typeface="Symbol" pitchFamily="18" charset="2"/>
              </a:rPr>
              <a:t></a:t>
            </a:r>
            <a:r>
              <a:rPr lang="en-US" altLang="zh-TW" sz="1800" smtClean="0">
                <a:cs typeface="Times New Roman" pitchFamily="18" charset="0"/>
              </a:rPr>
              <a:t> T(n) </a:t>
            </a:r>
            <a:r>
              <a:rPr lang="en-US" altLang="zh-TW" sz="1800" smtClean="0">
                <a:sym typeface="Symbol" pitchFamily="18" charset="2"/>
              </a:rPr>
              <a:t></a:t>
            </a:r>
            <a:r>
              <a:rPr lang="en-US" altLang="zh-TW" sz="1800" smtClean="0">
                <a:cs typeface="Times New Roman" pitchFamily="18" charset="0"/>
              </a:rPr>
              <a:t> c’n + T(19n/20)</a:t>
            </a:r>
            <a:endParaRPr lang="en-US" altLang="zh-TW" sz="1800" smtClean="0"/>
          </a:p>
          <a:p>
            <a:pPr>
              <a:lnSpc>
                <a:spcPct val="90000"/>
              </a:lnSpc>
              <a:buFontTx/>
              <a:buNone/>
            </a:pPr>
            <a:r>
              <a:rPr lang="en-US" altLang="zh-TW" sz="1800" smtClean="0">
                <a:sym typeface="Symbol" pitchFamily="18" charset="2"/>
              </a:rPr>
              <a:t>   </a:t>
            </a:r>
            <a:r>
              <a:rPr lang="en-US" altLang="zh-TW" sz="1800" smtClean="0">
                <a:cs typeface="Times New Roman" pitchFamily="18" charset="0"/>
              </a:rPr>
              <a:t> c’n + (19/20)c’n +T((19/20)</a:t>
            </a:r>
            <a:r>
              <a:rPr lang="en-US" altLang="zh-TW" sz="1800" baseline="30000" smtClean="0">
                <a:cs typeface="Times New Roman" pitchFamily="18" charset="0"/>
              </a:rPr>
              <a:t>2</a:t>
            </a:r>
            <a:r>
              <a:rPr lang="en-US" altLang="zh-TW" sz="1800" smtClean="0">
                <a:cs typeface="Times New Roman" pitchFamily="18" charset="0"/>
              </a:rPr>
              <a:t>n)</a:t>
            </a:r>
            <a:endParaRPr lang="en-US" altLang="zh-TW" sz="1800" smtClean="0"/>
          </a:p>
          <a:p>
            <a:pPr>
              <a:lnSpc>
                <a:spcPct val="90000"/>
              </a:lnSpc>
              <a:buFontTx/>
              <a:buNone/>
            </a:pPr>
            <a:r>
              <a:rPr lang="en-US" altLang="zh-TW" sz="1800" smtClean="0">
                <a:cs typeface="Times New Roman" pitchFamily="18" charset="0"/>
              </a:rPr>
              <a:t>          …</a:t>
            </a:r>
            <a:endParaRPr lang="en-US" altLang="zh-TW" sz="1800" smtClean="0"/>
          </a:p>
          <a:p>
            <a:pPr>
              <a:lnSpc>
                <a:spcPct val="90000"/>
              </a:lnSpc>
              <a:buFontTx/>
              <a:buNone/>
            </a:pPr>
            <a:r>
              <a:rPr lang="en-US" altLang="zh-TW" sz="1800" smtClean="0">
                <a:sym typeface="Symbol" pitchFamily="18" charset="2"/>
              </a:rPr>
              <a:t>   </a:t>
            </a:r>
            <a:r>
              <a:rPr lang="en-US" altLang="zh-TW" sz="1800" smtClean="0">
                <a:cs typeface="Times New Roman" pitchFamily="18" charset="0"/>
              </a:rPr>
              <a:t> c’n + (19/20)c’n + (19/20)</a:t>
            </a:r>
            <a:r>
              <a:rPr lang="en-US" altLang="zh-TW" sz="1800" baseline="30000" smtClean="0">
                <a:cs typeface="Times New Roman" pitchFamily="18" charset="0"/>
              </a:rPr>
              <a:t>2</a:t>
            </a:r>
            <a:r>
              <a:rPr lang="en-US" altLang="zh-TW" sz="1800" smtClean="0">
                <a:cs typeface="Times New Roman" pitchFamily="18" charset="0"/>
              </a:rPr>
              <a:t>c’n + … +(19/20)</a:t>
            </a:r>
            <a:r>
              <a:rPr lang="en-US" altLang="zh-TW" sz="1800" baseline="30000" smtClean="0">
                <a:cs typeface="Times New Roman" pitchFamily="18" charset="0"/>
              </a:rPr>
              <a:t>p</a:t>
            </a:r>
            <a:r>
              <a:rPr lang="en-US" altLang="zh-TW" sz="1800" smtClean="0">
                <a:cs typeface="Times New Roman" pitchFamily="18" charset="0"/>
              </a:rPr>
              <a:t>c’n + T((19/20)</a:t>
            </a:r>
            <a:r>
              <a:rPr lang="en-US" altLang="zh-TW" sz="1800" baseline="30000" smtClean="0">
                <a:cs typeface="Times New Roman" pitchFamily="18" charset="0"/>
              </a:rPr>
              <a:t>p+1</a:t>
            </a:r>
            <a:r>
              <a:rPr lang="en-US" altLang="zh-TW" sz="1800" smtClean="0">
                <a:cs typeface="Times New Roman" pitchFamily="18" charset="0"/>
              </a:rPr>
              <a:t>n) , (19/20)</a:t>
            </a:r>
            <a:r>
              <a:rPr lang="en-US" altLang="zh-TW" sz="1800" baseline="30000" smtClean="0">
                <a:cs typeface="Times New Roman" pitchFamily="18" charset="0"/>
              </a:rPr>
              <a:t>p+1</a:t>
            </a:r>
            <a:r>
              <a:rPr lang="en-US" altLang="zh-TW" sz="1800" smtClean="0">
                <a:cs typeface="Times New Roman" pitchFamily="18" charset="0"/>
              </a:rPr>
              <a:t>n</a:t>
            </a:r>
            <a:r>
              <a:rPr lang="en-US" altLang="zh-TW" sz="1800" smtClean="0">
                <a:sym typeface="Symbol" pitchFamily="18" charset="2"/>
              </a:rPr>
              <a:t></a:t>
            </a:r>
            <a:r>
              <a:rPr lang="en-US" altLang="zh-TW" sz="1800" smtClean="0">
                <a:cs typeface="Times New Roman" pitchFamily="18" charset="0"/>
              </a:rPr>
              <a:t> 1 </a:t>
            </a:r>
            <a:r>
              <a:rPr lang="en-US" altLang="zh-TW" sz="1800" smtClean="0">
                <a:sym typeface="Symbol" pitchFamily="18" charset="2"/>
              </a:rPr>
              <a:t></a:t>
            </a:r>
            <a:r>
              <a:rPr lang="en-US" altLang="zh-TW" sz="1800" smtClean="0">
                <a:cs typeface="Times New Roman" pitchFamily="18" charset="0"/>
              </a:rPr>
              <a:t> (19/20)</a:t>
            </a:r>
            <a:r>
              <a:rPr lang="en-US" altLang="zh-TW" sz="1800" baseline="30000" smtClean="0">
                <a:cs typeface="Times New Roman" pitchFamily="18" charset="0"/>
              </a:rPr>
              <a:t>p</a:t>
            </a:r>
            <a:r>
              <a:rPr lang="en-US" altLang="zh-TW" sz="1800" smtClean="0">
                <a:cs typeface="Times New Roman" pitchFamily="18" charset="0"/>
              </a:rPr>
              <a:t>n</a:t>
            </a:r>
          </a:p>
          <a:p>
            <a:pPr>
              <a:lnSpc>
                <a:spcPct val="90000"/>
              </a:lnSpc>
              <a:buFontTx/>
              <a:buNone/>
            </a:pPr>
            <a:endParaRPr lang="en-US" altLang="zh-TW" sz="1800" smtClean="0"/>
          </a:p>
          <a:p>
            <a:pPr>
              <a:lnSpc>
                <a:spcPct val="90000"/>
              </a:lnSpc>
              <a:buFontTx/>
              <a:buNone/>
            </a:pPr>
            <a:r>
              <a:rPr lang="en-US" altLang="zh-TW" sz="1800" smtClean="0">
                <a:cs typeface="Times New Roman" pitchFamily="18" charset="0"/>
              </a:rPr>
              <a:t>    </a:t>
            </a:r>
          </a:p>
          <a:p>
            <a:pPr>
              <a:lnSpc>
                <a:spcPct val="90000"/>
              </a:lnSpc>
              <a:buFontTx/>
              <a:buNone/>
            </a:pPr>
            <a:r>
              <a:rPr lang="en-US" altLang="zh-TW" sz="1800" smtClean="0">
                <a:sym typeface="Symbol" pitchFamily="18" charset="2"/>
              </a:rPr>
              <a:t></a:t>
            </a:r>
            <a:r>
              <a:rPr lang="en-US" altLang="zh-TW" sz="1800" smtClean="0">
                <a:cs typeface="Times New Roman" pitchFamily="18" charset="0"/>
              </a:rPr>
              <a:t> T(n) =</a:t>
            </a:r>
            <a:r>
              <a:rPr lang="en-US" altLang="zh-TW" sz="1800" smtClean="0"/>
              <a:t>                       </a:t>
            </a:r>
            <a:r>
              <a:rPr lang="en-US" altLang="zh-TW" sz="1800" smtClean="0">
                <a:sym typeface="Symbol" pitchFamily="18" charset="2"/>
              </a:rPr>
              <a:t> </a:t>
            </a:r>
            <a:r>
              <a:rPr lang="en-US" altLang="zh-TW" sz="1800" smtClean="0">
                <a:cs typeface="Times New Roman" pitchFamily="18" charset="0"/>
              </a:rPr>
              <a:t>20 cn + c ’’  = O(n)</a:t>
            </a:r>
            <a:endParaRPr lang="en-US" altLang="zh-TW" sz="1800" smtClean="0"/>
          </a:p>
          <a:p>
            <a:pPr>
              <a:lnSpc>
                <a:spcPct val="90000"/>
              </a:lnSpc>
            </a:pPr>
            <a:endParaRPr lang="en-US" altLang="zh-TW" sz="1800" smtClean="0"/>
          </a:p>
        </p:txBody>
      </p:sp>
      <p:graphicFrame>
        <p:nvGraphicFramePr>
          <p:cNvPr id="16388" name="Object 2"/>
          <p:cNvGraphicFramePr>
            <a:graphicFrameLocks noChangeAspect="1"/>
          </p:cNvGraphicFramePr>
          <p:nvPr/>
        </p:nvGraphicFramePr>
        <p:xfrm>
          <a:off x="2281238" y="5013325"/>
          <a:ext cx="1449387" cy="1368425"/>
        </p:xfrm>
        <a:graphic>
          <a:graphicData uri="http://schemas.openxmlformats.org/presentationml/2006/ole">
            <mc:AlternateContent xmlns:mc="http://schemas.openxmlformats.org/markup-compatibility/2006">
              <mc:Choice xmlns:v="urn:schemas-microsoft-com:vml" Requires="v">
                <p:oleObj spid="_x0000_s87059" name="方程式" r:id="rId4" imgW="1193800" imgH="762000" progId="Equation.3">
                  <p:embed/>
                </p:oleObj>
              </mc:Choice>
              <mc:Fallback>
                <p:oleObj name="方程式" r:id="rId4" imgW="1193800" imgH="762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238" y="5013325"/>
                        <a:ext cx="14493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字方塊 5"/>
          <p:cNvSpPr txBox="1">
            <a:spLocks noChangeArrowheads="1"/>
          </p:cNvSpPr>
          <p:nvPr/>
        </p:nvSpPr>
        <p:spPr bwMode="auto">
          <a:xfrm>
            <a:off x="6659563" y="501015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400" b="1">
                <a:latin typeface="Arial" charset="0"/>
                <a:hlinkClick r:id="" action="ppaction://noaction"/>
              </a:rPr>
              <a:t>等比級數公式</a:t>
            </a:r>
            <a:endParaRPr lang="zh-TW" altLang="en-US" sz="1800" b="1">
              <a:latin typeface="Arial" charset="0"/>
            </a:endParaRPr>
          </a:p>
        </p:txBody>
      </p:sp>
      <p:sp>
        <p:nvSpPr>
          <p:cNvPr id="87045"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408A1BF-33A0-4487-94EA-8C8AFD14A553}" type="slidenum">
              <a:rPr kumimoji="0" lang="en-US" altLang="zh-TW" sz="1400" smtClean="0">
                <a:latin typeface="Arial" charset="0"/>
              </a:rPr>
              <a:pPr eaLnBrk="1" hangingPunct="1">
                <a:spcBef>
                  <a:spcPct val="0"/>
                </a:spcBef>
                <a:buClrTx/>
                <a:buSzTx/>
                <a:buFontTx/>
                <a:buNone/>
              </a:pPr>
              <a:t>21</a:t>
            </a:fld>
            <a:endParaRPr kumimoji="0" lang="en-US" altLang="zh-TW" sz="1400" smtClean="0">
              <a:latin typeface="Arial" charset="0"/>
            </a:endParaRPr>
          </a:p>
        </p:txBody>
      </p:sp>
      <p:sp>
        <p:nvSpPr>
          <p:cNvPr id="87046" name="Rectangle 2"/>
          <p:cNvSpPr>
            <a:spLocks noGrp="1" noChangeArrowheads="1"/>
          </p:cNvSpPr>
          <p:nvPr>
            <p:ph type="title"/>
          </p:nvPr>
        </p:nvSpPr>
        <p:spPr/>
        <p:txBody>
          <a:bodyPr/>
          <a:lstStyle/>
          <a:p>
            <a:r>
              <a:rPr lang="zh-TW" altLang="en-US" sz="3600" smtClean="0"/>
              <a:t>刪尋選取演算法時間複雜度分析</a:t>
            </a:r>
            <a:r>
              <a:rPr lang="en-US" altLang="zh-TW" sz="3600" smtClean="0"/>
              <a:t>(</a:t>
            </a:r>
            <a:r>
              <a:rPr lang="zh-TW" altLang="en-US" sz="3600" smtClean="0"/>
              <a:t>續</a:t>
            </a:r>
            <a:r>
              <a:rPr lang="en-US" altLang="zh-TW" sz="3600" smtClean="0"/>
              <a:t>)</a:t>
            </a:r>
            <a:endParaRPr lang="en-US" altLang="zh-TW" sz="3600" smtClean="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 calcmode="lin" valueType="num">
                                      <p:cBhvr additive="base">
                                        <p:cTn id="4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387">
                                            <p:txEl>
                                              <p:pRg st="8" end="8"/>
                                            </p:txEl>
                                          </p:spTgt>
                                        </p:tgtEl>
                                        <p:attrNameLst>
                                          <p:attrName>style.visibility</p:attrName>
                                        </p:attrNameLst>
                                      </p:cBhvr>
                                      <p:to>
                                        <p:strVal val="visible"/>
                                      </p:to>
                                    </p:set>
                                    <p:anim calcmode="lin" valueType="num">
                                      <p:cBhvr additive="base">
                                        <p:cTn id="55"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387">
                                            <p:txEl>
                                              <p:pRg st="10" end="10"/>
                                            </p:txEl>
                                          </p:spTgt>
                                        </p:tgtEl>
                                        <p:attrNameLst>
                                          <p:attrName>style.visibility</p:attrName>
                                        </p:attrNameLst>
                                      </p:cBhvr>
                                      <p:to>
                                        <p:strVal val="visible"/>
                                      </p:to>
                                    </p:set>
                                    <p:anim calcmode="lin" valueType="num">
                                      <p:cBhvr additive="base">
                                        <p:cTn id="61" dur="5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387">
                                            <p:txEl>
                                              <p:pRg st="11" end="11"/>
                                            </p:txEl>
                                          </p:spTgt>
                                        </p:tgtEl>
                                        <p:attrNameLst>
                                          <p:attrName>style.visibility</p:attrName>
                                        </p:attrNameLst>
                                      </p:cBhvr>
                                      <p:to>
                                        <p:strVal val="visible"/>
                                      </p:to>
                                    </p:set>
                                    <p:anim calcmode="lin" valueType="num">
                                      <p:cBhvr additive="base">
                                        <p:cTn id="73" dur="5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6387">
                                            <p:txEl>
                                              <p:pRg st="11" end="11"/>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6388"/>
                                        </p:tgtEl>
                                        <p:attrNameLst>
                                          <p:attrName>style.visibility</p:attrName>
                                        </p:attrNameLst>
                                      </p:cBhvr>
                                      <p:to>
                                        <p:strVal val="visible"/>
                                      </p:to>
                                    </p:set>
                                    <p:anim calcmode="lin" valueType="num">
                                      <p:cBhvr additive="base">
                                        <p:cTn id="77" dur="500" fill="hold"/>
                                        <p:tgtEl>
                                          <p:spTgt spid="16388"/>
                                        </p:tgtEl>
                                        <p:attrNameLst>
                                          <p:attrName>ppt_x</p:attrName>
                                        </p:attrNameLst>
                                      </p:cBhvr>
                                      <p:tavLst>
                                        <p:tav tm="0">
                                          <p:val>
                                            <p:strVal val="#ppt_x"/>
                                          </p:val>
                                        </p:tav>
                                        <p:tav tm="100000">
                                          <p:val>
                                            <p:strVal val="#ppt_x"/>
                                          </p:val>
                                        </p:tav>
                                      </p:tavLst>
                                    </p:anim>
                                    <p:anim calcmode="lin" valueType="num">
                                      <p:cBhvr additive="base">
                                        <p:cTn id="7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endParaRPr lang="zh-TW" altLang="en-US" smtClean="0"/>
          </a:p>
        </p:txBody>
      </p:sp>
      <p:sp>
        <p:nvSpPr>
          <p:cNvPr id="88067" name="內容版面配置區 2"/>
          <p:cNvSpPr>
            <a:spLocks noGrp="1"/>
          </p:cNvSpPr>
          <p:nvPr>
            <p:ph idx="1"/>
          </p:nvPr>
        </p:nvSpPr>
        <p:spPr>
          <a:xfrm>
            <a:off x="755650" y="2017713"/>
            <a:ext cx="8199438" cy="4114800"/>
          </a:xfrm>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4.</a:t>
            </a:r>
            <a:r>
              <a:rPr lang="zh-TW" altLang="en-US" sz="4800" b="1" dirty="0" smtClean="0"/>
              <a:t>  限制的一圓心演算法</a:t>
            </a:r>
            <a:endParaRPr lang="en-US" altLang="zh-TW" sz="4800" dirty="0" smtClean="0"/>
          </a:p>
        </p:txBody>
      </p:sp>
      <p:sp>
        <p:nvSpPr>
          <p:cNvPr id="8806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DC15ED4-48A6-42E4-A0C1-951E7A4839C9}" type="slidenum">
              <a:rPr kumimoji="0" lang="en-US" altLang="zh-TW" sz="1400" smtClean="0">
                <a:latin typeface="Arial" charset="0"/>
              </a:rPr>
              <a:pPr eaLnBrk="1" hangingPunct="1">
                <a:spcBef>
                  <a:spcPct val="0"/>
                </a:spcBef>
                <a:buClrTx/>
                <a:buSzTx/>
                <a:buFontTx/>
                <a:buNone/>
              </a:pPr>
              <a:t>22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一圓心問題</a:t>
            </a:r>
            <a:endParaRPr lang="zh-TW" altLang="en-US" smtClean="0"/>
          </a:p>
        </p:txBody>
      </p:sp>
      <p:sp>
        <p:nvSpPr>
          <p:cNvPr id="88067" name="Rectangle 3"/>
          <p:cNvSpPr>
            <a:spLocks noGrp="1" noChangeArrowheads="1"/>
          </p:cNvSpPr>
          <p:nvPr>
            <p:ph type="body" idx="1"/>
          </p:nvPr>
        </p:nvSpPr>
        <p:spPr>
          <a:xfrm>
            <a:off x="468313" y="2017713"/>
            <a:ext cx="7343775" cy="4114800"/>
          </a:xfrm>
        </p:spPr>
        <p:txBody>
          <a:bodyPr/>
          <a:lstStyle/>
          <a:p>
            <a:pPr eaLnBrk="1" hangingPunct="1">
              <a:defRPr/>
            </a:pPr>
            <a:r>
              <a:rPr lang="zh-TW" altLang="en-US" dirty="0" smtClean="0">
                <a:cs typeface="Times New Roman" pitchFamily="18" charset="0"/>
              </a:rPr>
              <a:t>一圓心問題</a:t>
            </a:r>
            <a:r>
              <a:rPr lang="en-US" altLang="zh-TW" dirty="0" smtClean="0">
                <a:cs typeface="Times New Roman" pitchFamily="18" charset="0"/>
              </a:rPr>
              <a:t>(1-center problem):</a:t>
            </a:r>
          </a:p>
          <a:p>
            <a:pPr marL="0" indent="0" eaLnBrk="1" hangingPunct="1">
              <a:buFont typeface="Wingdings" pitchFamily="2" charset="2"/>
              <a:buNone/>
              <a:defRPr/>
            </a:pPr>
            <a:r>
              <a:rPr lang="zh-TW" altLang="en-US" dirty="0" smtClean="0"/>
              <a:t>給定</a:t>
            </a:r>
            <a:r>
              <a:rPr lang="en-US" altLang="zh-TW" dirty="0" smtClean="0"/>
              <a:t>n</a:t>
            </a:r>
            <a:r>
              <a:rPr lang="zh-TW" altLang="en-US" dirty="0" smtClean="0"/>
              <a:t>個平面點，找出一個最小可覆蓋此</a:t>
            </a:r>
            <a:r>
              <a:rPr lang="en-US" altLang="zh-TW" dirty="0" smtClean="0"/>
              <a:t>n</a:t>
            </a:r>
            <a:r>
              <a:rPr lang="zh-TW" altLang="en-US" dirty="0" smtClean="0"/>
              <a:t>個點的圓。</a:t>
            </a:r>
          </a:p>
        </p:txBody>
      </p:sp>
      <p:sp>
        <p:nvSpPr>
          <p:cNvPr id="8909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EE909D0-18A0-4F02-BA61-B01257E97AF1}" type="slidenum">
              <a:rPr kumimoji="0" lang="en-US" altLang="zh-TW" sz="1400" smtClean="0">
                <a:latin typeface="Arial" charset="0"/>
              </a:rPr>
              <a:pPr eaLnBrk="1" hangingPunct="1">
                <a:spcBef>
                  <a:spcPct val="0"/>
                </a:spcBef>
                <a:buClrTx/>
                <a:buSzTx/>
                <a:buFontTx/>
                <a:buNone/>
              </a:pPr>
              <a:t>23</a:t>
            </a:fld>
            <a:endParaRPr kumimoji="0" lang="en-US" altLang="zh-TW" sz="1400" smtClean="0">
              <a:latin typeface="Arial" charset="0"/>
            </a:endParaRPr>
          </a:p>
        </p:txBody>
      </p:sp>
      <p:pic>
        <p:nvPicPr>
          <p:cNvPr id="8809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3643313"/>
            <a:ext cx="2860675"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92"/>
                                        </p:tgtEl>
                                        <p:attrNameLst>
                                          <p:attrName>style.visibility</p:attrName>
                                        </p:attrNameLst>
                                      </p:cBhvr>
                                      <p:to>
                                        <p:strVal val="visible"/>
                                      </p:to>
                                    </p:set>
                                    <p:anim calcmode="lin" valueType="num">
                                      <p:cBhvr additive="base">
                                        <p:cTn id="19" dur="500" fill="hold"/>
                                        <p:tgtEl>
                                          <p:spTgt spid="88092"/>
                                        </p:tgtEl>
                                        <p:attrNameLst>
                                          <p:attrName>ppt_x</p:attrName>
                                        </p:attrNameLst>
                                      </p:cBhvr>
                                      <p:tavLst>
                                        <p:tav tm="0">
                                          <p:val>
                                            <p:strVal val="#ppt_x"/>
                                          </p:val>
                                        </p:tav>
                                        <p:tav tm="100000">
                                          <p:val>
                                            <p:strVal val="#ppt_x"/>
                                          </p:val>
                                        </p:tav>
                                      </p:tavLst>
                                    </p:anim>
                                    <p:anim calcmode="lin" valueType="num">
                                      <p:cBhvr additive="base">
                                        <p:cTn id="20" dur="500" fill="hold"/>
                                        <p:tgtEl>
                                          <p:spTgt spid="88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一圓心問題</a:t>
            </a:r>
            <a:r>
              <a:rPr lang="en-US" altLang="zh-TW" smtClean="0">
                <a:cs typeface="Times New Roman" pitchFamily="18" charset="0"/>
              </a:rPr>
              <a:t>(</a:t>
            </a:r>
            <a:r>
              <a:rPr lang="zh-TW" altLang="en-US" smtClean="0">
                <a:cs typeface="Times New Roman" pitchFamily="18" charset="0"/>
              </a:rPr>
              <a:t>續</a:t>
            </a:r>
            <a:r>
              <a:rPr lang="en-US" altLang="zh-TW" smtClean="0">
                <a:cs typeface="Times New Roman" pitchFamily="18" charset="0"/>
              </a:rPr>
              <a:t>)</a:t>
            </a:r>
            <a:endParaRPr lang="zh-TW" altLang="en-US" smtClean="0"/>
          </a:p>
        </p:txBody>
      </p:sp>
      <p:sp>
        <p:nvSpPr>
          <p:cNvPr id="88067" name="Rectangle 3"/>
          <p:cNvSpPr>
            <a:spLocks noGrp="1" noChangeArrowheads="1"/>
          </p:cNvSpPr>
          <p:nvPr>
            <p:ph type="body" idx="1"/>
          </p:nvPr>
        </p:nvSpPr>
        <p:spPr>
          <a:xfrm>
            <a:off x="179388" y="2017713"/>
            <a:ext cx="8785225" cy="4114800"/>
          </a:xfrm>
        </p:spPr>
        <p:txBody>
          <a:bodyPr/>
          <a:lstStyle/>
          <a:p>
            <a:pPr eaLnBrk="1" hangingPunct="1"/>
            <a:r>
              <a:rPr lang="zh-TW" altLang="en-US" smtClean="0">
                <a:cs typeface="Times New Roman" pitchFamily="18" charset="0"/>
              </a:rPr>
              <a:t>基本</a:t>
            </a:r>
            <a:r>
              <a:rPr lang="zh-TW" altLang="en-US" smtClean="0">
                <a:solidFill>
                  <a:srgbClr val="3333FF"/>
                </a:solidFill>
                <a:cs typeface="Times New Roman" pitchFamily="18" charset="0"/>
              </a:rPr>
              <a:t>暴力</a:t>
            </a:r>
            <a:r>
              <a:rPr lang="en-US" altLang="zh-TW" smtClean="0">
                <a:solidFill>
                  <a:srgbClr val="3333FF"/>
                </a:solidFill>
                <a:cs typeface="Times New Roman" pitchFamily="18" charset="0"/>
              </a:rPr>
              <a:t>(brute force)</a:t>
            </a:r>
            <a:r>
              <a:rPr lang="zh-TW" altLang="en-US" smtClean="0">
                <a:solidFill>
                  <a:srgbClr val="3333FF"/>
                </a:solidFill>
                <a:cs typeface="Times New Roman" pitchFamily="18" charset="0"/>
              </a:rPr>
              <a:t>法</a:t>
            </a:r>
            <a:r>
              <a:rPr lang="en-US" altLang="zh-TW" smtClean="0">
                <a:cs typeface="Times New Roman" pitchFamily="18" charset="0"/>
              </a:rPr>
              <a:t>: </a:t>
            </a:r>
            <a:r>
              <a:rPr lang="zh-TW" altLang="en-US" smtClean="0">
                <a:cs typeface="Times New Roman" pitchFamily="18" charset="0"/>
              </a:rPr>
              <a:t>列出每一個可能的候選圓並檢查其是否能夠覆蓋所有的點</a:t>
            </a:r>
            <a:r>
              <a:rPr lang="en-US" altLang="zh-TW" smtClean="0">
                <a:cs typeface="Times New Roman" pitchFamily="18" charset="0"/>
              </a:rPr>
              <a:t>:</a:t>
            </a:r>
          </a:p>
          <a:p>
            <a:pPr lvl="1" eaLnBrk="1" hangingPunct="1"/>
            <a:r>
              <a:rPr lang="zh-TW" altLang="en-US" smtClean="0">
                <a:solidFill>
                  <a:srgbClr val="3333FF"/>
                </a:solidFill>
                <a:cs typeface="Times New Roman" pitchFamily="18" charset="0"/>
              </a:rPr>
              <a:t>任取三點做圓</a:t>
            </a:r>
            <a:r>
              <a:rPr lang="en-US" altLang="zh-TW" smtClean="0">
                <a:cs typeface="Times New Roman" pitchFamily="18" charset="0"/>
              </a:rPr>
              <a:t>:</a:t>
            </a:r>
            <a:r>
              <a:rPr lang="zh-TW" altLang="en-US" smtClean="0">
                <a:cs typeface="Times New Roman" pitchFamily="18" charset="0"/>
              </a:rPr>
              <a:t> 時間複雜度</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3</a:t>
            </a:r>
            <a:r>
              <a:rPr lang="en-US" altLang="zh-TW" smtClean="0">
                <a:solidFill>
                  <a:srgbClr val="3333FF"/>
                </a:solidFill>
                <a:cs typeface="Times New Roman" pitchFamily="18" charset="0"/>
              </a:rPr>
              <a:t>)</a:t>
            </a:r>
          </a:p>
          <a:p>
            <a:pPr lvl="1" eaLnBrk="1" hangingPunct="1"/>
            <a:r>
              <a:rPr lang="zh-TW" altLang="en-US" smtClean="0">
                <a:solidFill>
                  <a:srgbClr val="3333FF"/>
                </a:solidFill>
                <a:cs typeface="Times New Roman" pitchFamily="18" charset="0"/>
              </a:rPr>
              <a:t>任取二點為直徑做圓</a:t>
            </a:r>
            <a:r>
              <a:rPr lang="en-US" altLang="zh-TW" smtClean="0">
                <a:cs typeface="Times New Roman" pitchFamily="18" charset="0"/>
              </a:rPr>
              <a:t>:</a:t>
            </a:r>
            <a:r>
              <a:rPr lang="zh-TW" altLang="en-US" smtClean="0">
                <a:cs typeface="Times New Roman" pitchFamily="18" charset="0"/>
              </a:rPr>
              <a:t> 時間時間複雜度</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2</a:t>
            </a:r>
            <a:r>
              <a:rPr lang="en-US" altLang="zh-TW" smtClean="0">
                <a:solidFill>
                  <a:srgbClr val="3333FF"/>
                </a:solidFill>
                <a:cs typeface="Times New Roman" pitchFamily="18" charset="0"/>
              </a:rPr>
              <a:t>)</a:t>
            </a:r>
          </a:p>
          <a:p>
            <a:pPr lvl="1" eaLnBrk="1" hangingPunct="1"/>
            <a:r>
              <a:rPr lang="zh-TW" altLang="en-US" smtClean="0">
                <a:cs typeface="Times New Roman" pitchFamily="18" charset="0"/>
              </a:rPr>
              <a:t>針對一個候選圓</a:t>
            </a:r>
            <a:r>
              <a:rPr lang="zh-TW" altLang="en-US" smtClean="0">
                <a:solidFill>
                  <a:srgbClr val="3333FF"/>
                </a:solidFill>
                <a:cs typeface="Times New Roman" pitchFamily="18" charset="0"/>
              </a:rPr>
              <a:t>檢查是否能夠覆蓋所有的點</a:t>
            </a:r>
            <a:r>
              <a:rPr lang="en-US" altLang="zh-TW" smtClean="0">
                <a:cs typeface="Times New Roman" pitchFamily="18" charset="0"/>
              </a:rPr>
              <a:t>: </a:t>
            </a:r>
            <a:r>
              <a:rPr lang="en-US" altLang="zh-TW" smtClean="0">
                <a:solidFill>
                  <a:srgbClr val="3333FF"/>
                </a:solidFill>
                <a:cs typeface="Times New Roman" pitchFamily="18" charset="0"/>
              </a:rPr>
              <a:t>O(n)</a:t>
            </a:r>
          </a:p>
          <a:p>
            <a:pPr eaLnBrk="1" hangingPunct="1"/>
            <a:r>
              <a:rPr lang="zh-TW" altLang="en-US" smtClean="0">
                <a:cs typeface="Times New Roman" pitchFamily="18" charset="0"/>
              </a:rPr>
              <a:t>總時間複雜度</a:t>
            </a:r>
            <a:r>
              <a:rPr lang="en-US" altLang="zh-TW" smtClean="0">
                <a:cs typeface="Times New Roman" pitchFamily="18" charset="0"/>
              </a:rPr>
              <a:t>:</a:t>
            </a:r>
            <a:r>
              <a:rPr lang="zh-TW" altLang="en-US" smtClean="0">
                <a:cs typeface="Times New Roman" pitchFamily="18" charset="0"/>
              </a:rPr>
              <a:t> </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4</a:t>
            </a:r>
            <a:r>
              <a:rPr lang="en-US" altLang="zh-TW" smtClean="0">
                <a:solidFill>
                  <a:srgbClr val="3333FF"/>
                </a:solidFill>
                <a:cs typeface="Times New Roman" pitchFamily="18" charset="0"/>
              </a:rPr>
              <a:t>)</a:t>
            </a:r>
          </a:p>
        </p:txBody>
      </p:sp>
      <p:sp>
        <p:nvSpPr>
          <p:cNvPr id="901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427BC2E-C184-4A31-B181-C4ABD45D5EDB}" type="slidenum">
              <a:rPr kumimoji="0" lang="en-US" altLang="zh-TW" sz="1400" smtClean="0">
                <a:latin typeface="Arial" charset="0"/>
              </a:rPr>
              <a:pPr eaLnBrk="1" hangingPunct="1">
                <a:spcBef>
                  <a:spcPct val="0"/>
                </a:spcBef>
                <a:buClrTx/>
                <a:buSzTx/>
                <a:buFontTx/>
                <a:buNone/>
              </a:pPr>
              <a:t>24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additive="base">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additive="base">
                                        <p:cTn id="3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限制的一圓心問題</a:t>
            </a:r>
            <a:endParaRPr lang="zh-TW" altLang="en-US" sz="3600" smtClean="0"/>
          </a:p>
        </p:txBody>
      </p:sp>
      <p:sp>
        <p:nvSpPr>
          <p:cNvPr id="89091" name="Rectangle 3"/>
          <p:cNvSpPr>
            <a:spLocks noGrp="1" noChangeArrowheads="1"/>
          </p:cNvSpPr>
          <p:nvPr>
            <p:ph type="body" idx="1"/>
          </p:nvPr>
        </p:nvSpPr>
        <p:spPr>
          <a:xfrm>
            <a:off x="323850" y="2017713"/>
            <a:ext cx="8631238" cy="4114800"/>
          </a:xfrm>
        </p:spPr>
        <p:txBody>
          <a:bodyPr/>
          <a:lstStyle/>
          <a:p>
            <a:pPr algn="just" eaLnBrk="1" hangingPunct="1">
              <a:defRPr/>
            </a:pPr>
            <a:r>
              <a:rPr lang="zh-TW" altLang="en-US" dirty="0" smtClean="0">
                <a:cs typeface="Times New Roman" pitchFamily="18" charset="0"/>
              </a:rPr>
              <a:t>限制的一圓心問題</a:t>
            </a:r>
            <a:r>
              <a:rPr lang="en-US" altLang="zh-TW" dirty="0" smtClean="0">
                <a:cs typeface="Times New Roman" pitchFamily="18" charset="0"/>
              </a:rPr>
              <a:t>(constrained 1-center problem):</a:t>
            </a:r>
          </a:p>
          <a:p>
            <a:pPr marL="0" indent="0" algn="just" eaLnBrk="1" hangingPunct="1">
              <a:buFont typeface="Wingdings" pitchFamily="2" charset="2"/>
              <a:buNone/>
              <a:defRPr/>
            </a:pPr>
            <a:r>
              <a:rPr lang="zh-TW" altLang="en-US" dirty="0" smtClean="0"/>
              <a:t>給定</a:t>
            </a:r>
            <a:r>
              <a:rPr lang="en-US" altLang="zh-TW" dirty="0" smtClean="0"/>
              <a:t>n</a:t>
            </a:r>
            <a:r>
              <a:rPr lang="zh-TW" altLang="en-US" dirty="0" smtClean="0"/>
              <a:t>個平面點，找出一個最小可覆蓋此</a:t>
            </a:r>
            <a:r>
              <a:rPr lang="en-US" altLang="zh-TW" dirty="0" smtClean="0"/>
              <a:t>n</a:t>
            </a:r>
            <a:r>
              <a:rPr lang="zh-TW" altLang="en-US" dirty="0" smtClean="0"/>
              <a:t>個點的圓，但是限制圓心</a:t>
            </a:r>
            <a:r>
              <a:rPr lang="en-US" altLang="zh-TW" dirty="0" smtClean="0"/>
              <a:t>r</a:t>
            </a:r>
            <a:r>
              <a:rPr lang="zh-TW" altLang="en-US" dirty="0" smtClean="0"/>
              <a:t>必須座落在</a:t>
            </a:r>
            <a:r>
              <a:rPr lang="en-US" altLang="zh-TW" dirty="0" smtClean="0">
                <a:cs typeface="Times New Roman" pitchFamily="18" charset="0"/>
              </a:rPr>
              <a:t>y=c(</a:t>
            </a:r>
            <a:r>
              <a:rPr lang="zh-TW" altLang="en-US" dirty="0" smtClean="0">
                <a:cs typeface="Times New Roman" pitchFamily="18" charset="0"/>
              </a:rPr>
              <a:t>例如</a:t>
            </a:r>
            <a:r>
              <a:rPr lang="en-US" altLang="zh-TW" dirty="0" smtClean="0">
                <a:cs typeface="Times New Roman" pitchFamily="18" charset="0"/>
              </a:rPr>
              <a:t>y=0)</a:t>
            </a:r>
            <a:r>
              <a:rPr lang="zh-TW" altLang="en-US" dirty="0" smtClean="0">
                <a:cs typeface="Times New Roman" pitchFamily="18" charset="0"/>
              </a:rPr>
              <a:t>的直線上。</a:t>
            </a:r>
            <a:endParaRPr lang="zh-TW" altLang="en-US" dirty="0" smtClean="0"/>
          </a:p>
        </p:txBody>
      </p:sp>
      <p:sp>
        <p:nvSpPr>
          <p:cNvPr id="911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33EF87-DB06-44CE-A7A3-F85DD48A88E5}" type="slidenum">
              <a:rPr kumimoji="0" lang="en-US" altLang="zh-TW" sz="1400" smtClean="0">
                <a:latin typeface="Arial" charset="0"/>
              </a:rPr>
              <a:pPr eaLnBrk="1" hangingPunct="1">
                <a:spcBef>
                  <a:spcPct val="0"/>
                </a:spcBef>
                <a:buClrTx/>
                <a:buSzTx/>
                <a:buFontTx/>
                <a:buNone/>
              </a:pPr>
              <a:t>25</a:t>
            </a:fld>
            <a:endParaRPr kumimoji="0" lang="en-US" altLang="zh-TW" sz="1400" smtClean="0">
              <a:latin typeface="Arial" charset="0"/>
            </a:endParaRPr>
          </a:p>
        </p:txBody>
      </p:sp>
      <p:pic>
        <p:nvPicPr>
          <p:cNvPr id="89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338638"/>
            <a:ext cx="4351337"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4"/>
                                        </p:tgtEl>
                                        <p:attrNameLst>
                                          <p:attrName>style.visibility</p:attrName>
                                        </p:attrNameLst>
                                      </p:cBhvr>
                                      <p:to>
                                        <p:strVal val="visible"/>
                                      </p:to>
                                    </p:set>
                                    <p:anim calcmode="lin" valueType="num">
                                      <p:cBhvr additive="base">
                                        <p:cTn id="19" dur="500" fill="hold"/>
                                        <p:tgtEl>
                                          <p:spTgt spid="89094"/>
                                        </p:tgtEl>
                                        <p:attrNameLst>
                                          <p:attrName>ppt_x</p:attrName>
                                        </p:attrNameLst>
                                      </p:cBhvr>
                                      <p:tavLst>
                                        <p:tav tm="0">
                                          <p:val>
                                            <p:strVal val="#ppt_x"/>
                                          </p:val>
                                        </p:tav>
                                        <p:tav tm="100000">
                                          <p:val>
                                            <p:strVal val="#ppt_x"/>
                                          </p:val>
                                        </p:tav>
                                      </p:tavLst>
                                    </p:anim>
                                    <p:anim calcmode="lin" valueType="num">
                                      <p:cBhvr additive="base">
                                        <p:cTn id="20"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47763" y="620713"/>
            <a:ext cx="8177212" cy="1143000"/>
          </a:xfrm>
        </p:spPr>
        <p:txBody>
          <a:bodyPr/>
          <a:lstStyle/>
          <a:p>
            <a:pPr eaLnBrk="1" hangingPunct="1"/>
            <a:r>
              <a:rPr lang="zh-TW" altLang="en-US" sz="3200" smtClean="0">
                <a:cs typeface="Times New Roman" pitchFamily="18" charset="0"/>
              </a:rPr>
              <a:t>限制的一圓心演算法</a:t>
            </a:r>
          </a:p>
        </p:txBody>
      </p:sp>
      <p:sp>
        <p:nvSpPr>
          <p:cNvPr id="92163" name="Rectangle 3"/>
          <p:cNvSpPr>
            <a:spLocks noGrp="1" noChangeArrowheads="1"/>
          </p:cNvSpPr>
          <p:nvPr>
            <p:ph type="body" idx="1"/>
          </p:nvPr>
        </p:nvSpPr>
        <p:spPr>
          <a:xfrm>
            <a:off x="539750" y="2017713"/>
            <a:ext cx="8415338" cy="4114800"/>
          </a:xfrm>
        </p:spPr>
        <p:txBody>
          <a:bodyPr/>
          <a:lstStyle/>
          <a:p>
            <a:pPr algn="just" eaLnBrk="1" hangingPunct="1">
              <a:lnSpc>
                <a:spcPct val="90000"/>
              </a:lnSpc>
            </a:pPr>
            <a:r>
              <a:rPr lang="en-US" altLang="zh-TW" sz="2800" dirty="0" smtClean="0">
                <a:cs typeface="Times New Roman" pitchFamily="18" charset="0"/>
              </a:rPr>
              <a:t>Algorithm </a:t>
            </a:r>
            <a:r>
              <a:rPr lang="zh-TW" altLang="en-US" sz="2800" dirty="0" smtClean="0">
                <a:cs typeface="Times New Roman" pitchFamily="18" charset="0"/>
              </a:rPr>
              <a:t>限制的一圓心演算法</a:t>
            </a:r>
            <a:endParaRPr lang="en-US" altLang="zh-TW" sz="2800" dirty="0" smtClean="0">
              <a:cs typeface="Times New Roman" pitchFamily="18" charset="0"/>
            </a:endParaRPr>
          </a:p>
          <a:p>
            <a:pPr algn="just" eaLnBrk="1" hangingPunct="1">
              <a:lnSpc>
                <a:spcPct val="90000"/>
              </a:lnSpc>
            </a:pPr>
            <a:r>
              <a:rPr lang="en-US" altLang="zh-TW" sz="2800" dirty="0" smtClean="0">
                <a:cs typeface="Times New Roman" pitchFamily="18" charset="0"/>
              </a:rPr>
              <a:t>Input: n</a:t>
            </a:r>
            <a:r>
              <a:rPr lang="zh-TW" altLang="en-US" sz="2800" dirty="0" smtClean="0">
                <a:cs typeface="Times New Roman" pitchFamily="18" charset="0"/>
              </a:rPr>
              <a:t>個</a:t>
            </a:r>
            <a:r>
              <a:rPr lang="zh-TW" altLang="en-US" sz="2800" dirty="0" smtClean="0">
                <a:solidFill>
                  <a:srgbClr val="3333FF"/>
                </a:solidFill>
                <a:cs typeface="Times New Roman" pitchFamily="18" charset="0"/>
              </a:rPr>
              <a:t>平面點</a:t>
            </a:r>
            <a:r>
              <a:rPr lang="en-US" altLang="zh-TW" sz="2800" dirty="0" smtClean="0">
                <a:solidFill>
                  <a:srgbClr val="3333FF"/>
                </a:solidFill>
                <a:cs typeface="Times New Roman" pitchFamily="18" charset="0"/>
              </a:rPr>
              <a:t>p</a:t>
            </a:r>
            <a:r>
              <a:rPr lang="en-US" altLang="zh-TW" sz="2800" baseline="-30000" dirty="0" smtClean="0">
                <a:solidFill>
                  <a:srgbClr val="3333FF"/>
                </a:solidFill>
                <a:cs typeface="Times New Roman" pitchFamily="18" charset="0"/>
              </a:rPr>
              <a:t>1</a:t>
            </a:r>
            <a:r>
              <a:rPr lang="en-US" altLang="zh-TW" sz="2800" dirty="0" smtClean="0">
                <a:solidFill>
                  <a:srgbClr val="3333FF"/>
                </a:solidFill>
                <a:cs typeface="Times New Roman" pitchFamily="18" charset="0"/>
              </a:rPr>
              <a:t>, p</a:t>
            </a:r>
            <a:r>
              <a:rPr lang="en-US" altLang="zh-TW" sz="2800" baseline="-30000" dirty="0" smtClean="0">
                <a:solidFill>
                  <a:srgbClr val="3333FF"/>
                </a:solidFill>
                <a:cs typeface="Times New Roman" pitchFamily="18" charset="0"/>
              </a:rPr>
              <a:t>2</a:t>
            </a:r>
            <a:r>
              <a:rPr lang="en-US" altLang="zh-TW" sz="2800" dirty="0" smtClean="0">
                <a:solidFill>
                  <a:srgbClr val="3333FF"/>
                </a:solidFill>
                <a:cs typeface="Times New Roman" pitchFamily="18" charset="0"/>
              </a:rPr>
              <a:t>,</a:t>
            </a:r>
            <a:r>
              <a:rPr lang="zh-TW" altLang="en-US" sz="2800" dirty="0" smtClean="0">
                <a:solidFill>
                  <a:srgbClr val="3333FF"/>
                </a:solidFill>
                <a:cs typeface="Times New Roman" pitchFamily="18" charset="0"/>
              </a:rPr>
              <a:t> </a:t>
            </a:r>
            <a:r>
              <a:rPr lang="en-US" altLang="zh-TW" sz="2800" dirty="0" smtClean="0">
                <a:solidFill>
                  <a:srgbClr val="3333FF"/>
                </a:solidFill>
                <a:cs typeface="Times New Roman" pitchFamily="18" charset="0"/>
              </a:rPr>
              <a:t>…, </a:t>
            </a:r>
            <a:r>
              <a:rPr lang="en-US" altLang="zh-TW" sz="2800" dirty="0" err="1" smtClean="0">
                <a:solidFill>
                  <a:srgbClr val="3333FF"/>
                </a:solidFill>
                <a:cs typeface="Times New Roman" pitchFamily="18" charset="0"/>
              </a:rPr>
              <a:t>p</a:t>
            </a:r>
            <a:r>
              <a:rPr lang="en-US" altLang="zh-TW" sz="2800" baseline="-30000" dirty="0" err="1" smtClean="0">
                <a:solidFill>
                  <a:srgbClr val="3333FF"/>
                </a:solidFill>
                <a:cs typeface="Times New Roman" pitchFamily="18" charset="0"/>
              </a:rPr>
              <a:t>n</a:t>
            </a:r>
            <a:r>
              <a:rPr lang="zh-TW" altLang="en-US" sz="2800" dirty="0" smtClean="0">
                <a:cs typeface="Times New Roman" pitchFamily="18" charset="0"/>
              </a:rPr>
              <a:t>與</a:t>
            </a:r>
            <a:r>
              <a:rPr lang="zh-TW" altLang="en-US" sz="2800" dirty="0" smtClean="0">
                <a:solidFill>
                  <a:srgbClr val="3333FF"/>
                </a:solidFill>
                <a:cs typeface="Times New Roman" pitchFamily="18" charset="0"/>
              </a:rPr>
              <a:t>直線</a:t>
            </a:r>
            <a:r>
              <a:rPr lang="en-US" altLang="zh-TW" sz="2800" dirty="0" smtClean="0">
                <a:solidFill>
                  <a:srgbClr val="3333FF"/>
                </a:solidFill>
                <a:cs typeface="Times New Roman" pitchFamily="18" charset="0"/>
              </a:rPr>
              <a:t>y = c, n</a:t>
            </a:r>
            <a:r>
              <a:rPr lang="en-US" altLang="zh-TW" sz="2800" dirty="0" smtClean="0">
                <a:solidFill>
                  <a:srgbClr val="3333FF"/>
                </a:solidFill>
                <a:cs typeface="Times New Roman" pitchFamily="18" charset="0"/>
                <a:sym typeface="Symbol" panose="05050102010706020507" pitchFamily="18" charset="2"/>
              </a:rPr>
              <a:t>2</a:t>
            </a:r>
            <a:endParaRPr lang="en-US" altLang="zh-TW" sz="2800" dirty="0" smtClean="0">
              <a:solidFill>
                <a:srgbClr val="3333FF"/>
              </a:solidFill>
            </a:endParaRPr>
          </a:p>
          <a:p>
            <a:pPr algn="just" eaLnBrk="1" hangingPunct="1">
              <a:lnSpc>
                <a:spcPct val="90000"/>
              </a:lnSpc>
            </a:pPr>
            <a:r>
              <a:rPr lang="en-US" altLang="zh-TW" sz="2800" dirty="0" smtClean="0">
                <a:cs typeface="Times New Roman" pitchFamily="18" charset="0"/>
              </a:rPr>
              <a:t>Output: </a:t>
            </a:r>
            <a:r>
              <a:rPr lang="zh-TW" altLang="en-US" sz="2800" dirty="0" smtClean="0"/>
              <a:t>圓心在</a:t>
            </a:r>
            <a:r>
              <a:rPr lang="en-US" altLang="zh-TW" sz="2800" dirty="0" smtClean="0">
                <a:cs typeface="Times New Roman" pitchFamily="18" charset="0"/>
              </a:rPr>
              <a:t>y=c</a:t>
            </a:r>
            <a:r>
              <a:rPr lang="zh-TW" altLang="en-US" sz="2800" dirty="0" smtClean="0">
                <a:cs typeface="Times New Roman" pitchFamily="18" charset="0"/>
              </a:rPr>
              <a:t>上</a:t>
            </a:r>
            <a:r>
              <a:rPr lang="zh-TW" altLang="en-US" sz="2800" dirty="0" smtClean="0"/>
              <a:t>可</a:t>
            </a:r>
            <a:r>
              <a:rPr lang="zh-TW" altLang="en-US" sz="2800" dirty="0" smtClean="0">
                <a:solidFill>
                  <a:srgbClr val="3333FF"/>
                </a:solidFill>
              </a:rPr>
              <a:t>覆蓋</a:t>
            </a:r>
            <a:r>
              <a:rPr lang="en-US" altLang="zh-TW" sz="2800" dirty="0" smtClean="0">
                <a:solidFill>
                  <a:srgbClr val="3333FF"/>
                </a:solidFill>
                <a:cs typeface="Times New Roman" pitchFamily="18" charset="0"/>
              </a:rPr>
              <a:t>p</a:t>
            </a:r>
            <a:r>
              <a:rPr lang="en-US" altLang="zh-TW" sz="2800" baseline="-30000" dirty="0" smtClean="0">
                <a:solidFill>
                  <a:srgbClr val="3333FF"/>
                </a:solidFill>
                <a:cs typeface="Times New Roman" pitchFamily="18" charset="0"/>
              </a:rPr>
              <a:t>1</a:t>
            </a:r>
            <a:r>
              <a:rPr lang="en-US" altLang="zh-TW" sz="2800" dirty="0" smtClean="0">
                <a:solidFill>
                  <a:srgbClr val="3333FF"/>
                </a:solidFill>
                <a:cs typeface="Times New Roman" pitchFamily="18" charset="0"/>
              </a:rPr>
              <a:t>, p</a:t>
            </a:r>
            <a:r>
              <a:rPr lang="en-US" altLang="zh-TW" sz="2800" baseline="-30000" dirty="0" smtClean="0">
                <a:solidFill>
                  <a:srgbClr val="3333FF"/>
                </a:solidFill>
                <a:cs typeface="Times New Roman" pitchFamily="18" charset="0"/>
              </a:rPr>
              <a:t>2</a:t>
            </a:r>
            <a:r>
              <a:rPr lang="en-US" altLang="zh-TW" sz="2800" dirty="0" smtClean="0">
                <a:solidFill>
                  <a:srgbClr val="3333FF"/>
                </a:solidFill>
                <a:cs typeface="Times New Roman" pitchFamily="18" charset="0"/>
              </a:rPr>
              <a:t>,</a:t>
            </a:r>
            <a:r>
              <a:rPr lang="zh-TW" altLang="en-US" sz="2800" dirty="0" smtClean="0">
                <a:solidFill>
                  <a:srgbClr val="3333FF"/>
                </a:solidFill>
                <a:cs typeface="Times New Roman" pitchFamily="18" charset="0"/>
              </a:rPr>
              <a:t> </a:t>
            </a:r>
            <a:r>
              <a:rPr lang="en-US" altLang="zh-TW" sz="2800" dirty="0" smtClean="0">
                <a:solidFill>
                  <a:srgbClr val="3333FF"/>
                </a:solidFill>
                <a:cs typeface="Times New Roman" pitchFamily="18" charset="0"/>
              </a:rPr>
              <a:t>…, </a:t>
            </a:r>
            <a:r>
              <a:rPr lang="en-US" altLang="zh-TW" sz="2800" dirty="0" err="1" smtClean="0">
                <a:solidFill>
                  <a:srgbClr val="3333FF"/>
                </a:solidFill>
                <a:cs typeface="Times New Roman" pitchFamily="18" charset="0"/>
              </a:rPr>
              <a:t>p</a:t>
            </a:r>
            <a:r>
              <a:rPr lang="en-US" altLang="zh-TW" sz="2800" baseline="-30000" dirty="0" err="1" smtClean="0">
                <a:solidFill>
                  <a:srgbClr val="3333FF"/>
                </a:solidFill>
                <a:cs typeface="Times New Roman" pitchFamily="18" charset="0"/>
              </a:rPr>
              <a:t>n</a:t>
            </a:r>
            <a:r>
              <a:rPr lang="zh-TW" altLang="en-US" sz="2800" dirty="0" smtClean="0"/>
              <a:t>的最小圓</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1:</a:t>
            </a:r>
            <a:r>
              <a:rPr lang="en-US" altLang="zh-TW" sz="2800" dirty="0" smtClean="0">
                <a:cs typeface="Times New Roman" pitchFamily="18" charset="0"/>
              </a:rPr>
              <a:t> </a:t>
            </a:r>
            <a:r>
              <a:rPr lang="zh-TW" altLang="en-US" sz="2800" dirty="0" smtClean="0">
                <a:cs typeface="Times New Roman" pitchFamily="18" charset="0"/>
              </a:rPr>
              <a:t>若</a:t>
            </a:r>
            <a:r>
              <a:rPr lang="en-US" altLang="zh-TW" sz="2800" dirty="0" smtClean="0">
                <a:cs typeface="Times New Roman" pitchFamily="18" charset="0"/>
              </a:rPr>
              <a:t>n</a:t>
            </a:r>
            <a:r>
              <a:rPr lang="en-US" altLang="zh-TW" sz="2800" dirty="0" smtClean="0">
                <a:cs typeface="Times New Roman" pitchFamily="18" charset="0"/>
                <a:sym typeface="Symbol" pitchFamily="18" charset="2"/>
              </a:rPr>
              <a:t></a:t>
            </a:r>
            <a:r>
              <a:rPr lang="en-US" altLang="zh-TW" sz="2800" dirty="0" smtClean="0">
                <a:cs typeface="Times New Roman" pitchFamily="18" charset="0"/>
              </a:rPr>
              <a:t>2</a:t>
            </a:r>
            <a:r>
              <a:rPr lang="zh-TW" altLang="en-US" sz="2800" dirty="0" smtClean="0">
                <a:cs typeface="Times New Roman" pitchFamily="18" charset="0"/>
              </a:rPr>
              <a:t>，則直接找出圓。</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2:</a:t>
            </a:r>
            <a:r>
              <a:rPr lang="zh-TW" altLang="en-US" sz="2800" dirty="0" smtClean="0">
                <a:solidFill>
                  <a:srgbClr val="3333FF"/>
                </a:solidFill>
                <a:cs typeface="Times New Roman" pitchFamily="18" charset="0"/>
              </a:rPr>
              <a:t> </a:t>
            </a:r>
            <a:r>
              <a:rPr lang="zh-TW" altLang="en-US" sz="2800" dirty="0" smtClean="0">
                <a:cs typeface="Times New Roman" pitchFamily="18" charset="0"/>
              </a:rPr>
              <a:t>若</a:t>
            </a:r>
            <a:r>
              <a:rPr lang="en-US" altLang="zh-TW" sz="2800" dirty="0" smtClean="0">
                <a:solidFill>
                  <a:srgbClr val="3333FF"/>
                </a:solidFill>
                <a:cs typeface="Times New Roman" pitchFamily="18" charset="0"/>
              </a:rPr>
              <a:t>n</a:t>
            </a:r>
            <a:r>
              <a:rPr lang="zh-TW" altLang="en-US" sz="2800" dirty="0" smtClean="0">
                <a:solidFill>
                  <a:srgbClr val="3333FF"/>
                </a:solidFill>
                <a:cs typeface="Times New Roman" pitchFamily="18" charset="0"/>
              </a:rPr>
              <a:t>為偶數</a:t>
            </a:r>
            <a:r>
              <a:rPr lang="zh-TW" altLang="en-US" sz="2800" dirty="0" smtClean="0">
                <a:cs typeface="Times New Roman" pitchFamily="18" charset="0"/>
              </a:rPr>
              <a:t>，則形成</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n/2</a:t>
            </a:r>
            <a:r>
              <a:rPr lang="zh-TW" altLang="en-US" sz="2800" dirty="0" smtClean="0">
                <a:cs typeface="Times New Roman" pitchFamily="18" charset="0"/>
                <a:sym typeface="Symbol" pitchFamily="18" charset="2"/>
              </a:rPr>
              <a:t>個</a:t>
            </a:r>
            <a:r>
              <a:rPr lang="zh-TW" altLang="en-US" sz="2800" dirty="0" smtClean="0">
                <a:cs typeface="Times New Roman" pitchFamily="18" charset="0"/>
              </a:rPr>
              <a:t>點對</a:t>
            </a:r>
            <a:r>
              <a:rPr lang="en-US" altLang="zh-TW" sz="2800" dirty="0" smtClean="0">
                <a:cs typeface="Times New Roman" pitchFamily="18" charset="0"/>
              </a:rPr>
              <a:t>(p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2</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n-1</a:t>
            </a:r>
            <a:r>
              <a:rPr lang="en-US" altLang="zh-TW" sz="2800" dirty="0" smtClean="0">
                <a:cs typeface="Times New Roman" pitchFamily="18" charset="0"/>
              </a:rPr>
              <a:t>, </a:t>
            </a:r>
            <a:r>
              <a:rPr lang="en-US" altLang="zh-TW" sz="2800" dirty="0" err="1" smtClean="0">
                <a:cs typeface="Times New Roman" pitchFamily="18" charset="0"/>
              </a:rPr>
              <a:t>p</a:t>
            </a:r>
            <a:r>
              <a:rPr lang="en-US" altLang="zh-TW" sz="2800" baseline="-30000" dirty="0" err="1" smtClean="0">
                <a:cs typeface="Times New Roman" pitchFamily="18" charset="0"/>
              </a:rPr>
              <a:t>n</a:t>
            </a:r>
            <a:r>
              <a:rPr lang="en-US" altLang="zh-TW" sz="2800" dirty="0" smtClean="0">
                <a:cs typeface="Times New Roman" pitchFamily="18" charset="0"/>
              </a:rPr>
              <a:t>)</a:t>
            </a:r>
            <a:r>
              <a:rPr lang="zh-TW" altLang="en-US" sz="2800" dirty="0" smtClean="0">
                <a:cs typeface="Times New Roman" pitchFamily="18" charset="0"/>
              </a:rPr>
              <a:t>；反之，若</a:t>
            </a:r>
            <a:r>
              <a:rPr lang="en-US" altLang="zh-TW" sz="2800" dirty="0" smtClean="0">
                <a:solidFill>
                  <a:srgbClr val="3333FF"/>
                </a:solidFill>
                <a:cs typeface="Times New Roman" pitchFamily="18" charset="0"/>
              </a:rPr>
              <a:t>n</a:t>
            </a:r>
            <a:r>
              <a:rPr lang="zh-TW" altLang="en-US" sz="2800" dirty="0" smtClean="0">
                <a:solidFill>
                  <a:srgbClr val="3333FF"/>
                </a:solidFill>
                <a:cs typeface="Times New Roman" pitchFamily="18" charset="0"/>
              </a:rPr>
              <a:t>為奇數</a:t>
            </a:r>
            <a:r>
              <a:rPr lang="zh-TW" altLang="en-US" sz="2800" dirty="0" smtClean="0">
                <a:cs typeface="Times New Roman" pitchFamily="18" charset="0"/>
              </a:rPr>
              <a:t>，則形成</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n/2</a:t>
            </a:r>
            <a:r>
              <a:rPr lang="zh-TW" altLang="en-US" sz="2800" dirty="0" smtClean="0">
                <a:cs typeface="Times New Roman" pitchFamily="18" charset="0"/>
                <a:sym typeface="Symbol" pitchFamily="18" charset="2"/>
              </a:rPr>
              <a:t>個</a:t>
            </a:r>
            <a:r>
              <a:rPr lang="zh-TW" altLang="en-US" sz="2800" dirty="0" smtClean="0">
                <a:cs typeface="Times New Roman" pitchFamily="18" charset="0"/>
              </a:rPr>
              <a:t>點對</a:t>
            </a:r>
            <a:r>
              <a:rPr lang="en-US" altLang="zh-TW" sz="2800" dirty="0" smtClean="0">
                <a:cs typeface="Times New Roman" pitchFamily="18" charset="0"/>
              </a:rPr>
              <a:t>(p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2</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n-2</a:t>
            </a:r>
            <a:r>
              <a:rPr lang="en-US" altLang="zh-TW" sz="2800" dirty="0" smtClean="0">
                <a:cs typeface="Times New Roman" pitchFamily="18" charset="0"/>
              </a:rPr>
              <a:t>, p</a:t>
            </a:r>
            <a:r>
              <a:rPr lang="en-US" altLang="zh-TW" sz="2800" baseline="-30000" dirty="0" smtClean="0">
                <a:cs typeface="Times New Roman" pitchFamily="18" charset="0"/>
              </a:rPr>
              <a:t>n-1</a:t>
            </a:r>
            <a:r>
              <a:rPr lang="en-US" altLang="zh-TW" sz="2800" dirty="0" smtClean="0">
                <a:cs typeface="Times New Roman" pitchFamily="18" charset="0"/>
              </a:rPr>
              <a:t>), (</a:t>
            </a:r>
            <a:r>
              <a:rPr lang="en-US" altLang="zh-TW" sz="2800" dirty="0" err="1" smtClean="0">
                <a:cs typeface="Times New Roman" pitchFamily="18" charset="0"/>
              </a:rPr>
              <a:t>p</a:t>
            </a:r>
            <a:r>
              <a:rPr lang="en-US" altLang="zh-TW" sz="2800" baseline="-30000" dirty="0" err="1" smtClean="0">
                <a:cs typeface="Times New Roman" pitchFamily="18" charset="0"/>
              </a:rPr>
              <a:t>n</a:t>
            </a:r>
            <a:r>
              <a:rPr lang="en-US" altLang="zh-TW" sz="2800" dirty="0" smtClean="0">
                <a:cs typeface="Times New Roman" pitchFamily="18" charset="0"/>
              </a:rPr>
              <a:t>, 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3:</a:t>
            </a:r>
            <a:r>
              <a:rPr lang="en-US" altLang="zh-TW" sz="2800" dirty="0" smtClean="0">
                <a:cs typeface="Times New Roman" pitchFamily="18" charset="0"/>
              </a:rPr>
              <a:t> </a:t>
            </a:r>
            <a:r>
              <a:rPr lang="zh-TW" altLang="en-US" sz="2800" dirty="0" smtClean="0">
                <a:cs typeface="Times New Roman" pitchFamily="18" charset="0"/>
              </a:rPr>
              <a:t>對於每一點對</a:t>
            </a:r>
            <a:r>
              <a:rPr lang="en-US" altLang="zh-TW" sz="2800" dirty="0" smtClean="0">
                <a:cs typeface="Times New Roman" pitchFamily="18" charset="0"/>
              </a:rPr>
              <a:t>(p</a:t>
            </a:r>
            <a:r>
              <a:rPr lang="en-US" altLang="zh-TW" sz="2800" baseline="-30000" dirty="0" smtClean="0">
                <a:cs typeface="Times New Roman" pitchFamily="18" charset="0"/>
              </a:rPr>
              <a:t>i</a:t>
            </a:r>
            <a:r>
              <a:rPr lang="en-US" altLang="zh-TW" sz="2800" dirty="0" smtClean="0">
                <a:cs typeface="Times New Roman" pitchFamily="18" charset="0"/>
              </a:rPr>
              <a:t>, p</a:t>
            </a:r>
            <a:r>
              <a:rPr lang="en-US" altLang="zh-TW" sz="2800" baseline="-30000" dirty="0" smtClean="0">
                <a:cs typeface="Times New Roman" pitchFamily="18" charset="0"/>
              </a:rPr>
              <a:t>i+1</a:t>
            </a:r>
            <a:r>
              <a:rPr lang="en-US" altLang="zh-TW" sz="2800" dirty="0" smtClean="0">
                <a:cs typeface="Times New Roman" pitchFamily="18" charset="0"/>
              </a:rPr>
              <a:t>)</a:t>
            </a:r>
            <a:r>
              <a:rPr lang="zh-TW" altLang="en-US" sz="2800" dirty="0" smtClean="0">
                <a:cs typeface="Times New Roman" pitchFamily="18" charset="0"/>
              </a:rPr>
              <a:t>，做出其</a:t>
            </a:r>
            <a:r>
              <a:rPr lang="zh-TW" altLang="en-US" sz="2800" dirty="0" smtClean="0">
                <a:solidFill>
                  <a:srgbClr val="3333FF"/>
                </a:solidFill>
                <a:cs typeface="Times New Roman" pitchFamily="18" charset="0"/>
              </a:rPr>
              <a:t>中垂線</a:t>
            </a:r>
            <a:r>
              <a:rPr lang="en-US" altLang="zh-TW" sz="2800" dirty="0" err="1" smtClean="0">
                <a:solidFill>
                  <a:srgbClr val="3333FF"/>
                </a:solidFill>
                <a:cs typeface="Times New Roman" pitchFamily="18" charset="0"/>
              </a:rPr>
              <a:t>L</a:t>
            </a:r>
            <a:r>
              <a:rPr lang="en-US" altLang="zh-TW" sz="2800" baseline="-25000" dirty="0" err="1" smtClean="0">
                <a:solidFill>
                  <a:srgbClr val="3333FF"/>
                </a:solidFill>
                <a:cs typeface="Times New Roman" pitchFamily="18" charset="0"/>
              </a:rPr>
              <a:t>ij</a:t>
            </a:r>
            <a:r>
              <a:rPr lang="zh-TW" altLang="en-US" sz="2800" dirty="0" smtClean="0">
                <a:cs typeface="Times New Roman" pitchFamily="18" charset="0"/>
              </a:rPr>
              <a:t>，交於直線</a:t>
            </a:r>
            <a:r>
              <a:rPr lang="en-US" altLang="zh-TW" sz="2800" dirty="0" smtClean="0">
                <a:cs typeface="Times New Roman" pitchFamily="18" charset="0"/>
              </a:rPr>
              <a:t>y=c</a:t>
            </a:r>
            <a:r>
              <a:rPr lang="zh-TW" altLang="en-US" sz="2800" dirty="0" smtClean="0">
                <a:cs typeface="Times New Roman" pitchFamily="18" charset="0"/>
              </a:rPr>
              <a:t>，以找出一個在直線</a:t>
            </a:r>
            <a:r>
              <a:rPr lang="en-US" altLang="zh-TW" sz="2800" dirty="0" smtClean="0">
                <a:cs typeface="Times New Roman" pitchFamily="18" charset="0"/>
              </a:rPr>
              <a:t>y=c</a:t>
            </a:r>
            <a:r>
              <a:rPr lang="zh-TW" altLang="en-US" sz="2800" dirty="0" smtClean="0">
                <a:cs typeface="Times New Roman" pitchFamily="18" charset="0"/>
              </a:rPr>
              <a:t>上的</a:t>
            </a:r>
            <a:r>
              <a:rPr lang="zh-TW" altLang="en-US" sz="2800" dirty="0" smtClean="0">
                <a:solidFill>
                  <a:srgbClr val="3333FF"/>
                </a:solidFill>
                <a:cs typeface="Times New Roman" pitchFamily="18" charset="0"/>
              </a:rPr>
              <a:t>等距點</a:t>
            </a:r>
            <a:r>
              <a:rPr lang="en-US" altLang="zh-TW" sz="2800" dirty="0" smtClean="0">
                <a:solidFill>
                  <a:srgbClr val="3333FF"/>
                </a:solidFill>
                <a:cs typeface="Times New Roman" pitchFamily="18" charset="0"/>
              </a:rPr>
              <a:t>q</a:t>
            </a:r>
            <a:r>
              <a:rPr lang="en-US" altLang="zh-TW" sz="2800" baseline="-30000" dirty="0" smtClean="0">
                <a:solidFill>
                  <a:srgbClr val="3333FF"/>
                </a:solidFill>
                <a:cs typeface="Times New Roman" pitchFamily="18" charset="0"/>
              </a:rPr>
              <a:t>i,i+1</a:t>
            </a:r>
            <a:r>
              <a:rPr lang="zh-TW" altLang="en-US" sz="2800" dirty="0" smtClean="0">
                <a:cs typeface="Times New Roman" pitchFamily="18" charset="0"/>
              </a:rPr>
              <a:t>，使得</a:t>
            </a:r>
            <a:r>
              <a:rPr lang="en-US" altLang="zh-TW" sz="2800" dirty="0" smtClean="0">
                <a:cs typeface="Times New Roman" pitchFamily="18" charset="0"/>
              </a:rPr>
              <a:t>d(p</a:t>
            </a:r>
            <a:r>
              <a:rPr lang="en-US" altLang="zh-TW" sz="2800" baseline="-30000" dirty="0" smtClean="0">
                <a:cs typeface="Times New Roman" pitchFamily="18" charset="0"/>
              </a:rPr>
              <a:t>i</a:t>
            </a:r>
            <a:r>
              <a:rPr lang="en-US" altLang="zh-TW" sz="2800" dirty="0" smtClean="0">
                <a:cs typeface="Times New Roman" pitchFamily="18" charset="0"/>
              </a:rPr>
              <a:t>, q</a:t>
            </a:r>
            <a:r>
              <a:rPr lang="en-US" altLang="zh-TW" sz="2800" baseline="-30000" dirty="0" smtClean="0">
                <a:cs typeface="Times New Roman" pitchFamily="18" charset="0"/>
              </a:rPr>
              <a:t>i,i+1</a:t>
            </a:r>
            <a:r>
              <a:rPr lang="en-US" altLang="zh-TW" sz="2800" dirty="0" smtClean="0">
                <a:cs typeface="Times New Roman" pitchFamily="18" charset="0"/>
              </a:rPr>
              <a:t>)= d(p</a:t>
            </a:r>
            <a:r>
              <a:rPr lang="en-US" altLang="zh-TW" sz="2800" baseline="-30000" dirty="0" smtClean="0">
                <a:cs typeface="Times New Roman" pitchFamily="18" charset="0"/>
              </a:rPr>
              <a:t>i+1</a:t>
            </a:r>
            <a:r>
              <a:rPr lang="en-US" altLang="zh-TW" sz="2800" dirty="0" smtClean="0">
                <a:cs typeface="Times New Roman" pitchFamily="18" charset="0"/>
              </a:rPr>
              <a:t>, q</a:t>
            </a:r>
            <a:r>
              <a:rPr lang="en-US" altLang="zh-TW" sz="2800" baseline="-30000" dirty="0" smtClean="0">
                <a:cs typeface="Times New Roman" pitchFamily="18" charset="0"/>
              </a:rPr>
              <a:t>i,i+1</a:t>
            </a:r>
            <a:r>
              <a:rPr lang="en-US" altLang="zh-TW" sz="2800" dirty="0" smtClean="0">
                <a:cs typeface="Times New Roman" pitchFamily="18" charset="0"/>
              </a:rPr>
              <a:t>)</a:t>
            </a:r>
            <a:r>
              <a:rPr lang="zh-TW" altLang="en-US" sz="2800" dirty="0" smtClean="0">
                <a:cs typeface="Times New Roman" pitchFamily="18" charset="0"/>
              </a:rPr>
              <a:t>，其中</a:t>
            </a:r>
            <a:r>
              <a:rPr lang="en-US" altLang="zh-TW" sz="2800" dirty="0" smtClean="0">
                <a:cs typeface="Times New Roman" pitchFamily="18" charset="0"/>
              </a:rPr>
              <a:t>d(p, q)</a:t>
            </a:r>
            <a:r>
              <a:rPr lang="zh-TW" altLang="en-US" sz="2800" dirty="0" smtClean="0">
                <a:cs typeface="Times New Roman" pitchFamily="18" charset="0"/>
              </a:rPr>
              <a:t>代表點</a:t>
            </a:r>
            <a:r>
              <a:rPr lang="en-US" altLang="zh-TW" sz="2800" dirty="0" smtClean="0">
                <a:cs typeface="Times New Roman" pitchFamily="18" charset="0"/>
              </a:rPr>
              <a:t>p</a:t>
            </a:r>
            <a:r>
              <a:rPr lang="zh-TW" altLang="en-US" sz="2800" dirty="0" smtClean="0">
                <a:cs typeface="Times New Roman" pitchFamily="18" charset="0"/>
              </a:rPr>
              <a:t>與點</a:t>
            </a:r>
            <a:r>
              <a:rPr lang="en-US" altLang="zh-TW" sz="2800" dirty="0" smtClean="0">
                <a:cs typeface="Times New Roman" pitchFamily="18" charset="0"/>
              </a:rPr>
              <a:t>q</a:t>
            </a:r>
            <a:r>
              <a:rPr lang="zh-TW" altLang="en-US" sz="2800" dirty="0" smtClean="0">
                <a:cs typeface="Times New Roman" pitchFamily="18" charset="0"/>
              </a:rPr>
              <a:t>的距離。</a:t>
            </a:r>
            <a:endParaRPr lang="en-US" altLang="zh-TW" sz="2800" dirty="0" smtClean="0"/>
          </a:p>
        </p:txBody>
      </p:sp>
      <p:sp>
        <p:nvSpPr>
          <p:cNvPr id="9216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DC411FF-F6EC-4816-A3A8-D95523793300}" type="slidenum">
              <a:rPr kumimoji="0" lang="en-US" altLang="zh-TW" sz="1400" smtClean="0">
                <a:latin typeface="Arial" charset="0"/>
              </a:rPr>
              <a:pPr eaLnBrk="1" hangingPunct="1">
                <a:spcBef>
                  <a:spcPct val="0"/>
                </a:spcBef>
                <a:buClrTx/>
                <a:buSzTx/>
                <a:buFontTx/>
                <a:buNone/>
              </a:pPr>
              <a:t>26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539750" y="2051050"/>
            <a:ext cx="8415338" cy="4114800"/>
          </a:xfrm>
        </p:spPr>
        <p:txBody>
          <a:bodyPr/>
          <a:lstStyle/>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4:</a:t>
            </a:r>
            <a:r>
              <a:rPr lang="en-US" altLang="zh-TW" sz="2400" dirty="0" smtClean="0">
                <a:cs typeface="Times New Roman" pitchFamily="18" charset="0"/>
              </a:rPr>
              <a:t> </a:t>
            </a:r>
            <a:r>
              <a:rPr lang="zh-TW" altLang="en-US" sz="2400" dirty="0" smtClean="0">
                <a:cs typeface="Times New Roman" pitchFamily="18" charset="0"/>
              </a:rPr>
              <a:t>找出所有等距點的</a:t>
            </a:r>
            <a:r>
              <a:rPr lang="en-US" altLang="zh-TW" sz="2400" dirty="0" smtClean="0">
                <a:cs typeface="Times New Roman" pitchFamily="18" charset="0"/>
              </a:rPr>
              <a:t>X</a:t>
            </a:r>
            <a:r>
              <a:rPr lang="zh-TW" altLang="en-US" sz="2400" dirty="0" smtClean="0">
                <a:cs typeface="Times New Roman" pitchFamily="18" charset="0"/>
              </a:rPr>
              <a:t>座標值的中位數</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，令對應的等距點為</a:t>
            </a:r>
            <a:r>
              <a:rPr lang="en-US" altLang="zh-TW" sz="2400" dirty="0" err="1" smtClean="0">
                <a:solidFill>
                  <a:srgbClr val="3333FF"/>
                </a:solidFill>
                <a:cs typeface="Times New Roman" pitchFamily="18" charset="0"/>
              </a:rPr>
              <a:t>q</a:t>
            </a:r>
            <a:r>
              <a:rPr lang="en-US" altLang="zh-TW" sz="2400" baseline="-25000" dirty="0" err="1" smtClean="0">
                <a:solidFill>
                  <a:srgbClr val="3333FF"/>
                </a:solidFill>
                <a:cs typeface="Times New Roman" pitchFamily="18" charset="0"/>
              </a:rPr>
              <a:t>m</a:t>
            </a:r>
            <a:r>
              <a:rPr lang="en-US" altLang="zh-TW" sz="2400" dirty="0" smtClean="0">
                <a:solidFill>
                  <a:srgbClr val="3333FF"/>
                </a:solidFill>
                <a:cs typeface="Times New Roman" pitchFamily="18" charset="0"/>
              </a:rPr>
              <a:t>=(</a:t>
            </a:r>
            <a:r>
              <a:rPr lang="en-US" altLang="zh-TW" sz="2400" dirty="0" err="1" smtClean="0">
                <a:solidFill>
                  <a:srgbClr val="3333FF"/>
                </a:solidFill>
                <a:cs typeface="Times New Roman" pitchFamily="18" charset="0"/>
              </a:rPr>
              <a:t>x</a:t>
            </a:r>
            <a:r>
              <a:rPr lang="en-US" altLang="zh-TW" sz="2400" baseline="-25000" dirty="0" err="1" smtClean="0">
                <a:solidFill>
                  <a:srgbClr val="3333FF"/>
                </a:solidFill>
                <a:cs typeface="Times New Roman" pitchFamily="18" charset="0"/>
              </a:rPr>
              <a:t>m</a:t>
            </a:r>
            <a:r>
              <a:rPr lang="en-US" altLang="zh-TW" sz="2400" dirty="0" smtClean="0">
                <a:solidFill>
                  <a:srgbClr val="3333FF"/>
                </a:solidFill>
                <a:cs typeface="Times New Roman" pitchFamily="18" charset="0"/>
              </a:rPr>
              <a:t>, c)</a:t>
            </a:r>
            <a:r>
              <a:rPr lang="zh-TW" altLang="en-US" sz="2400" dirty="0" smtClean="0">
                <a:cs typeface="Times New Roman" pitchFamily="18" charset="0"/>
              </a:rPr>
              <a:t>。</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5:</a:t>
            </a:r>
            <a:r>
              <a:rPr lang="en-US" altLang="zh-TW" sz="2400" dirty="0" smtClean="0">
                <a:cs typeface="Times New Roman" pitchFamily="18" charset="0"/>
              </a:rPr>
              <a:t> </a:t>
            </a:r>
            <a:r>
              <a:rPr lang="zh-TW" altLang="en-US" sz="2400" dirty="0" smtClean="0">
                <a:cs typeface="Times New Roman" pitchFamily="18" charset="0"/>
              </a:rPr>
              <a:t>以</a:t>
            </a:r>
            <a:r>
              <a:rPr lang="en-US" altLang="zh-TW" sz="2400" dirty="0" err="1" smtClean="0">
                <a:cs typeface="Times New Roman" pitchFamily="18" charset="0"/>
              </a:rPr>
              <a:t>q</a:t>
            </a:r>
            <a:r>
              <a:rPr lang="en-US" altLang="zh-TW" sz="2400" baseline="-25000" dirty="0" err="1" smtClean="0">
                <a:cs typeface="Times New Roman" pitchFamily="18" charset="0"/>
              </a:rPr>
              <a:t>m</a:t>
            </a:r>
            <a:r>
              <a:rPr lang="zh-TW" altLang="en-US" sz="2400" dirty="0" smtClean="0">
                <a:cs typeface="Times New Roman" pitchFamily="18" charset="0"/>
              </a:rPr>
              <a:t>來評估</a:t>
            </a:r>
            <a:r>
              <a:rPr lang="zh-TW" altLang="en-US" sz="2400" dirty="0" smtClean="0">
                <a:solidFill>
                  <a:srgbClr val="3333FF"/>
                </a:solidFill>
                <a:cs typeface="Times New Roman" pitchFamily="18" charset="0"/>
              </a:rPr>
              <a:t>最佳解圓心</a:t>
            </a:r>
            <a:r>
              <a:rPr lang="en-US" altLang="zh-TW" sz="2400" dirty="0" smtClean="0">
                <a:solidFill>
                  <a:srgbClr val="3333FF"/>
                </a:solidFill>
                <a:cs typeface="Times New Roman" pitchFamily="18" charset="0"/>
              </a:rPr>
              <a:t>q*</a:t>
            </a:r>
            <a:r>
              <a:rPr lang="zh-TW" altLang="en-US" sz="2400" dirty="0" smtClean="0">
                <a:cs typeface="Times New Roman" pitchFamily="18" charset="0"/>
              </a:rPr>
              <a:t>在</a:t>
            </a:r>
            <a:r>
              <a:rPr lang="en-US" altLang="zh-TW" sz="2400" dirty="0" smtClean="0">
                <a:cs typeface="Times New Roman" pitchFamily="18" charset="0"/>
              </a:rPr>
              <a:t>y=c</a:t>
            </a:r>
            <a:r>
              <a:rPr lang="zh-TW" altLang="en-US" sz="2400" dirty="0" smtClean="0">
                <a:cs typeface="Times New Roman" pitchFamily="18" charset="0"/>
              </a:rPr>
              <a:t>的位置</a:t>
            </a:r>
            <a:r>
              <a:rPr lang="en-US" altLang="zh-TW" sz="2400" dirty="0" smtClean="0">
                <a:cs typeface="Times New Roman" pitchFamily="18" charset="0"/>
              </a:rPr>
              <a:t>:</a:t>
            </a:r>
            <a:r>
              <a:rPr lang="zh-TW" altLang="en-US" sz="2400" dirty="0" smtClean="0">
                <a:cs typeface="Times New Roman" pitchFamily="18" charset="0"/>
              </a:rPr>
              <a:t> 計算每個</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與點</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的距離，並</a:t>
            </a:r>
            <a:r>
              <a:rPr lang="zh-TW" altLang="en-US" sz="2400" dirty="0" smtClean="0">
                <a:solidFill>
                  <a:srgbClr val="3333FF"/>
                </a:solidFill>
                <a:cs typeface="Times New Roman" pitchFamily="18" charset="0"/>
              </a:rPr>
              <a:t>令</a:t>
            </a:r>
            <a:r>
              <a:rPr lang="en-US" altLang="zh-TW" sz="2400" dirty="0" err="1" smtClean="0">
                <a:solidFill>
                  <a:srgbClr val="3333FF"/>
                </a:solidFill>
                <a:cs typeface="Times New Roman" pitchFamily="18" charset="0"/>
              </a:rPr>
              <a:t>p</a:t>
            </a:r>
            <a:r>
              <a:rPr lang="en-US" altLang="zh-TW" sz="2400" baseline="-30000" dirty="0" err="1" smtClean="0">
                <a:solidFill>
                  <a:srgbClr val="3333FF"/>
                </a:solidFill>
                <a:cs typeface="Times New Roman" pitchFamily="18" charset="0"/>
              </a:rPr>
              <a:t>j</a:t>
            </a:r>
            <a:r>
              <a:rPr lang="zh-TW" altLang="en-US" sz="2400" dirty="0" smtClean="0">
                <a:solidFill>
                  <a:srgbClr val="3333FF"/>
                </a:solidFill>
                <a:cs typeface="Times New Roman" pitchFamily="18" charset="0"/>
              </a:rPr>
              <a:t>為距</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最遠的點</a:t>
            </a:r>
            <a:r>
              <a:rPr lang="zh-TW" altLang="en-US" sz="2400" dirty="0" smtClean="0">
                <a:cs typeface="Times New Roman" pitchFamily="18" charset="0"/>
              </a:rPr>
              <a:t>。令</a:t>
            </a:r>
            <a:r>
              <a:rPr lang="en-US" altLang="zh-TW" sz="2400" dirty="0" err="1" smtClean="0">
                <a:cs typeface="Times New Roman" pitchFamily="18" charset="0"/>
              </a:rPr>
              <a:t>q</a:t>
            </a:r>
            <a:r>
              <a:rPr lang="en-US" altLang="zh-TW" sz="2400" baseline="-30000" dirty="0" err="1" smtClean="0">
                <a:cs typeface="Times New Roman" pitchFamily="18" charset="0"/>
              </a:rPr>
              <a:t>j</a:t>
            </a:r>
            <a:r>
              <a:rPr lang="zh-TW" altLang="en-US" sz="2400" dirty="0" smtClean="0">
                <a:cs typeface="Times New Roman" pitchFamily="18" charset="0"/>
              </a:rPr>
              <a:t>表示</a:t>
            </a:r>
            <a:r>
              <a:rPr lang="en-US" altLang="zh-TW" sz="2400" dirty="0" err="1" smtClean="0">
                <a:cs typeface="Times New Roman" pitchFamily="18" charset="0"/>
              </a:rPr>
              <a:t>p</a:t>
            </a:r>
            <a:r>
              <a:rPr lang="en-US" altLang="zh-TW" sz="2400" baseline="-30000" dirty="0" err="1" smtClean="0">
                <a:cs typeface="Times New Roman" pitchFamily="18" charset="0"/>
              </a:rPr>
              <a:t>j</a:t>
            </a:r>
            <a:r>
              <a:rPr lang="zh-TW" altLang="en-US" sz="2400" baseline="-30000" dirty="0" smtClean="0">
                <a:cs typeface="Times New Roman" pitchFamily="18" charset="0"/>
              </a:rPr>
              <a:t> </a:t>
            </a:r>
            <a:r>
              <a:rPr lang="zh-TW" altLang="en-US" sz="2400" dirty="0" smtClean="0">
                <a:cs typeface="Times New Roman" pitchFamily="18" charset="0"/>
              </a:rPr>
              <a:t>在直線 </a:t>
            </a:r>
            <a:r>
              <a:rPr lang="en-US" altLang="zh-TW" sz="2400" dirty="0" smtClean="0">
                <a:cs typeface="Times New Roman" pitchFamily="18" charset="0"/>
              </a:rPr>
              <a:t>y=c</a:t>
            </a:r>
            <a:r>
              <a:rPr lang="zh-TW" altLang="en-US" sz="2400" dirty="0" smtClean="0">
                <a:cs typeface="Times New Roman" pitchFamily="18" charset="0"/>
              </a:rPr>
              <a:t>上的投影點，若 </a:t>
            </a:r>
            <a:r>
              <a:rPr lang="en-US" altLang="zh-TW" sz="2400" dirty="0" err="1" smtClean="0">
                <a:cs typeface="Times New Roman" pitchFamily="18" charset="0"/>
              </a:rPr>
              <a:t>q</a:t>
            </a:r>
            <a:r>
              <a:rPr lang="en-US" altLang="zh-TW" sz="2400" baseline="-30000" dirty="0" err="1" smtClean="0">
                <a:cs typeface="Times New Roman" pitchFamily="18" charset="0"/>
              </a:rPr>
              <a:t>j</a:t>
            </a:r>
            <a:r>
              <a:rPr lang="zh-TW" altLang="en-US" sz="2400" baseline="-30000" dirty="0" smtClean="0">
                <a:cs typeface="Times New Roman" pitchFamily="18" charset="0"/>
              </a:rPr>
              <a:t> </a:t>
            </a:r>
            <a:r>
              <a:rPr lang="zh-TW" altLang="en-US" sz="2400" dirty="0" smtClean="0">
                <a:cs typeface="Times New Roman" pitchFamily="18" charset="0"/>
              </a:rPr>
              <a:t>落在</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左側</a:t>
            </a:r>
            <a:r>
              <a:rPr lang="en-US" altLang="zh-TW" sz="2400" dirty="0" smtClean="0">
                <a:cs typeface="Times New Roman" pitchFamily="18" charset="0"/>
              </a:rPr>
              <a:t>(</a:t>
            </a:r>
            <a:r>
              <a:rPr lang="zh-TW" altLang="en-US" sz="2400" dirty="0" smtClean="0">
                <a:cs typeface="Times New Roman" pitchFamily="18" charset="0"/>
              </a:rPr>
              <a:t>右側</a:t>
            </a:r>
            <a:r>
              <a:rPr lang="en-US" altLang="zh-TW" sz="2400" dirty="0" smtClean="0">
                <a:cs typeface="Times New Roman" pitchFamily="18" charset="0"/>
              </a:rPr>
              <a:t>)</a:t>
            </a:r>
            <a:r>
              <a:rPr lang="zh-TW" altLang="en-US" sz="2400" dirty="0" smtClean="0">
                <a:cs typeface="Times New Roman" pitchFamily="18" charset="0"/>
              </a:rPr>
              <a:t>，則最佳解圓心</a:t>
            </a:r>
            <a:r>
              <a:rPr lang="en-US" altLang="zh-TW" sz="2400" dirty="0" smtClean="0">
                <a:cs typeface="Times New Roman" pitchFamily="18" charset="0"/>
              </a:rPr>
              <a:t>q</a:t>
            </a:r>
            <a:r>
              <a:rPr lang="en-US" altLang="zh-TW" sz="2400" baseline="30000" dirty="0" smtClean="0">
                <a:cs typeface="Times New Roman" pitchFamily="18" charset="0"/>
              </a:rPr>
              <a:t>*</a:t>
            </a:r>
            <a:r>
              <a:rPr lang="zh-TW" altLang="en-US" sz="2400" baseline="30000" dirty="0" smtClean="0">
                <a:cs typeface="Times New Roman" pitchFamily="18" charset="0"/>
              </a:rPr>
              <a:t> </a:t>
            </a:r>
            <a:r>
              <a:rPr lang="zh-TW" altLang="en-US" sz="2400" dirty="0" smtClean="0">
                <a:cs typeface="Times New Roman" pitchFamily="18" charset="0"/>
              </a:rPr>
              <a:t>亦必定會落在</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的左側</a:t>
            </a:r>
            <a:r>
              <a:rPr lang="en-US" altLang="zh-TW" sz="2400" dirty="0" smtClean="0">
                <a:cs typeface="Times New Roman" pitchFamily="18" charset="0"/>
              </a:rPr>
              <a:t>(</a:t>
            </a:r>
            <a:r>
              <a:rPr lang="zh-TW" altLang="en-US" sz="2400" dirty="0" smtClean="0">
                <a:cs typeface="Times New Roman" pitchFamily="18" charset="0"/>
              </a:rPr>
              <a:t>右側</a:t>
            </a:r>
            <a:r>
              <a:rPr lang="en-US" altLang="zh-TW" sz="2400" dirty="0" smtClean="0">
                <a:cs typeface="Times New Roman" pitchFamily="18" charset="0"/>
              </a:rPr>
              <a:t>)</a:t>
            </a:r>
            <a:r>
              <a:rPr lang="zh-TW" altLang="en-US" sz="2400" dirty="0" smtClean="0">
                <a:cs typeface="Times New Roman" pitchFamily="18" charset="0"/>
              </a:rPr>
              <a:t>。</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6:</a:t>
            </a:r>
            <a:r>
              <a:rPr lang="en-US" altLang="zh-TW" sz="2400" dirty="0" smtClean="0">
                <a:cs typeface="Times New Roman" pitchFamily="18" charset="0"/>
              </a:rPr>
              <a:t> </a:t>
            </a:r>
            <a:r>
              <a:rPr lang="zh-TW" altLang="en-US" sz="2400" dirty="0" smtClean="0">
                <a:cs typeface="Times New Roman" pitchFamily="18" charset="0"/>
              </a:rPr>
              <a:t>若</a:t>
            </a:r>
            <a:r>
              <a:rPr lang="en-US" altLang="zh-TW" sz="2400" dirty="0" smtClean="0">
                <a:solidFill>
                  <a:srgbClr val="3333FF"/>
                </a:solidFill>
                <a:cs typeface="Times New Roman" pitchFamily="18" charset="0"/>
              </a:rPr>
              <a:t>q</a:t>
            </a:r>
            <a:r>
              <a:rPr lang="en-US" altLang="zh-TW" sz="2400" baseline="30000" dirty="0" smtClean="0">
                <a:solidFill>
                  <a:srgbClr val="3333FF"/>
                </a:solidFill>
                <a:cs typeface="Times New Roman" pitchFamily="18" charset="0"/>
              </a:rPr>
              <a:t>*</a:t>
            </a:r>
            <a:r>
              <a:rPr lang="zh-TW" altLang="en-US" sz="2400" dirty="0" smtClean="0">
                <a:solidFill>
                  <a:srgbClr val="3333FF"/>
                </a:solidFill>
                <a:cs typeface="Times New Roman" pitchFamily="18" charset="0"/>
              </a:rPr>
              <a:t>落在</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的左側</a:t>
            </a:r>
            <a:r>
              <a:rPr lang="zh-TW" altLang="en-US" sz="2400" dirty="0" smtClean="0">
                <a:cs typeface="Times New Roman" pitchFamily="18" charset="0"/>
              </a:rPr>
              <a:t>，則針對每個</a:t>
            </a:r>
            <a:r>
              <a:rPr lang="en-US" altLang="zh-TW" sz="2400" dirty="0" smtClean="0">
                <a:solidFill>
                  <a:srgbClr val="3333FF"/>
                </a:solidFill>
                <a:cs typeface="Times New Roman" pitchFamily="18" charset="0"/>
              </a:rPr>
              <a:t>X</a:t>
            </a:r>
            <a:r>
              <a:rPr lang="zh-TW" altLang="en-US" sz="2400" dirty="0" smtClean="0">
                <a:solidFill>
                  <a:srgbClr val="3333FF"/>
                </a:solidFill>
                <a:cs typeface="Times New Roman" pitchFamily="18" charset="0"/>
              </a:rPr>
              <a:t>軸值大於</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的等距點</a:t>
            </a:r>
            <a:r>
              <a:rPr lang="en-US" altLang="zh-TW" sz="2400" dirty="0" smtClean="0">
                <a:cs typeface="Times New Roman" pitchFamily="18" charset="0"/>
              </a:rPr>
              <a:t>q</a:t>
            </a:r>
            <a:r>
              <a:rPr lang="en-US" altLang="zh-TW" sz="2400" baseline="-30000" dirty="0" smtClean="0">
                <a:cs typeface="Times New Roman" pitchFamily="18" charset="0"/>
              </a:rPr>
              <a:t>i,i+1</a:t>
            </a:r>
            <a:r>
              <a:rPr lang="zh-TW" altLang="en-US" sz="2400" dirty="0" smtClean="0">
                <a:cs typeface="Times New Roman" pitchFamily="18" charset="0"/>
              </a:rPr>
              <a:t>，刪除其對應點</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a:t>
            </a:r>
            <a:r>
              <a:rPr lang="en-US" altLang="zh-TW" sz="2400" dirty="0" smtClean="0">
                <a:cs typeface="Times New Roman" pitchFamily="18" charset="0"/>
              </a:rPr>
              <a:t>p</a:t>
            </a:r>
            <a:r>
              <a:rPr lang="en-US" altLang="zh-TW" sz="2400" baseline="-30000" dirty="0" smtClean="0">
                <a:cs typeface="Times New Roman" pitchFamily="18" charset="0"/>
              </a:rPr>
              <a:t>i+1</a:t>
            </a:r>
            <a:r>
              <a:rPr lang="zh-TW" altLang="en-US" sz="2400" dirty="0" smtClean="0">
                <a:cs typeface="Times New Roman" pitchFamily="18" charset="0"/>
              </a:rPr>
              <a:t>中靠</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較近的點</a:t>
            </a:r>
            <a:r>
              <a:rPr lang="en-US" altLang="zh-TW" sz="2400" dirty="0" smtClean="0">
                <a:cs typeface="Times New Roman" pitchFamily="18" charset="0"/>
              </a:rPr>
              <a:t>;</a:t>
            </a:r>
            <a:r>
              <a:rPr lang="zh-TW" altLang="en-US" sz="2400" dirty="0" smtClean="0">
                <a:cs typeface="Times New Roman" pitchFamily="18" charset="0"/>
              </a:rPr>
              <a:t>反之，若</a:t>
            </a:r>
            <a:r>
              <a:rPr lang="en-US" altLang="zh-TW" sz="2400" dirty="0" smtClean="0">
                <a:solidFill>
                  <a:srgbClr val="3333FF"/>
                </a:solidFill>
                <a:cs typeface="Times New Roman" pitchFamily="18" charset="0"/>
              </a:rPr>
              <a:t>q</a:t>
            </a:r>
            <a:r>
              <a:rPr lang="en-US" altLang="zh-TW" sz="2400" baseline="30000" dirty="0" smtClean="0">
                <a:solidFill>
                  <a:srgbClr val="3333FF"/>
                </a:solidFill>
                <a:cs typeface="Times New Roman" pitchFamily="18" charset="0"/>
              </a:rPr>
              <a:t>*</a:t>
            </a:r>
            <a:r>
              <a:rPr lang="zh-TW" altLang="en-US" sz="2400" dirty="0" smtClean="0">
                <a:solidFill>
                  <a:srgbClr val="3333FF"/>
                </a:solidFill>
                <a:cs typeface="Times New Roman" pitchFamily="18" charset="0"/>
              </a:rPr>
              <a:t>落在</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的右側</a:t>
            </a:r>
            <a:r>
              <a:rPr lang="zh-TW" altLang="en-US" sz="2400" dirty="0" smtClean="0">
                <a:cs typeface="Times New Roman" pitchFamily="18" charset="0"/>
              </a:rPr>
              <a:t>，則針對每個</a:t>
            </a:r>
            <a:r>
              <a:rPr lang="en-US" altLang="zh-TW" sz="2400" dirty="0" smtClean="0">
                <a:solidFill>
                  <a:srgbClr val="3333FF"/>
                </a:solidFill>
                <a:cs typeface="Times New Roman" pitchFamily="18" charset="0"/>
              </a:rPr>
              <a:t>X</a:t>
            </a:r>
            <a:r>
              <a:rPr lang="zh-TW" altLang="en-US" sz="2400" dirty="0" smtClean="0">
                <a:solidFill>
                  <a:srgbClr val="3333FF"/>
                </a:solidFill>
                <a:cs typeface="Times New Roman" pitchFamily="18" charset="0"/>
              </a:rPr>
              <a:t>軸值小於</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的等距點</a:t>
            </a:r>
            <a:r>
              <a:rPr lang="en-US" altLang="zh-TW" sz="2400" dirty="0" smtClean="0">
                <a:cs typeface="Times New Roman" pitchFamily="18" charset="0"/>
              </a:rPr>
              <a:t>q</a:t>
            </a:r>
            <a:r>
              <a:rPr lang="en-US" altLang="zh-TW" sz="2400" baseline="-30000" dirty="0" smtClean="0">
                <a:cs typeface="Times New Roman" pitchFamily="18" charset="0"/>
              </a:rPr>
              <a:t>i,i+1</a:t>
            </a:r>
            <a:r>
              <a:rPr lang="zh-TW" altLang="en-US" sz="2400" dirty="0" smtClean="0">
                <a:cs typeface="Times New Roman" pitchFamily="18" charset="0"/>
              </a:rPr>
              <a:t>，刪除其對應點</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a:t>
            </a:r>
            <a:r>
              <a:rPr lang="en-US" altLang="zh-TW" sz="2400" dirty="0" smtClean="0">
                <a:cs typeface="Times New Roman" pitchFamily="18" charset="0"/>
              </a:rPr>
              <a:t>p</a:t>
            </a:r>
            <a:r>
              <a:rPr lang="en-US" altLang="zh-TW" sz="2400" baseline="-30000" dirty="0" smtClean="0">
                <a:cs typeface="Times New Roman" pitchFamily="18" charset="0"/>
              </a:rPr>
              <a:t>i+1</a:t>
            </a:r>
            <a:r>
              <a:rPr lang="zh-TW" altLang="en-US" sz="2400" dirty="0" smtClean="0">
                <a:cs typeface="Times New Roman" pitchFamily="18" charset="0"/>
              </a:rPr>
              <a:t>中靠</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較近的點。</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rPr>
              <a:t>步驟</a:t>
            </a:r>
            <a:r>
              <a:rPr lang="en-US" altLang="zh-TW" sz="2400" dirty="0" smtClean="0">
                <a:solidFill>
                  <a:srgbClr val="3333FF"/>
                </a:solidFill>
              </a:rPr>
              <a:t>7:</a:t>
            </a:r>
            <a:r>
              <a:rPr lang="en-US" altLang="zh-TW" sz="2400" dirty="0" smtClean="0"/>
              <a:t> </a:t>
            </a:r>
            <a:r>
              <a:rPr lang="zh-TW" altLang="en-US" sz="2400" dirty="0" smtClean="0"/>
              <a:t>跳到步驟</a:t>
            </a:r>
            <a:r>
              <a:rPr lang="en-US" altLang="zh-TW" sz="2400" dirty="0" smtClean="0"/>
              <a:t>1</a:t>
            </a:r>
            <a:r>
              <a:rPr lang="zh-TW" altLang="en-US" sz="2400" dirty="0" smtClean="0"/>
              <a:t>繼續執行。</a:t>
            </a:r>
            <a:r>
              <a:rPr lang="en-US" altLang="zh-TW" sz="2400" dirty="0" smtClean="0"/>
              <a:t> </a:t>
            </a:r>
            <a:endParaRPr lang="zh-TW" altLang="en-US" sz="2400" dirty="0" smtClean="0"/>
          </a:p>
        </p:txBody>
      </p:sp>
      <p:sp>
        <p:nvSpPr>
          <p:cNvPr id="9318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0B2524D-522E-4883-AC5F-4A1D86BB6412}" type="slidenum">
              <a:rPr kumimoji="0" lang="en-US" altLang="zh-TW" sz="1400" smtClean="0">
                <a:latin typeface="Arial" charset="0"/>
              </a:rPr>
              <a:pPr eaLnBrk="1" hangingPunct="1">
                <a:spcBef>
                  <a:spcPct val="0"/>
                </a:spcBef>
                <a:buClrTx/>
                <a:buSzTx/>
                <a:buFontTx/>
                <a:buNone/>
              </a:pPr>
              <a:t>27</a:t>
            </a:fld>
            <a:endParaRPr kumimoji="0" lang="en-US" altLang="zh-TW" sz="1400" smtClean="0">
              <a:latin typeface="Arial" charset="0"/>
            </a:endParaRPr>
          </a:p>
        </p:txBody>
      </p:sp>
      <p:sp>
        <p:nvSpPr>
          <p:cNvPr id="93188" name="Rectangle 2"/>
          <p:cNvSpPr>
            <a:spLocks noGrp="1" noChangeArrowheads="1"/>
          </p:cNvSpPr>
          <p:nvPr>
            <p:ph type="title"/>
          </p:nvPr>
        </p:nvSpPr>
        <p:spPr>
          <a:xfrm>
            <a:off x="1147763" y="620713"/>
            <a:ext cx="8177212" cy="1143000"/>
          </a:xfrm>
        </p:spPr>
        <p:txBody>
          <a:bodyPr/>
          <a:lstStyle/>
          <a:p>
            <a:pPr eaLnBrk="1" hangingPunct="1"/>
            <a:r>
              <a:rPr lang="zh-TW" altLang="en-US" sz="3200" smtClean="0">
                <a:cs typeface="Times New Roman" pitchFamily="18" charset="0"/>
              </a:rPr>
              <a:t>限制的一圓心演算法</a:t>
            </a:r>
            <a:r>
              <a:rPr lang="en-US" altLang="zh-TW" sz="3200" smtClean="0">
                <a:cs typeface="Times New Roman" pitchFamily="18" charset="0"/>
              </a:rPr>
              <a:t>(</a:t>
            </a:r>
            <a:r>
              <a:rPr lang="zh-TW" altLang="en-US" sz="3200" smtClean="0">
                <a:cs typeface="Times New Roman" pitchFamily="18" charset="0"/>
              </a:rPr>
              <a:t>續</a:t>
            </a:r>
            <a:r>
              <a:rPr lang="en-US" altLang="zh-TW" sz="3200" smtClean="0">
                <a:cs typeface="Times New Roman" pitchFamily="18" charset="0"/>
              </a:rPr>
              <a:t>)</a:t>
            </a:r>
            <a:endParaRPr lang="zh-TW" altLang="en-US" sz="3200" smtClean="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乘號 3"/>
          <p:cNvSpPr/>
          <p:nvPr/>
        </p:nvSpPr>
        <p:spPr>
          <a:xfrm>
            <a:off x="2827338" y="3019425"/>
            <a:ext cx="238125" cy="215900"/>
          </a:xfrm>
          <a:prstGeom prst="mathMultiply">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92168" name="Line 4"/>
          <p:cNvSpPr>
            <a:spLocks noChangeShapeType="1"/>
          </p:cNvSpPr>
          <p:nvPr/>
        </p:nvSpPr>
        <p:spPr bwMode="auto">
          <a:xfrm>
            <a:off x="1976438" y="3384550"/>
            <a:ext cx="4230687" cy="1588"/>
          </a:xfrm>
          <a:prstGeom prst="line">
            <a:avLst/>
          </a:prstGeom>
          <a:noFill/>
          <a:ln w="2540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92170" name="Line 6"/>
          <p:cNvSpPr>
            <a:spLocks noChangeShapeType="1"/>
          </p:cNvSpPr>
          <p:nvPr/>
        </p:nvSpPr>
        <p:spPr bwMode="auto">
          <a:xfrm flipV="1">
            <a:off x="2081213" y="2497138"/>
            <a:ext cx="1139825" cy="1173162"/>
          </a:xfrm>
          <a:prstGeom prst="line">
            <a:avLst/>
          </a:prstGeom>
          <a:noFill/>
          <a:ln w="19050">
            <a:solidFill>
              <a:srgbClr val="000000"/>
            </a:solidFill>
            <a:round/>
            <a:headEnd type="arrow"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92172" name="Oval 8"/>
          <p:cNvSpPr>
            <a:spLocks noChangeArrowheads="1"/>
          </p:cNvSpPr>
          <p:nvPr/>
        </p:nvSpPr>
        <p:spPr bwMode="auto">
          <a:xfrm>
            <a:off x="2914650" y="3100388"/>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92173" name="Oval 9"/>
          <p:cNvSpPr>
            <a:spLocks noChangeArrowheads="1"/>
          </p:cNvSpPr>
          <p:nvPr/>
        </p:nvSpPr>
        <p:spPr bwMode="auto">
          <a:xfrm>
            <a:off x="2584450" y="2751138"/>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92175" name="Rectangle 11"/>
          <p:cNvSpPr>
            <a:spLocks noChangeArrowheads="1"/>
          </p:cNvSpPr>
          <p:nvPr/>
        </p:nvSpPr>
        <p:spPr bwMode="auto">
          <a:xfrm>
            <a:off x="6319838" y="3227388"/>
            <a:ext cx="700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y = c</a:t>
            </a:r>
          </a:p>
        </p:txBody>
      </p:sp>
      <p:sp>
        <p:nvSpPr>
          <p:cNvPr id="92176" name="Rectangle 12"/>
          <p:cNvSpPr>
            <a:spLocks noChangeArrowheads="1"/>
          </p:cNvSpPr>
          <p:nvPr/>
        </p:nvSpPr>
        <p:spPr bwMode="auto">
          <a:xfrm>
            <a:off x="3198813" y="2244725"/>
            <a:ext cx="2301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600">
                <a:latin typeface="Times New Roman" pitchFamily="18" charset="0"/>
                <a:cs typeface="Times New Roman" pitchFamily="18" charset="0"/>
              </a:rPr>
              <a:t>L</a:t>
            </a:r>
            <a:r>
              <a:rPr kumimoji="0" lang="en-US" altLang="zh-TW" sz="1600" baseline="-25000">
                <a:latin typeface="Times New Roman" pitchFamily="18" charset="0"/>
                <a:cs typeface="Times New Roman" pitchFamily="18" charset="0"/>
              </a:rPr>
              <a:t>ij</a:t>
            </a:r>
            <a:endParaRPr kumimoji="0" lang="en-US" altLang="zh-TW" sz="1600">
              <a:latin typeface="Times New Roman" pitchFamily="18" charset="0"/>
              <a:cs typeface="Times New Roman" pitchFamily="18" charset="0"/>
            </a:endParaRPr>
          </a:p>
        </p:txBody>
      </p:sp>
      <p:sp>
        <p:nvSpPr>
          <p:cNvPr id="92177" name="Rectangle 13"/>
          <p:cNvSpPr>
            <a:spLocks noChangeArrowheads="1"/>
          </p:cNvSpPr>
          <p:nvPr/>
        </p:nvSpPr>
        <p:spPr bwMode="auto">
          <a:xfrm>
            <a:off x="2319338" y="2582863"/>
            <a:ext cx="2301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i</a:t>
            </a:r>
            <a:endParaRPr kumimoji="0" lang="en-US" altLang="zh-TW" sz="1600">
              <a:latin typeface="Times New Roman" pitchFamily="18" charset="0"/>
              <a:cs typeface="Times New Roman" pitchFamily="18" charset="0"/>
            </a:endParaRPr>
          </a:p>
        </p:txBody>
      </p:sp>
      <p:sp>
        <p:nvSpPr>
          <p:cNvPr id="92178" name="Rectangle 14"/>
          <p:cNvSpPr>
            <a:spLocks noChangeArrowheads="1"/>
          </p:cNvSpPr>
          <p:nvPr/>
        </p:nvSpPr>
        <p:spPr bwMode="auto">
          <a:xfrm>
            <a:off x="3028950" y="2984500"/>
            <a:ext cx="5000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i+1</a:t>
            </a:r>
            <a:endParaRPr kumimoji="0" lang="en-US" altLang="zh-TW" sz="1600">
              <a:latin typeface="Times New Roman" pitchFamily="18" charset="0"/>
              <a:cs typeface="Times New Roman" pitchFamily="18" charset="0"/>
            </a:endParaRPr>
          </a:p>
        </p:txBody>
      </p:sp>
      <p:sp>
        <p:nvSpPr>
          <p:cNvPr id="92179" name="Rectangle 15"/>
          <p:cNvSpPr>
            <a:spLocks noChangeArrowheads="1"/>
          </p:cNvSpPr>
          <p:nvPr/>
        </p:nvSpPr>
        <p:spPr bwMode="auto">
          <a:xfrm>
            <a:off x="2081213" y="3429000"/>
            <a:ext cx="742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800">
                <a:latin typeface="Times New Roman" pitchFamily="18" charset="0"/>
                <a:cs typeface="Times New Roman" pitchFamily="18" charset="0"/>
              </a:rPr>
              <a:t>q</a:t>
            </a:r>
            <a:r>
              <a:rPr kumimoji="0" lang="en-US" altLang="zh-TW" sz="1800" baseline="-25000">
                <a:latin typeface="Times New Roman" pitchFamily="18" charset="0"/>
                <a:cs typeface="Times New Roman" pitchFamily="18" charset="0"/>
              </a:rPr>
              <a:t>i,i+1</a:t>
            </a:r>
            <a:endParaRPr kumimoji="0" lang="en-US" altLang="zh-TW" sz="1800">
              <a:latin typeface="Times New Roman" pitchFamily="18" charset="0"/>
              <a:cs typeface="Times New Roman" pitchFamily="18" charset="0"/>
            </a:endParaRPr>
          </a:p>
        </p:txBody>
      </p:sp>
      <p:sp>
        <p:nvSpPr>
          <p:cNvPr id="92181" name="Rectangle 17"/>
          <p:cNvSpPr>
            <a:spLocks noChangeArrowheads="1"/>
          </p:cNvSpPr>
          <p:nvPr/>
        </p:nvSpPr>
        <p:spPr bwMode="auto">
          <a:xfrm>
            <a:off x="4222750" y="3074988"/>
            <a:ext cx="3444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800">
                <a:latin typeface="Times New Roman" pitchFamily="18" charset="0"/>
                <a:cs typeface="Times New Roman" pitchFamily="18" charset="0"/>
              </a:rPr>
              <a:t>q*</a:t>
            </a:r>
          </a:p>
        </p:txBody>
      </p:sp>
      <p:sp>
        <p:nvSpPr>
          <p:cNvPr id="92182" name="Rectangle 14"/>
          <p:cNvSpPr>
            <a:spLocks noChangeArrowheads="1"/>
          </p:cNvSpPr>
          <p:nvPr/>
        </p:nvSpPr>
        <p:spPr bwMode="auto">
          <a:xfrm>
            <a:off x="5629275" y="2420938"/>
            <a:ext cx="5000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j</a:t>
            </a:r>
            <a:endParaRPr kumimoji="0" lang="en-US" altLang="zh-TW" sz="1600">
              <a:latin typeface="Times New Roman" pitchFamily="18" charset="0"/>
              <a:cs typeface="Times New Roman" pitchFamily="18" charset="0"/>
            </a:endParaRPr>
          </a:p>
        </p:txBody>
      </p:sp>
      <p:sp>
        <p:nvSpPr>
          <p:cNvPr id="26" name="Rectangle 2"/>
          <p:cNvSpPr txBox="1">
            <a:spLocks noChangeArrowheads="1"/>
          </p:cNvSpPr>
          <p:nvPr/>
        </p:nvSpPr>
        <p:spPr bwMode="auto">
          <a:xfrm>
            <a:off x="1147763" y="620713"/>
            <a:ext cx="81772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a:lstStyle>
          <a:p>
            <a:pPr eaLnBrk="1" hangingPunct="1">
              <a:defRPr/>
            </a:pPr>
            <a:r>
              <a:rPr lang="zh-TW" altLang="en-US" sz="3200" dirty="0" smtClean="0">
                <a:latin typeface="Times New Roman" panose="02020603050405020304" pitchFamily="18" charset="0"/>
                <a:cs typeface="Times New Roman" panose="02020603050405020304" pitchFamily="18" charset="0"/>
              </a:rPr>
              <a:t>限制的一</a:t>
            </a:r>
            <a:r>
              <a:rPr lang="zh-TW" altLang="en-US" sz="3200" dirty="0">
                <a:latin typeface="Times New Roman" panose="02020603050405020304" pitchFamily="18" charset="0"/>
                <a:cs typeface="Times New Roman" panose="02020603050405020304" pitchFamily="18" charset="0"/>
              </a:rPr>
              <a:t>圓心</a:t>
            </a:r>
            <a:r>
              <a:rPr lang="zh-TW" altLang="en-US" sz="3200" dirty="0" smtClean="0">
                <a:latin typeface="Times New Roman" panose="02020603050405020304" pitchFamily="18" charset="0"/>
                <a:cs typeface="Times New Roman" panose="02020603050405020304" pitchFamily="18" charset="0"/>
              </a:rPr>
              <a:t>演算法執行展示</a:t>
            </a:r>
            <a:endParaRPr lang="zh-TW" altLang="en-US" sz="3200" kern="0" dirty="0" smtClean="0">
              <a:latin typeface="Times New Roman" panose="02020603050405020304" pitchFamily="18" charset="0"/>
              <a:cs typeface="Times New Roman" panose="02020603050405020304" pitchFamily="18" charset="0"/>
            </a:endParaRPr>
          </a:p>
        </p:txBody>
      </p:sp>
      <p:sp>
        <p:nvSpPr>
          <p:cNvPr id="9422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8299A0A-F276-4FB5-9567-514E3E59AB01}" type="slidenum">
              <a:rPr kumimoji="0" lang="en-US" altLang="zh-TW" sz="1400" smtClean="0">
                <a:latin typeface="Times New Roman" pitchFamily="18" charset="0"/>
                <a:cs typeface="Times New Roman" pitchFamily="18" charset="0"/>
              </a:rPr>
              <a:pPr eaLnBrk="1" hangingPunct="1">
                <a:spcBef>
                  <a:spcPct val="0"/>
                </a:spcBef>
                <a:buClrTx/>
                <a:buSzTx/>
                <a:buFontTx/>
                <a:buNone/>
              </a:pPr>
              <a:t>28</a:t>
            </a:fld>
            <a:endParaRPr kumimoji="0" lang="en-US" altLang="zh-TW" sz="1400" smtClean="0">
              <a:latin typeface="Times New Roman" pitchFamily="18" charset="0"/>
              <a:cs typeface="Times New Roman" pitchFamily="18" charset="0"/>
            </a:endParaRPr>
          </a:p>
        </p:txBody>
      </p:sp>
      <p:sp>
        <p:nvSpPr>
          <p:cNvPr id="24" name="Oval 8"/>
          <p:cNvSpPr>
            <a:spLocks noChangeArrowheads="1"/>
          </p:cNvSpPr>
          <p:nvPr/>
        </p:nvSpPr>
        <p:spPr bwMode="auto">
          <a:xfrm>
            <a:off x="5795963" y="2565400"/>
            <a:ext cx="71437" cy="71438"/>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5" name="Oval 8"/>
          <p:cNvSpPr>
            <a:spLocks noChangeArrowheads="1"/>
          </p:cNvSpPr>
          <p:nvPr/>
        </p:nvSpPr>
        <p:spPr bwMode="auto">
          <a:xfrm>
            <a:off x="3759200"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7" name="Oval 8"/>
          <p:cNvSpPr>
            <a:spLocks noChangeArrowheads="1"/>
          </p:cNvSpPr>
          <p:nvPr/>
        </p:nvSpPr>
        <p:spPr bwMode="auto">
          <a:xfrm>
            <a:off x="2319338" y="3357563"/>
            <a:ext cx="71437"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8" name="Oval 8"/>
          <p:cNvSpPr>
            <a:spLocks noChangeArrowheads="1"/>
          </p:cNvSpPr>
          <p:nvPr/>
        </p:nvSpPr>
        <p:spPr bwMode="auto">
          <a:xfrm>
            <a:off x="4264025"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3" name="文字方塊 2"/>
          <p:cNvSpPr txBox="1">
            <a:spLocks noChangeArrowheads="1"/>
          </p:cNvSpPr>
          <p:nvPr/>
        </p:nvSpPr>
        <p:spPr bwMode="auto">
          <a:xfrm>
            <a:off x="3608388" y="3460750"/>
            <a:ext cx="115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1800">
                <a:latin typeface="Times New Roman" pitchFamily="18" charset="0"/>
                <a:cs typeface="Times New Roman" pitchFamily="18" charset="0"/>
              </a:rPr>
              <a:t>q</a:t>
            </a:r>
            <a:r>
              <a:rPr lang="en-US" altLang="zh-TW" sz="1800" baseline="-25000">
                <a:latin typeface="Times New Roman" pitchFamily="18" charset="0"/>
                <a:cs typeface="Times New Roman" pitchFamily="18" charset="0"/>
              </a:rPr>
              <a:t>m</a:t>
            </a:r>
            <a:r>
              <a:rPr lang="en-US" altLang="zh-TW" sz="1800">
                <a:latin typeface="Times New Roman" pitchFamily="18" charset="0"/>
                <a:cs typeface="Times New Roman" pitchFamily="18" charset="0"/>
              </a:rPr>
              <a:t>=(x</a:t>
            </a:r>
            <a:r>
              <a:rPr lang="en-US" altLang="zh-TW" sz="1800" baseline="-25000">
                <a:latin typeface="Times New Roman" pitchFamily="18" charset="0"/>
                <a:cs typeface="Times New Roman" pitchFamily="18" charset="0"/>
              </a:rPr>
              <a:t>m</a:t>
            </a:r>
            <a:r>
              <a:rPr lang="en-US" altLang="zh-TW" sz="1800">
                <a:latin typeface="Times New Roman" pitchFamily="18" charset="0"/>
                <a:cs typeface="Times New Roman" pitchFamily="18" charset="0"/>
              </a:rPr>
              <a:t>, c)</a:t>
            </a:r>
            <a:endParaRPr lang="zh-TW" altLang="en-US" sz="1800">
              <a:latin typeface="Times New Roman" pitchFamily="18" charset="0"/>
              <a:cs typeface="Times New Roman" pitchFamily="18" charset="0"/>
            </a:endParaRPr>
          </a:p>
        </p:txBody>
      </p:sp>
      <p:sp>
        <p:nvSpPr>
          <p:cNvPr id="30" name="Rectangle 3"/>
          <p:cNvSpPr txBox="1">
            <a:spLocks noChangeArrowheads="1"/>
          </p:cNvSpPr>
          <p:nvPr/>
        </p:nvSpPr>
        <p:spPr bwMode="auto">
          <a:xfrm>
            <a:off x="1203325" y="3933825"/>
            <a:ext cx="6565900" cy="2663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4:</a:t>
            </a:r>
            <a:r>
              <a:rPr lang="en-US" altLang="zh-TW" sz="1800" kern="0" dirty="0" smtClean="0">
                <a:cs typeface="Times New Roman" pitchFamily="18" charset="0"/>
              </a:rPr>
              <a:t> </a:t>
            </a:r>
            <a:r>
              <a:rPr lang="zh-TW" altLang="en-US" sz="1800" kern="0" dirty="0" smtClean="0">
                <a:cs typeface="Times New Roman" pitchFamily="18" charset="0"/>
              </a:rPr>
              <a:t>找出所有等距點的</a:t>
            </a:r>
            <a:r>
              <a:rPr lang="en-US" altLang="zh-TW" sz="1800" kern="0" dirty="0" smtClean="0">
                <a:cs typeface="Times New Roman" pitchFamily="18" charset="0"/>
              </a:rPr>
              <a:t>X</a:t>
            </a:r>
            <a:r>
              <a:rPr lang="zh-TW" altLang="en-US" sz="1800" kern="0" dirty="0" smtClean="0">
                <a:cs typeface="Times New Roman" pitchFamily="18" charset="0"/>
              </a:rPr>
              <a:t>座標值的中位數</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，令對應的等距點為</a:t>
            </a:r>
            <a:r>
              <a:rPr lang="en-US" altLang="zh-TW" sz="1800" kern="0" dirty="0" err="1" smtClean="0">
                <a:solidFill>
                  <a:srgbClr val="3333FF"/>
                </a:solidFill>
                <a:cs typeface="Times New Roman" pitchFamily="18" charset="0"/>
              </a:rPr>
              <a:t>q</a:t>
            </a:r>
            <a:r>
              <a:rPr lang="en-US" altLang="zh-TW" sz="1800" kern="0" baseline="-25000" dirty="0" err="1" smtClean="0">
                <a:solidFill>
                  <a:srgbClr val="3333FF"/>
                </a:solidFill>
                <a:cs typeface="Times New Roman" pitchFamily="18" charset="0"/>
              </a:rPr>
              <a:t>m</a:t>
            </a:r>
            <a:r>
              <a:rPr lang="en-US" altLang="zh-TW" sz="1800" kern="0" dirty="0" smtClean="0">
                <a:solidFill>
                  <a:srgbClr val="3333FF"/>
                </a:solidFill>
                <a:cs typeface="Times New Roman" pitchFamily="18" charset="0"/>
              </a:rPr>
              <a:t>=(</a:t>
            </a:r>
            <a:r>
              <a:rPr lang="en-US" altLang="zh-TW" sz="1800" kern="0" dirty="0" err="1" smtClean="0">
                <a:solidFill>
                  <a:srgbClr val="3333FF"/>
                </a:solidFill>
                <a:cs typeface="Times New Roman" pitchFamily="18" charset="0"/>
              </a:rPr>
              <a:t>x</a:t>
            </a:r>
            <a:r>
              <a:rPr lang="en-US" altLang="zh-TW" sz="1800" kern="0" baseline="-25000" dirty="0" err="1" smtClean="0">
                <a:solidFill>
                  <a:srgbClr val="3333FF"/>
                </a:solidFill>
                <a:cs typeface="Times New Roman" pitchFamily="18" charset="0"/>
              </a:rPr>
              <a:t>m</a:t>
            </a:r>
            <a:r>
              <a:rPr lang="en-US" altLang="zh-TW" sz="1800" kern="0" dirty="0" smtClean="0">
                <a:solidFill>
                  <a:srgbClr val="3333FF"/>
                </a:solidFill>
                <a:cs typeface="Times New Roman" pitchFamily="18" charset="0"/>
              </a:rPr>
              <a:t>, c)</a:t>
            </a:r>
            <a:r>
              <a:rPr lang="zh-TW" altLang="en-US" sz="1800" kern="0" dirty="0" smtClean="0">
                <a:cs typeface="Times New Roman" pitchFamily="18" charset="0"/>
              </a:rPr>
              <a:t>。</a:t>
            </a:r>
            <a:endParaRPr lang="en-US" altLang="zh-TW" sz="1800" kern="0" dirty="0" smtClean="0">
              <a:cs typeface="Times New Roman" pitchFamily="18" charset="0"/>
            </a:endParaRPr>
          </a:p>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5:</a:t>
            </a:r>
            <a:r>
              <a:rPr lang="en-US" altLang="zh-TW" sz="1800" kern="0" dirty="0" smtClean="0">
                <a:cs typeface="Times New Roman" pitchFamily="18" charset="0"/>
              </a:rPr>
              <a:t> </a:t>
            </a:r>
            <a:r>
              <a:rPr lang="zh-TW" altLang="en-US" sz="1800" kern="0" dirty="0" smtClean="0">
                <a:cs typeface="Times New Roman" pitchFamily="18" charset="0"/>
              </a:rPr>
              <a:t>以</a:t>
            </a:r>
            <a:r>
              <a:rPr lang="en-US" altLang="zh-TW" sz="1800" kern="0" dirty="0" err="1" smtClean="0">
                <a:cs typeface="Times New Roman" pitchFamily="18" charset="0"/>
              </a:rPr>
              <a:t>q</a:t>
            </a:r>
            <a:r>
              <a:rPr lang="en-US" altLang="zh-TW" sz="1800" kern="0" baseline="-25000" dirty="0" err="1" smtClean="0">
                <a:cs typeface="Times New Roman" pitchFamily="18" charset="0"/>
              </a:rPr>
              <a:t>m</a:t>
            </a:r>
            <a:r>
              <a:rPr lang="zh-TW" altLang="en-US" sz="1800" kern="0" dirty="0" smtClean="0">
                <a:cs typeface="Times New Roman" pitchFamily="18" charset="0"/>
              </a:rPr>
              <a:t>來評估</a:t>
            </a:r>
            <a:r>
              <a:rPr lang="zh-TW" altLang="en-US" sz="1800" kern="0" dirty="0" smtClean="0">
                <a:solidFill>
                  <a:srgbClr val="3333FF"/>
                </a:solidFill>
                <a:cs typeface="Times New Roman" pitchFamily="18" charset="0"/>
              </a:rPr>
              <a:t>最佳解圓心</a:t>
            </a:r>
            <a:r>
              <a:rPr lang="en-US" altLang="zh-TW" sz="1800" kern="0" dirty="0" smtClean="0">
                <a:solidFill>
                  <a:srgbClr val="3333FF"/>
                </a:solidFill>
                <a:cs typeface="Times New Roman" pitchFamily="18" charset="0"/>
              </a:rPr>
              <a:t>q*</a:t>
            </a:r>
            <a:r>
              <a:rPr lang="zh-TW" altLang="en-US" sz="1800" kern="0" dirty="0" smtClean="0">
                <a:cs typeface="Times New Roman" pitchFamily="18" charset="0"/>
              </a:rPr>
              <a:t>在</a:t>
            </a:r>
            <a:r>
              <a:rPr lang="en-US" altLang="zh-TW" sz="1800" kern="0" dirty="0" smtClean="0">
                <a:cs typeface="Times New Roman" pitchFamily="18" charset="0"/>
              </a:rPr>
              <a:t>y=c</a:t>
            </a:r>
            <a:r>
              <a:rPr lang="zh-TW" altLang="en-US" sz="1800" kern="0" dirty="0" smtClean="0">
                <a:cs typeface="Times New Roman" pitchFamily="18" charset="0"/>
              </a:rPr>
              <a:t>的位置</a:t>
            </a:r>
            <a:r>
              <a:rPr lang="en-US" altLang="zh-TW" sz="1800" kern="0" dirty="0" smtClean="0">
                <a:cs typeface="Times New Roman" pitchFamily="18" charset="0"/>
              </a:rPr>
              <a:t>:</a:t>
            </a:r>
            <a:r>
              <a:rPr lang="zh-TW" altLang="en-US" sz="1800" kern="0" dirty="0" smtClean="0">
                <a:cs typeface="Times New Roman" pitchFamily="18" charset="0"/>
              </a:rPr>
              <a:t> 計算每個</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與點</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的距離，並</a:t>
            </a:r>
            <a:r>
              <a:rPr lang="zh-TW" altLang="en-US" sz="1800" kern="0" dirty="0" smtClean="0">
                <a:solidFill>
                  <a:srgbClr val="3333FF"/>
                </a:solidFill>
                <a:cs typeface="Times New Roman" pitchFamily="18" charset="0"/>
              </a:rPr>
              <a:t>令</a:t>
            </a:r>
            <a:r>
              <a:rPr lang="en-US" altLang="zh-TW" sz="1800" kern="0" dirty="0" err="1" smtClean="0">
                <a:solidFill>
                  <a:srgbClr val="3333FF"/>
                </a:solidFill>
                <a:cs typeface="Times New Roman" pitchFamily="18" charset="0"/>
              </a:rPr>
              <a:t>p</a:t>
            </a:r>
            <a:r>
              <a:rPr lang="en-US" altLang="zh-TW" sz="1800" kern="0" baseline="-30000" dirty="0" err="1" smtClean="0">
                <a:solidFill>
                  <a:srgbClr val="3333FF"/>
                </a:solidFill>
                <a:cs typeface="Times New Roman" pitchFamily="18" charset="0"/>
              </a:rPr>
              <a:t>j</a:t>
            </a:r>
            <a:r>
              <a:rPr lang="zh-TW" altLang="en-US" sz="1800" kern="0" dirty="0" smtClean="0">
                <a:solidFill>
                  <a:srgbClr val="3333FF"/>
                </a:solidFill>
                <a:cs typeface="Times New Roman" pitchFamily="18" charset="0"/>
              </a:rPr>
              <a:t>為距</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最遠的點</a:t>
            </a:r>
            <a:r>
              <a:rPr lang="zh-TW" altLang="en-US" sz="1800" kern="0" dirty="0" smtClean="0">
                <a:cs typeface="Times New Roman" pitchFamily="18" charset="0"/>
              </a:rPr>
              <a:t>。令</a:t>
            </a:r>
            <a:r>
              <a:rPr lang="en-US" altLang="zh-TW" sz="1800" kern="0" dirty="0" err="1" smtClean="0">
                <a:cs typeface="Times New Roman" pitchFamily="18" charset="0"/>
              </a:rPr>
              <a:t>q</a:t>
            </a:r>
            <a:r>
              <a:rPr lang="en-US" altLang="zh-TW" sz="1800" kern="0" baseline="-30000" dirty="0" err="1" smtClean="0">
                <a:cs typeface="Times New Roman" pitchFamily="18" charset="0"/>
              </a:rPr>
              <a:t>j</a:t>
            </a:r>
            <a:r>
              <a:rPr lang="zh-TW" altLang="en-US" sz="1800" kern="0" dirty="0" smtClean="0">
                <a:cs typeface="Times New Roman" pitchFamily="18" charset="0"/>
              </a:rPr>
              <a:t>表示</a:t>
            </a:r>
            <a:r>
              <a:rPr lang="en-US" altLang="zh-TW" sz="1800" kern="0" dirty="0" err="1" smtClean="0">
                <a:cs typeface="Times New Roman" pitchFamily="18" charset="0"/>
              </a:rPr>
              <a:t>p</a:t>
            </a:r>
            <a:r>
              <a:rPr lang="en-US" altLang="zh-TW" sz="1800" kern="0" baseline="-30000" dirty="0" err="1" smtClean="0">
                <a:cs typeface="Times New Roman" pitchFamily="18" charset="0"/>
              </a:rPr>
              <a:t>j</a:t>
            </a:r>
            <a:r>
              <a:rPr lang="zh-TW" altLang="en-US" sz="1800" kern="0" baseline="-30000" dirty="0" smtClean="0">
                <a:cs typeface="Times New Roman" pitchFamily="18" charset="0"/>
              </a:rPr>
              <a:t> </a:t>
            </a:r>
            <a:r>
              <a:rPr lang="zh-TW" altLang="en-US" sz="1800" kern="0" dirty="0" smtClean="0">
                <a:cs typeface="Times New Roman" pitchFamily="18" charset="0"/>
              </a:rPr>
              <a:t>在直線 </a:t>
            </a:r>
            <a:r>
              <a:rPr lang="en-US" altLang="zh-TW" sz="1800" kern="0" dirty="0" smtClean="0">
                <a:cs typeface="Times New Roman" pitchFamily="18" charset="0"/>
              </a:rPr>
              <a:t>y=c</a:t>
            </a:r>
            <a:r>
              <a:rPr lang="zh-TW" altLang="en-US" sz="1800" kern="0" dirty="0" smtClean="0">
                <a:cs typeface="Times New Roman" pitchFamily="18" charset="0"/>
              </a:rPr>
              <a:t>上的投影點，若 </a:t>
            </a:r>
            <a:r>
              <a:rPr lang="en-US" altLang="zh-TW" sz="1800" kern="0" dirty="0" err="1" smtClean="0">
                <a:cs typeface="Times New Roman" pitchFamily="18" charset="0"/>
              </a:rPr>
              <a:t>q</a:t>
            </a:r>
            <a:r>
              <a:rPr lang="en-US" altLang="zh-TW" sz="1800" kern="0" baseline="-30000" dirty="0" err="1" smtClean="0">
                <a:cs typeface="Times New Roman" pitchFamily="18" charset="0"/>
              </a:rPr>
              <a:t>j</a:t>
            </a:r>
            <a:r>
              <a:rPr lang="zh-TW" altLang="en-US" sz="1800" kern="0" baseline="-30000" dirty="0" smtClean="0">
                <a:cs typeface="Times New Roman" pitchFamily="18" charset="0"/>
              </a:rPr>
              <a:t> </a:t>
            </a:r>
            <a:r>
              <a:rPr lang="zh-TW" altLang="en-US" sz="1800" kern="0" dirty="0" smtClean="0">
                <a:cs typeface="Times New Roman" pitchFamily="18" charset="0"/>
              </a:rPr>
              <a:t>落在</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左側</a:t>
            </a:r>
            <a:r>
              <a:rPr lang="en-US" altLang="zh-TW" sz="1800" kern="0" dirty="0" smtClean="0">
                <a:cs typeface="Times New Roman" pitchFamily="18" charset="0"/>
              </a:rPr>
              <a:t>(</a:t>
            </a:r>
            <a:r>
              <a:rPr lang="zh-TW" altLang="en-US" sz="1800" kern="0" dirty="0" smtClean="0">
                <a:cs typeface="Times New Roman" pitchFamily="18" charset="0"/>
              </a:rPr>
              <a:t>右側</a:t>
            </a:r>
            <a:r>
              <a:rPr lang="en-US" altLang="zh-TW" sz="1800" kern="0" dirty="0" smtClean="0">
                <a:cs typeface="Times New Roman" pitchFamily="18" charset="0"/>
              </a:rPr>
              <a:t>)</a:t>
            </a:r>
            <a:r>
              <a:rPr lang="zh-TW" altLang="en-US" sz="1800" kern="0" dirty="0" smtClean="0">
                <a:cs typeface="Times New Roman" pitchFamily="18" charset="0"/>
              </a:rPr>
              <a:t>，則最佳解圓心</a:t>
            </a:r>
            <a:r>
              <a:rPr lang="en-US" altLang="zh-TW" sz="1800" kern="0" dirty="0" smtClean="0">
                <a:cs typeface="Times New Roman" pitchFamily="18" charset="0"/>
              </a:rPr>
              <a:t>q</a:t>
            </a:r>
            <a:r>
              <a:rPr lang="en-US" altLang="zh-TW" sz="1800" kern="0" baseline="30000" dirty="0" smtClean="0">
                <a:cs typeface="Times New Roman" pitchFamily="18" charset="0"/>
              </a:rPr>
              <a:t>*</a:t>
            </a:r>
            <a:r>
              <a:rPr lang="zh-TW" altLang="en-US" sz="1800" kern="0" baseline="30000" dirty="0" smtClean="0">
                <a:cs typeface="Times New Roman" pitchFamily="18" charset="0"/>
              </a:rPr>
              <a:t> </a:t>
            </a:r>
            <a:r>
              <a:rPr lang="zh-TW" altLang="en-US" sz="1800" kern="0" dirty="0" smtClean="0">
                <a:cs typeface="Times New Roman" pitchFamily="18" charset="0"/>
              </a:rPr>
              <a:t>亦必定會落在</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的左側</a:t>
            </a:r>
            <a:r>
              <a:rPr lang="en-US" altLang="zh-TW" sz="1800" kern="0" dirty="0" smtClean="0">
                <a:cs typeface="Times New Roman" pitchFamily="18" charset="0"/>
              </a:rPr>
              <a:t>(</a:t>
            </a:r>
            <a:r>
              <a:rPr lang="zh-TW" altLang="en-US" sz="1800" kern="0" dirty="0" smtClean="0">
                <a:cs typeface="Times New Roman" pitchFamily="18" charset="0"/>
              </a:rPr>
              <a:t>右側</a:t>
            </a:r>
            <a:r>
              <a:rPr lang="en-US" altLang="zh-TW" sz="1800" kern="0" dirty="0" smtClean="0">
                <a:cs typeface="Times New Roman" pitchFamily="18" charset="0"/>
              </a:rPr>
              <a:t>)</a:t>
            </a:r>
            <a:r>
              <a:rPr lang="zh-TW" altLang="en-US" sz="1800" kern="0" dirty="0" smtClean="0">
                <a:cs typeface="Times New Roman" pitchFamily="18" charset="0"/>
              </a:rPr>
              <a:t>。</a:t>
            </a:r>
            <a:endParaRPr lang="en-US" altLang="zh-TW" sz="1800" kern="0" dirty="0" smtClean="0">
              <a:cs typeface="Times New Roman" pitchFamily="18" charset="0"/>
            </a:endParaRPr>
          </a:p>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6:</a:t>
            </a:r>
            <a:r>
              <a:rPr lang="en-US" altLang="zh-TW" sz="1800" kern="0" dirty="0" smtClean="0">
                <a:cs typeface="Times New Roman" pitchFamily="18" charset="0"/>
              </a:rPr>
              <a:t> </a:t>
            </a:r>
            <a:r>
              <a:rPr lang="zh-TW" altLang="en-US" sz="1800" kern="0" dirty="0" smtClean="0">
                <a:cs typeface="Times New Roman" pitchFamily="18" charset="0"/>
              </a:rPr>
              <a:t>若</a:t>
            </a:r>
            <a:r>
              <a:rPr lang="en-US" altLang="zh-TW" sz="1800" kern="0" dirty="0" smtClean="0">
                <a:solidFill>
                  <a:srgbClr val="3333FF"/>
                </a:solidFill>
                <a:cs typeface="Times New Roman" pitchFamily="18" charset="0"/>
              </a:rPr>
              <a:t>q</a:t>
            </a:r>
            <a:r>
              <a:rPr lang="en-US" altLang="zh-TW" sz="1800" kern="0" baseline="30000" dirty="0" smtClean="0">
                <a:solidFill>
                  <a:srgbClr val="3333FF"/>
                </a:solidFill>
                <a:cs typeface="Times New Roman" pitchFamily="18" charset="0"/>
              </a:rPr>
              <a:t>*</a:t>
            </a:r>
            <a:r>
              <a:rPr lang="zh-TW" altLang="en-US" sz="1800" kern="0" dirty="0" smtClean="0">
                <a:solidFill>
                  <a:srgbClr val="3333FF"/>
                </a:solidFill>
                <a:cs typeface="Times New Roman" pitchFamily="18" charset="0"/>
              </a:rPr>
              <a:t>落在</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的左側</a:t>
            </a:r>
            <a:r>
              <a:rPr lang="zh-TW" altLang="en-US" sz="1800" kern="0" dirty="0" smtClean="0">
                <a:cs typeface="Times New Roman" pitchFamily="18" charset="0"/>
              </a:rPr>
              <a:t>，則針對每個</a:t>
            </a:r>
            <a:r>
              <a:rPr lang="en-US" altLang="zh-TW" sz="1800" kern="0" dirty="0" smtClean="0">
                <a:solidFill>
                  <a:srgbClr val="3333FF"/>
                </a:solidFill>
                <a:cs typeface="Times New Roman" pitchFamily="18" charset="0"/>
              </a:rPr>
              <a:t>X</a:t>
            </a:r>
            <a:r>
              <a:rPr lang="zh-TW" altLang="en-US" sz="1800" kern="0" dirty="0" smtClean="0">
                <a:solidFill>
                  <a:srgbClr val="3333FF"/>
                </a:solidFill>
                <a:cs typeface="Times New Roman" pitchFamily="18" charset="0"/>
              </a:rPr>
              <a:t>軸值大於</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的等距點</a:t>
            </a:r>
            <a:r>
              <a:rPr lang="en-US" altLang="zh-TW" sz="1800" kern="0" dirty="0" smtClean="0">
                <a:cs typeface="Times New Roman" pitchFamily="18" charset="0"/>
              </a:rPr>
              <a:t>q</a:t>
            </a:r>
            <a:r>
              <a:rPr lang="en-US" altLang="zh-TW" sz="1800" kern="0" baseline="-30000" dirty="0" smtClean="0">
                <a:cs typeface="Times New Roman" pitchFamily="18" charset="0"/>
              </a:rPr>
              <a:t>i,i+1</a:t>
            </a:r>
            <a:r>
              <a:rPr lang="zh-TW" altLang="en-US" sz="1800" kern="0" dirty="0" smtClean="0">
                <a:cs typeface="Times New Roman" pitchFamily="18" charset="0"/>
              </a:rPr>
              <a:t>，刪除其對應點</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a:t>
            </a:r>
            <a:r>
              <a:rPr lang="en-US" altLang="zh-TW" sz="1800" kern="0" dirty="0" smtClean="0">
                <a:cs typeface="Times New Roman" pitchFamily="18" charset="0"/>
              </a:rPr>
              <a:t>p</a:t>
            </a:r>
            <a:r>
              <a:rPr lang="en-US" altLang="zh-TW" sz="1800" kern="0" baseline="-30000" dirty="0" smtClean="0">
                <a:cs typeface="Times New Roman" pitchFamily="18" charset="0"/>
              </a:rPr>
              <a:t>i+1</a:t>
            </a:r>
            <a:r>
              <a:rPr lang="zh-TW" altLang="en-US" sz="1800" kern="0" dirty="0" smtClean="0">
                <a:cs typeface="Times New Roman" pitchFamily="18" charset="0"/>
              </a:rPr>
              <a:t>中靠</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較近的點</a:t>
            </a:r>
            <a:r>
              <a:rPr lang="en-US" altLang="zh-TW" sz="1800" kern="0" dirty="0" smtClean="0">
                <a:cs typeface="Times New Roman" pitchFamily="18" charset="0"/>
              </a:rPr>
              <a:t>;</a:t>
            </a:r>
            <a:r>
              <a:rPr lang="zh-TW" altLang="en-US" sz="1800" kern="0" dirty="0" smtClean="0">
                <a:cs typeface="Times New Roman" pitchFamily="18" charset="0"/>
              </a:rPr>
              <a:t>反之，若</a:t>
            </a:r>
            <a:r>
              <a:rPr lang="en-US" altLang="zh-TW" sz="1800" kern="0" dirty="0" smtClean="0">
                <a:solidFill>
                  <a:srgbClr val="3333FF"/>
                </a:solidFill>
                <a:cs typeface="Times New Roman" pitchFamily="18" charset="0"/>
              </a:rPr>
              <a:t>q</a:t>
            </a:r>
            <a:r>
              <a:rPr lang="en-US" altLang="zh-TW" sz="1800" kern="0" baseline="30000" dirty="0" smtClean="0">
                <a:solidFill>
                  <a:srgbClr val="3333FF"/>
                </a:solidFill>
                <a:cs typeface="Times New Roman" pitchFamily="18" charset="0"/>
              </a:rPr>
              <a:t>*</a:t>
            </a:r>
            <a:r>
              <a:rPr lang="zh-TW" altLang="en-US" sz="1800" kern="0" dirty="0" smtClean="0">
                <a:solidFill>
                  <a:srgbClr val="3333FF"/>
                </a:solidFill>
                <a:cs typeface="Times New Roman" pitchFamily="18" charset="0"/>
              </a:rPr>
              <a:t>落在</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的右側</a:t>
            </a:r>
            <a:r>
              <a:rPr lang="zh-TW" altLang="en-US" sz="1800" kern="0" dirty="0" smtClean="0">
                <a:cs typeface="Times New Roman" pitchFamily="18" charset="0"/>
              </a:rPr>
              <a:t>，則針對每個</a:t>
            </a:r>
            <a:r>
              <a:rPr lang="en-US" altLang="zh-TW" sz="1800" kern="0" dirty="0" smtClean="0">
                <a:solidFill>
                  <a:srgbClr val="3333FF"/>
                </a:solidFill>
                <a:cs typeface="Times New Roman" pitchFamily="18" charset="0"/>
              </a:rPr>
              <a:t>X</a:t>
            </a:r>
            <a:r>
              <a:rPr lang="zh-TW" altLang="en-US" sz="1800" kern="0" dirty="0" smtClean="0">
                <a:solidFill>
                  <a:srgbClr val="3333FF"/>
                </a:solidFill>
                <a:cs typeface="Times New Roman" pitchFamily="18" charset="0"/>
              </a:rPr>
              <a:t>軸值小於</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的等距點</a:t>
            </a:r>
            <a:r>
              <a:rPr lang="en-US" altLang="zh-TW" sz="1800" kern="0" dirty="0" smtClean="0">
                <a:cs typeface="Times New Roman" pitchFamily="18" charset="0"/>
              </a:rPr>
              <a:t>q</a:t>
            </a:r>
            <a:r>
              <a:rPr lang="en-US" altLang="zh-TW" sz="1800" kern="0" baseline="-30000" dirty="0" smtClean="0">
                <a:cs typeface="Times New Roman" pitchFamily="18" charset="0"/>
              </a:rPr>
              <a:t>i,i+1</a:t>
            </a:r>
            <a:r>
              <a:rPr lang="zh-TW" altLang="en-US" sz="1800" kern="0" dirty="0" smtClean="0">
                <a:cs typeface="Times New Roman" pitchFamily="18" charset="0"/>
              </a:rPr>
              <a:t>，刪除其對應點</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a:t>
            </a:r>
            <a:r>
              <a:rPr lang="en-US" altLang="zh-TW" sz="1800" kern="0" dirty="0" smtClean="0">
                <a:cs typeface="Times New Roman" pitchFamily="18" charset="0"/>
              </a:rPr>
              <a:t>p</a:t>
            </a:r>
            <a:r>
              <a:rPr lang="en-US" altLang="zh-TW" sz="1800" kern="0" baseline="-30000" dirty="0" smtClean="0">
                <a:cs typeface="Times New Roman" pitchFamily="18" charset="0"/>
              </a:rPr>
              <a:t>i+1</a:t>
            </a:r>
            <a:r>
              <a:rPr lang="zh-TW" altLang="en-US" sz="1800" kern="0" dirty="0" smtClean="0">
                <a:cs typeface="Times New Roman" pitchFamily="18" charset="0"/>
              </a:rPr>
              <a:t>中靠</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較近的點。</a:t>
            </a:r>
            <a:endParaRPr lang="zh-TW" altLang="en-US" sz="1800" kern="0" dirty="0" smtClean="0"/>
          </a:p>
        </p:txBody>
      </p:sp>
      <p:sp>
        <p:nvSpPr>
          <p:cNvPr id="31" name="Oval 8"/>
          <p:cNvSpPr>
            <a:spLocks noChangeArrowheads="1"/>
          </p:cNvSpPr>
          <p:nvPr/>
        </p:nvSpPr>
        <p:spPr bwMode="auto">
          <a:xfrm>
            <a:off x="5797550"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32" name="文字方塊 31"/>
          <p:cNvSpPr txBox="1">
            <a:spLocks noChangeArrowheads="1"/>
          </p:cNvSpPr>
          <p:nvPr/>
        </p:nvSpPr>
        <p:spPr bwMode="auto">
          <a:xfrm>
            <a:off x="5646738" y="346075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1800">
                <a:latin typeface="Times New Roman" pitchFamily="18" charset="0"/>
                <a:cs typeface="Times New Roman" pitchFamily="18" charset="0"/>
              </a:rPr>
              <a:t>q</a:t>
            </a:r>
            <a:r>
              <a:rPr lang="en-US" altLang="zh-TW" sz="1800" baseline="-25000">
                <a:latin typeface="Times New Roman" pitchFamily="18" charset="0"/>
                <a:cs typeface="Times New Roman" pitchFamily="18" charset="0"/>
              </a:rPr>
              <a:t>j</a:t>
            </a:r>
            <a:endParaRPr lang="zh-TW" altLang="en-US" sz="18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8"/>
                                        </p:tgtEl>
                                        <p:attrNameLst>
                                          <p:attrName>style.visibility</p:attrName>
                                        </p:attrNameLst>
                                      </p:cBhvr>
                                      <p:to>
                                        <p:strVal val="visible"/>
                                      </p:to>
                                    </p:set>
                                    <p:anim calcmode="lin" valueType="num">
                                      <p:cBhvr additive="base">
                                        <p:cTn id="13" dur="500" fill="hold"/>
                                        <p:tgtEl>
                                          <p:spTgt spid="92168"/>
                                        </p:tgtEl>
                                        <p:attrNameLst>
                                          <p:attrName>ppt_x</p:attrName>
                                        </p:attrNameLst>
                                      </p:cBhvr>
                                      <p:tavLst>
                                        <p:tav tm="0">
                                          <p:val>
                                            <p:strVal val="#ppt_x"/>
                                          </p:val>
                                        </p:tav>
                                        <p:tav tm="100000">
                                          <p:val>
                                            <p:strVal val="#ppt_x"/>
                                          </p:val>
                                        </p:tav>
                                      </p:tavLst>
                                    </p:anim>
                                    <p:anim calcmode="lin" valueType="num">
                                      <p:cBhvr additive="base">
                                        <p:cTn id="14" dur="500" fill="hold"/>
                                        <p:tgtEl>
                                          <p:spTgt spid="9216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175"/>
                                        </p:tgtEl>
                                        <p:attrNameLst>
                                          <p:attrName>style.visibility</p:attrName>
                                        </p:attrNameLst>
                                      </p:cBhvr>
                                      <p:to>
                                        <p:strVal val="visible"/>
                                      </p:to>
                                    </p:set>
                                    <p:anim calcmode="lin" valueType="num">
                                      <p:cBhvr additive="base">
                                        <p:cTn id="17" dur="500" fill="hold"/>
                                        <p:tgtEl>
                                          <p:spTgt spid="92175"/>
                                        </p:tgtEl>
                                        <p:attrNameLst>
                                          <p:attrName>ppt_x</p:attrName>
                                        </p:attrNameLst>
                                      </p:cBhvr>
                                      <p:tavLst>
                                        <p:tav tm="0">
                                          <p:val>
                                            <p:strVal val="#ppt_x"/>
                                          </p:val>
                                        </p:tav>
                                        <p:tav tm="100000">
                                          <p:val>
                                            <p:strVal val="#ppt_x"/>
                                          </p:val>
                                        </p:tav>
                                      </p:tavLst>
                                    </p:anim>
                                    <p:anim calcmode="lin" valueType="num">
                                      <p:cBhvr additive="base">
                                        <p:cTn id="18" dur="500" fill="hold"/>
                                        <p:tgtEl>
                                          <p:spTgt spid="9217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2182"/>
                                        </p:tgtEl>
                                        <p:attrNameLst>
                                          <p:attrName>style.visibility</p:attrName>
                                        </p:attrNameLst>
                                      </p:cBhvr>
                                      <p:to>
                                        <p:strVal val="visible"/>
                                      </p:to>
                                    </p:set>
                                    <p:anim calcmode="lin" valueType="num">
                                      <p:cBhvr additive="base">
                                        <p:cTn id="37" dur="500" fill="hold"/>
                                        <p:tgtEl>
                                          <p:spTgt spid="92182"/>
                                        </p:tgtEl>
                                        <p:attrNameLst>
                                          <p:attrName>ppt_x</p:attrName>
                                        </p:attrNameLst>
                                      </p:cBhvr>
                                      <p:tavLst>
                                        <p:tav tm="0">
                                          <p:val>
                                            <p:strVal val="#ppt_x"/>
                                          </p:val>
                                        </p:tav>
                                        <p:tav tm="100000">
                                          <p:val>
                                            <p:strVal val="#ppt_x"/>
                                          </p:val>
                                        </p:tav>
                                      </p:tavLst>
                                    </p:anim>
                                    <p:anim calcmode="lin" valueType="num">
                                      <p:cBhvr additive="base">
                                        <p:cTn id="38" dur="500" fill="hold"/>
                                        <p:tgtEl>
                                          <p:spTgt spid="9218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2181"/>
                                        </p:tgtEl>
                                        <p:attrNameLst>
                                          <p:attrName>style.visibility</p:attrName>
                                        </p:attrNameLst>
                                      </p:cBhvr>
                                      <p:to>
                                        <p:strVal val="visible"/>
                                      </p:to>
                                    </p:set>
                                    <p:anim calcmode="lin" valueType="num">
                                      <p:cBhvr additive="base">
                                        <p:cTn id="57" dur="500" fill="hold"/>
                                        <p:tgtEl>
                                          <p:spTgt spid="92181"/>
                                        </p:tgtEl>
                                        <p:attrNameLst>
                                          <p:attrName>ppt_x</p:attrName>
                                        </p:attrNameLst>
                                      </p:cBhvr>
                                      <p:tavLst>
                                        <p:tav tm="0">
                                          <p:val>
                                            <p:strVal val="#ppt_x"/>
                                          </p:val>
                                        </p:tav>
                                        <p:tav tm="100000">
                                          <p:val>
                                            <p:strVal val="#ppt_x"/>
                                          </p:val>
                                        </p:tav>
                                      </p:tavLst>
                                    </p:anim>
                                    <p:anim calcmode="lin" valueType="num">
                                      <p:cBhvr additive="base">
                                        <p:cTn id="58" dur="500" fill="hold"/>
                                        <p:tgtEl>
                                          <p:spTgt spid="92181"/>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2179"/>
                                        </p:tgtEl>
                                        <p:attrNameLst>
                                          <p:attrName>style.visibility</p:attrName>
                                        </p:attrNameLst>
                                      </p:cBhvr>
                                      <p:to>
                                        <p:strVal val="visible"/>
                                      </p:to>
                                    </p:set>
                                    <p:anim calcmode="lin" valueType="num">
                                      <p:cBhvr additive="base">
                                        <p:cTn id="67" dur="500" fill="hold"/>
                                        <p:tgtEl>
                                          <p:spTgt spid="92179"/>
                                        </p:tgtEl>
                                        <p:attrNameLst>
                                          <p:attrName>ppt_x</p:attrName>
                                        </p:attrNameLst>
                                      </p:cBhvr>
                                      <p:tavLst>
                                        <p:tav tm="0">
                                          <p:val>
                                            <p:strVal val="#ppt_x"/>
                                          </p:val>
                                        </p:tav>
                                        <p:tav tm="100000">
                                          <p:val>
                                            <p:strVal val="#ppt_x"/>
                                          </p:val>
                                        </p:tav>
                                      </p:tavLst>
                                    </p:anim>
                                    <p:anim calcmode="lin" valueType="num">
                                      <p:cBhvr additive="base">
                                        <p:cTn id="68" dur="500" fill="hold"/>
                                        <p:tgtEl>
                                          <p:spTgt spid="9217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2170"/>
                                        </p:tgtEl>
                                        <p:attrNameLst>
                                          <p:attrName>style.visibility</p:attrName>
                                        </p:attrNameLst>
                                      </p:cBhvr>
                                      <p:to>
                                        <p:strVal val="visible"/>
                                      </p:to>
                                    </p:set>
                                    <p:anim calcmode="lin" valueType="num">
                                      <p:cBhvr additive="base">
                                        <p:cTn id="73" dur="500" fill="hold"/>
                                        <p:tgtEl>
                                          <p:spTgt spid="92170"/>
                                        </p:tgtEl>
                                        <p:attrNameLst>
                                          <p:attrName>ppt_x</p:attrName>
                                        </p:attrNameLst>
                                      </p:cBhvr>
                                      <p:tavLst>
                                        <p:tav tm="0">
                                          <p:val>
                                            <p:strVal val="#ppt_x"/>
                                          </p:val>
                                        </p:tav>
                                        <p:tav tm="100000">
                                          <p:val>
                                            <p:strVal val="#ppt_x"/>
                                          </p:val>
                                        </p:tav>
                                      </p:tavLst>
                                    </p:anim>
                                    <p:anim calcmode="lin" valueType="num">
                                      <p:cBhvr additive="base">
                                        <p:cTn id="74" dur="500" fill="hold"/>
                                        <p:tgtEl>
                                          <p:spTgt spid="9217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2176"/>
                                        </p:tgtEl>
                                        <p:attrNameLst>
                                          <p:attrName>style.visibility</p:attrName>
                                        </p:attrNameLst>
                                      </p:cBhvr>
                                      <p:to>
                                        <p:strVal val="visible"/>
                                      </p:to>
                                    </p:set>
                                    <p:anim calcmode="lin" valueType="num">
                                      <p:cBhvr additive="base">
                                        <p:cTn id="77" dur="500" fill="hold"/>
                                        <p:tgtEl>
                                          <p:spTgt spid="92176"/>
                                        </p:tgtEl>
                                        <p:attrNameLst>
                                          <p:attrName>ppt_x</p:attrName>
                                        </p:attrNameLst>
                                      </p:cBhvr>
                                      <p:tavLst>
                                        <p:tav tm="0">
                                          <p:val>
                                            <p:strVal val="#ppt_x"/>
                                          </p:val>
                                        </p:tav>
                                        <p:tav tm="100000">
                                          <p:val>
                                            <p:strVal val="#ppt_x"/>
                                          </p:val>
                                        </p:tav>
                                      </p:tavLst>
                                    </p:anim>
                                    <p:anim calcmode="lin" valueType="num">
                                      <p:cBhvr additive="base">
                                        <p:cTn id="78" dur="500" fill="hold"/>
                                        <p:tgtEl>
                                          <p:spTgt spid="9217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2172"/>
                                        </p:tgtEl>
                                        <p:attrNameLst>
                                          <p:attrName>style.visibility</p:attrName>
                                        </p:attrNameLst>
                                      </p:cBhvr>
                                      <p:to>
                                        <p:strVal val="visible"/>
                                      </p:to>
                                    </p:set>
                                    <p:anim calcmode="lin" valueType="num">
                                      <p:cBhvr additive="base">
                                        <p:cTn id="81" dur="500" fill="hold"/>
                                        <p:tgtEl>
                                          <p:spTgt spid="92172"/>
                                        </p:tgtEl>
                                        <p:attrNameLst>
                                          <p:attrName>ppt_x</p:attrName>
                                        </p:attrNameLst>
                                      </p:cBhvr>
                                      <p:tavLst>
                                        <p:tav tm="0">
                                          <p:val>
                                            <p:strVal val="#ppt_x"/>
                                          </p:val>
                                        </p:tav>
                                        <p:tav tm="100000">
                                          <p:val>
                                            <p:strVal val="#ppt_x"/>
                                          </p:val>
                                        </p:tav>
                                      </p:tavLst>
                                    </p:anim>
                                    <p:anim calcmode="lin" valueType="num">
                                      <p:cBhvr additive="base">
                                        <p:cTn id="82" dur="500" fill="hold"/>
                                        <p:tgtEl>
                                          <p:spTgt spid="9217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2178"/>
                                        </p:tgtEl>
                                        <p:attrNameLst>
                                          <p:attrName>style.visibility</p:attrName>
                                        </p:attrNameLst>
                                      </p:cBhvr>
                                      <p:to>
                                        <p:strVal val="visible"/>
                                      </p:to>
                                    </p:set>
                                    <p:anim calcmode="lin" valueType="num">
                                      <p:cBhvr additive="base">
                                        <p:cTn id="85" dur="500" fill="hold"/>
                                        <p:tgtEl>
                                          <p:spTgt spid="92178"/>
                                        </p:tgtEl>
                                        <p:attrNameLst>
                                          <p:attrName>ppt_x</p:attrName>
                                        </p:attrNameLst>
                                      </p:cBhvr>
                                      <p:tavLst>
                                        <p:tav tm="0">
                                          <p:val>
                                            <p:strVal val="#ppt_x"/>
                                          </p:val>
                                        </p:tav>
                                        <p:tav tm="100000">
                                          <p:val>
                                            <p:strVal val="#ppt_x"/>
                                          </p:val>
                                        </p:tav>
                                      </p:tavLst>
                                    </p:anim>
                                    <p:anim calcmode="lin" valueType="num">
                                      <p:cBhvr additive="base">
                                        <p:cTn id="86" dur="500" fill="hold"/>
                                        <p:tgtEl>
                                          <p:spTgt spid="9217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92173"/>
                                        </p:tgtEl>
                                        <p:attrNameLst>
                                          <p:attrName>style.visibility</p:attrName>
                                        </p:attrNameLst>
                                      </p:cBhvr>
                                      <p:to>
                                        <p:strVal val="visible"/>
                                      </p:to>
                                    </p:set>
                                    <p:anim calcmode="lin" valueType="num">
                                      <p:cBhvr additive="base">
                                        <p:cTn id="89" dur="500" fill="hold"/>
                                        <p:tgtEl>
                                          <p:spTgt spid="92173"/>
                                        </p:tgtEl>
                                        <p:attrNameLst>
                                          <p:attrName>ppt_x</p:attrName>
                                        </p:attrNameLst>
                                      </p:cBhvr>
                                      <p:tavLst>
                                        <p:tav tm="0">
                                          <p:val>
                                            <p:strVal val="#ppt_x"/>
                                          </p:val>
                                        </p:tav>
                                        <p:tav tm="100000">
                                          <p:val>
                                            <p:strVal val="#ppt_x"/>
                                          </p:val>
                                        </p:tav>
                                      </p:tavLst>
                                    </p:anim>
                                    <p:anim calcmode="lin" valueType="num">
                                      <p:cBhvr additive="base">
                                        <p:cTn id="90" dur="500" fill="hold"/>
                                        <p:tgtEl>
                                          <p:spTgt spid="9217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2177"/>
                                        </p:tgtEl>
                                        <p:attrNameLst>
                                          <p:attrName>style.visibility</p:attrName>
                                        </p:attrNameLst>
                                      </p:cBhvr>
                                      <p:to>
                                        <p:strVal val="visible"/>
                                      </p:to>
                                    </p:set>
                                    <p:anim calcmode="lin" valueType="num">
                                      <p:cBhvr additive="base">
                                        <p:cTn id="93" dur="500" fill="hold"/>
                                        <p:tgtEl>
                                          <p:spTgt spid="92177"/>
                                        </p:tgtEl>
                                        <p:attrNameLst>
                                          <p:attrName>ppt_x</p:attrName>
                                        </p:attrNameLst>
                                      </p:cBhvr>
                                      <p:tavLst>
                                        <p:tav tm="0">
                                          <p:val>
                                            <p:strVal val="#ppt_x"/>
                                          </p:val>
                                        </p:tav>
                                        <p:tav tm="100000">
                                          <p:val>
                                            <p:strVal val="#ppt_x"/>
                                          </p:val>
                                        </p:tav>
                                      </p:tavLst>
                                    </p:anim>
                                    <p:anim calcmode="lin" valueType="num">
                                      <p:cBhvr additive="base">
                                        <p:cTn id="94" dur="500" fill="hold"/>
                                        <p:tgtEl>
                                          <p:spTgt spid="92177"/>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additive="base">
                                        <p:cTn id="99" dur="500" fill="hold"/>
                                        <p:tgtEl>
                                          <p:spTgt spid="4"/>
                                        </p:tgtEl>
                                        <p:attrNameLst>
                                          <p:attrName>ppt_x</p:attrName>
                                        </p:attrNameLst>
                                      </p:cBhvr>
                                      <p:tavLst>
                                        <p:tav tm="0">
                                          <p:val>
                                            <p:strVal val="#ppt_x"/>
                                          </p:val>
                                        </p:tav>
                                        <p:tav tm="100000">
                                          <p:val>
                                            <p:strVal val="#ppt_x"/>
                                          </p:val>
                                        </p:tav>
                                      </p:tavLst>
                                    </p:anim>
                                    <p:anim calcmode="lin" valueType="num">
                                      <p:cBhvr additive="base">
                                        <p:cTn id="10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nimBg="1"/>
      <p:bldP spid="92170" grpId="0" animBg="1"/>
      <p:bldP spid="92172" grpId="0" animBg="1"/>
      <p:bldP spid="92173" grpId="0" animBg="1"/>
      <p:bldP spid="92175" grpId="0"/>
      <p:bldP spid="92176" grpId="0"/>
      <p:bldP spid="92177" grpId="0"/>
      <p:bldP spid="92178" grpId="0"/>
      <p:bldP spid="92179" grpId="0"/>
      <p:bldP spid="92181" grpId="0"/>
      <p:bldP spid="92182" grpId="0"/>
      <p:bldP spid="24" grpId="0" animBg="1"/>
      <p:bldP spid="25" grpId="0" animBg="1"/>
      <p:bldP spid="27" grpId="0" animBg="1"/>
      <p:bldP spid="28" grpId="0" animBg="1"/>
      <p:bldP spid="3" grpId="0"/>
      <p:bldP spid="30" grpId="0" animBg="1"/>
      <p:bldP spid="31" grpId="0" animBg="1"/>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p:txBody>
          <a:bodyPr/>
          <a:lstStyle/>
          <a:p>
            <a:pPr eaLnBrk="1" hangingPunct="1">
              <a:lnSpc>
                <a:spcPct val="90000"/>
              </a:lnSpc>
            </a:pPr>
            <a:endParaRPr lang="en-US" altLang="zh-TW" sz="2800" smtClean="0">
              <a:cs typeface="Times New Roman" pitchFamily="18" charset="0"/>
            </a:endParaRPr>
          </a:p>
          <a:p>
            <a:pPr eaLnBrk="1" hangingPunct="1">
              <a:lnSpc>
                <a:spcPct val="90000"/>
              </a:lnSpc>
            </a:pPr>
            <a:r>
              <a:rPr lang="zh-TW" altLang="en-US" sz="2800" smtClean="0">
                <a:cs typeface="Times New Roman" pitchFamily="18" charset="0"/>
              </a:rPr>
              <a:t>限制的一圓心演算法使用刪尋策略解決問題，在每個迭代均刪除一部份輸入資料。由於每個迭代均有</a:t>
            </a:r>
            <a:r>
              <a:rPr lang="zh-TW" altLang="en-US" sz="2800" smtClean="0">
                <a:cs typeface="Times New Roman" pitchFamily="18" charset="0"/>
                <a:sym typeface="Symbol" pitchFamily="18" charset="2"/>
              </a:rPr>
              <a:t></a:t>
            </a:r>
            <a:r>
              <a:rPr lang="en-US" altLang="zh-TW" sz="2800" smtClean="0">
                <a:cs typeface="Times New Roman" pitchFamily="18" charset="0"/>
                <a:sym typeface="Symbol" pitchFamily="18" charset="2"/>
              </a:rPr>
              <a:t>n/4</a:t>
            </a:r>
            <a:r>
              <a:rPr lang="zh-TW" altLang="en-US" sz="2800" smtClean="0">
                <a:cs typeface="Times New Roman" pitchFamily="18" charset="0"/>
                <a:sym typeface="Symbol" pitchFamily="18" charset="2"/>
              </a:rPr>
              <a:t></a:t>
            </a:r>
            <a:r>
              <a:rPr lang="zh-TW" altLang="en-US" sz="2800" smtClean="0">
                <a:cs typeface="Times New Roman" pitchFamily="18" charset="0"/>
              </a:rPr>
              <a:t>個等距點在</a:t>
            </a:r>
            <a:r>
              <a:rPr lang="en-US" altLang="zh-TW" sz="2800" smtClean="0">
                <a:cs typeface="Times New Roman" pitchFamily="18" charset="0"/>
              </a:rPr>
              <a:t>q</a:t>
            </a:r>
            <a:r>
              <a:rPr lang="en-US" altLang="zh-TW" sz="2800" baseline="-25000" smtClean="0">
                <a:cs typeface="Times New Roman" pitchFamily="18" charset="0"/>
              </a:rPr>
              <a:t>m</a:t>
            </a:r>
            <a:r>
              <a:rPr lang="zh-TW" altLang="en-US" sz="2800" smtClean="0">
                <a:cs typeface="Times New Roman" pitchFamily="18" charset="0"/>
              </a:rPr>
              <a:t>的左方</a:t>
            </a:r>
            <a:r>
              <a:rPr lang="en-US" altLang="zh-TW" sz="2800" smtClean="0">
                <a:cs typeface="Times New Roman" pitchFamily="18" charset="0"/>
              </a:rPr>
              <a:t>(</a:t>
            </a:r>
            <a:r>
              <a:rPr lang="zh-TW" altLang="en-US" sz="2800" smtClean="0">
                <a:cs typeface="Times New Roman" pitchFamily="18" charset="0"/>
              </a:rPr>
              <a:t>或右方</a:t>
            </a:r>
            <a:r>
              <a:rPr lang="en-US" altLang="zh-TW" sz="2800" smtClean="0">
                <a:cs typeface="Times New Roman" pitchFamily="18" charset="0"/>
              </a:rPr>
              <a:t>)</a:t>
            </a:r>
            <a:r>
              <a:rPr lang="zh-TW" altLang="en-US" sz="2800" smtClean="0">
                <a:cs typeface="Times New Roman" pitchFamily="18" charset="0"/>
              </a:rPr>
              <a:t>，故演算法每次迭代均可刪除</a:t>
            </a:r>
            <a:r>
              <a:rPr lang="zh-TW" altLang="en-US" sz="2800" smtClean="0">
                <a:cs typeface="Times New Roman" pitchFamily="18" charset="0"/>
                <a:sym typeface="Symbol" pitchFamily="18" charset="2"/>
              </a:rPr>
              <a:t></a:t>
            </a:r>
            <a:r>
              <a:rPr lang="en-US" altLang="zh-TW" sz="2800" smtClean="0">
                <a:cs typeface="Times New Roman" pitchFamily="18" charset="0"/>
                <a:sym typeface="Symbol" pitchFamily="18" charset="2"/>
              </a:rPr>
              <a:t>n/4</a:t>
            </a:r>
            <a:r>
              <a:rPr lang="zh-TW" altLang="en-US" sz="2800" smtClean="0">
                <a:cs typeface="Times New Roman" pitchFamily="18" charset="0"/>
                <a:sym typeface="Symbol" pitchFamily="18" charset="2"/>
              </a:rPr>
              <a:t></a:t>
            </a:r>
            <a:r>
              <a:rPr lang="zh-TW" altLang="en-US" sz="2800" smtClean="0">
                <a:cs typeface="Times New Roman" pitchFamily="18" charset="0"/>
              </a:rPr>
              <a:t>個點。</a:t>
            </a:r>
            <a:endParaRPr lang="en-US" altLang="zh-TW" sz="2800" smtClean="0">
              <a:cs typeface="Times New Roman" pitchFamily="18" charset="0"/>
            </a:endParaRPr>
          </a:p>
          <a:p>
            <a:pPr eaLnBrk="1" hangingPunct="1">
              <a:lnSpc>
                <a:spcPct val="90000"/>
              </a:lnSpc>
            </a:pPr>
            <a:r>
              <a:rPr lang="zh-TW" altLang="en-US" sz="2800" smtClean="0">
                <a:cs typeface="Times New Roman" pitchFamily="18" charset="0"/>
              </a:rPr>
              <a:t>由於步驟</a:t>
            </a:r>
            <a:r>
              <a:rPr lang="en-US" altLang="zh-TW" sz="2800" smtClean="0">
                <a:cs typeface="Times New Roman" pitchFamily="18" charset="0"/>
              </a:rPr>
              <a:t>2-6</a:t>
            </a:r>
            <a:r>
              <a:rPr lang="zh-TW" altLang="en-US" sz="2800" smtClean="0">
                <a:cs typeface="Times New Roman" pitchFamily="18" charset="0"/>
              </a:rPr>
              <a:t>的時間複雜度均為</a:t>
            </a:r>
            <a:r>
              <a:rPr lang="en-US" altLang="zh-TW" sz="2800" smtClean="0">
                <a:cs typeface="Times New Roman" pitchFamily="18" charset="0"/>
              </a:rPr>
              <a:t>O(n)</a:t>
            </a:r>
            <a:r>
              <a:rPr lang="zh-TW" altLang="en-US" sz="2800" smtClean="0">
                <a:cs typeface="Times New Roman" pitchFamily="18" charset="0"/>
              </a:rPr>
              <a:t>，根據前述「一般刪尋演算法時間複雜度」的說明，限制的一圓心演算法的時間複雜度為</a:t>
            </a:r>
            <a:r>
              <a:rPr lang="en-US" altLang="zh-TW" sz="2800" smtClean="0">
                <a:cs typeface="Times New Roman" pitchFamily="18" charset="0"/>
              </a:rPr>
              <a:t/>
            </a:r>
            <a:br>
              <a:rPr lang="en-US" altLang="zh-TW" sz="2800" smtClean="0">
                <a:cs typeface="Times New Roman" pitchFamily="18" charset="0"/>
              </a:rPr>
            </a:br>
            <a:r>
              <a:rPr lang="en-US" altLang="zh-TW" sz="2800" smtClean="0">
                <a:cs typeface="Times New Roman" pitchFamily="18" charset="0"/>
              </a:rPr>
              <a:t/>
            </a:r>
            <a:br>
              <a:rPr lang="en-US" altLang="zh-TW" sz="2800" smtClean="0">
                <a:cs typeface="Times New Roman" pitchFamily="18" charset="0"/>
              </a:rPr>
            </a:br>
            <a:r>
              <a:rPr lang="en-US" altLang="zh-TW" sz="2800" smtClean="0">
                <a:cs typeface="Times New Roman" pitchFamily="18" charset="0"/>
              </a:rPr>
              <a:t>T(n)=T(3n/4)+cn=O(n)</a:t>
            </a:r>
            <a:endParaRPr lang="en-US" altLang="zh-TW" sz="2800" smtClean="0">
              <a:cs typeface="Times New Roman" pitchFamily="18" charset="0"/>
              <a:sym typeface="Symbol" pitchFamily="18" charset="2"/>
            </a:endParaRPr>
          </a:p>
          <a:p>
            <a:pPr eaLnBrk="1" hangingPunct="1">
              <a:lnSpc>
                <a:spcPct val="90000"/>
              </a:lnSpc>
            </a:pPr>
            <a:endParaRPr lang="en-US" altLang="zh-TW" sz="2800" smtClean="0">
              <a:cs typeface="Times New Roman" pitchFamily="18" charset="0"/>
              <a:sym typeface="Symbol" pitchFamily="18" charset="2"/>
            </a:endParaRPr>
          </a:p>
        </p:txBody>
      </p:sp>
      <p:sp>
        <p:nvSpPr>
          <p:cNvPr id="95235" name="Rectangle 2"/>
          <p:cNvSpPr>
            <a:spLocks noGrp="1" noChangeArrowheads="1"/>
          </p:cNvSpPr>
          <p:nvPr>
            <p:ph type="title"/>
          </p:nvPr>
        </p:nvSpPr>
        <p:spPr>
          <a:xfrm>
            <a:off x="1187450" y="620713"/>
            <a:ext cx="7793038" cy="1143000"/>
          </a:xfrm>
        </p:spPr>
        <p:txBody>
          <a:bodyPr/>
          <a:lstStyle/>
          <a:p>
            <a:pPr eaLnBrk="1" hangingPunct="1"/>
            <a:r>
              <a:rPr lang="zh-TW" altLang="en-US" sz="3600" smtClean="0">
                <a:latin typeface="Times New Roman" pitchFamily="18" charset="0"/>
                <a:cs typeface="Times New Roman" pitchFamily="18" charset="0"/>
              </a:rPr>
              <a:t>限制的一圓心演算法時間複雜度分析</a:t>
            </a:r>
            <a:endParaRPr lang="zh-TW" altLang="en-US" sz="3600" smtClean="0">
              <a:cs typeface="Times New Roman" pitchFamily="18" charset="0"/>
            </a:endParaRPr>
          </a:p>
        </p:txBody>
      </p:sp>
      <p:sp>
        <p:nvSpPr>
          <p:cNvPr id="9523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F6B45EC-C34C-49D6-999A-2363FAEBD03C}" type="slidenum">
              <a:rPr kumimoji="0" lang="en-US" altLang="zh-TW" sz="1400" smtClean="0">
                <a:latin typeface="Arial" charset="0"/>
              </a:rPr>
              <a:pPr eaLnBrk="1" hangingPunct="1">
                <a:spcBef>
                  <a:spcPct val="0"/>
                </a:spcBef>
                <a:buClrTx/>
                <a:buSzTx/>
                <a:buFontTx/>
                <a:buNone/>
              </a:pPr>
              <a:t>29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0">
                                            <p:txEl>
                                              <p:pRg st="2" end="2"/>
                                            </p:txEl>
                                          </p:spTgt>
                                        </p:tgtEl>
                                        <p:attrNameLst>
                                          <p:attrName>style.visibility</p:attrName>
                                        </p:attrNameLst>
                                      </p:cBhvr>
                                      <p:to>
                                        <p:strVal val="visible"/>
                                      </p:to>
                                    </p:set>
                                    <p:anim calcmode="lin" valueType="num">
                                      <p:cBhvr additive="base">
                                        <p:cTn id="13" dur="500" fill="hold"/>
                                        <p:tgtEl>
                                          <p:spTgt spid="942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zh-TW" altLang="en-US" smtClean="0"/>
              <a:t>刪尋解題策略</a:t>
            </a:r>
          </a:p>
        </p:txBody>
      </p:sp>
      <p:sp>
        <p:nvSpPr>
          <p:cNvPr id="69635" name="Rectangle 3"/>
          <p:cNvSpPr>
            <a:spLocks noGrp="1" noChangeArrowheads="1"/>
          </p:cNvSpPr>
          <p:nvPr>
            <p:ph type="body" idx="1"/>
          </p:nvPr>
        </p:nvSpPr>
        <p:spPr>
          <a:xfrm>
            <a:off x="827088" y="2017713"/>
            <a:ext cx="8128000" cy="4114800"/>
          </a:xfrm>
        </p:spPr>
        <p:txBody>
          <a:bodyPr/>
          <a:lstStyle/>
          <a:p>
            <a:pPr eaLnBrk="1" hangingPunct="1">
              <a:lnSpc>
                <a:spcPct val="90000"/>
              </a:lnSpc>
            </a:pPr>
            <a:r>
              <a:rPr lang="zh-TW" altLang="en-US" sz="2800" smtClean="0"/>
              <a:t>刪尋</a:t>
            </a:r>
            <a:r>
              <a:rPr lang="en-US" altLang="zh-TW" sz="2800" smtClean="0"/>
              <a:t>(prune-and-search)</a:t>
            </a:r>
            <a:r>
              <a:rPr lang="zh-TW" altLang="en-US" sz="2800" smtClean="0"/>
              <a:t>解題策略使用多次</a:t>
            </a:r>
            <a:r>
              <a:rPr lang="zh-TW" altLang="en-US" sz="2800" smtClean="0">
                <a:solidFill>
                  <a:srgbClr val="3333FF"/>
                </a:solidFill>
              </a:rPr>
              <a:t>迭代</a:t>
            </a:r>
            <a:r>
              <a:rPr lang="en-US" altLang="zh-TW" sz="2800" smtClean="0">
                <a:solidFill>
                  <a:srgbClr val="3333FF"/>
                </a:solidFill>
              </a:rPr>
              <a:t>(iteration)</a:t>
            </a:r>
            <a:r>
              <a:rPr lang="zh-TW" altLang="en-US" sz="2800" smtClean="0"/>
              <a:t>解決問題。</a:t>
            </a:r>
            <a:endParaRPr lang="en-US" altLang="zh-TW" sz="2800" smtClean="0"/>
          </a:p>
          <a:p>
            <a:pPr eaLnBrk="1" hangingPunct="1">
              <a:lnSpc>
                <a:spcPct val="90000"/>
              </a:lnSpc>
            </a:pPr>
            <a:endParaRPr lang="en-US" altLang="zh-TW" sz="2800" smtClean="0"/>
          </a:p>
          <a:p>
            <a:pPr eaLnBrk="1" hangingPunct="1">
              <a:lnSpc>
                <a:spcPct val="90000"/>
              </a:lnSpc>
            </a:pPr>
            <a:r>
              <a:rPr lang="zh-TW" altLang="en-US" sz="2800" smtClean="0"/>
              <a:t>在每次迭代都</a:t>
            </a:r>
            <a:r>
              <a:rPr lang="zh-TW" altLang="en-US" sz="2800" smtClean="0">
                <a:solidFill>
                  <a:srgbClr val="3333FF"/>
                </a:solidFill>
              </a:rPr>
              <a:t>刪除</a:t>
            </a:r>
            <a:r>
              <a:rPr lang="en-US" altLang="zh-TW" sz="2800" smtClean="0">
                <a:solidFill>
                  <a:srgbClr val="3333FF"/>
                </a:solidFill>
              </a:rPr>
              <a:t>(prune)</a:t>
            </a:r>
            <a:r>
              <a:rPr lang="zh-TW" altLang="en-US" sz="2800" smtClean="0">
                <a:solidFill>
                  <a:srgbClr val="3333FF"/>
                </a:solidFill>
              </a:rPr>
              <a:t>輸入資料的一部份</a:t>
            </a:r>
            <a:r>
              <a:rPr lang="en-US" altLang="zh-TW" sz="2800" smtClean="0">
                <a:solidFill>
                  <a:srgbClr val="3333FF"/>
                </a:solidFill>
              </a:rPr>
              <a:t>(</a:t>
            </a:r>
            <a:r>
              <a:rPr lang="zh-TW" altLang="en-US" sz="2800" smtClean="0">
                <a:solidFill>
                  <a:srgbClr val="3333FF"/>
                </a:solidFill>
              </a:rPr>
              <a:t>假設為</a:t>
            </a:r>
            <a:r>
              <a:rPr lang="en-US" altLang="zh-TW" sz="2800" smtClean="0">
                <a:solidFill>
                  <a:srgbClr val="3333FF"/>
                </a:solidFill>
              </a:rPr>
              <a:t>f</a:t>
            </a:r>
            <a:r>
              <a:rPr lang="zh-TW" altLang="en-US" sz="2800" smtClean="0">
                <a:solidFill>
                  <a:srgbClr val="3333FF"/>
                </a:solidFill>
              </a:rPr>
              <a:t>部份</a:t>
            </a:r>
            <a:r>
              <a:rPr lang="en-US" altLang="zh-TW" sz="2800" smtClean="0">
                <a:solidFill>
                  <a:srgbClr val="3333FF"/>
                </a:solidFill>
              </a:rPr>
              <a:t>, 0&lt;f&lt;1)</a:t>
            </a:r>
            <a:r>
              <a:rPr lang="zh-TW" altLang="en-US" sz="2800" smtClean="0"/>
              <a:t>，而後採用相同的演算法</a:t>
            </a:r>
            <a:r>
              <a:rPr lang="zh-TW" altLang="en-US" sz="2800" smtClean="0">
                <a:solidFill>
                  <a:srgbClr val="3333FF"/>
                </a:solidFill>
              </a:rPr>
              <a:t>遞迴地</a:t>
            </a:r>
            <a:r>
              <a:rPr lang="en-US" altLang="zh-TW" sz="2800" smtClean="0">
                <a:solidFill>
                  <a:srgbClr val="3333FF"/>
                </a:solidFill>
              </a:rPr>
              <a:t>(recursively)</a:t>
            </a:r>
            <a:r>
              <a:rPr lang="zh-TW" altLang="en-US" sz="2800" smtClean="0"/>
              <a:t>從剩餘資料中</a:t>
            </a:r>
            <a:r>
              <a:rPr lang="zh-TW" altLang="en-US" sz="2800" smtClean="0">
                <a:solidFill>
                  <a:srgbClr val="3333FF"/>
                </a:solidFill>
              </a:rPr>
              <a:t>搜尋</a:t>
            </a:r>
            <a:r>
              <a:rPr lang="en-US" altLang="zh-TW" sz="2800" smtClean="0">
                <a:solidFill>
                  <a:srgbClr val="3333FF"/>
                </a:solidFill>
              </a:rPr>
              <a:t>(search)</a:t>
            </a:r>
            <a:r>
              <a:rPr lang="zh-TW" altLang="en-US" sz="2800" smtClean="0"/>
              <a:t>出解答。</a:t>
            </a:r>
            <a:endParaRPr lang="en-US" altLang="zh-TW" sz="2800" smtClean="0"/>
          </a:p>
          <a:p>
            <a:pPr eaLnBrk="1" hangingPunct="1">
              <a:lnSpc>
                <a:spcPct val="90000"/>
              </a:lnSpc>
            </a:pPr>
            <a:endParaRPr lang="en-US" altLang="zh-TW" sz="2800" smtClean="0"/>
          </a:p>
          <a:p>
            <a:pPr eaLnBrk="1" hangingPunct="1">
              <a:lnSpc>
                <a:spcPct val="90000"/>
              </a:lnSpc>
            </a:pPr>
            <a:r>
              <a:rPr lang="zh-TW" altLang="en-US" sz="2800" smtClean="0"/>
              <a:t>而經過幾次迭代後，輸入資料的規模將會小到足以讓問題使用常數時間複雜度直接解決。</a:t>
            </a:r>
            <a:endParaRPr lang="en-US" altLang="zh-TW" sz="2800" smtClean="0"/>
          </a:p>
        </p:txBody>
      </p:sp>
      <p:sp>
        <p:nvSpPr>
          <p:cNvPr id="696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9EF567C-E83E-47FA-9A33-47772FD3CCA2}" type="slidenum">
              <a:rPr kumimoji="0" lang="en-US" altLang="zh-TW" sz="1400" smtClean="0">
                <a:latin typeface="Arial" charset="0"/>
              </a:rPr>
              <a:pPr eaLnBrk="1" hangingPunct="1">
                <a:spcBef>
                  <a:spcPct val="0"/>
                </a:spcBef>
                <a:buClrTx/>
                <a:buSzTx/>
                <a:buFontTx/>
                <a:buNone/>
              </a:pPr>
              <a:t>3</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p:cNvSpPr>
            <a:spLocks noGrp="1"/>
          </p:cNvSpPr>
          <p:nvPr>
            <p:ph type="title"/>
          </p:nvPr>
        </p:nvSpPr>
        <p:spPr/>
        <p:txBody>
          <a:bodyPr/>
          <a:lstStyle/>
          <a:p>
            <a:endParaRPr lang="zh-TW" altLang="en-US" smtClean="0"/>
          </a:p>
        </p:txBody>
      </p:sp>
      <p:sp>
        <p:nvSpPr>
          <p:cNvPr id="96259" name="內容版面配置區 2"/>
          <p:cNvSpPr>
            <a:spLocks noGrp="1"/>
          </p:cNvSpPr>
          <p:nvPr>
            <p:ph idx="1"/>
          </p:nvPr>
        </p:nvSpPr>
        <p:spPr>
          <a:xfrm>
            <a:off x="755650" y="2017713"/>
            <a:ext cx="8199438" cy="4114800"/>
          </a:xfrm>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5.</a:t>
            </a:r>
            <a:r>
              <a:rPr lang="zh-TW" altLang="en-US" sz="4800" b="1" dirty="0" smtClean="0"/>
              <a:t>  </a:t>
            </a:r>
            <a:endParaRPr lang="en-US" altLang="zh-TW" sz="4800" b="1" dirty="0" smtClean="0"/>
          </a:p>
          <a:p>
            <a:pPr marL="0" indent="0" eaLnBrk="1" hangingPunct="1">
              <a:buFont typeface="Wingdings" pitchFamily="2" charset="2"/>
              <a:buNone/>
            </a:pPr>
            <a:r>
              <a:rPr lang="zh-TW" altLang="en-US" sz="4800" b="1" dirty="0" smtClean="0"/>
              <a:t>簡化的二變數線性規劃演算法</a:t>
            </a:r>
            <a:endParaRPr lang="en-US" altLang="zh-TW" sz="4800" dirty="0" smtClean="0"/>
          </a:p>
        </p:txBody>
      </p:sp>
      <p:sp>
        <p:nvSpPr>
          <p:cNvPr id="9626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09FD6C8-01F1-4CE5-B395-80ED0F3B2C93}" type="slidenum">
              <a:rPr kumimoji="0" lang="en-US" altLang="zh-TW" sz="1400" smtClean="0">
                <a:latin typeface="Arial" charset="0"/>
              </a:rPr>
              <a:pPr eaLnBrk="1" hangingPunct="1">
                <a:spcBef>
                  <a:spcPct val="0"/>
                </a:spcBef>
                <a:buClrTx/>
                <a:buSzTx/>
                <a:buFontTx/>
                <a:buNone/>
              </a:pPr>
              <a:t>30</a:t>
            </a:fld>
            <a:endParaRPr kumimoji="0" lang="en-US" altLang="zh-TW" sz="1400" smtClean="0">
              <a:latin typeface="Arial" charset="0"/>
            </a:endParaRPr>
          </a:p>
        </p:txBody>
      </p:sp>
    </p:spTree>
    <p:extLst>
      <p:ext uri="{BB962C8B-B14F-4D97-AF65-F5344CB8AC3E}">
        <p14:creationId xmlns:p14="http://schemas.microsoft.com/office/powerpoint/2010/main" val="34251793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r>
              <a:rPr lang="zh-TW" altLang="en-US" smtClean="0"/>
              <a:t>線性規劃或線性最佳化問題</a:t>
            </a:r>
            <a:endParaRPr lang="zh-TW" altLang="en-US" sz="2800" smtClean="0"/>
          </a:p>
        </p:txBody>
      </p:sp>
      <p:graphicFrame>
        <p:nvGraphicFramePr>
          <p:cNvPr id="95235" name="Object 2"/>
          <p:cNvGraphicFramePr>
            <a:graphicFrameLocks noChangeAspect="1"/>
          </p:cNvGraphicFramePr>
          <p:nvPr/>
        </p:nvGraphicFramePr>
        <p:xfrm>
          <a:off x="3924300" y="3490913"/>
          <a:ext cx="4549775" cy="2817812"/>
        </p:xfrm>
        <a:graphic>
          <a:graphicData uri="http://schemas.openxmlformats.org/presentationml/2006/ole">
            <mc:AlternateContent xmlns:mc="http://schemas.openxmlformats.org/markup-compatibility/2006">
              <mc:Choice xmlns:v="urn:schemas-microsoft-com:vml" Requires="v">
                <p:oleObj spid="_x0000_s88068" name="方程式" r:id="rId4" imgW="1841500" imgH="1143000" progId="Equation.3">
                  <p:embed/>
                </p:oleObj>
              </mc:Choice>
              <mc:Fallback>
                <p:oleObj name="方程式" r:id="rId4" imgW="1841500" imgH="1143000" progId="Equation.3">
                  <p:embed/>
                  <p:pic>
                    <p:nvPicPr>
                      <p:cNvPr id="952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490913"/>
                        <a:ext cx="4549775"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6" name="Text Box 4"/>
          <p:cNvSpPr txBox="1">
            <a:spLocks noChangeArrowheads="1"/>
          </p:cNvSpPr>
          <p:nvPr/>
        </p:nvSpPr>
        <p:spPr bwMode="auto">
          <a:xfrm>
            <a:off x="511175" y="3429000"/>
            <a:ext cx="3629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800">
                <a:solidFill>
                  <a:srgbClr val="3333FF"/>
                </a:solidFill>
                <a:latin typeface="Times New Roman" pitchFamily="18" charset="0"/>
              </a:rPr>
              <a:t>限制條件</a:t>
            </a:r>
            <a:r>
              <a:rPr lang="en-US" altLang="zh-TW" sz="2800">
                <a:solidFill>
                  <a:srgbClr val="3333FF"/>
                </a:solidFill>
                <a:latin typeface="Times New Roman" pitchFamily="18" charset="0"/>
              </a:rPr>
              <a:t>(</a:t>
            </a:r>
            <a:r>
              <a:rPr lang="zh-TW" altLang="en-US" sz="2800" b="1" u="sng">
                <a:solidFill>
                  <a:srgbClr val="3333FF"/>
                </a:solidFill>
                <a:latin typeface="Times New Roman" pitchFamily="18" charset="0"/>
              </a:rPr>
              <a:t>限制式</a:t>
            </a:r>
            <a:r>
              <a:rPr lang="en-US" altLang="zh-TW" sz="2800">
                <a:solidFill>
                  <a:srgbClr val="3333FF"/>
                </a:solidFill>
                <a:latin typeface="Times New Roman" pitchFamily="18" charset="0"/>
              </a:rPr>
              <a:t>)</a:t>
            </a:r>
            <a:r>
              <a:rPr lang="zh-TW" altLang="en-US" sz="2800">
                <a:solidFill>
                  <a:srgbClr val="3333FF"/>
                </a:solidFill>
                <a:latin typeface="Times New Roman" pitchFamily="18" charset="0"/>
              </a:rPr>
              <a:t>為</a:t>
            </a:r>
            <a:r>
              <a:rPr lang="en-US" altLang="zh-TW" sz="2800">
                <a:solidFill>
                  <a:srgbClr val="3333FF"/>
                </a:solidFill>
                <a:latin typeface="Times New Roman" pitchFamily="18" charset="0"/>
              </a:rPr>
              <a:t>:</a:t>
            </a:r>
          </a:p>
        </p:txBody>
      </p:sp>
      <p:graphicFrame>
        <p:nvGraphicFramePr>
          <p:cNvPr id="95237" name="Object 3"/>
          <p:cNvGraphicFramePr>
            <a:graphicFrameLocks noChangeAspect="1"/>
          </p:cNvGraphicFramePr>
          <p:nvPr/>
        </p:nvGraphicFramePr>
        <p:xfrm>
          <a:off x="4933950" y="2852738"/>
          <a:ext cx="3886200" cy="666750"/>
        </p:xfrm>
        <a:graphic>
          <a:graphicData uri="http://schemas.openxmlformats.org/presentationml/2006/ole">
            <mc:AlternateContent xmlns:mc="http://schemas.openxmlformats.org/markup-compatibility/2006">
              <mc:Choice xmlns:v="urn:schemas-microsoft-com:vml" Requires="v">
                <p:oleObj spid="_x0000_s88069" name="Equation" r:id="rId6" imgW="1333500" imgH="228600" progId="Equation.3">
                  <p:embed/>
                </p:oleObj>
              </mc:Choice>
              <mc:Fallback>
                <p:oleObj name="Equation" r:id="rId6" imgW="1333500" imgH="228600" progId="Equation.3">
                  <p:embed/>
                  <p:pic>
                    <p:nvPicPr>
                      <p:cNvPr id="9523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950" y="2852738"/>
                        <a:ext cx="3886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8" name="Text Box 4"/>
          <p:cNvSpPr txBox="1">
            <a:spLocks noChangeArrowheads="1"/>
          </p:cNvSpPr>
          <p:nvPr/>
        </p:nvSpPr>
        <p:spPr bwMode="auto">
          <a:xfrm>
            <a:off x="468313" y="2924175"/>
            <a:ext cx="5284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800">
                <a:solidFill>
                  <a:srgbClr val="3333FF"/>
                </a:solidFill>
                <a:latin typeface="Times New Roman" pitchFamily="18" charset="0"/>
              </a:rPr>
              <a:t>欲最大化或最小化</a:t>
            </a:r>
            <a:r>
              <a:rPr lang="zh-TW" altLang="en-US" sz="2800" b="1" u="sng">
                <a:solidFill>
                  <a:srgbClr val="3333FF"/>
                </a:solidFill>
                <a:latin typeface="Times New Roman" pitchFamily="18" charset="0"/>
              </a:rPr>
              <a:t>目標函數</a:t>
            </a:r>
            <a:r>
              <a:rPr lang="en-US" altLang="zh-TW" sz="2800">
                <a:solidFill>
                  <a:srgbClr val="3333FF"/>
                </a:solidFill>
                <a:latin typeface="Times New Roman" pitchFamily="18" charset="0"/>
              </a:rPr>
              <a:t>:</a:t>
            </a:r>
          </a:p>
        </p:txBody>
      </p:sp>
      <p:sp>
        <p:nvSpPr>
          <p:cNvPr id="9728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0C297C2-A7F8-464E-84BA-44FB8CC5467C}" type="slidenum">
              <a:rPr kumimoji="0" lang="en-US" altLang="zh-TW" sz="1400" smtClean="0">
                <a:latin typeface="Arial" charset="0"/>
              </a:rPr>
              <a:pPr eaLnBrk="1" hangingPunct="1">
                <a:spcBef>
                  <a:spcPct val="0"/>
                </a:spcBef>
                <a:buClrTx/>
                <a:buSzTx/>
                <a:buFontTx/>
                <a:buNone/>
              </a:pPr>
              <a:t>31</a:t>
            </a:fld>
            <a:endParaRPr kumimoji="0" lang="en-US" altLang="zh-TW" sz="1400" smtClean="0">
              <a:latin typeface="Arial" charset="0"/>
            </a:endParaRPr>
          </a:p>
        </p:txBody>
      </p:sp>
      <p:sp>
        <p:nvSpPr>
          <p:cNvPr id="2" name="文字方塊 1"/>
          <p:cNvSpPr txBox="1">
            <a:spLocks noChangeArrowheads="1"/>
          </p:cNvSpPr>
          <p:nvPr/>
        </p:nvSpPr>
        <p:spPr bwMode="auto">
          <a:xfrm>
            <a:off x="34925" y="2060575"/>
            <a:ext cx="7561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pPr>
            <a:r>
              <a:rPr lang="zh-TW" altLang="en-US" sz="2800" b="1" u="sng">
                <a:solidFill>
                  <a:srgbClr val="3333FF"/>
                </a:solidFill>
                <a:latin typeface="Arial" charset="0"/>
              </a:rPr>
              <a:t>線性規劃</a:t>
            </a:r>
            <a:r>
              <a:rPr lang="en-US" altLang="zh-TW" sz="2800" b="1" u="sng">
                <a:solidFill>
                  <a:srgbClr val="3333FF"/>
                </a:solidFill>
                <a:latin typeface="Arial" charset="0"/>
              </a:rPr>
              <a:t>(linear programming)</a:t>
            </a:r>
            <a:r>
              <a:rPr lang="zh-TW" altLang="en-US" sz="2800">
                <a:solidFill>
                  <a:srgbClr val="3333FF"/>
                </a:solidFill>
                <a:latin typeface="Arial" charset="0"/>
              </a:rPr>
              <a:t>或</a:t>
            </a:r>
            <a:r>
              <a:rPr lang="en-US" altLang="zh-TW" sz="2800">
                <a:solidFill>
                  <a:srgbClr val="3333FF"/>
                </a:solidFill>
                <a:latin typeface="Arial" charset="0"/>
              </a:rPr>
              <a:t/>
            </a:r>
            <a:br>
              <a:rPr lang="en-US" altLang="zh-TW" sz="2800">
                <a:solidFill>
                  <a:srgbClr val="3333FF"/>
                </a:solidFill>
                <a:latin typeface="Arial" charset="0"/>
              </a:rPr>
            </a:br>
            <a:r>
              <a:rPr lang="zh-TW" altLang="en-US" sz="2800" b="1" u="sng">
                <a:solidFill>
                  <a:srgbClr val="3333FF"/>
                </a:solidFill>
                <a:latin typeface="Arial" charset="0"/>
              </a:rPr>
              <a:t>線性最佳化</a:t>
            </a:r>
            <a:r>
              <a:rPr lang="en-US" altLang="zh-TW" sz="2800" b="1" u="sng">
                <a:solidFill>
                  <a:srgbClr val="3333FF"/>
                </a:solidFill>
                <a:latin typeface="Arial" charset="0"/>
              </a:rPr>
              <a:t>(linear optimization)</a:t>
            </a:r>
            <a:r>
              <a:rPr lang="zh-TW" altLang="en-US" sz="2800">
                <a:solidFill>
                  <a:srgbClr val="3333FF"/>
                </a:solidFill>
                <a:latin typeface="Arial" charset="0"/>
              </a:rPr>
              <a:t>問題</a:t>
            </a:r>
            <a:r>
              <a:rPr lang="en-US" altLang="zh-TW" sz="2800">
                <a:solidFill>
                  <a:srgbClr val="3333FF"/>
                </a:solidFill>
                <a:latin typeface="Arial" charset="0"/>
              </a:rPr>
              <a:t>:</a:t>
            </a:r>
            <a:endParaRPr lang="zh-TW" altLang="en-US" sz="2800">
              <a:solidFill>
                <a:srgbClr val="3333FF"/>
              </a:solidFill>
              <a:latin typeface="Arial" charset="0"/>
            </a:endParaRPr>
          </a:p>
        </p:txBody>
      </p:sp>
    </p:spTree>
    <p:extLst>
      <p:ext uri="{BB962C8B-B14F-4D97-AF65-F5344CB8AC3E}">
        <p14:creationId xmlns:p14="http://schemas.microsoft.com/office/powerpoint/2010/main" val="79493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additive="base">
                                        <p:cTn id="13" dur="500" fill="hold"/>
                                        <p:tgtEl>
                                          <p:spTgt spid="95238"/>
                                        </p:tgtEl>
                                        <p:attrNameLst>
                                          <p:attrName>ppt_x</p:attrName>
                                        </p:attrNameLst>
                                      </p:cBhvr>
                                      <p:tavLst>
                                        <p:tav tm="0">
                                          <p:val>
                                            <p:strVal val="#ppt_x"/>
                                          </p:val>
                                        </p:tav>
                                        <p:tav tm="100000">
                                          <p:val>
                                            <p:strVal val="#ppt_x"/>
                                          </p:val>
                                        </p:tav>
                                      </p:tavLst>
                                    </p:anim>
                                    <p:anim calcmode="lin" valueType="num">
                                      <p:cBhvr additive="base">
                                        <p:cTn id="14" dur="500" fill="hold"/>
                                        <p:tgtEl>
                                          <p:spTgt spid="9523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5237"/>
                                        </p:tgtEl>
                                        <p:attrNameLst>
                                          <p:attrName>style.visibility</p:attrName>
                                        </p:attrNameLst>
                                      </p:cBhvr>
                                      <p:to>
                                        <p:strVal val="visible"/>
                                      </p:to>
                                    </p:set>
                                    <p:anim calcmode="lin" valueType="num">
                                      <p:cBhvr additive="base">
                                        <p:cTn id="17" dur="500" fill="hold"/>
                                        <p:tgtEl>
                                          <p:spTgt spid="95237"/>
                                        </p:tgtEl>
                                        <p:attrNameLst>
                                          <p:attrName>ppt_x</p:attrName>
                                        </p:attrNameLst>
                                      </p:cBhvr>
                                      <p:tavLst>
                                        <p:tav tm="0">
                                          <p:val>
                                            <p:strVal val="#ppt_x"/>
                                          </p:val>
                                        </p:tav>
                                        <p:tav tm="100000">
                                          <p:val>
                                            <p:strVal val="#ppt_x"/>
                                          </p:val>
                                        </p:tav>
                                      </p:tavLst>
                                    </p:anim>
                                    <p:anim calcmode="lin" valueType="num">
                                      <p:cBhvr additive="base">
                                        <p:cTn id="18"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5236"/>
                                        </p:tgtEl>
                                        <p:attrNameLst>
                                          <p:attrName>style.visibility</p:attrName>
                                        </p:attrNameLst>
                                      </p:cBhvr>
                                      <p:to>
                                        <p:strVal val="visible"/>
                                      </p:to>
                                    </p:set>
                                    <p:anim calcmode="lin" valueType="num">
                                      <p:cBhvr additive="base">
                                        <p:cTn id="23" dur="500" fill="hold"/>
                                        <p:tgtEl>
                                          <p:spTgt spid="95236"/>
                                        </p:tgtEl>
                                        <p:attrNameLst>
                                          <p:attrName>ppt_x</p:attrName>
                                        </p:attrNameLst>
                                      </p:cBhvr>
                                      <p:tavLst>
                                        <p:tav tm="0">
                                          <p:val>
                                            <p:strVal val="#ppt_x"/>
                                          </p:val>
                                        </p:tav>
                                        <p:tav tm="100000">
                                          <p:val>
                                            <p:strVal val="#ppt_x"/>
                                          </p:val>
                                        </p:tav>
                                      </p:tavLst>
                                    </p:anim>
                                    <p:anim calcmode="lin" valueType="num">
                                      <p:cBhvr additive="base">
                                        <p:cTn id="24" dur="500" fill="hold"/>
                                        <p:tgtEl>
                                          <p:spTgt spid="952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235"/>
                                        </p:tgtEl>
                                        <p:attrNameLst>
                                          <p:attrName>style.visibility</p:attrName>
                                        </p:attrNameLst>
                                      </p:cBhvr>
                                      <p:to>
                                        <p:strVal val="visible"/>
                                      </p:to>
                                    </p:set>
                                    <p:anim calcmode="lin" valueType="num">
                                      <p:cBhvr additive="base">
                                        <p:cTn id="27" dur="500" fill="hold"/>
                                        <p:tgtEl>
                                          <p:spTgt spid="95235"/>
                                        </p:tgtEl>
                                        <p:attrNameLst>
                                          <p:attrName>ppt_x</p:attrName>
                                        </p:attrNameLst>
                                      </p:cBhvr>
                                      <p:tavLst>
                                        <p:tav tm="0">
                                          <p:val>
                                            <p:strVal val="#ppt_x"/>
                                          </p:val>
                                        </p:tav>
                                        <p:tav tm="100000">
                                          <p:val>
                                            <p:strVal val="#ppt_x"/>
                                          </p:val>
                                        </p:tav>
                                      </p:tavLst>
                                    </p:anim>
                                    <p:anim calcmode="lin" valueType="num">
                                      <p:cBhvr additive="base">
                                        <p:cTn id="28"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8"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r>
              <a:rPr lang="zh-TW" altLang="en-US" smtClean="0"/>
              <a:t>二變數線性規劃範例</a:t>
            </a:r>
          </a:p>
        </p:txBody>
      </p:sp>
      <p:sp>
        <p:nvSpPr>
          <p:cNvPr id="98307"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BE45651-4388-4FE2-ABA3-CFE338F61A7A}" type="slidenum">
              <a:rPr kumimoji="0" lang="en-US" altLang="zh-TW" sz="1400" smtClean="0">
                <a:latin typeface="Arial" charset="0"/>
              </a:rPr>
              <a:pPr eaLnBrk="1" hangingPunct="1">
                <a:spcBef>
                  <a:spcPct val="0"/>
                </a:spcBef>
                <a:buClrTx/>
                <a:buSzTx/>
                <a:buFontTx/>
                <a:buNone/>
              </a:pPr>
              <a:t>32</a:t>
            </a:fld>
            <a:endParaRPr kumimoji="0" lang="en-US" altLang="zh-TW" sz="1400" smtClean="0">
              <a:latin typeface="Arial" charset="0"/>
            </a:endParaRPr>
          </a:p>
        </p:txBody>
      </p:sp>
      <p:pic>
        <p:nvPicPr>
          <p:cNvPr id="983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916113"/>
            <a:ext cx="8785225"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299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內容版面配置區 2"/>
          <p:cNvSpPr>
            <a:spLocks noGrp="1"/>
          </p:cNvSpPr>
          <p:nvPr>
            <p:ph idx="1"/>
          </p:nvPr>
        </p:nvSpPr>
        <p:spPr/>
        <p:txBody>
          <a:bodyPr/>
          <a:lstStyle/>
          <a:p>
            <a:r>
              <a:rPr lang="zh-TW" altLang="en-US" sz="2400" b="1" smtClean="0"/>
              <a:t>線性規劃 </a:t>
            </a:r>
            <a:r>
              <a:rPr lang="en-US" altLang="zh-TW" sz="2400" b="1" smtClean="0"/>
              <a:t>(linear programming, LP)</a:t>
            </a:r>
            <a:r>
              <a:rPr lang="zh-TW" altLang="en-US" sz="2400" b="1" smtClean="0"/>
              <a:t>問題</a:t>
            </a:r>
            <a:r>
              <a:rPr lang="en-US" altLang="zh-TW" sz="2400" smtClean="0"/>
              <a:t>:</a:t>
            </a:r>
            <a:r>
              <a:rPr lang="zh-TW" altLang="en-US" sz="2400" smtClean="0"/>
              <a:t> </a:t>
            </a:r>
            <a:r>
              <a:rPr lang="zh-TW" altLang="en-US" sz="2400" u="sng" smtClean="0">
                <a:solidFill>
                  <a:srgbClr val="3333FF"/>
                </a:solidFill>
              </a:rPr>
              <a:t>目標函數</a:t>
            </a:r>
            <a:r>
              <a:rPr lang="en-US" altLang="zh-TW" sz="2400" u="sng" smtClean="0">
                <a:solidFill>
                  <a:srgbClr val="3333FF"/>
                </a:solidFill>
              </a:rPr>
              <a:t>(objective function)</a:t>
            </a:r>
            <a:r>
              <a:rPr lang="zh-TW" altLang="en-US" sz="2400" smtClean="0"/>
              <a:t>和</a:t>
            </a:r>
            <a:r>
              <a:rPr lang="zh-TW" altLang="en-US" sz="2400" u="sng" smtClean="0">
                <a:solidFill>
                  <a:srgbClr val="3333FF"/>
                </a:solidFill>
              </a:rPr>
              <a:t>限制條件</a:t>
            </a:r>
            <a:r>
              <a:rPr lang="en-US" altLang="zh-TW" sz="2400" u="sng" smtClean="0">
                <a:solidFill>
                  <a:srgbClr val="3333FF"/>
                </a:solidFill>
              </a:rPr>
              <a:t>(constraints)</a:t>
            </a:r>
            <a:r>
              <a:rPr lang="zh-TW" altLang="en-US" sz="2400" smtClean="0"/>
              <a:t>都是線性</a:t>
            </a:r>
            <a:r>
              <a:rPr lang="en-US" altLang="zh-TW" sz="2400" smtClean="0"/>
              <a:t>(</a:t>
            </a:r>
            <a:r>
              <a:rPr lang="zh-TW" altLang="en-US" sz="2400" smtClean="0"/>
              <a:t>變數都是一次方</a:t>
            </a:r>
            <a:r>
              <a:rPr lang="en-US" altLang="zh-TW" sz="2400" smtClean="0"/>
              <a:t>)</a:t>
            </a:r>
            <a:r>
              <a:rPr lang="zh-TW" altLang="en-US" sz="2400" smtClean="0"/>
              <a:t>的最佳化</a:t>
            </a:r>
            <a:r>
              <a:rPr lang="en-US" altLang="zh-TW" sz="2400" smtClean="0"/>
              <a:t>(optimization)</a:t>
            </a:r>
            <a:r>
              <a:rPr lang="zh-TW" altLang="en-US" sz="2400" smtClean="0"/>
              <a:t>問題。是</a:t>
            </a:r>
            <a:r>
              <a:rPr lang="zh-TW" altLang="en-US" sz="2400" smtClean="0">
                <a:solidFill>
                  <a:srgbClr val="3333FF"/>
                </a:solidFill>
              </a:rPr>
              <a:t>多項式時間複雜度</a:t>
            </a:r>
            <a:r>
              <a:rPr lang="en-US" altLang="zh-TW" sz="2400" smtClean="0">
                <a:solidFill>
                  <a:srgbClr val="3333FF"/>
                </a:solidFill>
              </a:rPr>
              <a:t>(polynomial time complexity)</a:t>
            </a:r>
            <a:r>
              <a:rPr lang="zh-TW" altLang="en-US" sz="2400" smtClean="0">
                <a:solidFill>
                  <a:srgbClr val="3333FF"/>
                </a:solidFill>
              </a:rPr>
              <a:t>問題</a:t>
            </a:r>
            <a:r>
              <a:rPr lang="zh-TW" altLang="en-US" sz="2400" smtClean="0"/>
              <a:t>。</a:t>
            </a:r>
            <a:endParaRPr lang="en-US" altLang="zh-TW" sz="2400" smtClean="0"/>
          </a:p>
          <a:p>
            <a:r>
              <a:rPr lang="zh-TW" altLang="en-US" sz="2400" smtClean="0"/>
              <a:t>要求</a:t>
            </a:r>
            <a:r>
              <a:rPr lang="zh-TW" altLang="en-US" sz="2400" smtClean="0">
                <a:solidFill>
                  <a:srgbClr val="3333FF"/>
                </a:solidFill>
              </a:rPr>
              <a:t>所有變數都限定為整數</a:t>
            </a:r>
            <a:r>
              <a:rPr lang="zh-TW" altLang="en-US" sz="2400" smtClean="0"/>
              <a:t>的線性規劃問題叫做</a:t>
            </a:r>
            <a:r>
              <a:rPr lang="zh-TW" altLang="en-US" sz="2400" b="1" smtClean="0"/>
              <a:t>整數線性規劃 </a:t>
            </a:r>
            <a:r>
              <a:rPr lang="en-US" altLang="zh-TW" sz="2400" b="1" smtClean="0"/>
              <a:t>(integer linear programming, ILP)</a:t>
            </a:r>
            <a:r>
              <a:rPr lang="zh-TW" altLang="en-US" sz="2400" smtClean="0"/>
              <a:t>或</a:t>
            </a:r>
            <a:r>
              <a:rPr lang="zh-TW" altLang="en-US" sz="2400" b="1" smtClean="0"/>
              <a:t>整數規劃</a:t>
            </a:r>
            <a:r>
              <a:rPr lang="en-US" altLang="zh-TW" sz="2400" b="1" smtClean="0"/>
              <a:t>(integer programming, IP)</a:t>
            </a:r>
            <a:r>
              <a:rPr lang="zh-TW" altLang="en-US" sz="2400" smtClean="0"/>
              <a:t>問題。是</a:t>
            </a:r>
            <a:r>
              <a:rPr lang="en-US" altLang="zh-TW" sz="2400" smtClean="0">
                <a:solidFill>
                  <a:srgbClr val="3333FF"/>
                </a:solidFill>
              </a:rPr>
              <a:t>NP</a:t>
            </a:r>
            <a:r>
              <a:rPr lang="zh-TW" altLang="en-US" sz="2400" smtClean="0">
                <a:solidFill>
                  <a:srgbClr val="3333FF"/>
                </a:solidFill>
              </a:rPr>
              <a:t>困難</a:t>
            </a:r>
            <a:r>
              <a:rPr lang="en-US" altLang="zh-TW" sz="2400" smtClean="0">
                <a:solidFill>
                  <a:srgbClr val="3333FF"/>
                </a:solidFill>
              </a:rPr>
              <a:t>(NP-hard)</a:t>
            </a:r>
            <a:r>
              <a:rPr lang="zh-TW" altLang="en-US" sz="2400" smtClean="0">
                <a:solidFill>
                  <a:srgbClr val="3333FF"/>
                </a:solidFill>
              </a:rPr>
              <a:t>問題</a:t>
            </a:r>
            <a:r>
              <a:rPr lang="zh-TW" altLang="en-US" sz="2400" smtClean="0"/>
              <a:t>。</a:t>
            </a:r>
          </a:p>
          <a:p>
            <a:r>
              <a:rPr lang="en-US" altLang="zh-TW" sz="2400" b="1" smtClean="0"/>
              <a:t>0/1 </a:t>
            </a:r>
            <a:r>
              <a:rPr lang="zh-TW" altLang="en-US" sz="2400" b="1" smtClean="0"/>
              <a:t>整數規劃</a:t>
            </a:r>
            <a:r>
              <a:rPr lang="en-US" altLang="zh-TW" sz="2400" b="1" smtClean="0"/>
              <a:t>(0/1 integer linear programming, 0/1 ILP)</a:t>
            </a:r>
            <a:r>
              <a:rPr lang="zh-TW" altLang="en-US" sz="2400" smtClean="0"/>
              <a:t>是整數線性規劃的特殊情況，要求</a:t>
            </a:r>
            <a:r>
              <a:rPr lang="zh-TW" altLang="en-US" sz="2400" smtClean="0">
                <a:solidFill>
                  <a:srgbClr val="3333FF"/>
                </a:solidFill>
              </a:rPr>
              <a:t>所有的變數都要是</a:t>
            </a:r>
            <a:r>
              <a:rPr lang="en-US" altLang="zh-TW" sz="2400" smtClean="0">
                <a:solidFill>
                  <a:srgbClr val="3333FF"/>
                </a:solidFill>
              </a:rPr>
              <a:t>0</a:t>
            </a:r>
            <a:r>
              <a:rPr lang="zh-TW" altLang="en-US" sz="2400" smtClean="0">
                <a:solidFill>
                  <a:srgbClr val="3333FF"/>
                </a:solidFill>
              </a:rPr>
              <a:t>或</a:t>
            </a:r>
            <a:r>
              <a:rPr lang="en-US" altLang="zh-TW" sz="2400" smtClean="0">
                <a:solidFill>
                  <a:srgbClr val="3333FF"/>
                </a:solidFill>
              </a:rPr>
              <a:t>1</a:t>
            </a:r>
            <a:r>
              <a:rPr lang="zh-TW" altLang="en-US" sz="2400" smtClean="0"/>
              <a:t>。是</a:t>
            </a:r>
            <a:r>
              <a:rPr lang="en-US" altLang="zh-TW" sz="2400" smtClean="0">
                <a:solidFill>
                  <a:srgbClr val="3333FF"/>
                </a:solidFill>
              </a:rPr>
              <a:t>NP</a:t>
            </a:r>
            <a:r>
              <a:rPr lang="zh-TW" altLang="en-US" sz="2400" smtClean="0">
                <a:solidFill>
                  <a:srgbClr val="3333FF"/>
                </a:solidFill>
              </a:rPr>
              <a:t>困難</a:t>
            </a:r>
            <a:r>
              <a:rPr lang="en-US" altLang="zh-TW" sz="2400" smtClean="0">
                <a:solidFill>
                  <a:srgbClr val="3333FF"/>
                </a:solidFill>
              </a:rPr>
              <a:t>(NP-hard)</a:t>
            </a:r>
            <a:r>
              <a:rPr lang="zh-TW" altLang="en-US" sz="2400" smtClean="0">
                <a:solidFill>
                  <a:srgbClr val="3333FF"/>
                </a:solidFill>
              </a:rPr>
              <a:t>問題</a:t>
            </a:r>
            <a:r>
              <a:rPr lang="zh-TW" altLang="en-US" sz="2400" smtClean="0"/>
              <a:t>。</a:t>
            </a:r>
          </a:p>
          <a:p>
            <a:endParaRPr lang="en-US" altLang="zh-TW" sz="2400" smtClean="0"/>
          </a:p>
          <a:p>
            <a:endParaRPr lang="zh-TW" altLang="en-US" sz="2400" smtClean="0"/>
          </a:p>
        </p:txBody>
      </p:sp>
      <p:sp>
        <p:nvSpPr>
          <p:cNvPr id="99331" name="標題 1"/>
          <p:cNvSpPr>
            <a:spLocks noGrp="1"/>
          </p:cNvSpPr>
          <p:nvPr>
            <p:ph type="title"/>
          </p:nvPr>
        </p:nvSpPr>
        <p:spPr/>
        <p:txBody>
          <a:bodyPr/>
          <a:lstStyle/>
          <a:p>
            <a:r>
              <a:rPr lang="zh-TW" altLang="en-US" smtClean="0"/>
              <a:t>線性規劃或線性最佳化</a:t>
            </a:r>
            <a:r>
              <a:rPr lang="en-US" altLang="zh-TW" smtClean="0"/>
              <a:t>(</a:t>
            </a:r>
            <a:r>
              <a:rPr lang="zh-TW" altLang="en-US" smtClean="0"/>
              <a:t>續</a:t>
            </a:r>
            <a:r>
              <a:rPr lang="en-US" altLang="zh-TW" smtClean="0"/>
              <a:t>)</a:t>
            </a:r>
            <a:endParaRPr lang="zh-TW" altLang="en-US" sz="2800" smtClean="0"/>
          </a:p>
        </p:txBody>
      </p:sp>
      <p:sp>
        <p:nvSpPr>
          <p:cNvPr id="9933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B23A0A1-46B0-418E-9343-813992AD791A}" type="slidenum">
              <a:rPr kumimoji="0" lang="en-US" altLang="zh-TW" sz="1400" smtClean="0">
                <a:latin typeface="Arial" charset="0"/>
              </a:rPr>
              <a:pPr eaLnBrk="1" hangingPunct="1">
                <a:spcBef>
                  <a:spcPct val="0"/>
                </a:spcBef>
                <a:buClrTx/>
                <a:buSzTx/>
                <a:buFontTx/>
                <a:buNone/>
              </a:pPr>
              <a:t>33</a:t>
            </a:fld>
            <a:endParaRPr kumimoji="0" lang="en-US" altLang="zh-TW" sz="1400" smtClean="0">
              <a:latin typeface="Arial" charset="0"/>
            </a:endParaRPr>
          </a:p>
        </p:txBody>
      </p:sp>
    </p:spTree>
    <p:extLst>
      <p:ext uri="{BB962C8B-B14F-4D97-AF65-F5344CB8AC3E}">
        <p14:creationId xmlns:p14="http://schemas.microsoft.com/office/powerpoint/2010/main" val="17860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 calcmode="lin" valueType="num">
                                      <p:cBhvr additive="base">
                                        <p:cTn id="7" dur="500" fill="hold"/>
                                        <p:tgtEl>
                                          <p:spTgt spid="962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8">
                                            <p:txEl>
                                              <p:pRg st="1" end="1"/>
                                            </p:txEl>
                                          </p:spTgt>
                                        </p:tgtEl>
                                        <p:attrNameLst>
                                          <p:attrName>style.visibility</p:attrName>
                                        </p:attrNameLst>
                                      </p:cBhvr>
                                      <p:to>
                                        <p:strVal val="visible"/>
                                      </p:to>
                                    </p:set>
                                    <p:anim calcmode="lin" valueType="num">
                                      <p:cBhvr additive="base">
                                        <p:cTn id="13" dur="500" fill="hold"/>
                                        <p:tgtEl>
                                          <p:spTgt spid="962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8">
                                            <p:txEl>
                                              <p:pRg st="2" end="2"/>
                                            </p:txEl>
                                          </p:spTgt>
                                        </p:tgtEl>
                                        <p:attrNameLst>
                                          <p:attrName>style.visibility</p:attrName>
                                        </p:attrNameLst>
                                      </p:cBhvr>
                                      <p:to>
                                        <p:strVal val="visible"/>
                                      </p:to>
                                    </p:set>
                                    <p:anim calcmode="lin" valueType="num">
                                      <p:cBhvr additive="base">
                                        <p:cTn id="19" dur="500" fill="hold"/>
                                        <p:tgtEl>
                                          <p:spTgt spid="962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p:cNvSpPr>
            <a:spLocks noGrp="1"/>
          </p:cNvSpPr>
          <p:nvPr>
            <p:ph type="title"/>
          </p:nvPr>
        </p:nvSpPr>
        <p:spPr/>
        <p:txBody>
          <a:bodyPr/>
          <a:lstStyle/>
          <a:p>
            <a:r>
              <a:rPr lang="zh-TW" altLang="en-US" smtClean="0"/>
              <a:t>著名的線性規劃演算法</a:t>
            </a:r>
          </a:p>
        </p:txBody>
      </p:sp>
      <p:sp>
        <p:nvSpPr>
          <p:cNvPr id="97283" name="內容版面配置區 2"/>
          <p:cNvSpPr>
            <a:spLocks noGrp="1"/>
          </p:cNvSpPr>
          <p:nvPr>
            <p:ph idx="1"/>
          </p:nvPr>
        </p:nvSpPr>
        <p:spPr/>
        <p:txBody>
          <a:bodyPr/>
          <a:lstStyle/>
          <a:p>
            <a:pPr algn="just"/>
            <a:r>
              <a:rPr lang="en-US" altLang="zh-TW" sz="2400" smtClean="0">
                <a:solidFill>
                  <a:srgbClr val="3333FF"/>
                </a:solidFill>
              </a:rPr>
              <a:t>1947</a:t>
            </a:r>
            <a:r>
              <a:rPr lang="en-US" altLang="zh-TW" sz="2400" smtClean="0"/>
              <a:t>: </a:t>
            </a:r>
            <a:r>
              <a:rPr lang="zh-TW" altLang="en-US" sz="2400" smtClean="0"/>
              <a:t>單形演算法</a:t>
            </a:r>
            <a:r>
              <a:rPr lang="en-US" altLang="zh-TW" sz="2400" smtClean="0"/>
              <a:t>(simplex alg.): George Dantzig, O(2</a:t>
            </a:r>
            <a:r>
              <a:rPr lang="en-US" altLang="zh-TW" sz="2400" baseline="30000" smtClean="0"/>
              <a:t>n</a:t>
            </a:r>
            <a:r>
              <a:rPr lang="en-US" altLang="zh-TW" sz="2400" smtClean="0"/>
              <a:t>), n</a:t>
            </a:r>
            <a:r>
              <a:rPr lang="zh-TW" altLang="en-US" sz="2400" smtClean="0"/>
              <a:t>為限制式的個數 </a:t>
            </a:r>
            <a:endParaRPr lang="en-US" altLang="zh-TW" sz="2400" smtClean="0"/>
          </a:p>
          <a:p>
            <a:pPr algn="just"/>
            <a:r>
              <a:rPr lang="en-US" altLang="zh-TW" sz="2400" smtClean="0">
                <a:solidFill>
                  <a:srgbClr val="3333FF"/>
                </a:solidFill>
              </a:rPr>
              <a:t>1975</a:t>
            </a:r>
            <a:r>
              <a:rPr lang="en-US" altLang="zh-TW" sz="2400" smtClean="0"/>
              <a:t>: </a:t>
            </a:r>
            <a:r>
              <a:rPr lang="zh-TW" altLang="en-US" sz="2400" smtClean="0"/>
              <a:t>諾貝爾經濟獎</a:t>
            </a:r>
            <a:r>
              <a:rPr lang="en-US" altLang="zh-TW" sz="2400" smtClean="0"/>
              <a:t>: L. V. Kantorovich </a:t>
            </a:r>
            <a:r>
              <a:rPr lang="zh-TW" altLang="en-US" sz="2400" smtClean="0"/>
              <a:t>和 </a:t>
            </a:r>
            <a:r>
              <a:rPr lang="en-US" altLang="zh-TW" sz="2400" smtClean="0"/>
              <a:t>T. C. Koopmans (</a:t>
            </a:r>
            <a:r>
              <a:rPr lang="zh-TW" altLang="en-US" sz="2400" smtClean="0"/>
              <a:t>基於線性規劃的「資源最佳分配理論」</a:t>
            </a:r>
            <a:r>
              <a:rPr lang="en-US" altLang="zh-TW" sz="2400" smtClean="0"/>
              <a:t>)</a:t>
            </a:r>
          </a:p>
          <a:p>
            <a:pPr algn="just"/>
            <a:r>
              <a:rPr lang="en-US" altLang="zh-TW" sz="2400" smtClean="0">
                <a:solidFill>
                  <a:srgbClr val="3333FF"/>
                </a:solidFill>
              </a:rPr>
              <a:t>1979</a:t>
            </a:r>
            <a:r>
              <a:rPr lang="en-US" altLang="zh-TW" sz="2400" smtClean="0"/>
              <a:t>: </a:t>
            </a:r>
            <a:r>
              <a:rPr lang="zh-TW" altLang="en-US" sz="2400" smtClean="0"/>
              <a:t>橢球演算法</a:t>
            </a:r>
            <a:r>
              <a:rPr lang="en-US" altLang="zh-TW" sz="2400" smtClean="0"/>
              <a:t>(ellipsoid alg.): Leonid Khachiyan, </a:t>
            </a:r>
            <a:r>
              <a:rPr lang="zh-TW" altLang="en-US" sz="2400" smtClean="0"/>
              <a:t>第一個最差狀況時間複雜度為多項式的線性規劃演算法</a:t>
            </a:r>
            <a:r>
              <a:rPr lang="en-US" altLang="zh-TW" sz="2400" smtClean="0"/>
              <a:t>, O(n</a:t>
            </a:r>
            <a:r>
              <a:rPr lang="en-US" altLang="zh-TW" sz="2400" baseline="30000" smtClean="0"/>
              <a:t>6</a:t>
            </a:r>
            <a:r>
              <a:rPr lang="en-US" altLang="zh-TW" sz="2400" smtClean="0"/>
              <a:t>L</a:t>
            </a:r>
            <a:r>
              <a:rPr lang="en-US" altLang="zh-TW" sz="2400" baseline="30000" smtClean="0"/>
              <a:t>2</a:t>
            </a:r>
            <a:r>
              <a:rPr lang="en-US" altLang="zh-TW" sz="2400" smtClean="0"/>
              <a:t> </a:t>
            </a:r>
            <a:r>
              <a:rPr lang="en-US" altLang="zh-TW" sz="2400" smtClean="0">
                <a:sym typeface="Symbol" pitchFamily="18" charset="2"/>
              </a:rPr>
              <a:t> log L  log log L</a:t>
            </a:r>
            <a:r>
              <a:rPr lang="en-US" altLang="zh-TW" sz="2400" smtClean="0"/>
              <a:t>), L</a:t>
            </a:r>
            <a:r>
              <a:rPr lang="zh-TW" altLang="en-US" sz="2400" smtClean="0"/>
              <a:t>為輸入的位元數。但是這個演算法實際使用時效能並不好。</a:t>
            </a:r>
            <a:endParaRPr lang="en-US" altLang="zh-TW" sz="2400" smtClean="0"/>
          </a:p>
          <a:p>
            <a:pPr algn="just"/>
            <a:r>
              <a:rPr lang="en-US" altLang="zh-TW" sz="2400" smtClean="0">
                <a:solidFill>
                  <a:srgbClr val="3333FF"/>
                </a:solidFill>
              </a:rPr>
              <a:t>1984</a:t>
            </a:r>
            <a:r>
              <a:rPr lang="en-US" altLang="zh-TW" sz="2400" smtClean="0"/>
              <a:t>: </a:t>
            </a:r>
            <a:r>
              <a:rPr lang="zh-TW" altLang="en-US" sz="2400" smtClean="0"/>
              <a:t>投射演算法</a:t>
            </a:r>
            <a:r>
              <a:rPr lang="en-US" altLang="zh-TW" sz="2400" smtClean="0"/>
              <a:t>(projective alg.): N. Karmarkar, O(n</a:t>
            </a:r>
            <a:r>
              <a:rPr lang="en-US" altLang="zh-TW" sz="2400" baseline="30000" smtClean="0"/>
              <a:t>3.5</a:t>
            </a:r>
            <a:r>
              <a:rPr lang="en-US" altLang="zh-TW" sz="2400" smtClean="0"/>
              <a:t>L</a:t>
            </a:r>
            <a:r>
              <a:rPr lang="en-US" altLang="zh-TW" sz="2400" baseline="30000" smtClean="0"/>
              <a:t>2</a:t>
            </a:r>
            <a:r>
              <a:rPr lang="en-US" altLang="zh-TW" sz="2400" smtClean="0"/>
              <a:t> </a:t>
            </a:r>
            <a:r>
              <a:rPr lang="en-US" altLang="zh-TW" sz="2400" smtClean="0">
                <a:sym typeface="Symbol" pitchFamily="18" charset="2"/>
              </a:rPr>
              <a:t> log L  log log L</a:t>
            </a:r>
            <a:r>
              <a:rPr lang="en-US" altLang="zh-TW" sz="2400" smtClean="0"/>
              <a:t>) </a:t>
            </a:r>
            <a:endParaRPr lang="zh-TW" altLang="en-US" sz="2400" smtClean="0"/>
          </a:p>
        </p:txBody>
      </p:sp>
      <p:sp>
        <p:nvSpPr>
          <p:cNvPr id="1003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9DF31E6-2E12-4CFE-B3B6-9DBD1CD49120}" type="slidenum">
              <a:rPr kumimoji="0" lang="en-US" altLang="zh-TW" sz="1400" smtClean="0">
                <a:latin typeface="Arial" charset="0"/>
              </a:rPr>
              <a:pPr eaLnBrk="1" hangingPunct="1">
                <a:spcBef>
                  <a:spcPct val="0"/>
                </a:spcBef>
                <a:buClrTx/>
                <a:buSzTx/>
                <a:buFontTx/>
                <a:buNone/>
              </a:pPr>
              <a:t>34</a:t>
            </a:fld>
            <a:endParaRPr kumimoji="0" lang="en-US" altLang="zh-TW" sz="1400" smtClean="0">
              <a:latin typeface="Arial" charset="0"/>
            </a:endParaRPr>
          </a:p>
        </p:txBody>
      </p:sp>
      <p:sp>
        <p:nvSpPr>
          <p:cNvPr id="2" name="文字方塊 1"/>
          <p:cNvSpPr txBox="1">
            <a:spLocks noChangeArrowheads="1"/>
          </p:cNvSpPr>
          <p:nvPr/>
        </p:nvSpPr>
        <p:spPr bwMode="auto">
          <a:xfrm>
            <a:off x="1042988" y="6022975"/>
            <a:ext cx="7507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1800">
                <a:latin typeface="Arial" charset="0"/>
              </a:rPr>
              <a:t>以上資料參考維基百科</a:t>
            </a:r>
            <a:r>
              <a:rPr lang="en-US" altLang="zh-TW" sz="1800">
                <a:latin typeface="Arial" charset="0"/>
              </a:rPr>
              <a:t>: http://en.wikipedia.org/wiki/Linear_programming</a:t>
            </a:r>
            <a:endParaRPr lang="zh-TW" altLang="en-US" sz="1800">
              <a:latin typeface="Arial" charset="0"/>
            </a:endParaRPr>
          </a:p>
        </p:txBody>
      </p:sp>
    </p:spTree>
    <p:extLst>
      <p:ext uri="{BB962C8B-B14F-4D97-AF65-F5344CB8AC3E}">
        <p14:creationId xmlns:p14="http://schemas.microsoft.com/office/powerpoint/2010/main" val="1329027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TW" altLang="en-US" smtClean="0">
                <a:cs typeface="Times New Roman" pitchFamily="18" charset="0"/>
              </a:rPr>
              <a:t>簡化的二變數線性規劃問題</a:t>
            </a:r>
            <a:endParaRPr lang="zh-TW" altLang="en-US" smtClean="0"/>
          </a:p>
        </p:txBody>
      </p:sp>
      <p:sp>
        <p:nvSpPr>
          <p:cNvPr id="100355" name="Rectangle 3"/>
          <p:cNvSpPr>
            <a:spLocks noGrp="1" noChangeArrowheads="1"/>
          </p:cNvSpPr>
          <p:nvPr>
            <p:ph type="body" idx="1"/>
          </p:nvPr>
        </p:nvSpPr>
        <p:spPr>
          <a:xfrm>
            <a:off x="827088" y="2017713"/>
            <a:ext cx="8128000" cy="4114800"/>
          </a:xfrm>
        </p:spPr>
        <p:txBody>
          <a:bodyPr/>
          <a:lstStyle/>
          <a:p>
            <a:pPr marL="0" indent="0">
              <a:buFont typeface="Wingdings" pitchFamily="2" charset="2"/>
              <a:buNone/>
              <a:defRPr/>
            </a:pPr>
            <a:r>
              <a:rPr lang="zh-TW" altLang="en-US" dirty="0">
                <a:solidFill>
                  <a:srgbClr val="3333FF"/>
                </a:solidFill>
                <a:cs typeface="Times New Roman" pitchFamily="18" charset="0"/>
              </a:rPr>
              <a:t>簡化的二變數</a:t>
            </a:r>
            <a:r>
              <a:rPr lang="zh-TW" altLang="en-US" dirty="0" smtClean="0">
                <a:solidFill>
                  <a:srgbClr val="3333FF"/>
                </a:solidFill>
                <a:cs typeface="Times New Roman" pitchFamily="18" charset="0"/>
              </a:rPr>
              <a:t>線性規劃</a:t>
            </a:r>
            <a:r>
              <a:rPr lang="en-US" altLang="zh-TW" dirty="0">
                <a:cs typeface="Times New Roman" pitchFamily="18" charset="0"/>
              </a:rPr>
              <a:t>(simplified two-variable linear programming</a:t>
            </a:r>
            <a:r>
              <a:rPr lang="en-US" altLang="zh-TW" dirty="0" smtClean="0">
                <a:cs typeface="Times New Roman" pitchFamily="18" charset="0"/>
              </a:rPr>
              <a:t>)</a:t>
            </a:r>
            <a:r>
              <a:rPr lang="zh-TW" altLang="en-US" dirty="0" smtClean="0">
                <a:cs typeface="Times New Roman" pitchFamily="18" charset="0"/>
              </a:rPr>
              <a:t>問題</a:t>
            </a:r>
            <a:r>
              <a:rPr lang="en-US" altLang="zh-TW" dirty="0" smtClean="0">
                <a:cs typeface="Times New Roman" pitchFamily="18" charset="0"/>
              </a:rPr>
              <a:t>:</a:t>
            </a:r>
            <a:endParaRPr lang="en-US" altLang="zh-TW" dirty="0">
              <a:latin typeface="Times New Roman" pitchFamily="18" charset="0"/>
            </a:endParaRPr>
          </a:p>
          <a:p>
            <a:pPr>
              <a:defRPr/>
            </a:pPr>
            <a:endParaRPr lang="en-US" altLang="zh-TW" dirty="0" smtClean="0">
              <a:latin typeface="Times New Roman" pitchFamily="18" charset="0"/>
            </a:endParaRPr>
          </a:p>
          <a:p>
            <a:pPr>
              <a:defRPr/>
            </a:pPr>
            <a:r>
              <a:rPr lang="zh-TW" altLang="en-US" dirty="0" smtClean="0">
                <a:latin typeface="Times New Roman" pitchFamily="18" charset="0"/>
              </a:rPr>
              <a:t>給定</a:t>
            </a:r>
            <a:r>
              <a:rPr lang="en-US" altLang="zh-TW" dirty="0" smtClean="0">
                <a:solidFill>
                  <a:srgbClr val="3333FF"/>
                </a:solidFill>
                <a:latin typeface="Times New Roman" pitchFamily="18" charset="0"/>
              </a:rPr>
              <a:t>n</a:t>
            </a:r>
            <a:r>
              <a:rPr lang="zh-TW" altLang="en-US" dirty="0" smtClean="0">
                <a:solidFill>
                  <a:srgbClr val="3333FF"/>
                </a:solidFill>
                <a:latin typeface="Times New Roman" pitchFamily="18" charset="0"/>
              </a:rPr>
              <a:t>個限制條件</a:t>
            </a:r>
            <a:r>
              <a:rPr lang="zh-TW" altLang="en-US" dirty="0" smtClean="0">
                <a:latin typeface="Times New Roman" pitchFamily="18" charset="0"/>
              </a:rPr>
              <a:t>，其中第</a:t>
            </a:r>
            <a:r>
              <a:rPr lang="en-US" altLang="zh-TW" dirty="0" err="1" smtClean="0">
                <a:latin typeface="Times New Roman" pitchFamily="18" charset="0"/>
              </a:rPr>
              <a:t>i</a:t>
            </a:r>
            <a:r>
              <a:rPr lang="zh-TW" altLang="en-US" dirty="0" smtClean="0">
                <a:latin typeface="Times New Roman" pitchFamily="18" charset="0"/>
              </a:rPr>
              <a:t>個限制條件為</a:t>
            </a:r>
            <a:r>
              <a:rPr lang="en-US" altLang="zh-TW" dirty="0" smtClean="0">
                <a:latin typeface="Times New Roman" pitchFamily="18" charset="0"/>
              </a:rPr>
              <a:t>:</a:t>
            </a:r>
            <a:br>
              <a:rPr lang="en-US" altLang="zh-TW" dirty="0" smtClean="0">
                <a:latin typeface="Times New Roman" pitchFamily="18" charset="0"/>
              </a:rPr>
            </a:br>
            <a:r>
              <a:rPr lang="zh-TW" altLang="en-US" dirty="0" smtClean="0">
                <a:solidFill>
                  <a:srgbClr val="3333FF"/>
                </a:solidFill>
                <a:latin typeface="Times New Roman" pitchFamily="18" charset="0"/>
              </a:rPr>
              <a:t> </a:t>
            </a:r>
            <a:r>
              <a:rPr lang="en-US" altLang="zh-TW" dirty="0" smtClean="0">
                <a:solidFill>
                  <a:srgbClr val="3333FF"/>
                </a:solidFill>
              </a:rPr>
              <a:t>y </a:t>
            </a:r>
            <a:r>
              <a:rPr lang="zh-TW" altLang="en-US" dirty="0" smtClean="0">
                <a:solidFill>
                  <a:srgbClr val="3333FF"/>
                </a:solidFill>
                <a:sym typeface="Symbol" pitchFamily="18" charset="2"/>
              </a:rPr>
              <a:t></a:t>
            </a:r>
            <a:r>
              <a:rPr lang="zh-TW" altLang="en-US" dirty="0" smtClean="0">
                <a:solidFill>
                  <a:srgbClr val="3333FF"/>
                </a:solidFill>
              </a:rPr>
              <a:t> </a:t>
            </a:r>
            <a:r>
              <a:rPr lang="en-US" altLang="zh-TW" dirty="0" err="1" smtClean="0">
                <a:solidFill>
                  <a:srgbClr val="3333FF"/>
                </a:solidFill>
              </a:rPr>
              <a:t>k</a:t>
            </a:r>
            <a:r>
              <a:rPr lang="en-US" altLang="zh-TW" baseline="-30000" dirty="0" err="1" smtClean="0">
                <a:solidFill>
                  <a:srgbClr val="3333FF"/>
                </a:solidFill>
              </a:rPr>
              <a:t>i</a:t>
            </a:r>
            <a:r>
              <a:rPr lang="en-US" altLang="zh-TW" dirty="0" err="1" smtClean="0">
                <a:solidFill>
                  <a:srgbClr val="3333FF"/>
                </a:solidFill>
              </a:rPr>
              <a:t>x</a:t>
            </a:r>
            <a:r>
              <a:rPr lang="en-US" altLang="zh-TW" dirty="0" smtClean="0">
                <a:solidFill>
                  <a:srgbClr val="3333FF"/>
                </a:solidFill>
              </a:rPr>
              <a:t> + </a:t>
            </a:r>
            <a:r>
              <a:rPr lang="en-US" altLang="zh-TW" dirty="0" err="1" smtClean="0">
                <a:solidFill>
                  <a:srgbClr val="3333FF"/>
                </a:solidFill>
              </a:rPr>
              <a:t>t</a:t>
            </a:r>
            <a:r>
              <a:rPr lang="en-US" altLang="zh-TW" baseline="-25000" dirty="0" err="1" smtClean="0">
                <a:solidFill>
                  <a:srgbClr val="3333FF"/>
                </a:solidFill>
              </a:rPr>
              <a:t>i</a:t>
            </a:r>
            <a:r>
              <a:rPr lang="en-US" altLang="zh-TW" dirty="0" smtClean="0"/>
              <a:t>, </a:t>
            </a:r>
            <a:r>
              <a:rPr lang="en-US" altLang="zh-TW" dirty="0" err="1" smtClean="0"/>
              <a:t>i</a:t>
            </a:r>
            <a:r>
              <a:rPr lang="en-US" altLang="zh-TW" dirty="0" smtClean="0"/>
              <a:t> = 1, 2, …, n</a:t>
            </a:r>
          </a:p>
          <a:p>
            <a:pPr marL="0" indent="0">
              <a:buFont typeface="Wingdings" pitchFamily="2" charset="2"/>
              <a:buNone/>
              <a:defRPr/>
            </a:pPr>
            <a:r>
              <a:rPr lang="en-US" altLang="zh-TW" dirty="0" smtClean="0"/>
              <a:t>   (</a:t>
            </a:r>
            <a:r>
              <a:rPr lang="en-US" altLang="zh-TW" dirty="0" err="1" smtClean="0">
                <a:solidFill>
                  <a:srgbClr val="3333FF"/>
                </a:solidFill>
              </a:rPr>
              <a:t>k</a:t>
            </a:r>
            <a:r>
              <a:rPr lang="en-US" altLang="zh-TW" baseline="-25000" dirty="0" err="1" smtClean="0">
                <a:solidFill>
                  <a:srgbClr val="3333FF"/>
                </a:solidFill>
              </a:rPr>
              <a:t>i</a:t>
            </a:r>
            <a:r>
              <a:rPr lang="zh-TW" altLang="en-US" dirty="0" smtClean="0"/>
              <a:t>為</a:t>
            </a:r>
            <a:r>
              <a:rPr lang="zh-TW" altLang="en-US" dirty="0" smtClean="0">
                <a:solidFill>
                  <a:srgbClr val="3333FF"/>
                </a:solidFill>
              </a:rPr>
              <a:t>斜率</a:t>
            </a:r>
            <a:r>
              <a:rPr lang="zh-TW" altLang="en-US" dirty="0" smtClean="0"/>
              <a:t>，</a:t>
            </a:r>
            <a:r>
              <a:rPr lang="en-US" altLang="zh-TW" dirty="0" err="1" smtClean="0">
                <a:solidFill>
                  <a:srgbClr val="3333FF"/>
                </a:solidFill>
              </a:rPr>
              <a:t>t</a:t>
            </a:r>
            <a:r>
              <a:rPr lang="en-US" altLang="zh-TW" baseline="-25000" dirty="0" err="1" smtClean="0">
                <a:solidFill>
                  <a:srgbClr val="3333FF"/>
                </a:solidFill>
              </a:rPr>
              <a:t>i</a:t>
            </a:r>
            <a:r>
              <a:rPr lang="zh-TW" altLang="en-US" dirty="0" smtClean="0"/>
              <a:t>為</a:t>
            </a:r>
            <a:r>
              <a:rPr lang="en-US" altLang="zh-TW" dirty="0" smtClean="0">
                <a:solidFill>
                  <a:srgbClr val="3333FF"/>
                </a:solidFill>
              </a:rPr>
              <a:t>y</a:t>
            </a:r>
            <a:r>
              <a:rPr lang="zh-TW" altLang="en-US" dirty="0" smtClean="0">
                <a:solidFill>
                  <a:srgbClr val="3333FF"/>
                </a:solidFill>
              </a:rPr>
              <a:t>截距</a:t>
            </a:r>
            <a:r>
              <a:rPr lang="en-US" altLang="zh-TW" dirty="0" smtClean="0"/>
              <a:t>)</a:t>
            </a:r>
          </a:p>
          <a:p>
            <a:pPr>
              <a:defRPr/>
            </a:pPr>
            <a:r>
              <a:rPr lang="zh-TW" altLang="en-US" dirty="0" smtClean="0">
                <a:latin typeface="Times New Roman" pitchFamily="18" charset="0"/>
              </a:rPr>
              <a:t>欲最小化</a:t>
            </a:r>
            <a:r>
              <a:rPr lang="zh-TW" altLang="en-US" dirty="0" smtClean="0">
                <a:solidFill>
                  <a:srgbClr val="3333FF"/>
                </a:solidFill>
                <a:latin typeface="Times New Roman" pitchFamily="18" charset="0"/>
              </a:rPr>
              <a:t>目標函數</a:t>
            </a:r>
            <a:r>
              <a:rPr lang="en-US" altLang="zh-TW" dirty="0" smtClean="0">
                <a:solidFill>
                  <a:srgbClr val="3333FF"/>
                </a:solidFill>
              </a:rPr>
              <a:t>y</a:t>
            </a:r>
          </a:p>
          <a:p>
            <a:pPr>
              <a:defRPr/>
            </a:pPr>
            <a:endParaRPr lang="en-US" altLang="zh-TW" dirty="0" smtClean="0">
              <a:latin typeface="Times New Roman" pitchFamily="18" charset="0"/>
            </a:endParaRPr>
          </a:p>
        </p:txBody>
      </p:sp>
      <p:sp>
        <p:nvSpPr>
          <p:cNvPr id="10138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1FD73F8-978E-4F38-A19B-EF484705FB33}" type="slidenum">
              <a:rPr kumimoji="0" lang="en-US" altLang="zh-TW" sz="1400" smtClean="0">
                <a:latin typeface="Arial" charset="0"/>
              </a:rPr>
              <a:pPr eaLnBrk="1" hangingPunct="1">
                <a:spcBef>
                  <a:spcPct val="0"/>
                </a:spcBef>
                <a:buClrTx/>
                <a:buSzTx/>
                <a:buFontTx/>
                <a:buNone/>
              </a:pPr>
              <a:t>35</a:t>
            </a:fld>
            <a:endParaRPr kumimoji="0" lang="en-US" altLang="zh-TW" sz="1400" smtClean="0">
              <a:latin typeface="Arial" charset="0"/>
            </a:endParaRPr>
          </a:p>
        </p:txBody>
      </p:sp>
    </p:spTree>
    <p:extLst>
      <p:ext uri="{BB962C8B-B14F-4D97-AF65-F5344CB8AC3E}">
        <p14:creationId xmlns:p14="http://schemas.microsoft.com/office/powerpoint/2010/main" val="239373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簡化的二變數線性規劃問題範例</a:t>
            </a:r>
            <a:endParaRPr lang="zh-TW" altLang="en-US" smtClean="0"/>
          </a:p>
        </p:txBody>
      </p:sp>
      <p:sp>
        <p:nvSpPr>
          <p:cNvPr id="10240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FD8E6EF-1A16-43C3-BFA0-02F4E5A7FE5D}" type="slidenum">
              <a:rPr kumimoji="0" lang="en-US" altLang="zh-TW" sz="1400" smtClean="0">
                <a:latin typeface="Arial" charset="0"/>
              </a:rPr>
              <a:pPr eaLnBrk="1" hangingPunct="1">
                <a:spcBef>
                  <a:spcPct val="0"/>
                </a:spcBef>
                <a:buClrTx/>
                <a:buSzTx/>
                <a:buFontTx/>
                <a:buNone/>
              </a:pPr>
              <a:t>36</a:t>
            </a:fld>
            <a:endParaRPr kumimoji="0" lang="en-US" altLang="zh-TW" sz="1400" smtClean="0">
              <a:latin typeface="Arial" charset="0"/>
            </a:endParaRPr>
          </a:p>
        </p:txBody>
      </p:sp>
      <p:sp>
        <p:nvSpPr>
          <p:cNvPr id="8" name="Rectangle 3"/>
          <p:cNvSpPr txBox="1">
            <a:spLocks noChangeArrowheads="1"/>
          </p:cNvSpPr>
          <p:nvPr/>
        </p:nvSpPr>
        <p:spPr>
          <a:xfrm>
            <a:off x="34925" y="2143125"/>
            <a:ext cx="4176713" cy="4310063"/>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r>
              <a:rPr lang="zh-TW" altLang="en-US" sz="2400" kern="0" dirty="0" smtClean="0">
                <a:latin typeface="Times New Roman" panose="02020603050405020304" pitchFamily="18" charset="0"/>
                <a:cs typeface="Times New Roman" panose="02020603050405020304" pitchFamily="18" charset="0"/>
              </a:rPr>
              <a:t>給定</a:t>
            </a:r>
            <a:r>
              <a:rPr lang="en-US" altLang="zh-TW" sz="2400" i="1" kern="0" dirty="0" smtClean="0">
                <a:latin typeface="Times New Roman" panose="02020603050405020304" pitchFamily="18" charset="0"/>
                <a:cs typeface="Times New Roman" panose="02020603050405020304" pitchFamily="18" charset="0"/>
              </a:rPr>
              <a:t>n</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n</a:t>
            </a:r>
            <a:r>
              <a:rPr lang="en-US" altLang="zh-TW" sz="2400" kern="0" dirty="0" smtClean="0">
                <a:latin typeface="Times New Roman" panose="02020603050405020304" pitchFamily="18" charset="0"/>
                <a:cs typeface="Times New Roman" panose="02020603050405020304" pitchFamily="18" charset="0"/>
              </a:rPr>
              <a:t>=6)</a:t>
            </a:r>
            <a:r>
              <a:rPr lang="zh-TW" altLang="en-US" sz="2400" kern="0" dirty="0" smtClean="0">
                <a:latin typeface="Times New Roman" panose="02020603050405020304" pitchFamily="18" charset="0"/>
                <a:cs typeface="Times New Roman" panose="02020603050405020304" pitchFamily="18" charset="0"/>
              </a:rPr>
              <a:t>個限制條件，</a:t>
            </a:r>
            <a:r>
              <a:rPr lang="en-US" altLang="zh-TW" sz="2400" kern="0" dirty="0" smtClean="0">
                <a:latin typeface="Times New Roman" panose="02020603050405020304" pitchFamily="18" charset="0"/>
                <a:cs typeface="Times New Roman" panose="02020603050405020304" pitchFamily="18" charset="0"/>
              </a:rPr>
              <a:t/>
            </a:r>
            <a:br>
              <a:rPr lang="en-US" altLang="zh-TW" sz="2400" kern="0" dirty="0" smtClean="0">
                <a:latin typeface="Times New Roman" panose="02020603050405020304" pitchFamily="18" charset="0"/>
                <a:cs typeface="Times New Roman" panose="02020603050405020304" pitchFamily="18" charset="0"/>
              </a:rPr>
            </a:br>
            <a:r>
              <a:rPr lang="zh-TW" altLang="en-US" sz="2400" kern="0" dirty="0" smtClean="0">
                <a:latin typeface="Times New Roman" panose="02020603050405020304" pitchFamily="18" charset="0"/>
                <a:cs typeface="Times New Roman" panose="02020603050405020304" pitchFamily="18" charset="0"/>
              </a:rPr>
              <a:t>欲最小化目標函數</a:t>
            </a:r>
            <a:r>
              <a:rPr lang="en-US" altLang="zh-TW" sz="2400" i="1" kern="0" dirty="0" smtClean="0">
                <a:latin typeface="Times New Roman" panose="02020603050405020304" pitchFamily="18" charset="0"/>
                <a:cs typeface="Times New Roman" panose="02020603050405020304" pitchFamily="18" charset="0"/>
              </a:rPr>
              <a:t>y</a:t>
            </a:r>
          </a:p>
          <a:p>
            <a:pPr>
              <a:defRPr/>
            </a:pPr>
            <a:endParaRPr lang="en-US" altLang="zh-TW" sz="2400" kern="0" dirty="0" smtClean="0">
              <a:solidFill>
                <a:srgbClr val="3333FF"/>
              </a:solidFill>
              <a:latin typeface="Times New Roman" panose="02020603050405020304" pitchFamily="18" charset="0"/>
              <a:cs typeface="Times New Roman" panose="02020603050405020304" pitchFamily="18" charset="0"/>
            </a:endParaRPr>
          </a:p>
          <a:p>
            <a:pPr>
              <a:defRPr/>
            </a:pPr>
            <a:r>
              <a:rPr lang="zh-TW" altLang="en-US" sz="2400" kern="0" dirty="0" smtClean="0">
                <a:solidFill>
                  <a:srgbClr val="3333FF"/>
                </a:solidFill>
                <a:latin typeface="Times New Roman" panose="02020603050405020304" pitchFamily="18" charset="0"/>
                <a:cs typeface="Times New Roman" panose="02020603050405020304" pitchFamily="18" charset="0"/>
              </a:rPr>
              <a:t>可行解區域之邊界</a:t>
            </a:r>
            <a:r>
              <a:rPr lang="en-US" altLang="zh-TW" sz="2400" kern="0" dirty="0" smtClean="0">
                <a:solidFill>
                  <a:srgbClr val="3333FF"/>
                </a:solidFill>
                <a:latin typeface="Times New Roman" panose="02020603050405020304" pitchFamily="18" charset="0"/>
                <a:cs typeface="Times New Roman" panose="02020603050405020304" pitchFamily="18" charset="0"/>
              </a:rPr>
              <a:t>(boundary)</a:t>
            </a:r>
            <a:r>
              <a:rPr lang="zh-TW" altLang="en-US" sz="2400" kern="0" dirty="0" smtClean="0">
                <a:solidFill>
                  <a:srgbClr val="3333FF"/>
                </a:solidFill>
                <a:latin typeface="Times New Roman" panose="02020603050405020304" pitchFamily="18" charset="0"/>
                <a:cs typeface="Times New Roman" panose="02020603050405020304" pitchFamily="18" charset="0"/>
              </a:rPr>
              <a:t>函數</a:t>
            </a:r>
            <a:r>
              <a:rPr lang="en-US" altLang="zh-TW" sz="2400" i="1" kern="0" dirty="0" smtClean="0">
                <a:solidFill>
                  <a:srgbClr val="3333FF"/>
                </a:solidFill>
                <a:latin typeface="Times New Roman" panose="02020603050405020304" pitchFamily="18" charset="0"/>
                <a:cs typeface="Times New Roman" panose="02020603050405020304" pitchFamily="18" charset="0"/>
              </a:rPr>
              <a:t>B</a:t>
            </a:r>
            <a:r>
              <a:rPr lang="en-US" altLang="zh-TW" sz="2400" kern="0" dirty="0" smtClean="0">
                <a:solidFill>
                  <a:srgbClr val="3333FF"/>
                </a:solidFill>
                <a:latin typeface="Times New Roman" panose="02020603050405020304" pitchFamily="18" charset="0"/>
                <a:cs typeface="Times New Roman" panose="02020603050405020304" pitchFamily="18" charset="0"/>
              </a:rPr>
              <a:t>(</a:t>
            </a:r>
            <a:r>
              <a:rPr lang="en-US" altLang="zh-TW" sz="2400" i="1" kern="0" dirty="0" smtClean="0">
                <a:solidFill>
                  <a:srgbClr val="3333FF"/>
                </a:solidFill>
                <a:latin typeface="Times New Roman" panose="02020603050405020304" pitchFamily="18" charset="0"/>
                <a:cs typeface="Times New Roman" panose="02020603050405020304" pitchFamily="18" charset="0"/>
              </a:rPr>
              <a:t>x</a:t>
            </a:r>
            <a:r>
              <a:rPr lang="en-US" altLang="zh-TW" sz="2400" kern="0" dirty="0" smtClean="0">
                <a:solidFill>
                  <a:srgbClr val="3333FF"/>
                </a:solidFill>
                <a:latin typeface="Times New Roman" panose="02020603050405020304" pitchFamily="18" charset="0"/>
                <a:cs typeface="Times New Roman" panose="02020603050405020304" pitchFamily="18" charset="0"/>
              </a:rPr>
              <a:t>):</a:t>
            </a:r>
          </a:p>
          <a:p>
            <a:pPr>
              <a:buFont typeface="Wingdings" pitchFamily="2" charset="2"/>
              <a:buNone/>
              <a:defRPr/>
            </a:pPr>
            <a:r>
              <a:rPr lang="en-US" altLang="zh-TW" sz="2400" kern="0" dirty="0" smtClean="0">
                <a:latin typeface="Times New Roman" panose="02020603050405020304" pitchFamily="18" charset="0"/>
                <a:cs typeface="Times New Roman" panose="02020603050405020304" pitchFamily="18" charset="0"/>
              </a:rPr>
              <a:t>    </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a:t>
            </a:r>
          </a:p>
          <a:p>
            <a:pPr>
              <a:defRPr/>
            </a:pPr>
            <a:endParaRPr lang="en-US" altLang="zh-TW" sz="2400" kern="0" dirty="0" smtClean="0">
              <a:solidFill>
                <a:srgbClr val="3333FF"/>
              </a:solidFill>
              <a:latin typeface="Times New Roman" panose="02020603050405020304" pitchFamily="18" charset="0"/>
              <a:cs typeface="Times New Roman" panose="02020603050405020304" pitchFamily="18" charset="0"/>
            </a:endParaRPr>
          </a:p>
          <a:p>
            <a:pPr>
              <a:defRPr/>
            </a:pPr>
            <a:r>
              <a:rPr lang="zh-TW" altLang="en-US" sz="2400" kern="0" dirty="0" smtClean="0">
                <a:solidFill>
                  <a:srgbClr val="3333FF"/>
                </a:solidFill>
                <a:latin typeface="Times New Roman" panose="02020603050405020304" pitchFamily="18" charset="0"/>
                <a:cs typeface="Times New Roman" panose="02020603050405020304" pitchFamily="18" charset="0"/>
              </a:rPr>
              <a:t>最佳解</a:t>
            </a:r>
            <a:r>
              <a:rPr lang="en-US" altLang="zh-TW" sz="2400" kern="0" dirty="0" smtClean="0">
                <a:solidFill>
                  <a:srgbClr val="3333FF"/>
                </a:solidFill>
                <a:latin typeface="Times New Roman" panose="02020603050405020304" pitchFamily="18" charset="0"/>
                <a:cs typeface="Times New Roman" panose="02020603050405020304" pitchFamily="18" charset="0"/>
              </a:rPr>
              <a:t>(</a:t>
            </a:r>
            <a:r>
              <a:rPr lang="en-US" altLang="zh-TW" sz="2400" i="1" kern="0" dirty="0" smtClean="0">
                <a:solidFill>
                  <a:srgbClr val="3333FF"/>
                </a:solidFill>
                <a:latin typeface="Times New Roman" panose="02020603050405020304" pitchFamily="18" charset="0"/>
                <a:cs typeface="Times New Roman" panose="02020603050405020304" pitchFamily="18" charset="0"/>
              </a:rPr>
              <a:t>x</a:t>
            </a:r>
            <a:r>
              <a:rPr lang="en-US" altLang="zh-TW" sz="2400" kern="0" dirty="0" smtClean="0">
                <a:solidFill>
                  <a:srgbClr val="3333FF"/>
                </a:solidFill>
                <a:latin typeface="Times New Roman" panose="02020603050405020304" pitchFamily="18" charset="0"/>
                <a:cs typeface="Times New Roman" panose="02020603050405020304" pitchFamily="18" charset="0"/>
              </a:rPr>
              <a:t>*, </a:t>
            </a:r>
            <a:r>
              <a:rPr lang="en-US" altLang="zh-TW" sz="2400" i="1" kern="0" dirty="0" smtClean="0">
                <a:solidFill>
                  <a:srgbClr val="3333FF"/>
                </a:solidFill>
                <a:latin typeface="Times New Roman" panose="02020603050405020304" pitchFamily="18" charset="0"/>
                <a:cs typeface="Times New Roman" panose="02020603050405020304" pitchFamily="18" charset="0"/>
              </a:rPr>
              <a:t>y</a:t>
            </a:r>
            <a:r>
              <a:rPr lang="en-US" altLang="zh-TW" sz="2400" kern="0" dirty="0" smtClean="0">
                <a:solidFill>
                  <a:srgbClr val="3333FF"/>
                </a:solidFill>
                <a:latin typeface="Times New Roman" panose="02020603050405020304" pitchFamily="18" charset="0"/>
                <a:cs typeface="Times New Roman" panose="02020603050405020304" pitchFamily="18" charset="0"/>
              </a:rPr>
              <a:t>*):</a:t>
            </a:r>
          </a:p>
          <a:p>
            <a:pPr>
              <a:buFont typeface="Wingdings" pitchFamily="2" charset="2"/>
              <a:buNone/>
              <a:defRPr/>
            </a:pPr>
            <a:r>
              <a:rPr lang="en-US" altLang="zh-TW" sz="2400" kern="0" dirty="0" smtClean="0">
                <a:latin typeface="Times New Roman" panose="02020603050405020304" pitchFamily="18" charset="0"/>
                <a:cs typeface="Times New Roman" panose="02020603050405020304" pitchFamily="18" charset="0"/>
              </a:rPr>
              <a:t>   </a:t>
            </a:r>
            <a:r>
              <a:rPr lang="en-US" altLang="zh-TW" sz="2400" i="1" kern="0" dirty="0" smtClean="0">
                <a:latin typeface="Times New Roman" panose="02020603050405020304" pitchFamily="18" charset="0"/>
                <a:cs typeface="Times New Roman" panose="02020603050405020304" pitchFamily="18" charset="0"/>
              </a:rPr>
              <a:t>y</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             </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a:t>
            </a:r>
            <a:endParaRPr lang="zh-TW" altLang="en-US" sz="2400" kern="0" dirty="0" smtClean="0">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nvGraphicFramePr>
        <p:xfrm>
          <a:off x="1487488" y="4149725"/>
          <a:ext cx="1844675" cy="614363"/>
        </p:xfrm>
        <a:graphic>
          <a:graphicData uri="http://schemas.openxmlformats.org/presentationml/2006/ole">
            <mc:AlternateContent xmlns:mc="http://schemas.openxmlformats.org/markup-compatibility/2006">
              <mc:Choice xmlns:v="urn:schemas-microsoft-com:vml" Requires="v">
                <p:oleObj spid="_x0000_s89092" name="方程式" r:id="rId4" imgW="952087" imgH="317362" progId="Equation.3">
                  <p:embed/>
                </p:oleObj>
              </mc:Choice>
              <mc:Fallback>
                <p:oleObj name="方程式" r:id="rId4" imgW="952087" imgH="317362" progId="Equation.3">
                  <p:embed/>
                  <p:pic>
                    <p:nvPicPr>
                      <p:cNvPr id="4" name="物件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8" y="4149725"/>
                        <a:ext cx="18446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物件 4"/>
          <p:cNvGraphicFramePr>
            <a:graphicFrameLocks noChangeAspect="1"/>
          </p:cNvGraphicFramePr>
          <p:nvPr/>
        </p:nvGraphicFramePr>
        <p:xfrm>
          <a:off x="1835150" y="5443538"/>
          <a:ext cx="1252538" cy="638175"/>
        </p:xfrm>
        <a:graphic>
          <a:graphicData uri="http://schemas.openxmlformats.org/presentationml/2006/ole">
            <mc:AlternateContent xmlns:mc="http://schemas.openxmlformats.org/markup-compatibility/2006">
              <mc:Choice xmlns:v="urn:schemas-microsoft-com:vml" Requires="v">
                <p:oleObj spid="_x0000_s89093" name="Equation" r:id="rId6" imgW="406048" imgH="317225" progId="Equation.3">
                  <p:embed/>
                </p:oleObj>
              </mc:Choice>
              <mc:Fallback>
                <p:oleObj name="Equation" r:id="rId6" imgW="406048" imgH="317225" progId="Equation.3">
                  <p:embed/>
                  <p:pic>
                    <p:nvPicPr>
                      <p:cNvPr id="5" name="物件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5443538"/>
                        <a:ext cx="12525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1994"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338" y="2198688"/>
            <a:ext cx="5192712" cy="411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824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1994"/>
                                        </p:tgtEl>
                                        <p:attrNameLst>
                                          <p:attrName>style.visibility</p:attrName>
                                        </p:attrNameLst>
                                      </p:cBhvr>
                                      <p:to>
                                        <p:strVal val="visible"/>
                                      </p:to>
                                    </p:set>
                                    <p:anim calcmode="lin" valueType="num">
                                      <p:cBhvr additive="base">
                                        <p:cTn id="13" dur="500" fill="hold"/>
                                        <p:tgtEl>
                                          <p:spTgt spid="211994"/>
                                        </p:tgtEl>
                                        <p:attrNameLst>
                                          <p:attrName>ppt_x</p:attrName>
                                        </p:attrNameLst>
                                      </p:cBhvr>
                                      <p:tavLst>
                                        <p:tav tm="0">
                                          <p:val>
                                            <p:strVal val="#ppt_x"/>
                                          </p:val>
                                        </p:tav>
                                        <p:tav tm="100000">
                                          <p:val>
                                            <p:strVal val="#ppt_x"/>
                                          </p:val>
                                        </p:tav>
                                      </p:tavLst>
                                    </p:anim>
                                    <p:anim calcmode="lin" valueType="num">
                                      <p:cBhvr additive="base">
                                        <p:cTn id="14" dur="500" fill="hold"/>
                                        <p:tgtEl>
                                          <p:spTgt spid="2119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 calcmode="lin" valueType="num">
                                      <p:cBhvr additive="base">
                                        <p:cTn id="3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簡化的二變數線性規劃演算法</a:t>
            </a:r>
            <a:endParaRPr lang="zh-TW" altLang="en-US" smtClean="0"/>
          </a:p>
        </p:txBody>
      </p:sp>
      <p:pic>
        <p:nvPicPr>
          <p:cNvPr id="1034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844675"/>
            <a:ext cx="8932863" cy="490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42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2537FAD-1A8C-4622-9A16-AFA7AB538217}" type="slidenum">
              <a:rPr kumimoji="0" lang="en-US" altLang="zh-TW" sz="1400" smtClean="0">
                <a:latin typeface="Arial" charset="0"/>
              </a:rPr>
              <a:pPr eaLnBrk="1" hangingPunct="1">
                <a:spcBef>
                  <a:spcPct val="0"/>
                </a:spcBef>
                <a:buClrTx/>
                <a:buSzTx/>
                <a:buFontTx/>
                <a:buNone/>
              </a:pPr>
              <a:t>37</a:t>
            </a:fld>
            <a:endParaRPr kumimoji="0" lang="en-US" altLang="zh-TW" sz="1400" smtClean="0">
              <a:latin typeface="Arial" charset="0"/>
            </a:endParaRPr>
          </a:p>
        </p:txBody>
      </p:sp>
    </p:spTree>
    <p:extLst>
      <p:ext uri="{BB962C8B-B14F-4D97-AF65-F5344CB8AC3E}">
        <p14:creationId xmlns:p14="http://schemas.microsoft.com/office/powerpoint/2010/main" val="2724494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71550" y="214313"/>
            <a:ext cx="8172450" cy="1462087"/>
          </a:xfrm>
        </p:spPr>
        <p:txBody>
          <a:bodyPr/>
          <a:lstStyle/>
          <a:p>
            <a:r>
              <a:rPr lang="zh-TW" altLang="en-US" sz="4000" smtClean="0">
                <a:cs typeface="Times New Roman" pitchFamily="18" charset="0"/>
              </a:rPr>
              <a:t>簡化的二變數線性規劃演算法說明</a:t>
            </a:r>
            <a:endParaRPr lang="zh-TW" altLang="en-US" sz="4000" smtClean="0"/>
          </a:p>
        </p:txBody>
      </p:sp>
      <p:sp>
        <p:nvSpPr>
          <p:cNvPr id="10445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22D4809-564D-479A-9ECA-6CADC93D4D10}" type="slidenum">
              <a:rPr kumimoji="0" lang="en-US" altLang="zh-TW" sz="1400" smtClean="0">
                <a:latin typeface="Arial" charset="0"/>
              </a:rPr>
              <a:pPr eaLnBrk="1" hangingPunct="1">
                <a:spcBef>
                  <a:spcPct val="0"/>
                </a:spcBef>
                <a:buClrTx/>
                <a:buSzTx/>
                <a:buFontTx/>
                <a:buNone/>
              </a:pPr>
              <a:t>38</a:t>
            </a:fld>
            <a:endParaRPr kumimoji="0" lang="en-US" altLang="zh-TW" sz="1400" smtClean="0">
              <a:latin typeface="Arial" charset="0"/>
            </a:endParaRPr>
          </a:p>
        </p:txBody>
      </p:sp>
      <p:sp>
        <p:nvSpPr>
          <p:cNvPr id="5" name="內容版面配置區 2"/>
          <p:cNvSpPr>
            <a:spLocks noGrp="1"/>
          </p:cNvSpPr>
          <p:nvPr>
            <p:ph idx="1"/>
          </p:nvPr>
        </p:nvSpPr>
        <p:spPr>
          <a:xfrm>
            <a:off x="323850" y="2017713"/>
            <a:ext cx="8631238" cy="4114800"/>
          </a:xfrm>
        </p:spPr>
        <p:txBody>
          <a:bodyPr/>
          <a:lstStyle/>
          <a:p>
            <a:r>
              <a:rPr lang="zh-TW" altLang="en-US" sz="2400" smtClean="0"/>
              <a:t>步驟</a:t>
            </a:r>
            <a:r>
              <a:rPr lang="en-US" altLang="zh-TW" sz="2400" smtClean="0"/>
              <a:t>2</a:t>
            </a:r>
            <a:r>
              <a:rPr lang="zh-TW" altLang="en-US" sz="2400" smtClean="0"/>
              <a:t>總共產生</a:t>
            </a:r>
            <a:r>
              <a:rPr lang="zh-TW" altLang="en-US" sz="2400" smtClean="0">
                <a:solidFill>
                  <a:srgbClr val="3333FF"/>
                </a:solidFill>
                <a:sym typeface="Symbol" pitchFamily="18" charset="2"/>
              </a:rPr>
              <a:t></a:t>
            </a:r>
            <a:r>
              <a:rPr lang="en-US" altLang="zh-TW" sz="2400" smtClean="0">
                <a:solidFill>
                  <a:srgbClr val="3333FF"/>
                </a:solidFill>
                <a:sym typeface="Symbol" pitchFamily="18" charset="2"/>
              </a:rPr>
              <a:t>n/2</a:t>
            </a:r>
            <a:r>
              <a:rPr lang="zh-TW" altLang="en-US" sz="2400" smtClean="0">
                <a:solidFill>
                  <a:srgbClr val="3333FF"/>
                </a:solidFill>
                <a:sym typeface="Symbol" pitchFamily="18" charset="2"/>
              </a:rPr>
              <a:t>對限制式</a:t>
            </a:r>
            <a:endParaRPr lang="en-US" altLang="zh-TW" sz="2400" smtClean="0">
              <a:solidFill>
                <a:srgbClr val="3333FF"/>
              </a:solidFill>
              <a:sym typeface="Symbol" pitchFamily="18" charset="2"/>
            </a:endParaRPr>
          </a:p>
          <a:p>
            <a:endParaRPr lang="en-US" altLang="zh-TW" sz="2400" smtClean="0"/>
          </a:p>
          <a:p>
            <a:r>
              <a:rPr lang="zh-TW" altLang="en-US" sz="2400" smtClean="0"/>
              <a:t>步驟</a:t>
            </a:r>
            <a:r>
              <a:rPr lang="en-US" altLang="zh-TW" sz="2400" smtClean="0"/>
              <a:t>4</a:t>
            </a:r>
            <a:r>
              <a:rPr lang="zh-TW" altLang="en-US" sz="2400" smtClean="0"/>
              <a:t>產生邊界函數值</a:t>
            </a:r>
            <a:r>
              <a:rPr lang="en-US" altLang="zh-TW" sz="2400" smtClean="0"/>
              <a:t>y</a:t>
            </a:r>
            <a:r>
              <a:rPr lang="en-US" altLang="zh-TW" sz="2400" baseline="-25000" smtClean="0"/>
              <a:t>m</a:t>
            </a:r>
            <a:r>
              <a:rPr lang="en-US" altLang="zh-TW" sz="2400" smtClean="0"/>
              <a:t>=B(x</a:t>
            </a:r>
            <a:r>
              <a:rPr lang="en-US" altLang="zh-TW" sz="2400" baseline="-25000" smtClean="0"/>
              <a:t>m</a:t>
            </a:r>
            <a:r>
              <a:rPr lang="en-US" altLang="zh-TW" sz="2400" smtClean="0"/>
              <a:t>)</a:t>
            </a:r>
            <a:r>
              <a:rPr lang="zh-TW" altLang="en-US" sz="2400" smtClean="0"/>
              <a:t>的限制式可能為一個、兩個或兩個以上。但是不管有幾個限制式，在步驟</a:t>
            </a:r>
            <a:r>
              <a:rPr lang="en-US" altLang="zh-TW" sz="2400" smtClean="0"/>
              <a:t>5</a:t>
            </a:r>
            <a:r>
              <a:rPr lang="zh-TW" altLang="en-US" sz="2400" smtClean="0"/>
              <a:t>中，我們只要找出限制式中</a:t>
            </a:r>
            <a:r>
              <a:rPr lang="zh-TW" altLang="en-US" sz="2400" smtClean="0">
                <a:solidFill>
                  <a:srgbClr val="3333FF"/>
                </a:solidFill>
              </a:rPr>
              <a:t>最大的斜率</a:t>
            </a:r>
            <a:r>
              <a:rPr lang="en-US" altLang="zh-TW" sz="2400" smtClean="0">
                <a:solidFill>
                  <a:srgbClr val="3333FF"/>
                </a:solidFill>
              </a:rPr>
              <a:t>s</a:t>
            </a:r>
            <a:r>
              <a:rPr lang="en-US" altLang="zh-TW" sz="2400" baseline="-25000" smtClean="0">
                <a:solidFill>
                  <a:srgbClr val="3333FF"/>
                </a:solidFill>
              </a:rPr>
              <a:t>max</a:t>
            </a:r>
            <a:r>
              <a:rPr lang="zh-TW" altLang="en-US" sz="2400" smtClean="0"/>
              <a:t>與</a:t>
            </a:r>
            <a:r>
              <a:rPr lang="zh-TW" altLang="en-US" sz="2400" smtClean="0">
                <a:solidFill>
                  <a:srgbClr val="3333FF"/>
                </a:solidFill>
              </a:rPr>
              <a:t>最小的斜率</a:t>
            </a:r>
            <a:r>
              <a:rPr lang="en-US" altLang="zh-TW" sz="2400" smtClean="0">
                <a:solidFill>
                  <a:srgbClr val="3333FF"/>
                </a:solidFill>
              </a:rPr>
              <a:t>s</a:t>
            </a:r>
            <a:r>
              <a:rPr lang="en-US" altLang="zh-TW" sz="2400" baseline="-25000" smtClean="0">
                <a:solidFill>
                  <a:srgbClr val="3333FF"/>
                </a:solidFill>
              </a:rPr>
              <a:t>min</a:t>
            </a:r>
            <a:r>
              <a:rPr lang="zh-TW" altLang="en-US" sz="2400" smtClean="0"/>
              <a:t>就可以判斷</a:t>
            </a:r>
            <a:r>
              <a:rPr lang="en-US" altLang="zh-TW" sz="2400" smtClean="0">
                <a:solidFill>
                  <a:srgbClr val="3333FF"/>
                </a:solidFill>
                <a:cs typeface="Times New Roman" pitchFamily="18" charset="0"/>
              </a:rPr>
              <a:t>x</a:t>
            </a:r>
            <a:r>
              <a:rPr lang="en-US" altLang="zh-TW" sz="2400" baseline="-25000" smtClean="0">
                <a:solidFill>
                  <a:srgbClr val="3333FF"/>
                </a:solidFill>
                <a:cs typeface="Times New Roman" pitchFamily="18" charset="0"/>
              </a:rPr>
              <a:t>m</a:t>
            </a:r>
            <a:r>
              <a:rPr lang="zh-TW" altLang="en-US" sz="2400" smtClean="0">
                <a:solidFill>
                  <a:srgbClr val="3333FF"/>
                </a:solidFill>
                <a:cs typeface="Times New Roman" pitchFamily="18" charset="0"/>
              </a:rPr>
              <a:t>與</a:t>
            </a:r>
            <a:r>
              <a:rPr lang="en-US" altLang="zh-TW" sz="2400" smtClean="0">
                <a:solidFill>
                  <a:srgbClr val="3333FF"/>
                </a:solidFill>
                <a:cs typeface="Times New Roman" pitchFamily="18" charset="0"/>
              </a:rPr>
              <a:t>x*</a:t>
            </a:r>
            <a:r>
              <a:rPr lang="zh-TW" altLang="en-US" sz="2400" smtClean="0">
                <a:solidFill>
                  <a:srgbClr val="3333FF"/>
                </a:solidFill>
                <a:cs typeface="Times New Roman" pitchFamily="18" charset="0"/>
              </a:rPr>
              <a:t>的關係</a:t>
            </a:r>
            <a:endParaRPr lang="en-US" altLang="zh-TW" sz="2400" smtClean="0">
              <a:solidFill>
                <a:srgbClr val="3333FF"/>
              </a:solidFill>
              <a:cs typeface="Times New Roman" pitchFamily="18" charset="0"/>
            </a:endParaRPr>
          </a:p>
          <a:p>
            <a:endParaRPr lang="en-US" altLang="zh-TW" sz="2400" smtClean="0">
              <a:cs typeface="Times New Roman" pitchFamily="18" charset="0"/>
            </a:endParaRPr>
          </a:p>
          <a:p>
            <a:r>
              <a:rPr lang="zh-TW" altLang="en-US" sz="2400" smtClean="0"/>
              <a:t>步驟</a:t>
            </a:r>
            <a:r>
              <a:rPr lang="en-US" altLang="zh-TW" sz="2400" smtClean="0"/>
              <a:t>6</a:t>
            </a:r>
            <a:r>
              <a:rPr lang="zh-TW" altLang="en-US" sz="2400" smtClean="0"/>
              <a:t>刪除</a:t>
            </a:r>
            <a:r>
              <a:rPr lang="zh-TW" altLang="en-US" sz="2400" smtClean="0">
                <a:sym typeface="Symbol" pitchFamily="18" charset="2"/>
              </a:rPr>
              <a:t></a:t>
            </a:r>
            <a:r>
              <a:rPr lang="en-US" altLang="zh-TW" sz="2400" smtClean="0">
                <a:sym typeface="Symbol" pitchFamily="18" charset="2"/>
              </a:rPr>
              <a:t>n/4</a:t>
            </a:r>
            <a:r>
              <a:rPr lang="zh-TW" altLang="en-US" sz="2400" smtClean="0">
                <a:sym typeface="Symbol" pitchFamily="18" charset="2"/>
              </a:rPr>
              <a:t>對限制式中的一個限制式，</a:t>
            </a:r>
            <a:r>
              <a:rPr lang="zh-TW" altLang="en-US" sz="2400" smtClean="0">
                <a:solidFill>
                  <a:srgbClr val="3333FF"/>
                </a:solidFill>
                <a:sym typeface="Symbol" pitchFamily="18" charset="2"/>
              </a:rPr>
              <a:t>總計刪除</a:t>
            </a:r>
            <a:r>
              <a:rPr lang="en-US" altLang="zh-TW" sz="2400" smtClean="0">
                <a:solidFill>
                  <a:srgbClr val="3333FF"/>
                </a:solidFill>
                <a:sym typeface="Symbol" pitchFamily="18" charset="2"/>
              </a:rPr>
              <a:t>n/4</a:t>
            </a:r>
            <a:r>
              <a:rPr lang="zh-TW" altLang="en-US" sz="2400" smtClean="0">
                <a:solidFill>
                  <a:srgbClr val="3333FF"/>
                </a:solidFill>
                <a:sym typeface="Symbol" pitchFamily="18" charset="2"/>
              </a:rPr>
              <a:t>個限制式</a:t>
            </a:r>
            <a:endParaRPr lang="en-US" altLang="zh-TW" sz="2400" smtClean="0">
              <a:solidFill>
                <a:srgbClr val="3333FF"/>
              </a:solidFill>
            </a:endParaRPr>
          </a:p>
          <a:p>
            <a:endParaRPr lang="en-US" altLang="zh-TW" sz="2400" baseline="-25000" smtClean="0"/>
          </a:p>
          <a:p>
            <a:endParaRPr lang="zh-TW" altLang="en-US" sz="2400" smtClean="0"/>
          </a:p>
          <a:p>
            <a:endParaRPr lang="en-US" altLang="zh-TW" sz="2400" smtClean="0"/>
          </a:p>
          <a:p>
            <a:endParaRPr lang="zh-TW" altLang="en-US" sz="2400" smtClean="0"/>
          </a:p>
        </p:txBody>
      </p:sp>
    </p:spTree>
    <p:extLst>
      <p:ext uri="{BB962C8B-B14F-4D97-AF65-F5344CB8AC3E}">
        <p14:creationId xmlns:p14="http://schemas.microsoft.com/office/powerpoint/2010/main" val="420634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28738" y="908050"/>
            <a:ext cx="7683500" cy="769938"/>
          </a:xfrm>
        </p:spPr>
        <p:txBody>
          <a:bodyPr/>
          <a:lstStyle/>
          <a:p>
            <a:pPr>
              <a:defRPr/>
            </a:pPr>
            <a:r>
              <a:rPr lang="en-US" altLang="zh-TW" sz="3800" dirty="0" err="1" smtClean="0">
                <a:latin typeface="+mn-lt"/>
                <a:cs typeface="Times New Roman" pitchFamily="18" charset="0"/>
              </a:rPr>
              <a:t>x</a:t>
            </a:r>
            <a:r>
              <a:rPr lang="en-US" altLang="zh-TW" sz="3800" baseline="-25000" dirty="0" err="1" smtClean="0">
                <a:latin typeface="+mn-lt"/>
                <a:cs typeface="Times New Roman" pitchFamily="18" charset="0"/>
              </a:rPr>
              <a:t>m</a:t>
            </a:r>
            <a:r>
              <a:rPr lang="zh-TW" altLang="en-US" sz="3800" dirty="0" smtClean="0">
                <a:latin typeface="+mn-lt"/>
                <a:cs typeface="Times New Roman" pitchFamily="18" charset="0"/>
              </a:rPr>
              <a:t>與</a:t>
            </a:r>
            <a:r>
              <a:rPr lang="en-US" altLang="zh-TW" sz="3800" dirty="0" smtClean="0">
                <a:latin typeface="+mn-lt"/>
                <a:cs typeface="Times New Roman" pitchFamily="18" charset="0"/>
              </a:rPr>
              <a:t>x*</a:t>
            </a:r>
            <a:r>
              <a:rPr lang="zh-TW" altLang="en-US" sz="3800" dirty="0" smtClean="0">
                <a:latin typeface="+mn-lt"/>
                <a:cs typeface="Times New Roman" pitchFamily="18" charset="0"/>
              </a:rPr>
              <a:t>的關係</a:t>
            </a:r>
          </a:p>
        </p:txBody>
      </p:sp>
      <p:sp>
        <p:nvSpPr>
          <p:cNvPr id="102403" name="Rectangle 3"/>
          <p:cNvSpPr>
            <a:spLocks noGrp="1" noChangeArrowheads="1"/>
          </p:cNvSpPr>
          <p:nvPr>
            <p:ph type="body" sz="half" idx="2"/>
          </p:nvPr>
        </p:nvSpPr>
        <p:spPr>
          <a:xfrm>
            <a:off x="34925" y="2133600"/>
            <a:ext cx="3244850" cy="4114800"/>
          </a:xfrm>
        </p:spPr>
        <p:txBody>
          <a:bodyPr/>
          <a:lstStyle/>
          <a:p>
            <a:pPr>
              <a:lnSpc>
                <a:spcPct val="90000"/>
              </a:lnSpc>
            </a:pPr>
            <a:r>
              <a:rPr lang="zh-TW" altLang="en-US" sz="2800" smtClean="0">
                <a:cs typeface="Times New Roman" pitchFamily="18" charset="0"/>
              </a:rPr>
              <a:t>假設</a:t>
            </a:r>
            <a:r>
              <a:rPr lang="en-US" altLang="zh-TW" sz="2800" smtClean="0">
                <a:solidFill>
                  <a:srgbClr val="3333FF"/>
                </a:solidFill>
                <a:cs typeface="Times New Roman" pitchFamily="18" charset="0"/>
              </a:rPr>
              <a:t>x</a:t>
            </a:r>
            <a:r>
              <a:rPr lang="en-US" altLang="zh-TW" sz="2800" baseline="-30000" smtClean="0">
                <a:solidFill>
                  <a:srgbClr val="3333FF"/>
                </a:solidFill>
                <a:cs typeface="Times New Roman" pitchFamily="18" charset="0"/>
              </a:rPr>
              <a:t>m</a:t>
            </a:r>
            <a:r>
              <a:rPr lang="zh-TW" altLang="en-US" sz="2800" smtClean="0">
                <a:cs typeface="Times New Roman" pitchFamily="18" charset="0"/>
              </a:rPr>
              <a:t>是成對方程式交點</a:t>
            </a:r>
            <a:r>
              <a:rPr lang="en-US" altLang="zh-TW" sz="2800" smtClean="0">
                <a:cs typeface="Times New Roman" pitchFamily="18" charset="0"/>
              </a:rPr>
              <a:t>x</a:t>
            </a:r>
            <a:r>
              <a:rPr lang="zh-TW" altLang="en-US" sz="2800" smtClean="0">
                <a:cs typeface="Times New Roman" pitchFamily="18" charset="0"/>
              </a:rPr>
              <a:t>座標中位數，</a:t>
            </a:r>
            <a:r>
              <a:rPr lang="en-US" altLang="zh-TW" sz="2800" smtClean="0">
                <a:cs typeface="Times New Roman" pitchFamily="18" charset="0"/>
              </a:rPr>
              <a:t> </a:t>
            </a: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zh-TW" altLang="en-US" sz="2800" smtClean="0">
                <a:cs typeface="Times New Roman" pitchFamily="18" charset="0"/>
              </a:rPr>
              <a:t>是最佳解</a:t>
            </a:r>
            <a:r>
              <a:rPr lang="en-US" altLang="zh-TW" sz="2800" smtClean="0">
                <a:cs typeface="Times New Roman" pitchFamily="18" charset="0"/>
              </a:rPr>
              <a:t>x</a:t>
            </a:r>
            <a:r>
              <a:rPr lang="zh-TW" altLang="en-US" sz="2800" smtClean="0">
                <a:cs typeface="Times New Roman" pitchFamily="18" charset="0"/>
              </a:rPr>
              <a:t>座標</a:t>
            </a:r>
            <a:endParaRPr lang="en-US" altLang="zh-TW" sz="2800" smtClean="0">
              <a:cs typeface="Times New Roman" pitchFamily="18" charset="0"/>
            </a:endParaRPr>
          </a:p>
          <a:p>
            <a:pPr>
              <a:lnSpc>
                <a:spcPct val="90000"/>
              </a:lnSpc>
            </a:pPr>
            <a:r>
              <a:rPr lang="en-US" altLang="zh-TW" sz="2800" smtClean="0"/>
              <a:t>Q:</a:t>
            </a:r>
            <a:r>
              <a:rPr lang="en-US" altLang="zh-TW" sz="2800" smtClean="0">
                <a:solidFill>
                  <a:schemeClr val="hlink"/>
                </a:solidFill>
                <a:cs typeface="Times New Roman" pitchFamily="18" charset="0"/>
              </a:rPr>
              <a:t> </a:t>
            </a: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en-US" altLang="zh-TW" sz="2800" smtClean="0">
                <a:solidFill>
                  <a:srgbClr val="3333FF"/>
                </a:solidFill>
                <a:cs typeface="Times New Roman" pitchFamily="18" charset="0"/>
              </a:rPr>
              <a:t>&lt;x</a:t>
            </a:r>
            <a:r>
              <a:rPr lang="en-US" altLang="zh-TW" sz="2800" baseline="-30000" smtClean="0">
                <a:solidFill>
                  <a:srgbClr val="3333FF"/>
                </a:solidFill>
                <a:cs typeface="Times New Roman" pitchFamily="18" charset="0"/>
              </a:rPr>
              <a:t>m</a:t>
            </a:r>
            <a:r>
              <a:rPr lang="en-US" altLang="zh-TW" sz="2800" smtClean="0">
                <a:solidFill>
                  <a:srgbClr val="3333FF"/>
                </a:solidFill>
                <a:cs typeface="Times New Roman" pitchFamily="18" charset="0"/>
              </a:rPr>
              <a:t>?</a:t>
            </a:r>
            <a:br>
              <a:rPr lang="en-US" altLang="zh-TW" sz="2800" smtClean="0">
                <a:solidFill>
                  <a:srgbClr val="3333FF"/>
                </a:solidFill>
                <a:cs typeface="Times New Roman" pitchFamily="18" charset="0"/>
              </a:rPr>
            </a:br>
            <a:r>
              <a:rPr lang="zh-TW" altLang="en-US" sz="2800" smtClean="0">
                <a:solidFill>
                  <a:srgbClr val="3333FF"/>
                </a:solidFill>
                <a:cs typeface="Times New Roman" pitchFamily="18" charset="0"/>
              </a:rPr>
              <a:t> </a:t>
            </a:r>
            <a:r>
              <a:rPr lang="zh-TW" altLang="en-US" sz="2800" smtClean="0">
                <a:cs typeface="Times New Roman" pitchFamily="18" charset="0"/>
              </a:rPr>
              <a:t>或</a:t>
            </a:r>
            <a:r>
              <a:rPr lang="en-US" altLang="zh-TW" sz="2800" smtClean="0">
                <a:cs typeface="Times New Roman" pitchFamily="18" charset="0"/>
              </a:rPr>
              <a:t/>
            </a:r>
            <a:br>
              <a:rPr lang="en-US" altLang="zh-TW" sz="2800" smtClean="0">
                <a:cs typeface="Times New Roman" pitchFamily="18" charset="0"/>
              </a:rPr>
            </a:br>
            <a:r>
              <a:rPr lang="en-US" altLang="zh-TW" sz="2800" smtClean="0">
                <a:solidFill>
                  <a:srgbClr val="3333FF"/>
                </a:solidFill>
                <a:cs typeface="Times New Roman" pitchFamily="18" charset="0"/>
              </a:rPr>
              <a:t>x*=x</a:t>
            </a:r>
            <a:r>
              <a:rPr lang="en-US" altLang="zh-TW" sz="2800" baseline="-25000" smtClean="0">
                <a:solidFill>
                  <a:srgbClr val="3333FF"/>
                </a:solidFill>
                <a:cs typeface="Times New Roman" pitchFamily="18" charset="0"/>
              </a:rPr>
              <a:t>m</a:t>
            </a:r>
            <a:r>
              <a:rPr lang="en-US" altLang="zh-TW" sz="2800" smtClean="0">
                <a:solidFill>
                  <a:srgbClr val="3333FF"/>
                </a:solidFill>
                <a:cs typeface="Times New Roman" pitchFamily="18" charset="0"/>
              </a:rPr>
              <a:t>?</a:t>
            </a:r>
            <a:br>
              <a:rPr lang="en-US" altLang="zh-TW" sz="2800" smtClean="0">
                <a:solidFill>
                  <a:srgbClr val="3333FF"/>
                </a:solidFill>
                <a:cs typeface="Times New Roman" pitchFamily="18" charset="0"/>
              </a:rPr>
            </a:br>
            <a:r>
              <a:rPr lang="zh-TW" altLang="en-US" sz="2800" smtClean="0">
                <a:solidFill>
                  <a:srgbClr val="3333FF"/>
                </a:solidFill>
                <a:cs typeface="Times New Roman" pitchFamily="18" charset="0"/>
              </a:rPr>
              <a:t> </a:t>
            </a:r>
            <a:r>
              <a:rPr lang="zh-TW" altLang="en-US" sz="2800" smtClean="0">
                <a:cs typeface="Times New Roman" pitchFamily="18" charset="0"/>
              </a:rPr>
              <a:t>或</a:t>
            </a:r>
            <a:r>
              <a:rPr lang="en-US" altLang="zh-TW" sz="2800" smtClean="0">
                <a:solidFill>
                  <a:srgbClr val="3333FF"/>
                </a:solidFill>
                <a:cs typeface="Times New Roman" pitchFamily="18" charset="0"/>
              </a:rPr>
              <a:t/>
            </a:r>
            <a:br>
              <a:rPr lang="en-US" altLang="zh-TW" sz="2800" smtClean="0">
                <a:solidFill>
                  <a:srgbClr val="3333FF"/>
                </a:solidFill>
                <a:cs typeface="Times New Roman" pitchFamily="18" charset="0"/>
              </a:rPr>
            </a:b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en-US" altLang="zh-TW" sz="2800" smtClean="0">
                <a:solidFill>
                  <a:srgbClr val="3333FF"/>
                </a:solidFill>
                <a:cs typeface="Times New Roman" pitchFamily="18" charset="0"/>
              </a:rPr>
              <a:t>&gt;x</a:t>
            </a:r>
            <a:r>
              <a:rPr lang="en-US" altLang="zh-TW" sz="2800" baseline="-30000" smtClean="0">
                <a:solidFill>
                  <a:srgbClr val="3333FF"/>
                </a:solidFill>
                <a:cs typeface="Times New Roman" pitchFamily="18" charset="0"/>
              </a:rPr>
              <a:t>m</a:t>
            </a:r>
            <a:r>
              <a:rPr lang="en-US" altLang="zh-TW" sz="2800" smtClean="0">
                <a:solidFill>
                  <a:srgbClr val="3333FF"/>
                </a:solidFill>
                <a:cs typeface="Times New Roman" pitchFamily="18" charset="0"/>
              </a:rPr>
              <a:t>?</a:t>
            </a:r>
            <a:endParaRPr lang="zh-TW" altLang="en-US" sz="2800" smtClean="0">
              <a:solidFill>
                <a:srgbClr val="3333FF"/>
              </a:solidFill>
              <a:cs typeface="Times New Roman" pitchFamily="18" charset="0"/>
            </a:endParaRPr>
          </a:p>
        </p:txBody>
      </p:sp>
      <p:sp>
        <p:nvSpPr>
          <p:cNvPr id="1054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D2F9539-CA07-46B2-A8BA-721051672A7F}" type="slidenum">
              <a:rPr kumimoji="0" lang="en-US" altLang="zh-TW" sz="1400" smtClean="0">
                <a:latin typeface="Arial" charset="0"/>
              </a:rPr>
              <a:pPr eaLnBrk="1" hangingPunct="1">
                <a:spcBef>
                  <a:spcPct val="0"/>
                </a:spcBef>
                <a:buClrTx/>
                <a:buSzTx/>
                <a:buFontTx/>
                <a:buNone/>
              </a:pPr>
              <a:t>39</a:t>
            </a:fld>
            <a:endParaRPr kumimoji="0" lang="en-US" altLang="zh-TW" sz="1400" smtClean="0">
              <a:latin typeface="Arial" charset="0"/>
            </a:endParaRPr>
          </a:p>
        </p:txBody>
      </p:sp>
      <p:pic>
        <p:nvPicPr>
          <p:cNvPr id="102438"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916113"/>
            <a:ext cx="5781675" cy="486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729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438"/>
                                        </p:tgtEl>
                                        <p:attrNameLst>
                                          <p:attrName>style.visibility</p:attrName>
                                        </p:attrNameLst>
                                      </p:cBhvr>
                                      <p:to>
                                        <p:strVal val="visible"/>
                                      </p:to>
                                    </p:set>
                                    <p:anim calcmode="lin" valueType="num">
                                      <p:cBhvr additive="base">
                                        <p:cTn id="19" dur="500" fill="hold"/>
                                        <p:tgtEl>
                                          <p:spTgt spid="102438"/>
                                        </p:tgtEl>
                                        <p:attrNameLst>
                                          <p:attrName>ppt_x</p:attrName>
                                        </p:attrNameLst>
                                      </p:cBhvr>
                                      <p:tavLst>
                                        <p:tav tm="0">
                                          <p:val>
                                            <p:strVal val="#ppt_x"/>
                                          </p:val>
                                        </p:tav>
                                        <p:tav tm="100000">
                                          <p:val>
                                            <p:strVal val="#ppt_x"/>
                                          </p:val>
                                        </p:tav>
                                      </p:tavLst>
                                    </p:anim>
                                    <p:anim calcmode="lin" valueType="num">
                                      <p:cBhvr additive="base">
                                        <p:cTn id="20" dur="500" fill="hold"/>
                                        <p:tgtEl>
                                          <p:spTgt spid="102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42988" y="214313"/>
            <a:ext cx="8101012" cy="1462087"/>
          </a:xfrm>
        </p:spPr>
        <p:txBody>
          <a:bodyPr/>
          <a:lstStyle/>
          <a:p>
            <a:pPr eaLnBrk="1" hangingPunct="1"/>
            <a:r>
              <a:rPr lang="zh-TW" altLang="en-US" smtClean="0"/>
              <a:t>使用刪尋解題策略的演算法</a:t>
            </a:r>
            <a:endParaRPr lang="en-US" altLang="zh-TW" smtClean="0"/>
          </a:p>
        </p:txBody>
      </p:sp>
      <p:sp>
        <p:nvSpPr>
          <p:cNvPr id="3076" name="Rectangle 3"/>
          <p:cNvSpPr>
            <a:spLocks noGrp="1" noChangeArrowheads="1"/>
          </p:cNvSpPr>
          <p:nvPr>
            <p:ph idx="1"/>
          </p:nvPr>
        </p:nvSpPr>
        <p:spPr>
          <a:xfrm>
            <a:off x="457200" y="2492375"/>
            <a:ext cx="8229600" cy="4968875"/>
          </a:xfrm>
        </p:spPr>
        <p:txBody>
          <a:bodyPr/>
          <a:lstStyle/>
          <a:p>
            <a:pPr eaLnBrk="1" hangingPunct="1"/>
            <a:r>
              <a:rPr lang="zh-TW" altLang="en-US" sz="3600" smtClean="0"/>
              <a:t>二元搜尋演算法</a:t>
            </a:r>
            <a:endParaRPr lang="en-US" altLang="zh-TW" sz="3600" smtClean="0"/>
          </a:p>
          <a:p>
            <a:pPr eaLnBrk="1" hangingPunct="1"/>
            <a:r>
              <a:rPr lang="zh-TW" altLang="en-US" sz="3600" smtClean="0"/>
              <a:t>選取與中位數演算法</a:t>
            </a:r>
            <a:endParaRPr lang="en-US" altLang="zh-TW" sz="3600" smtClean="0"/>
          </a:p>
          <a:p>
            <a:pPr eaLnBrk="1" hangingPunct="1"/>
            <a:r>
              <a:rPr lang="zh-TW" altLang="en-US" sz="3600" smtClean="0"/>
              <a:t>限制的一圓心演算法</a:t>
            </a:r>
            <a:endParaRPr lang="en-US" altLang="zh-TW" sz="3600" smtClean="0"/>
          </a:p>
          <a:p>
            <a:pPr eaLnBrk="1" hangingPunct="1"/>
            <a:r>
              <a:rPr lang="zh-TW" altLang="en-US" sz="3600" smtClean="0"/>
              <a:t>簡化的二變數線性規劃演算法</a:t>
            </a:r>
            <a:endParaRPr lang="en-US" altLang="zh-TW" sz="3600" smtClean="0"/>
          </a:p>
        </p:txBody>
      </p:sp>
      <p:sp>
        <p:nvSpPr>
          <p:cNvPr id="7066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A94F5F7-C3B7-45EB-86C5-6BF79B26F016}" type="slidenum">
              <a:rPr kumimoji="0" lang="en-US" altLang="zh-TW" sz="1400" smtClean="0">
                <a:latin typeface="Arial" charset="0"/>
              </a:rPr>
              <a:pPr eaLnBrk="1" hangingPunct="1">
                <a:spcBef>
                  <a:spcPct val="0"/>
                </a:spcBef>
                <a:buClrTx/>
                <a:buSzTx/>
                <a:buFontTx/>
                <a:buNone/>
              </a:pPr>
              <a:t>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90625" y="333375"/>
            <a:ext cx="7793038" cy="1314450"/>
          </a:xfrm>
        </p:spPr>
        <p:txBody>
          <a:bodyPr/>
          <a:lstStyle/>
          <a:p>
            <a:r>
              <a:rPr lang="zh-TW" altLang="en-US" smtClean="0">
                <a:cs typeface="Times New Roman" pitchFamily="18" charset="0"/>
              </a:rPr>
              <a:t>限制式刪除範例</a:t>
            </a:r>
          </a:p>
        </p:txBody>
      </p:sp>
      <p:sp>
        <p:nvSpPr>
          <p:cNvPr id="104451" name="Rectangle 4"/>
          <p:cNvSpPr>
            <a:spLocks noGrp="1" noChangeArrowheads="1"/>
          </p:cNvSpPr>
          <p:nvPr>
            <p:ph type="body" sz="half" idx="2"/>
          </p:nvPr>
        </p:nvSpPr>
        <p:spPr>
          <a:xfrm>
            <a:off x="5441950" y="1341438"/>
            <a:ext cx="3702050" cy="4114800"/>
          </a:xfrm>
        </p:spPr>
        <p:txBody>
          <a:bodyPr/>
          <a:lstStyle/>
          <a:p>
            <a:r>
              <a:rPr lang="zh-TW" altLang="en-US" sz="2400" smtClean="0"/>
              <a:t>如左圖，因為</a:t>
            </a:r>
            <a:r>
              <a:rPr lang="en-US" altLang="zh-TW" sz="2400" smtClean="0">
                <a:cs typeface="Times New Roman" pitchFamily="18" charset="0"/>
              </a:rPr>
              <a:t>x</a:t>
            </a:r>
            <a:r>
              <a:rPr lang="zh-TW" altLang="en-US" sz="2400" smtClean="0">
                <a:cs typeface="Times New Roman" pitchFamily="18" charset="0"/>
              </a:rPr>
              <a:t>*</a:t>
            </a:r>
            <a:r>
              <a:rPr lang="en-US" altLang="zh-TW" sz="2400" smtClean="0">
                <a:cs typeface="Times New Roman" pitchFamily="18" charset="0"/>
              </a:rPr>
              <a:t>&gt;x</a:t>
            </a:r>
            <a:r>
              <a:rPr lang="en-US" altLang="zh-TW" sz="2400" baseline="-30000" smtClean="0">
                <a:cs typeface="Times New Roman" pitchFamily="18" charset="0"/>
              </a:rPr>
              <a:t>m</a:t>
            </a:r>
            <a:r>
              <a:rPr lang="en-US" altLang="zh-TW" sz="2400" smtClean="0"/>
              <a:t>=x</a:t>
            </a:r>
            <a:r>
              <a:rPr lang="en-US" altLang="zh-TW" sz="2400" baseline="-25000" smtClean="0"/>
              <a:t>12</a:t>
            </a:r>
            <a:r>
              <a:rPr lang="en-US" altLang="zh-TW" sz="2400" smtClean="0">
                <a:cs typeface="Times New Roman" pitchFamily="18" charset="0"/>
              </a:rPr>
              <a:t> </a:t>
            </a:r>
            <a:r>
              <a:rPr lang="zh-TW" altLang="en-US" sz="2400" smtClean="0">
                <a:cs typeface="Times New Roman" pitchFamily="18" charset="0"/>
              </a:rPr>
              <a:t>，而且限制式</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和</a:t>
            </a:r>
            <a:r>
              <a:rPr lang="en-US" altLang="zh-TW" sz="2400" smtClean="0">
                <a:cs typeface="Times New Roman" pitchFamily="18" charset="0"/>
              </a:rPr>
              <a:t>k</a:t>
            </a:r>
            <a:r>
              <a:rPr lang="en-US" altLang="zh-TW" sz="2400" baseline="-30000" smtClean="0">
                <a:cs typeface="Times New Roman" pitchFamily="18" charset="0"/>
              </a:rPr>
              <a:t>6</a:t>
            </a:r>
            <a:r>
              <a:rPr lang="en-US" altLang="zh-TW" sz="2400" smtClean="0">
                <a:cs typeface="Times New Roman" pitchFamily="18" charset="0"/>
              </a:rPr>
              <a:t>x + t</a:t>
            </a:r>
            <a:r>
              <a:rPr lang="en-US" altLang="zh-TW" sz="2400" baseline="-30000" smtClean="0">
                <a:cs typeface="Times New Roman" pitchFamily="18" charset="0"/>
              </a:rPr>
              <a:t>6</a:t>
            </a:r>
            <a:r>
              <a:rPr lang="zh-TW" altLang="en-US" sz="2400" smtClean="0"/>
              <a:t>交點的</a:t>
            </a:r>
            <a:r>
              <a:rPr lang="en-US" altLang="zh-TW" sz="2400" smtClean="0"/>
              <a:t>x</a:t>
            </a:r>
            <a:r>
              <a:rPr lang="zh-TW" altLang="en-US" sz="2400" smtClean="0"/>
              <a:t>座標</a:t>
            </a:r>
            <a:r>
              <a:rPr lang="en-US" altLang="zh-TW" sz="2400" smtClean="0"/>
              <a:t>x</a:t>
            </a:r>
            <a:r>
              <a:rPr lang="en-US" altLang="zh-TW" sz="2400" baseline="-25000" smtClean="0"/>
              <a:t>56</a:t>
            </a:r>
            <a:r>
              <a:rPr lang="zh-TW" altLang="en-US" sz="2400" smtClean="0"/>
              <a:t>是小於</a:t>
            </a:r>
            <a:r>
              <a:rPr lang="en-US" altLang="zh-TW" sz="2400" smtClean="0">
                <a:cs typeface="Times New Roman" pitchFamily="18" charset="0"/>
              </a:rPr>
              <a:t>x</a:t>
            </a:r>
            <a:r>
              <a:rPr lang="en-US" altLang="zh-TW" sz="2400" baseline="-30000" smtClean="0">
                <a:cs typeface="Times New Roman" pitchFamily="18" charset="0"/>
              </a:rPr>
              <a:t>m </a:t>
            </a:r>
            <a:r>
              <a:rPr lang="zh-TW" altLang="en-US" sz="2400" smtClean="0"/>
              <a:t>，因此我們可以刪除限制式</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a:t>
            </a:r>
            <a:endParaRPr lang="en-US" altLang="zh-TW" sz="2400" smtClean="0"/>
          </a:p>
          <a:p>
            <a:r>
              <a:rPr lang="zh-TW" altLang="en-US" sz="2400" smtClean="0"/>
              <a:t>這是因為當</a:t>
            </a:r>
            <a:r>
              <a:rPr lang="en-US" altLang="zh-TW" sz="2400" smtClean="0">
                <a:cs typeface="Times New Roman" pitchFamily="18" charset="0"/>
              </a:rPr>
              <a:t>x&gt;x</a:t>
            </a:r>
            <a:r>
              <a:rPr lang="en-US" altLang="zh-TW" sz="2400" baseline="-25000" smtClean="0">
                <a:cs typeface="Times New Roman" pitchFamily="18" charset="0"/>
              </a:rPr>
              <a:t>56</a:t>
            </a:r>
            <a:r>
              <a:rPr lang="zh-TW" altLang="en-US" sz="2400" smtClean="0">
                <a:cs typeface="Times New Roman" pitchFamily="18" charset="0"/>
              </a:rPr>
              <a:t>時，</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en-US" altLang="zh-TW" sz="2400" smtClean="0">
                <a:cs typeface="Times New Roman" pitchFamily="18" charset="0"/>
              </a:rPr>
              <a:t> &lt; k</a:t>
            </a:r>
            <a:r>
              <a:rPr lang="en-US" altLang="zh-TW" sz="2400" baseline="-30000" smtClean="0">
                <a:cs typeface="Times New Roman" pitchFamily="18" charset="0"/>
              </a:rPr>
              <a:t>6</a:t>
            </a:r>
            <a:r>
              <a:rPr lang="en-US" altLang="zh-TW" sz="2400" smtClean="0">
                <a:cs typeface="Times New Roman" pitchFamily="18" charset="0"/>
              </a:rPr>
              <a:t>x + t</a:t>
            </a:r>
            <a:r>
              <a:rPr lang="en-US" altLang="zh-TW" sz="2400" baseline="-30000" smtClean="0">
                <a:cs typeface="Times New Roman" pitchFamily="18" charset="0"/>
              </a:rPr>
              <a:t>6</a:t>
            </a:r>
            <a:r>
              <a:rPr lang="zh-TW" altLang="en-US" sz="2400" smtClean="0">
                <a:cs typeface="Times New Roman" pitchFamily="18" charset="0"/>
              </a:rPr>
              <a:t>，</a:t>
            </a:r>
            <a:r>
              <a:rPr lang="zh-TW" altLang="en-US" sz="2400" smtClean="0"/>
              <a:t>這代表當</a:t>
            </a:r>
            <a:r>
              <a:rPr lang="en-US" altLang="zh-TW" sz="2400" smtClean="0"/>
              <a:t>x=x*&gt;x</a:t>
            </a:r>
            <a:r>
              <a:rPr lang="en-US" altLang="zh-TW" sz="2400" baseline="-25000" smtClean="0"/>
              <a:t>m</a:t>
            </a:r>
            <a:r>
              <a:rPr lang="zh-TW" altLang="en-US" sz="2400" smtClean="0"/>
              <a:t>時，</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不可能是</a:t>
            </a:r>
            <a:r>
              <a:rPr lang="en-US" altLang="zh-TW" sz="2400" smtClean="0"/>
              <a:t>boundary function</a:t>
            </a:r>
            <a:r>
              <a:rPr lang="zh-TW" altLang="en-US" sz="2400" smtClean="0"/>
              <a:t>。</a:t>
            </a:r>
            <a:endParaRPr lang="en-US" altLang="zh-TW" sz="2400" smtClean="0"/>
          </a:p>
          <a:p>
            <a:r>
              <a:rPr lang="zh-TW" altLang="en-US" sz="2400" smtClean="0"/>
              <a:t>因此可以刪除條件式</a:t>
            </a:r>
            <a:r>
              <a:rPr lang="en-US" altLang="zh-TW" sz="2400" smtClean="0"/>
              <a:t/>
            </a:r>
            <a:br>
              <a:rPr lang="en-US" altLang="zh-TW" sz="2400" smtClean="0"/>
            </a:b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en-US" altLang="zh-TW" sz="2400" smtClean="0"/>
              <a:t>(</a:t>
            </a:r>
            <a:r>
              <a:rPr lang="zh-TW" altLang="en-US" sz="2400" smtClean="0"/>
              <a:t>一對限制</a:t>
            </a:r>
            <a:r>
              <a:rPr lang="zh-TW" altLang="en-US" sz="2400" smtClean="0">
                <a:cs typeface="Times New Roman" pitchFamily="18" charset="0"/>
              </a:rPr>
              <a:t>式</a:t>
            </a:r>
            <a:r>
              <a:rPr lang="zh-TW" altLang="en-US" sz="2400" smtClean="0"/>
              <a:t>中的一個</a:t>
            </a:r>
            <a:r>
              <a:rPr lang="en-US" altLang="zh-TW" sz="2400" smtClean="0"/>
              <a:t>)</a:t>
            </a:r>
            <a:endParaRPr lang="zh-TW" altLang="en-US" sz="2400" smtClean="0"/>
          </a:p>
        </p:txBody>
      </p:sp>
      <p:sp>
        <p:nvSpPr>
          <p:cNvPr id="1065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5CD1898-9D3E-44D8-9FB6-BFE4815CFC0B}" type="slidenum">
              <a:rPr kumimoji="0" lang="en-US" altLang="zh-TW" sz="1400" smtClean="0">
                <a:latin typeface="Arial" charset="0"/>
              </a:rPr>
              <a:pPr eaLnBrk="1" hangingPunct="1">
                <a:spcBef>
                  <a:spcPct val="0"/>
                </a:spcBef>
                <a:buClrTx/>
                <a:buSzTx/>
                <a:buFontTx/>
                <a:buNone/>
              </a:pPr>
              <a:t>40</a:t>
            </a:fld>
            <a:endParaRPr kumimoji="0" lang="en-US" altLang="zh-TW" sz="1400" smtClean="0">
              <a:latin typeface="Arial" charset="0"/>
            </a:endParaRPr>
          </a:p>
        </p:txBody>
      </p:sp>
      <p:pic>
        <p:nvPicPr>
          <p:cNvPr id="1054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1844675"/>
            <a:ext cx="55292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903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482"/>
                                        </p:tgtEl>
                                        <p:attrNameLst>
                                          <p:attrName>style.visibility</p:attrName>
                                        </p:attrNameLst>
                                      </p:cBhvr>
                                      <p:to>
                                        <p:strVal val="visible"/>
                                      </p:to>
                                    </p:set>
                                    <p:anim calcmode="lin" valueType="num">
                                      <p:cBhvr additive="base">
                                        <p:cTn id="13" dur="500" fill="hold"/>
                                        <p:tgtEl>
                                          <p:spTgt spid="105482"/>
                                        </p:tgtEl>
                                        <p:attrNameLst>
                                          <p:attrName>ppt_x</p:attrName>
                                        </p:attrNameLst>
                                      </p:cBhvr>
                                      <p:tavLst>
                                        <p:tav tm="0">
                                          <p:val>
                                            <p:strVal val="#ppt_x"/>
                                          </p:val>
                                        </p:tav>
                                        <p:tav tm="100000">
                                          <p:val>
                                            <p:strVal val="#ppt_x"/>
                                          </p:val>
                                        </p:tav>
                                      </p:tavLst>
                                    </p:anim>
                                    <p:anim calcmode="lin" valueType="num">
                                      <p:cBhvr additive="base">
                                        <p:cTn id="14" dur="500" fill="hold"/>
                                        <p:tgtEl>
                                          <p:spTgt spid="1054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anim calcmode="lin" valueType="num">
                                      <p:cBhvr additive="base">
                                        <p:cTn id="19"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1">
                                            <p:txEl>
                                              <p:pRg st="2" end="2"/>
                                            </p:txEl>
                                          </p:spTgt>
                                        </p:tgtEl>
                                        <p:attrNameLst>
                                          <p:attrName>style.visibility</p:attrName>
                                        </p:attrNameLst>
                                      </p:cBhvr>
                                      <p:to>
                                        <p:strVal val="visible"/>
                                      </p:to>
                                    </p:set>
                                    <p:anim calcmode="lin" valueType="num">
                                      <p:cBhvr additive="base">
                                        <p:cTn id="25"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611188" y="2060575"/>
            <a:ext cx="8424862" cy="4464050"/>
          </a:xfrm>
        </p:spPr>
        <p:txBody>
          <a:bodyPr/>
          <a:lstStyle/>
          <a:p>
            <a:pPr algn="just">
              <a:lnSpc>
                <a:spcPct val="90000"/>
              </a:lnSpc>
            </a:pPr>
            <a:r>
              <a:rPr lang="zh-TW" altLang="en-US" sz="2800" smtClean="0">
                <a:cs typeface="Times New Roman" pitchFamily="18" charset="0"/>
              </a:rPr>
              <a:t>因為在每個迭代中，總是有限制式配對中的一個限制式會被刪除，因為總共有</a:t>
            </a:r>
            <a:r>
              <a:rPr lang="en-US" altLang="zh-TW" sz="2800" smtClean="0">
                <a:cs typeface="Times New Roman" pitchFamily="18" charset="0"/>
              </a:rPr>
              <a:t> </a:t>
            </a:r>
            <a:r>
              <a:rPr lang="en-US" altLang="zh-TW" sz="2800" smtClean="0">
                <a:cs typeface="Times New Roman" pitchFamily="18" charset="0"/>
                <a:sym typeface="Symbol" pitchFamily="18" charset="2"/>
              </a:rPr>
              <a:t>n/2</a:t>
            </a:r>
            <a:r>
              <a:rPr lang="zh-TW" altLang="en-US" sz="2800" smtClean="0">
                <a:cs typeface="Times New Roman" pitchFamily="18" charset="0"/>
                <a:sym typeface="Symbol" pitchFamily="18" charset="2"/>
              </a:rPr>
              <a:t>對限制式</a:t>
            </a:r>
            <a:r>
              <a:rPr lang="zh-TW" altLang="en-US" sz="2800" smtClean="0">
                <a:cs typeface="Times New Roman" pitchFamily="18" charset="0"/>
              </a:rPr>
              <a:t>，因此</a:t>
            </a:r>
            <a:r>
              <a:rPr lang="zh-TW" altLang="en-US" sz="2800" smtClean="0">
                <a:solidFill>
                  <a:srgbClr val="3333FF"/>
                </a:solidFill>
                <a:cs typeface="Times New Roman" pitchFamily="18" charset="0"/>
              </a:rPr>
              <a:t>有</a:t>
            </a:r>
            <a:r>
              <a:rPr lang="zh-TW" altLang="en-US" sz="2800" smtClean="0">
                <a:solidFill>
                  <a:srgbClr val="3333FF"/>
                </a:solidFill>
                <a:cs typeface="Times New Roman" pitchFamily="18" charset="0"/>
                <a:sym typeface="Symbol" pitchFamily="18" charset="2"/>
              </a:rPr>
              <a:t></a:t>
            </a:r>
            <a:r>
              <a:rPr lang="en-US" altLang="zh-TW" sz="2800" smtClean="0">
                <a:solidFill>
                  <a:srgbClr val="3333FF"/>
                </a:solidFill>
                <a:cs typeface="Times New Roman" pitchFamily="18" charset="0"/>
              </a:rPr>
              <a:t>n/4</a:t>
            </a:r>
            <a:r>
              <a:rPr lang="zh-TW" altLang="en-US" sz="2800" smtClean="0">
                <a:solidFill>
                  <a:srgbClr val="3333FF"/>
                </a:solidFill>
                <a:cs typeface="Times New Roman" pitchFamily="18" charset="0"/>
                <a:sym typeface="Symbol" pitchFamily="18" charset="2"/>
              </a:rPr>
              <a:t>個</a:t>
            </a:r>
            <a:r>
              <a:rPr lang="zh-TW" altLang="en-US" sz="2800" smtClean="0">
                <a:solidFill>
                  <a:srgbClr val="3333FF"/>
                </a:solidFill>
                <a:cs typeface="Times New Roman" pitchFamily="18" charset="0"/>
              </a:rPr>
              <a:t>限制式在每一次的迭代中被刪除</a:t>
            </a:r>
            <a:r>
              <a:rPr lang="zh-TW" altLang="en-US" sz="2800" smtClean="0">
                <a:cs typeface="Times New Roman" pitchFamily="18" charset="0"/>
              </a:rPr>
              <a:t>。</a:t>
            </a:r>
            <a:endParaRPr lang="en-US" altLang="zh-TW" sz="2800" smtClean="0">
              <a:cs typeface="Times New Roman" pitchFamily="18" charset="0"/>
            </a:endParaRPr>
          </a:p>
          <a:p>
            <a:pPr algn="just">
              <a:lnSpc>
                <a:spcPct val="90000"/>
              </a:lnSpc>
            </a:pPr>
            <a:endParaRPr lang="en-US" altLang="zh-TW" sz="2800" smtClean="0">
              <a:cs typeface="Times New Roman" pitchFamily="18" charset="0"/>
            </a:endParaRPr>
          </a:p>
          <a:p>
            <a:pPr algn="just">
              <a:lnSpc>
                <a:spcPct val="90000"/>
              </a:lnSpc>
            </a:pPr>
            <a:r>
              <a:rPr lang="zh-TW" altLang="en-US" sz="2800" smtClean="0">
                <a:cs typeface="Times New Roman" pitchFamily="18" charset="0"/>
              </a:rPr>
              <a:t>時間複雜度</a:t>
            </a:r>
            <a:r>
              <a:rPr lang="en-US" altLang="zh-TW" sz="2800" smtClean="0">
                <a:cs typeface="Times New Roman" pitchFamily="18" charset="0"/>
              </a:rPr>
              <a:t>: </a:t>
            </a:r>
          </a:p>
          <a:p>
            <a:pPr algn="just">
              <a:lnSpc>
                <a:spcPct val="90000"/>
              </a:lnSpc>
            </a:pPr>
            <a:endParaRPr lang="en-US" altLang="zh-TW" sz="2800" smtClean="0">
              <a:cs typeface="Times New Roman" pitchFamily="18" charset="0"/>
            </a:endParaRPr>
          </a:p>
          <a:p>
            <a:pPr algn="just">
              <a:lnSpc>
                <a:spcPct val="90000"/>
              </a:lnSpc>
              <a:buFont typeface="Wingdings" pitchFamily="2" charset="2"/>
              <a:buNone/>
            </a:pPr>
            <a:r>
              <a:rPr lang="en-US" altLang="zh-TW" smtClean="0">
                <a:cs typeface="Times New Roman" pitchFamily="18" charset="0"/>
              </a:rPr>
              <a:t>       T(n) = T(3n/4)+cn</a:t>
            </a:r>
            <a:r>
              <a:rPr lang="zh-TW" altLang="en-US" smtClean="0">
                <a:cs typeface="Times New Roman" pitchFamily="18" charset="0"/>
              </a:rPr>
              <a:t> </a:t>
            </a:r>
            <a:r>
              <a:rPr lang="en-US" altLang="zh-TW" smtClean="0">
                <a:cs typeface="Times New Roman" pitchFamily="18" charset="0"/>
              </a:rPr>
              <a:t>= O(n)</a:t>
            </a:r>
            <a:endParaRPr lang="zh-TW" altLang="en-US" sz="3100" smtClean="0">
              <a:cs typeface="Times New Roman" pitchFamily="18" charset="0"/>
            </a:endParaRPr>
          </a:p>
          <a:p>
            <a:pPr algn="just">
              <a:lnSpc>
                <a:spcPct val="90000"/>
              </a:lnSpc>
            </a:pPr>
            <a:endParaRPr lang="en-US" altLang="zh-TW" sz="2800" smtClean="0">
              <a:cs typeface="Times New Roman" pitchFamily="18" charset="0"/>
            </a:endParaRPr>
          </a:p>
        </p:txBody>
      </p:sp>
      <p:sp>
        <p:nvSpPr>
          <p:cNvPr id="10752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089EEDA-FB40-4B0E-864F-9CD513659E79}" type="slidenum">
              <a:rPr kumimoji="0" lang="en-US" altLang="zh-TW" sz="1400" smtClean="0">
                <a:latin typeface="Arial" charset="0"/>
              </a:rPr>
              <a:pPr eaLnBrk="1" hangingPunct="1">
                <a:spcBef>
                  <a:spcPct val="0"/>
                </a:spcBef>
                <a:buClrTx/>
                <a:buSzTx/>
                <a:buFontTx/>
                <a:buNone/>
              </a:pPr>
              <a:t>41</a:t>
            </a:fld>
            <a:endParaRPr kumimoji="0" lang="en-US" altLang="zh-TW" sz="1400" smtClean="0">
              <a:latin typeface="Arial" charset="0"/>
            </a:endParaRPr>
          </a:p>
        </p:txBody>
      </p:sp>
      <p:sp>
        <p:nvSpPr>
          <p:cNvPr id="107524"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簡化的二變數線性規劃演算法</a:t>
            </a: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時間複雜度分析</a:t>
            </a:r>
            <a:endParaRPr lang="zh-TW" altLang="en-US" smtClean="0"/>
          </a:p>
        </p:txBody>
      </p:sp>
    </p:spTree>
    <p:extLst>
      <p:ext uri="{BB962C8B-B14F-4D97-AF65-F5344CB8AC3E}">
        <p14:creationId xmlns:p14="http://schemas.microsoft.com/office/powerpoint/2010/main" val="1420026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 calcmode="lin" valueType="num">
                                      <p:cBhvr additive="base">
                                        <p:cTn id="7" dur="500" fill="hold"/>
                                        <p:tgtEl>
                                          <p:spTgt spid="1064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498">
                                            <p:txEl>
                                              <p:pRg st="2" end="2"/>
                                            </p:txEl>
                                          </p:spTgt>
                                        </p:tgtEl>
                                        <p:attrNameLst>
                                          <p:attrName>style.visibility</p:attrName>
                                        </p:attrNameLst>
                                      </p:cBhvr>
                                      <p:to>
                                        <p:strVal val="visible"/>
                                      </p:to>
                                    </p:set>
                                    <p:anim calcmode="lin" valueType="num">
                                      <p:cBhvr additive="base">
                                        <p:cTn id="13"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498">
                                            <p:txEl>
                                              <p:pRg st="4" end="4"/>
                                            </p:txEl>
                                          </p:spTgt>
                                        </p:tgtEl>
                                        <p:attrNameLst>
                                          <p:attrName>style.visibility</p:attrName>
                                        </p:attrNameLst>
                                      </p:cBhvr>
                                      <p:to>
                                        <p:strVal val="visible"/>
                                      </p:to>
                                    </p:set>
                                    <p:anim calcmode="lin" valueType="num">
                                      <p:cBhvr additive="base">
                                        <p:cTn id="19" dur="500" fill="hold"/>
                                        <p:tgtEl>
                                          <p:spTgt spid="10649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1"/>
          <p:cNvSpPr>
            <a:spLocks noGrp="1"/>
          </p:cNvSpPr>
          <p:nvPr>
            <p:ph type="title"/>
          </p:nvPr>
        </p:nvSpPr>
        <p:spPr/>
        <p:txBody>
          <a:bodyPr/>
          <a:lstStyle/>
          <a:p>
            <a:pPr eaLnBrk="1" hangingPunct="1"/>
            <a:endParaRPr lang="zh-TW" altLang="en-US" smtClean="0"/>
          </a:p>
        </p:txBody>
      </p:sp>
      <p:sp>
        <p:nvSpPr>
          <p:cNvPr id="71683" name="內容版面配置區 2"/>
          <p:cNvSpPr>
            <a:spLocks noGrp="1"/>
          </p:cNvSpPr>
          <p:nvPr>
            <p:ph idx="1"/>
          </p:nvPr>
        </p:nvSpPr>
        <p:spPr>
          <a:xfrm>
            <a:off x="539750" y="3141663"/>
            <a:ext cx="8415338" cy="2990850"/>
          </a:xfrm>
        </p:spPr>
        <p:txBody>
          <a:bodyPr/>
          <a:lstStyle/>
          <a:p>
            <a:pPr marL="0" indent="0" algn="ctr" eaLnBrk="1" hangingPunct="1">
              <a:buFontTx/>
              <a:buNone/>
              <a:defRPr/>
            </a:pPr>
            <a:r>
              <a:rPr lang="en-US" altLang="zh-TW" sz="11500" i="1" dirty="0" smtClean="0">
                <a:latin typeface="+mn-ea"/>
              </a:rPr>
              <a:t>The End</a:t>
            </a:r>
            <a:endParaRPr lang="zh-TW" altLang="en-US" sz="11500" i="1" dirty="0" smtClean="0">
              <a:latin typeface="+mn-ea"/>
            </a:endParaRPr>
          </a:p>
        </p:txBody>
      </p:sp>
      <p:sp>
        <p:nvSpPr>
          <p:cNvPr id="1085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1D696E-47E1-4BF1-AF71-596F85E0E57A}" type="slidenum">
              <a:rPr kumimoji="0" lang="en-US" altLang="zh-TW" sz="1400" smtClean="0">
                <a:latin typeface="Arial" charset="0"/>
              </a:rPr>
              <a:pPr eaLnBrk="1" hangingPunct="1">
                <a:spcBef>
                  <a:spcPct val="0"/>
                </a:spcBef>
                <a:buClrTx/>
                <a:buSzTx/>
                <a:buFontTx/>
                <a:buNone/>
              </a:pPr>
              <a:t>42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TW" altLang="en-US" smtClean="0"/>
              <a:t>一般刪尋演算法時間複雜度</a:t>
            </a:r>
          </a:p>
        </p:txBody>
      </p:sp>
      <p:sp>
        <p:nvSpPr>
          <p:cNvPr id="17412" name="Rectangle 3"/>
          <p:cNvSpPr>
            <a:spLocks noGrp="1" noChangeArrowheads="1"/>
          </p:cNvSpPr>
          <p:nvPr>
            <p:ph type="body" idx="1"/>
          </p:nvPr>
        </p:nvSpPr>
        <p:spPr>
          <a:xfrm>
            <a:off x="395288" y="2017713"/>
            <a:ext cx="8424862" cy="4114800"/>
          </a:xfrm>
        </p:spPr>
        <p:txBody>
          <a:bodyPr/>
          <a:lstStyle/>
          <a:p>
            <a:pPr algn="just" eaLnBrk="1" hangingPunct="1">
              <a:lnSpc>
                <a:spcPct val="125000"/>
              </a:lnSpc>
              <a:defRPr/>
            </a:pPr>
            <a:r>
              <a:rPr lang="zh-TW" altLang="en-US" dirty="0" smtClean="0"/>
              <a:t>假設</a:t>
            </a:r>
            <a:r>
              <a:rPr lang="zh-TW" altLang="en-US" dirty="0"/>
              <a:t>輸入規模</a:t>
            </a:r>
            <a:r>
              <a:rPr lang="zh-TW" altLang="en-US" dirty="0" smtClean="0"/>
              <a:t>為</a:t>
            </a:r>
            <a:r>
              <a:rPr lang="en-US" altLang="zh-TW" dirty="0" smtClean="0"/>
              <a:t>n</a:t>
            </a:r>
            <a:r>
              <a:rPr lang="zh-TW" altLang="en-US" dirty="0" smtClean="0"/>
              <a:t>，</a:t>
            </a:r>
            <a:r>
              <a:rPr lang="zh-TW" altLang="en-US" dirty="0"/>
              <a:t>而</a:t>
            </a:r>
            <a:r>
              <a:rPr lang="zh-TW" altLang="en-US" dirty="0" smtClean="0"/>
              <a:t>刪尋演算法每次迭代都</a:t>
            </a:r>
            <a:r>
              <a:rPr lang="zh-TW" altLang="en-US" dirty="0" smtClean="0">
                <a:solidFill>
                  <a:srgbClr val="3333FF"/>
                </a:solidFill>
              </a:rPr>
              <a:t>刪除</a:t>
            </a:r>
            <a:r>
              <a:rPr lang="en-US" altLang="zh-TW" dirty="0" smtClean="0">
                <a:solidFill>
                  <a:srgbClr val="3333FF"/>
                </a:solidFill>
              </a:rPr>
              <a:t>(prune)</a:t>
            </a:r>
            <a:r>
              <a:rPr lang="zh-TW" altLang="en-US" dirty="0" smtClean="0">
                <a:solidFill>
                  <a:srgbClr val="3333FF"/>
                </a:solidFill>
              </a:rPr>
              <a:t>輸入資料的</a:t>
            </a:r>
            <a:r>
              <a:rPr lang="en-US" altLang="zh-TW" dirty="0" smtClean="0">
                <a:solidFill>
                  <a:srgbClr val="3333FF"/>
                </a:solidFill>
              </a:rPr>
              <a:t>f</a:t>
            </a:r>
            <a:r>
              <a:rPr lang="zh-TW" altLang="en-US" dirty="0" smtClean="0">
                <a:solidFill>
                  <a:srgbClr val="3333FF"/>
                </a:solidFill>
              </a:rPr>
              <a:t> 部份</a:t>
            </a:r>
            <a:r>
              <a:rPr lang="en-US" altLang="zh-TW" dirty="0" smtClean="0">
                <a:solidFill>
                  <a:srgbClr val="3333FF"/>
                </a:solidFill>
              </a:rPr>
              <a:t>(0&lt;f&lt;1)</a:t>
            </a:r>
            <a:r>
              <a:rPr lang="zh-TW" altLang="en-US" dirty="0" smtClean="0"/>
              <a:t>，若在每次迭代執行所需的時間複雜度為</a:t>
            </a:r>
            <a:r>
              <a:rPr lang="en-US" altLang="zh-TW" dirty="0" err="1" smtClean="0"/>
              <a:t>cn</a:t>
            </a:r>
            <a:r>
              <a:rPr lang="en-US" altLang="zh-TW" baseline="30000" dirty="0" err="1" smtClean="0"/>
              <a:t>k</a:t>
            </a:r>
            <a:r>
              <a:rPr lang="en-US" altLang="zh-TW" dirty="0" smtClean="0"/>
              <a:t>=O(</a:t>
            </a:r>
            <a:r>
              <a:rPr lang="en-US" altLang="zh-TW" dirty="0" err="1" smtClean="0"/>
              <a:t>n</a:t>
            </a:r>
            <a:r>
              <a:rPr lang="en-US" altLang="zh-TW" baseline="30000" dirty="0" err="1" smtClean="0"/>
              <a:t>k</a:t>
            </a:r>
            <a:r>
              <a:rPr lang="en-US" altLang="zh-TW" dirty="0" smtClean="0"/>
              <a:t>), </a:t>
            </a:r>
            <a:r>
              <a:rPr lang="en-US" altLang="zh-TW" dirty="0" smtClean="0">
                <a:solidFill>
                  <a:srgbClr val="3333FF"/>
                </a:solidFill>
              </a:rPr>
              <a:t>k &gt;0</a:t>
            </a:r>
            <a:r>
              <a:rPr lang="zh-TW" altLang="en-US" dirty="0" smtClean="0"/>
              <a:t>，則在最差狀況下刪尋演算法的時間複雜度</a:t>
            </a:r>
            <a:r>
              <a:rPr lang="en-US" altLang="zh-TW" dirty="0" smtClean="0"/>
              <a:t>T(n)</a:t>
            </a:r>
            <a:r>
              <a:rPr lang="zh-TW" altLang="en-US" dirty="0" smtClean="0"/>
              <a:t>為</a:t>
            </a:r>
            <a:r>
              <a:rPr lang="en-US" altLang="zh-TW" dirty="0" smtClean="0"/>
              <a:t>:</a:t>
            </a:r>
          </a:p>
          <a:p>
            <a:pPr marL="0" indent="0" algn="just" eaLnBrk="1" hangingPunct="1">
              <a:lnSpc>
                <a:spcPct val="125000"/>
              </a:lnSpc>
              <a:buFont typeface="Wingdings" pitchFamily="2" charset="2"/>
              <a:buNone/>
              <a:defRPr/>
            </a:pPr>
            <a:r>
              <a:rPr lang="en-US" altLang="zh-TW" dirty="0">
                <a:ea typeface="全真中明體" pitchFamily="49" charset="-120"/>
              </a:rPr>
              <a:t> </a:t>
            </a:r>
            <a:r>
              <a:rPr lang="en-US" altLang="zh-TW" dirty="0" smtClean="0">
                <a:ea typeface="全真中明體" pitchFamily="49" charset="-120"/>
              </a:rPr>
              <a:t>  T(n) = T((1</a:t>
            </a:r>
            <a:r>
              <a:rPr lang="en-US" altLang="zh-TW" dirty="0" smtClean="0">
                <a:latin typeface="Symbol" pitchFamily="18" charset="2"/>
                <a:ea typeface="全真中明體" pitchFamily="49" charset="-120"/>
              </a:rPr>
              <a:t>-</a:t>
            </a:r>
            <a:r>
              <a:rPr lang="en-US" altLang="zh-TW" dirty="0" smtClean="0">
                <a:ea typeface="全真中明體" pitchFamily="49" charset="-120"/>
              </a:rPr>
              <a:t>f )</a:t>
            </a:r>
            <a:r>
              <a:rPr lang="en-US" altLang="zh-TW" baseline="30000" dirty="0" smtClean="0">
                <a:ea typeface="全真中明體" pitchFamily="49" charset="-120"/>
              </a:rPr>
              <a:t> </a:t>
            </a:r>
            <a:r>
              <a:rPr lang="en-US" altLang="zh-TW" dirty="0" smtClean="0">
                <a:ea typeface="全真中明體" pitchFamily="49" charset="-120"/>
              </a:rPr>
              <a:t>n)</a:t>
            </a:r>
            <a:r>
              <a:rPr lang="en-US" altLang="zh-TW" baseline="30000" dirty="0" smtClean="0">
                <a:ea typeface="全真中明體" pitchFamily="49" charset="-120"/>
              </a:rPr>
              <a:t> </a:t>
            </a:r>
            <a:r>
              <a:rPr lang="en-US" altLang="zh-TW" dirty="0" smtClean="0">
                <a:ea typeface="全真中明體" pitchFamily="49" charset="-120"/>
              </a:rPr>
              <a:t>+</a:t>
            </a:r>
            <a:r>
              <a:rPr lang="en-US" altLang="zh-TW" baseline="30000" dirty="0" smtClean="0">
                <a:ea typeface="全真中明體" pitchFamily="49" charset="-120"/>
              </a:rPr>
              <a:t> </a:t>
            </a:r>
            <a:r>
              <a:rPr lang="en-US" altLang="zh-TW" dirty="0" err="1" smtClean="0">
                <a:ea typeface="全真中明體" pitchFamily="49" charset="-120"/>
              </a:rPr>
              <a:t>cn</a:t>
            </a:r>
            <a:r>
              <a:rPr lang="en-US" altLang="zh-TW" baseline="30000" dirty="0" err="1" smtClean="0">
                <a:ea typeface="全真中明體" pitchFamily="49" charset="-120"/>
              </a:rPr>
              <a:t>k</a:t>
            </a:r>
            <a:r>
              <a:rPr lang="en-US" altLang="zh-TW" dirty="0" smtClean="0"/>
              <a:t> </a:t>
            </a:r>
            <a:endParaRPr lang="zh-TW" altLang="en-US" dirty="0" smtClean="0"/>
          </a:p>
          <a:p>
            <a:pPr algn="just" eaLnBrk="1" hangingPunct="1">
              <a:lnSpc>
                <a:spcPct val="125000"/>
              </a:lnSpc>
              <a:defRPr/>
            </a:pPr>
            <a:endParaRPr lang="en-US" altLang="zh-TW" dirty="0" smtClean="0">
              <a:ea typeface="全真中明體" pitchFamily="49" charset="-120"/>
            </a:endParaRPr>
          </a:p>
        </p:txBody>
      </p:sp>
      <p:sp>
        <p:nvSpPr>
          <p:cNvPr id="716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80CDB16-53C5-49C1-A125-2BBC2AA0E1C7}" type="slidenum">
              <a:rPr kumimoji="0" lang="en-US" altLang="zh-TW" sz="1400" smtClean="0">
                <a:latin typeface="Arial" charset="0"/>
              </a:rPr>
              <a:pPr eaLnBrk="1" hangingPunct="1">
                <a:spcBef>
                  <a:spcPct val="0"/>
                </a:spcBef>
                <a:buClrTx/>
                <a:buSzTx/>
                <a:buFontTx/>
                <a:buNone/>
              </a:pPr>
              <a:t>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anim calcmode="lin" valueType="num">
                                      <p:cBhvr additive="base">
                                        <p:cTn id="13"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spect="1" noMove="1" noResize="1" noEditPoints="1" noAdjustHandles="1" noChangeArrowheads="1" noChangeShapeType="1" noTextEdit="1"/>
          </p:cNvSpPr>
          <p:nvPr>
            <p:ph type="body" idx="1"/>
          </p:nvPr>
        </p:nvSpPr>
        <p:spPr>
          <a:xfrm>
            <a:off x="685800" y="2017713"/>
            <a:ext cx="8269288" cy="4662487"/>
          </a:xfrm>
          <a:blipFill rotWithShape="1">
            <a:blip r:embed="rId3"/>
            <a:srcRect/>
            <a:stretch>
              <a:fillRect l="-442" t="-2091" b="-2113"/>
            </a:stretch>
          </a:blipFill>
          <a:extLst/>
        </p:spPr>
        <p:txBody>
          <a:bodyPr/>
          <a:lstStyle/>
          <a:p>
            <a:pPr>
              <a:defRPr/>
            </a:pPr>
            <a:r>
              <a:rPr lang="zh-TW" altLang="en-US">
                <a:noFill/>
              </a:rPr>
              <a:t> </a:t>
            </a:r>
          </a:p>
        </p:txBody>
      </p:sp>
      <p:sp>
        <p:nvSpPr>
          <p:cNvPr id="7" name="Rectangle 2"/>
          <p:cNvSpPr txBox="1">
            <a:spLocks noChangeArrowheads="1"/>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eaLnBrk="1" hangingPunct="1">
              <a:defRPr/>
            </a:pPr>
            <a:r>
              <a:rPr lang="zh-TW" altLang="en-US" kern="0" dirty="0" smtClean="0"/>
              <a:t>一般刪尋演算法時間複雜度</a:t>
            </a:r>
            <a:r>
              <a:rPr lang="en-US" altLang="zh-TW" kern="0" dirty="0" smtClean="0"/>
              <a:t>(</a:t>
            </a:r>
            <a:r>
              <a:rPr lang="zh-TW" altLang="en-US" kern="0" dirty="0" smtClean="0"/>
              <a:t>續</a:t>
            </a:r>
            <a:r>
              <a:rPr lang="en-US" altLang="zh-TW" kern="0" dirty="0" smtClean="0"/>
              <a:t>)</a:t>
            </a:r>
            <a:endParaRPr lang="zh-TW" altLang="en-US" kern="0" dirty="0" smtClean="0"/>
          </a:p>
        </p:txBody>
      </p:sp>
      <p:sp>
        <p:nvSpPr>
          <p:cNvPr id="5" name="文字方塊 4"/>
          <p:cNvSpPr txBox="1">
            <a:spLocks noChangeArrowheads="1"/>
          </p:cNvSpPr>
          <p:nvPr/>
        </p:nvSpPr>
        <p:spPr bwMode="auto">
          <a:xfrm>
            <a:off x="6456363" y="4941888"/>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400" b="1">
                <a:latin typeface="Arial" charset="0"/>
                <a:hlinkClick r:id="" action="ppaction://noaction"/>
              </a:rPr>
              <a:t>等比級數公式</a:t>
            </a:r>
            <a:endParaRPr lang="zh-TW" altLang="en-US" sz="1800" b="1">
              <a:latin typeface="Arial" charset="0"/>
            </a:endParaRPr>
          </a:p>
        </p:txBody>
      </p:sp>
      <p:sp>
        <p:nvSpPr>
          <p:cNvPr id="7270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D07D141-0D8F-4981-8B95-D82009D47AD5}" type="slidenum">
              <a:rPr kumimoji="0" lang="en-US" altLang="zh-TW" sz="1400" smtClean="0">
                <a:latin typeface="Arial" charset="0"/>
              </a:rPr>
              <a:pPr eaLnBrk="1" hangingPunct="1">
                <a:spcBef>
                  <a:spcPct val="0"/>
                </a:spcBef>
                <a:buClrTx/>
                <a:buSzTx/>
                <a:buFontTx/>
                <a:buNone/>
              </a:pPr>
              <a:t>6</a:t>
            </a:fld>
            <a:endParaRPr kumimoji="0" lang="en-US" altLang="zh-TW" sz="1400" smtClean="0">
              <a:latin typeface="Arial" charset="0"/>
            </a:endParaRPr>
          </a:p>
        </p:txBody>
      </p:sp>
      <p:sp>
        <p:nvSpPr>
          <p:cNvPr id="4" name="文字方塊 3"/>
          <p:cNvSpPr txBox="1">
            <a:spLocks noChangeArrowheads="1"/>
          </p:cNvSpPr>
          <p:nvPr/>
        </p:nvSpPr>
        <p:spPr bwMode="auto">
          <a:xfrm>
            <a:off x="1611313" y="2852738"/>
            <a:ext cx="3681412" cy="360362"/>
          </a:xfrm>
          <a:prstGeom prst="rect">
            <a:avLst/>
          </a:prstGeom>
          <a:noFill/>
          <a:ln w="127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lnSpc>
                <a:spcPts val="2163"/>
              </a:lnSpc>
              <a:spcBef>
                <a:spcPct val="0"/>
              </a:spcBef>
              <a:buClrTx/>
              <a:buSzTx/>
              <a:buFontTx/>
              <a:buNone/>
            </a:pPr>
            <a:r>
              <a:rPr lang="zh-TW" altLang="en-US" sz="1800">
                <a:latin typeface="Arial" charset="0"/>
                <a:cs typeface="Times New Roman" pitchFamily="18" charset="0"/>
              </a:rPr>
              <a:t>迭代</a:t>
            </a:r>
            <a:r>
              <a:rPr lang="en-US" altLang="zh-TW" sz="1800">
                <a:latin typeface="Arial" charset="0"/>
                <a:cs typeface="Times New Roman" pitchFamily="18" charset="0"/>
              </a:rPr>
              <a:t>p</a:t>
            </a:r>
            <a:r>
              <a:rPr lang="zh-TW" altLang="en-US" sz="1800">
                <a:latin typeface="Arial" charset="0"/>
                <a:cs typeface="Times New Roman" pitchFamily="18" charset="0"/>
              </a:rPr>
              <a:t>次</a:t>
            </a:r>
            <a:r>
              <a:rPr lang="en-US" altLang="zh-TW" sz="1800">
                <a:latin typeface="Arial" charset="0"/>
                <a:cs typeface="Times New Roman" pitchFamily="18" charset="0"/>
              </a:rPr>
              <a:t>,</a:t>
            </a:r>
            <a:r>
              <a:rPr lang="zh-TW" altLang="en-US" sz="1800">
                <a:latin typeface="Arial" charset="0"/>
                <a:cs typeface="Times New Roman" pitchFamily="18" charset="0"/>
              </a:rPr>
              <a:t>假定</a:t>
            </a:r>
            <a:r>
              <a:rPr lang="en-US" altLang="zh-TW" sz="1800">
                <a:latin typeface="Arial" charset="0"/>
                <a:cs typeface="Times New Roman" pitchFamily="18" charset="0"/>
              </a:rPr>
              <a:t>(1-f)</a:t>
            </a:r>
            <a:r>
              <a:rPr lang="en-US" altLang="zh-TW" sz="1800" baseline="30000">
                <a:latin typeface="Arial" charset="0"/>
                <a:cs typeface="Times New Roman" pitchFamily="18" charset="0"/>
              </a:rPr>
              <a:t>p+1</a:t>
            </a:r>
            <a:r>
              <a:rPr lang="en-US" altLang="zh-TW" sz="1800">
                <a:latin typeface="Arial" charset="0"/>
                <a:cs typeface="Times New Roman" pitchFamily="18" charset="0"/>
              </a:rPr>
              <a:t>n</a:t>
            </a:r>
            <a:r>
              <a:rPr lang="en-US" altLang="zh-TW" sz="1800">
                <a:latin typeface="Arial" charset="0"/>
                <a:sym typeface="Symbol" pitchFamily="18" charset="2"/>
              </a:rPr>
              <a:t></a:t>
            </a:r>
            <a:r>
              <a:rPr lang="en-US" altLang="zh-TW" sz="1800">
                <a:latin typeface="Arial" charset="0"/>
                <a:cs typeface="Times New Roman" pitchFamily="18" charset="0"/>
              </a:rPr>
              <a:t> 1 </a:t>
            </a:r>
            <a:r>
              <a:rPr lang="en-US" altLang="zh-TW" sz="1800">
                <a:latin typeface="Arial" charset="0"/>
                <a:sym typeface="Symbol" pitchFamily="18" charset="2"/>
              </a:rPr>
              <a:t></a:t>
            </a:r>
            <a:r>
              <a:rPr lang="en-US" altLang="zh-TW" sz="1800">
                <a:latin typeface="Arial" charset="0"/>
                <a:cs typeface="Times New Roman" pitchFamily="18" charset="0"/>
              </a:rPr>
              <a:t> (1-f)</a:t>
            </a:r>
            <a:r>
              <a:rPr lang="en-US" altLang="zh-TW" sz="1800" baseline="30000">
                <a:latin typeface="Arial" charset="0"/>
                <a:cs typeface="Times New Roman" pitchFamily="18" charset="0"/>
              </a:rPr>
              <a:t>p</a:t>
            </a:r>
            <a:r>
              <a:rPr lang="en-US" altLang="zh-TW" sz="1800">
                <a:latin typeface="Arial" charset="0"/>
                <a:cs typeface="Times New Roman" pitchFamily="18" charset="0"/>
              </a:rPr>
              <a:t>n</a:t>
            </a:r>
          </a:p>
          <a:p>
            <a:pPr eaLnBrk="1" hangingPunct="1">
              <a:spcBef>
                <a:spcPct val="0"/>
              </a:spcBef>
              <a:buClrTx/>
              <a:buSzTx/>
              <a:buFontTx/>
              <a:buNone/>
            </a:pPr>
            <a:endParaRPr lang="zh-TW" altLang="en-US" sz="1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標題 1"/>
          <p:cNvSpPr>
            <a:spLocks noGrp="1"/>
          </p:cNvSpPr>
          <p:nvPr>
            <p:ph type="title"/>
          </p:nvPr>
        </p:nvSpPr>
        <p:spPr/>
        <p:txBody>
          <a:bodyPr/>
          <a:lstStyle/>
          <a:p>
            <a:r>
              <a:rPr lang="zh-TW" altLang="en-US" dirty="0" smtClean="0"/>
              <a:t>補充</a:t>
            </a:r>
            <a:r>
              <a:rPr lang="en-US" altLang="zh-TW" dirty="0" smtClean="0"/>
              <a:t>:</a:t>
            </a:r>
            <a:r>
              <a:rPr lang="zh-TW" altLang="en-US" dirty="0"/>
              <a:t> </a:t>
            </a:r>
            <a:r>
              <a:rPr lang="zh-TW" altLang="en-US" dirty="0" smtClean="0"/>
              <a:t>等比級數</a:t>
            </a:r>
          </a:p>
        </p:txBody>
      </p:sp>
      <p:sp>
        <p:nvSpPr>
          <p:cNvPr id="3" name="內容版面配置區 2"/>
          <p:cNvSpPr>
            <a:spLocks noGrp="1"/>
          </p:cNvSpPr>
          <p:nvPr>
            <p:ph idx="1"/>
          </p:nvPr>
        </p:nvSpPr>
        <p:spPr>
          <a:xfrm>
            <a:off x="1182688" y="2017713"/>
            <a:ext cx="7566025" cy="4114800"/>
          </a:xfrm>
        </p:spPr>
        <p:txBody>
          <a:bodyPr/>
          <a:lstStyle/>
          <a:p>
            <a:pPr>
              <a:defRPr/>
            </a:pPr>
            <a:r>
              <a:rPr lang="zh-TW" altLang="en-US" dirty="0"/>
              <a:t>假設</a:t>
            </a:r>
            <a:r>
              <a:rPr lang="zh-TW" altLang="en-US" dirty="0" smtClean="0"/>
              <a:t>一個</a:t>
            </a:r>
            <a:r>
              <a:rPr lang="zh-TW" altLang="en-US" dirty="0" smtClean="0">
                <a:solidFill>
                  <a:srgbClr val="3333FF"/>
                </a:solidFill>
              </a:rPr>
              <a:t>等比級數</a:t>
            </a:r>
            <a:r>
              <a:rPr lang="en-US" altLang="zh-TW" dirty="0" smtClean="0">
                <a:solidFill>
                  <a:srgbClr val="3333FF"/>
                </a:solidFill>
              </a:rPr>
              <a:t>S</a:t>
            </a:r>
            <a:r>
              <a:rPr lang="en-US" altLang="zh-TW" baseline="-25000" dirty="0" smtClean="0">
                <a:solidFill>
                  <a:srgbClr val="3333FF"/>
                </a:solidFill>
              </a:rPr>
              <a:t>n</a:t>
            </a:r>
            <a:r>
              <a:rPr lang="zh-TW" altLang="en-US" dirty="0" smtClean="0"/>
              <a:t>的</a:t>
            </a:r>
            <a:r>
              <a:rPr lang="zh-TW" altLang="en-US" dirty="0">
                <a:solidFill>
                  <a:srgbClr val="3333FF"/>
                </a:solidFill>
              </a:rPr>
              <a:t>首</a:t>
            </a:r>
            <a:r>
              <a:rPr lang="zh-TW" altLang="en-US" dirty="0" smtClean="0">
                <a:solidFill>
                  <a:srgbClr val="3333FF"/>
                </a:solidFill>
              </a:rPr>
              <a:t>項為</a:t>
            </a:r>
            <a:r>
              <a:rPr lang="en-US" altLang="zh-TW" dirty="0" smtClean="0">
                <a:solidFill>
                  <a:srgbClr val="3333FF"/>
                </a:solidFill>
              </a:rPr>
              <a:t>a</a:t>
            </a:r>
            <a:r>
              <a:rPr lang="en-US" altLang="zh-TW" baseline="-25000" dirty="0" smtClean="0">
                <a:solidFill>
                  <a:srgbClr val="3333FF"/>
                </a:solidFill>
              </a:rPr>
              <a:t>1</a:t>
            </a:r>
            <a:r>
              <a:rPr lang="zh-TW" altLang="en-US" dirty="0" smtClean="0"/>
              <a:t>，</a:t>
            </a:r>
            <a:r>
              <a:rPr lang="zh-TW" altLang="en-US" dirty="0" smtClean="0">
                <a:solidFill>
                  <a:srgbClr val="3333FF"/>
                </a:solidFill>
              </a:rPr>
              <a:t>末項為</a:t>
            </a:r>
            <a:r>
              <a:rPr lang="en-US" altLang="zh-TW" dirty="0" smtClean="0">
                <a:solidFill>
                  <a:srgbClr val="3333FF"/>
                </a:solidFill>
              </a:rPr>
              <a:t>a</a:t>
            </a:r>
            <a:r>
              <a:rPr lang="en-US" altLang="zh-TW" baseline="-25000" dirty="0" smtClean="0">
                <a:solidFill>
                  <a:srgbClr val="3333FF"/>
                </a:solidFill>
              </a:rPr>
              <a:t>n</a:t>
            </a:r>
            <a:r>
              <a:rPr lang="zh-TW" altLang="en-US" dirty="0" smtClean="0"/>
              <a:t>，</a:t>
            </a:r>
            <a:r>
              <a:rPr lang="zh-TW" altLang="en-US" dirty="0" smtClean="0">
                <a:solidFill>
                  <a:srgbClr val="3333FF"/>
                </a:solidFill>
              </a:rPr>
              <a:t>公比為</a:t>
            </a:r>
            <a:r>
              <a:rPr lang="en-US" altLang="zh-TW" dirty="0" smtClean="0">
                <a:solidFill>
                  <a:srgbClr val="3333FF"/>
                </a:solidFill>
              </a:rPr>
              <a:t>r</a:t>
            </a:r>
            <a:r>
              <a:rPr lang="zh-TW" altLang="en-US" dirty="0" smtClean="0"/>
              <a:t>，則</a:t>
            </a:r>
            <a:endParaRPr lang="en-US" altLang="zh-TW" dirty="0" smtClean="0"/>
          </a:p>
          <a:p>
            <a:pPr marL="0" indent="0">
              <a:buFont typeface="Wingdings" pitchFamily="2" charset="2"/>
              <a:buNone/>
              <a:defRPr/>
            </a:pPr>
            <a:r>
              <a:rPr lang="en-US" altLang="zh-TW" dirty="0"/>
              <a:t> </a:t>
            </a:r>
            <a:r>
              <a:rPr lang="en-US" altLang="zh-TW" dirty="0" smtClean="0"/>
              <a:t>  S</a:t>
            </a:r>
            <a:r>
              <a:rPr lang="en-US" altLang="zh-TW" baseline="-25000" dirty="0" smtClean="0"/>
              <a:t>n</a:t>
            </a:r>
            <a:r>
              <a:rPr lang="en-US" altLang="zh-TW" dirty="0" smtClean="0"/>
              <a:t>=a</a:t>
            </a:r>
            <a:r>
              <a:rPr lang="en-US" altLang="zh-TW" baseline="-25000" dirty="0" smtClean="0"/>
              <a:t>1</a:t>
            </a:r>
            <a:r>
              <a:rPr lang="en-US" altLang="zh-TW" dirty="0" smtClean="0"/>
              <a:t>(1-r</a:t>
            </a:r>
            <a:r>
              <a:rPr lang="en-US" altLang="zh-TW" baseline="30000" dirty="0" smtClean="0"/>
              <a:t>n</a:t>
            </a:r>
            <a:r>
              <a:rPr lang="en-US" altLang="zh-TW" dirty="0" smtClean="0"/>
              <a:t>)/(1-r)=(a</a:t>
            </a:r>
            <a:r>
              <a:rPr lang="en-US" altLang="zh-TW" baseline="-25000" dirty="0" smtClean="0"/>
              <a:t>1</a:t>
            </a:r>
            <a:r>
              <a:rPr lang="en-US" altLang="zh-TW" dirty="0" smtClean="0"/>
              <a:t>-ra</a:t>
            </a:r>
            <a:r>
              <a:rPr lang="en-US" altLang="zh-TW" baseline="-25000" dirty="0" smtClean="0"/>
              <a:t>n</a:t>
            </a:r>
            <a:r>
              <a:rPr lang="en-US" altLang="zh-TW" dirty="0" smtClean="0"/>
              <a:t>)/(1-r)</a:t>
            </a:r>
          </a:p>
          <a:p>
            <a:pPr>
              <a:defRPr/>
            </a:pPr>
            <a:endParaRPr lang="en-US" altLang="zh-TW" dirty="0"/>
          </a:p>
          <a:p>
            <a:pPr>
              <a:defRPr/>
            </a:pPr>
            <a:r>
              <a:rPr lang="zh-TW" altLang="en-US" dirty="0" smtClean="0"/>
              <a:t>假設一個</a:t>
            </a:r>
            <a:r>
              <a:rPr lang="zh-TW" altLang="en-US" dirty="0">
                <a:solidFill>
                  <a:srgbClr val="3333FF"/>
                </a:solidFill>
              </a:rPr>
              <a:t>無窮</a:t>
            </a:r>
            <a:r>
              <a:rPr lang="zh-TW" altLang="en-US" dirty="0" smtClean="0">
                <a:solidFill>
                  <a:srgbClr val="3333FF"/>
                </a:solidFill>
              </a:rPr>
              <a:t>等比級數</a:t>
            </a:r>
            <a:r>
              <a:rPr lang="en-US" altLang="zh-TW" dirty="0" smtClean="0">
                <a:solidFill>
                  <a:srgbClr val="3333FF"/>
                </a:solidFill>
              </a:rPr>
              <a:t>S</a:t>
            </a:r>
            <a:r>
              <a:rPr lang="zh-TW" altLang="en-US" dirty="0" smtClean="0"/>
              <a:t>的</a:t>
            </a:r>
            <a:r>
              <a:rPr lang="zh-TW" altLang="en-US" dirty="0" smtClean="0">
                <a:solidFill>
                  <a:srgbClr val="3333FF"/>
                </a:solidFill>
              </a:rPr>
              <a:t>首項為</a:t>
            </a:r>
            <a:r>
              <a:rPr lang="en-US" altLang="zh-TW" dirty="0" smtClean="0">
                <a:solidFill>
                  <a:srgbClr val="3333FF"/>
                </a:solidFill>
              </a:rPr>
              <a:t>a</a:t>
            </a:r>
            <a:r>
              <a:rPr lang="en-US" altLang="zh-TW" baseline="-25000" dirty="0" smtClean="0">
                <a:solidFill>
                  <a:srgbClr val="3333FF"/>
                </a:solidFill>
              </a:rPr>
              <a:t>1</a:t>
            </a:r>
            <a:r>
              <a:rPr lang="zh-TW" altLang="en-US" dirty="0" smtClean="0"/>
              <a:t>，</a:t>
            </a:r>
            <a:r>
              <a:rPr lang="zh-TW" altLang="en-US" dirty="0" smtClean="0">
                <a:solidFill>
                  <a:srgbClr val="3333FF"/>
                </a:solidFill>
              </a:rPr>
              <a:t>公比為</a:t>
            </a:r>
            <a:r>
              <a:rPr lang="en-US" altLang="zh-TW" dirty="0" smtClean="0">
                <a:solidFill>
                  <a:srgbClr val="3333FF"/>
                </a:solidFill>
              </a:rPr>
              <a:t>r</a:t>
            </a:r>
            <a:r>
              <a:rPr lang="zh-TW" altLang="en-US" dirty="0" smtClean="0"/>
              <a:t>。若</a:t>
            </a:r>
            <a:r>
              <a:rPr lang="en-US" altLang="zh-TW" dirty="0" smtClean="0"/>
              <a:t>r&lt;1</a:t>
            </a:r>
            <a:r>
              <a:rPr lang="zh-TW" altLang="en-US" dirty="0" smtClean="0"/>
              <a:t>，則</a:t>
            </a:r>
            <a:endParaRPr lang="en-US" altLang="zh-TW" dirty="0" smtClean="0"/>
          </a:p>
          <a:p>
            <a:pPr marL="0" indent="0">
              <a:buFont typeface="Wingdings" pitchFamily="2" charset="2"/>
              <a:buNone/>
              <a:defRPr/>
            </a:pPr>
            <a:r>
              <a:rPr lang="en-US" altLang="zh-TW" dirty="0" smtClean="0"/>
              <a:t>   S=a</a:t>
            </a:r>
            <a:r>
              <a:rPr lang="en-US" altLang="zh-TW" baseline="-25000" dirty="0" smtClean="0"/>
              <a:t>1</a:t>
            </a:r>
            <a:r>
              <a:rPr lang="en-US" altLang="zh-TW" dirty="0" smtClean="0"/>
              <a:t>/(1-r)</a:t>
            </a:r>
          </a:p>
          <a:p>
            <a:pPr>
              <a:defRPr/>
            </a:pPr>
            <a:endParaRPr lang="en-US" altLang="zh-TW" dirty="0" smtClean="0"/>
          </a:p>
          <a:p>
            <a:pPr>
              <a:defRPr/>
            </a:pPr>
            <a:endParaRPr lang="en-US" altLang="zh-TW" dirty="0" smtClean="0"/>
          </a:p>
          <a:p>
            <a:pPr>
              <a:defRPr/>
            </a:pPr>
            <a:endParaRPr lang="zh-TW" altLang="en-US" dirty="0"/>
          </a:p>
        </p:txBody>
      </p:sp>
      <p:sp>
        <p:nvSpPr>
          <p:cNvPr id="10957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3F1F871-53C8-41B4-A87C-2F3EEFD60F7B}" type="slidenum">
              <a:rPr kumimoji="0" lang="en-US" altLang="zh-TW" sz="1400" smtClean="0">
                <a:latin typeface="Arial" charset="0"/>
              </a:rPr>
              <a:pPr eaLnBrk="1" hangingPunct="1">
                <a:spcBef>
                  <a:spcPct val="0"/>
                </a:spcBef>
                <a:buClrTx/>
                <a:buSzTx/>
                <a:buFontTx/>
                <a:buNone/>
              </a:pPr>
              <a:t>7</a:t>
            </a:fld>
            <a:endParaRPr kumimoji="0" lang="en-US" altLang="zh-TW" sz="1400" smtClean="0">
              <a:latin typeface="Arial" charset="0"/>
            </a:endParaRPr>
          </a:p>
        </p:txBody>
      </p:sp>
    </p:spTree>
    <p:extLst>
      <p:ext uri="{BB962C8B-B14F-4D97-AF65-F5344CB8AC3E}">
        <p14:creationId xmlns:p14="http://schemas.microsoft.com/office/powerpoint/2010/main" val="82496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endParaRPr lang="zh-TW" altLang="en-US" smtClean="0"/>
          </a:p>
        </p:txBody>
      </p:sp>
      <p:sp>
        <p:nvSpPr>
          <p:cNvPr id="7373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2.</a:t>
            </a:r>
            <a:r>
              <a:rPr lang="zh-TW" altLang="en-US" sz="4800" b="1" dirty="0" smtClean="0"/>
              <a:t> 二元搜尋演算法</a:t>
            </a:r>
          </a:p>
          <a:p>
            <a:pPr marL="0" indent="0" eaLnBrk="1" hangingPunct="1">
              <a:buFont typeface="Wingdings" pitchFamily="2" charset="2"/>
              <a:buNone/>
            </a:pPr>
            <a:endParaRPr lang="en-US" altLang="zh-TW" sz="4800" dirty="0" smtClean="0"/>
          </a:p>
        </p:txBody>
      </p:sp>
      <p:sp>
        <p:nvSpPr>
          <p:cNvPr id="7373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4AF9469-0B11-49D2-AEAB-9A02D9F0B669}" type="slidenum">
              <a:rPr kumimoji="0" lang="en-US" altLang="zh-TW" sz="1400" smtClean="0">
                <a:latin typeface="Arial" charset="0"/>
              </a:rPr>
              <a:pPr eaLnBrk="1" hangingPunct="1">
                <a:spcBef>
                  <a:spcPct val="0"/>
                </a:spcBef>
                <a:buClrTx/>
                <a:buSzTx/>
                <a:buFontTx/>
                <a:buNone/>
              </a:pPr>
              <a:t>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zh-TW" altLang="en-US" b="1" smtClean="0"/>
              <a:t>二元搜尋演算法</a:t>
            </a:r>
            <a:endParaRPr lang="zh-TW" altLang="en-US" smtClean="0"/>
          </a:p>
        </p:txBody>
      </p:sp>
      <p:sp>
        <p:nvSpPr>
          <p:cNvPr id="74755" name="內容版面配置區 2"/>
          <p:cNvSpPr>
            <a:spLocks noGrp="1"/>
          </p:cNvSpPr>
          <p:nvPr>
            <p:ph idx="1"/>
          </p:nvPr>
        </p:nvSpPr>
        <p:spPr>
          <a:xfrm>
            <a:off x="323850" y="2133600"/>
            <a:ext cx="8640763" cy="3998913"/>
          </a:xfrm>
        </p:spPr>
        <p:txBody>
          <a:bodyPr/>
          <a:lstStyle/>
          <a:p>
            <a:pPr algn="just"/>
            <a:r>
              <a:rPr lang="zh-TW" altLang="en-US" smtClean="0"/>
              <a:t>給定一個</a:t>
            </a:r>
            <a:r>
              <a:rPr lang="zh-TW" altLang="en-US" smtClean="0">
                <a:solidFill>
                  <a:srgbClr val="3333FF"/>
                </a:solidFill>
              </a:rPr>
              <a:t>已依由小到大順序排列</a:t>
            </a:r>
            <a:r>
              <a:rPr lang="zh-TW" altLang="en-US" smtClean="0"/>
              <a:t>的數值</a:t>
            </a:r>
            <a:r>
              <a:rPr lang="zh-TW" altLang="en-US" smtClean="0">
                <a:solidFill>
                  <a:srgbClr val="3333FF"/>
                </a:solidFill>
              </a:rPr>
              <a:t>陣列</a:t>
            </a:r>
            <a:r>
              <a:rPr lang="en-US" altLang="zh-TW" smtClean="0">
                <a:solidFill>
                  <a:srgbClr val="3333FF"/>
                </a:solidFill>
              </a:rPr>
              <a:t>A</a:t>
            </a:r>
            <a:r>
              <a:rPr lang="zh-TW" altLang="en-US" smtClean="0"/>
              <a:t>，</a:t>
            </a:r>
            <a:r>
              <a:rPr lang="zh-TW" altLang="zh-TW" smtClean="0"/>
              <a:t>假設我們要</a:t>
            </a:r>
            <a:r>
              <a:rPr lang="zh-TW" altLang="en-US" smtClean="0"/>
              <a:t>在</a:t>
            </a:r>
            <a:r>
              <a:rPr lang="zh-TW" altLang="en-US" smtClean="0">
                <a:solidFill>
                  <a:srgbClr val="3333FF"/>
                </a:solidFill>
              </a:rPr>
              <a:t>索引 </a:t>
            </a:r>
            <a:r>
              <a:rPr lang="en-US" altLang="zh-TW" smtClean="0">
                <a:solidFill>
                  <a:srgbClr val="3333FF"/>
                </a:solidFill>
              </a:rPr>
              <a:t>l</a:t>
            </a:r>
            <a:r>
              <a:rPr lang="en-US" altLang="zh-TW" smtClean="0"/>
              <a:t> </a:t>
            </a:r>
            <a:r>
              <a:rPr lang="zh-TW" altLang="en-US" smtClean="0"/>
              <a:t>與 </a:t>
            </a:r>
            <a:r>
              <a:rPr lang="zh-TW" altLang="en-US" smtClean="0">
                <a:solidFill>
                  <a:srgbClr val="3333FF"/>
                </a:solidFill>
              </a:rPr>
              <a:t>索引 </a:t>
            </a:r>
            <a:r>
              <a:rPr lang="en-US" altLang="zh-TW" smtClean="0">
                <a:solidFill>
                  <a:srgbClr val="3333FF"/>
                </a:solidFill>
              </a:rPr>
              <a:t>r</a:t>
            </a:r>
            <a:r>
              <a:rPr lang="en-US" altLang="zh-TW" smtClean="0"/>
              <a:t> </a:t>
            </a:r>
            <a:r>
              <a:rPr lang="zh-TW" altLang="en-US" smtClean="0"/>
              <a:t>之間找出</a:t>
            </a:r>
            <a:r>
              <a:rPr lang="zh-TW" altLang="en-US" smtClean="0">
                <a:solidFill>
                  <a:srgbClr val="3333FF"/>
                </a:solidFill>
              </a:rPr>
              <a:t>目標數值</a:t>
            </a:r>
            <a:r>
              <a:rPr lang="en-US" altLang="zh-TW" smtClean="0">
                <a:solidFill>
                  <a:srgbClr val="3333FF"/>
                </a:solidFill>
              </a:rPr>
              <a:t>t</a:t>
            </a:r>
            <a:r>
              <a:rPr lang="zh-TW" altLang="en-US" smtClean="0"/>
              <a:t>的索引，則我們可以</a:t>
            </a:r>
            <a:r>
              <a:rPr lang="zh-TW" altLang="zh-TW" smtClean="0"/>
              <a:t>使用</a:t>
            </a:r>
            <a:r>
              <a:rPr lang="zh-TW" altLang="en-US" smtClean="0">
                <a:solidFill>
                  <a:srgbClr val="3333FF"/>
                </a:solidFill>
              </a:rPr>
              <a:t>二元搜尋</a:t>
            </a:r>
            <a:r>
              <a:rPr lang="en-US" altLang="zh-TW" smtClean="0">
                <a:solidFill>
                  <a:srgbClr val="3333FF"/>
                </a:solidFill>
              </a:rPr>
              <a:t>(binary search)</a:t>
            </a:r>
            <a:r>
              <a:rPr lang="zh-TW" altLang="en-US" smtClean="0">
                <a:solidFill>
                  <a:srgbClr val="3333FF"/>
                </a:solidFill>
              </a:rPr>
              <a:t>演算法</a:t>
            </a:r>
            <a:r>
              <a:rPr lang="zh-TW" altLang="en-US" smtClean="0"/>
              <a:t>採用</a:t>
            </a:r>
            <a:r>
              <a:rPr lang="zh-TW" altLang="en-US" smtClean="0">
                <a:solidFill>
                  <a:srgbClr val="3333FF"/>
                </a:solidFill>
              </a:rPr>
              <a:t>刪尋策略</a:t>
            </a:r>
            <a:r>
              <a:rPr lang="zh-TW" altLang="en-US" smtClean="0"/>
              <a:t>來有效率地進行這項工作。</a:t>
            </a:r>
          </a:p>
        </p:txBody>
      </p:sp>
      <p:sp>
        <p:nvSpPr>
          <p:cNvPr id="747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8DF3E9C-B3D9-4F16-ABB3-6422B135DB81}" type="slidenum">
              <a:rPr kumimoji="0" lang="en-US" altLang="zh-TW" sz="1400" smtClean="0">
                <a:latin typeface="Arial" charset="0"/>
              </a:rPr>
              <a:pPr eaLnBrk="1" hangingPunct="1">
                <a:spcBef>
                  <a:spcPct val="0"/>
                </a:spcBef>
                <a:buClrTx/>
                <a:buSzTx/>
                <a:buFontTx/>
                <a:buNone/>
              </a:pPr>
              <a:t>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Alg1 (2014-0815)</Template>
  <TotalTime>13387</TotalTime>
  <Words>3752</Words>
  <Application>Microsoft Office PowerPoint</Application>
  <PresentationFormat>如螢幕大小 (4:3)</PresentationFormat>
  <Paragraphs>383</Paragraphs>
  <Slides>42</Slides>
  <Notes>41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3</vt:i4>
      </vt:variant>
      <vt:variant>
        <vt:lpstr>投影片標題</vt:lpstr>
      </vt:variant>
      <vt:variant>
        <vt:i4>42</vt:i4>
      </vt:variant>
    </vt:vector>
  </HeadingPairs>
  <TitlesOfParts>
    <vt:vector size="54" baseType="lpstr">
      <vt:lpstr>全真中明體</vt:lpstr>
      <vt:lpstr>細明體</vt:lpstr>
      <vt:lpstr>新細明體</vt:lpstr>
      <vt:lpstr>Arial</vt:lpstr>
      <vt:lpstr>Symbol</vt:lpstr>
      <vt:lpstr>Tahoma</vt:lpstr>
      <vt:lpstr>Times New Roman</vt:lpstr>
      <vt:lpstr>Wingdings</vt:lpstr>
      <vt:lpstr>Blends</vt:lpstr>
      <vt:lpstr>Document</vt:lpstr>
      <vt:lpstr>Equation</vt:lpstr>
      <vt:lpstr>方程式</vt:lpstr>
      <vt:lpstr>刪尋演算法  </vt:lpstr>
      <vt:lpstr>PowerPoint 簡報</vt:lpstr>
      <vt:lpstr>     刪尋解題策略</vt:lpstr>
      <vt:lpstr>使用刪尋解題策略的演算法</vt:lpstr>
      <vt:lpstr>一般刪尋演算法時間複雜度</vt:lpstr>
      <vt:lpstr>PowerPoint 簡報</vt:lpstr>
      <vt:lpstr>補充: 等比級數</vt:lpstr>
      <vt:lpstr>PowerPoint 簡報</vt:lpstr>
      <vt:lpstr>二元搜尋演算法</vt:lpstr>
      <vt:lpstr>PowerPoint 簡報</vt:lpstr>
      <vt:lpstr>PowerPoint 簡報</vt:lpstr>
      <vt:lpstr>二元搜尋演算法 是刪尋還是分治演算法?</vt:lpstr>
      <vt:lpstr>PowerPoint 簡報</vt:lpstr>
      <vt:lpstr>PowerPoint 簡報</vt:lpstr>
      <vt:lpstr>選取與中位數問題</vt:lpstr>
      <vt:lpstr>以刪尋策略解決選取問題</vt:lpstr>
      <vt:lpstr>以刪尋策略解決選取問題(續)</vt:lpstr>
      <vt:lpstr>刪尋選取演算法</vt:lpstr>
      <vt:lpstr>刪尋選取演算法(續)</vt:lpstr>
      <vt:lpstr>刪尋選取演算法時間複雜度分析</vt:lpstr>
      <vt:lpstr>刪尋選取演算法時間複雜度分析(續)</vt:lpstr>
      <vt:lpstr>PowerPoint 簡報</vt:lpstr>
      <vt:lpstr>  一圓心問題</vt:lpstr>
      <vt:lpstr>  一圓心問題(續)</vt:lpstr>
      <vt:lpstr>    限制的一圓心問題</vt:lpstr>
      <vt:lpstr>限制的一圓心演算法</vt:lpstr>
      <vt:lpstr>限制的一圓心演算法(續)</vt:lpstr>
      <vt:lpstr>PowerPoint 簡報</vt:lpstr>
      <vt:lpstr>限制的一圓心演算法時間複雜度分析</vt:lpstr>
      <vt:lpstr>PowerPoint 簡報</vt:lpstr>
      <vt:lpstr>線性規劃或線性最佳化問題</vt:lpstr>
      <vt:lpstr>二變數線性規劃範例</vt:lpstr>
      <vt:lpstr>線性規劃或線性最佳化(續)</vt:lpstr>
      <vt:lpstr>著名的線性規劃演算法</vt:lpstr>
      <vt:lpstr>簡化的二變數線性規劃問題</vt:lpstr>
      <vt:lpstr>簡化的二變數線性規劃問題範例</vt:lpstr>
      <vt:lpstr>簡化的二變數線性規劃演算法</vt:lpstr>
      <vt:lpstr>簡化的二變數線性規劃演算法說明</vt:lpstr>
      <vt:lpstr>xm與x*的關係</vt:lpstr>
      <vt:lpstr>限制式刪除範例</vt:lpstr>
      <vt:lpstr>簡化的二變數線性規劃演算法 時間複雜度分析</vt:lpstr>
      <vt:lpstr>PowerPoint 簡報</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 Merge Sort</dc:title>
  <dc:creator>Bob</dc:creator>
  <cp:lastModifiedBy>Bob</cp:lastModifiedBy>
  <cp:revision>402</cp:revision>
  <cp:lastPrinted>2016-10-18T02:07:14Z</cp:lastPrinted>
  <dcterms:created xsi:type="dcterms:W3CDTF">2004-11-20T00:58:40Z</dcterms:created>
  <dcterms:modified xsi:type="dcterms:W3CDTF">2019-03-25T15:06:23Z</dcterms:modified>
</cp:coreProperties>
</file>