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3"/>
  </p:notesMasterIdLst>
  <p:sldIdLst>
    <p:sldId id="256" r:id="rId2"/>
    <p:sldId id="371" r:id="rId3"/>
    <p:sldId id="259" r:id="rId4"/>
    <p:sldId id="257" r:id="rId5"/>
    <p:sldId id="258" r:id="rId6"/>
    <p:sldId id="287" r:id="rId7"/>
    <p:sldId id="288" r:id="rId8"/>
    <p:sldId id="289" r:id="rId9"/>
    <p:sldId id="290" r:id="rId10"/>
    <p:sldId id="295" r:id="rId11"/>
    <p:sldId id="291" r:id="rId12"/>
    <p:sldId id="296" r:id="rId13"/>
    <p:sldId id="297" r:id="rId14"/>
    <p:sldId id="298" r:id="rId15"/>
    <p:sldId id="299" r:id="rId16"/>
    <p:sldId id="367" r:id="rId17"/>
    <p:sldId id="368" r:id="rId18"/>
    <p:sldId id="372" r:id="rId19"/>
    <p:sldId id="373" r:id="rId20"/>
    <p:sldId id="369" r:id="rId21"/>
    <p:sldId id="26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4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7BC11A-43A7-45AA-97F6-EC8171C8F287}" type="datetimeFigureOut">
              <a:rPr lang="zh-TW" altLang="en-US" smtClean="0"/>
              <a:t>2021/8/17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B57612-1260-4BD8-B7A7-66D6FCF268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2366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6BFB70B-8254-4C99-A721-82EEE57CE1F0}" type="datetime1">
              <a:rPr lang="en-US" altLang="zh-TW" smtClean="0"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3D278-E8D2-4DEA-8C3A-72EBB5B0EE9D}" type="datetime1">
              <a:rPr lang="en-US" altLang="zh-TW" smtClean="0"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DEA0-D351-44F9-A632-ED9AB7394837}" type="datetime1">
              <a:rPr lang="en-US" altLang="zh-TW" smtClean="0"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6A2EF-F3F6-4858-8917-8E2F5FF4D6BB}" type="datetime1">
              <a:rPr lang="en-US" altLang="zh-TW" smtClean="0"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5B11-7597-4D4C-94E7-24D89FB3AF38}" type="datetime1">
              <a:rPr lang="en-US" altLang="zh-TW" smtClean="0"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35BB6-BE7D-4E0C-8C9D-A8BDE8C534FE}" type="datetime1">
              <a:rPr lang="en-US" altLang="zh-TW" smtClean="0"/>
              <a:t>8/17/2021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B6462-6A8D-4BA1-9A12-9C5D24071743}" type="datetime1">
              <a:rPr lang="en-US" altLang="zh-TW" smtClean="0"/>
              <a:t>8/17/2021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A8E50-554C-4831-A7C7-32BD528693D3}" type="datetime1">
              <a:rPr lang="en-US" altLang="zh-TW" smtClean="0"/>
              <a:t>8/17/2021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36EA-E169-4160-9332-A9270B89C489}" type="datetime1">
              <a:rPr lang="en-US" altLang="zh-TW" smtClean="0"/>
              <a:t>8/17/2021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405E-0781-4935-87C6-7FF9DC736D35}" type="datetime1">
              <a:rPr lang="en-US" altLang="zh-TW" smtClean="0"/>
              <a:t>8/17/2021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2677F-889A-4310-8526-3F5A8A3BFE6A}" type="datetime1">
              <a:rPr lang="en-US" altLang="zh-TW" smtClean="0"/>
              <a:t>8/17/2021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EA3C41B-831C-4765-ADAC-637EB643E0D4}" type="datetime1">
              <a:rPr lang="en-US" altLang="zh-TW" smtClean="0"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5.bin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6.bin"/><Relationship Id="rId4" Type="http://schemas.microsoft.com/office/2007/relationships/hdphoto" Target="../media/hdphoto1.wdp"/><Relationship Id="rId9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7.bin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8.bin"/><Relationship Id="rId4" Type="http://schemas.microsoft.com/office/2007/relationships/hdphoto" Target="../media/hdphoto1.wdp"/><Relationship Id="rId9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9.bin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shengyu7697.github.io/std-deque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microsoft.com/office/2007/relationships/hdphoto" Target="../media/hdphoto1.wdp"/><Relationship Id="rId9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3.bin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4.bin"/><Relationship Id="rId4" Type="http://schemas.microsoft.com/office/2007/relationships/hdphoto" Target="../media/hdphoto1.wdp"/><Relationship Id="rId9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9F5CD2-F3C8-4A97-B8F8-8AF9DB2F3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390" y="5011103"/>
            <a:ext cx="8041064" cy="1463040"/>
          </a:xfrm>
        </p:spPr>
        <p:txBody>
          <a:bodyPr/>
          <a:lstStyle/>
          <a:p>
            <a:r>
              <a:rPr lang="zh-TW" altLang="en-US" sz="5400" dirty="0"/>
              <a:t>更新初始解</a:t>
            </a:r>
            <a:r>
              <a:rPr lang="en-US" altLang="zh-TW" sz="5400" dirty="0">
                <a:latin typeface="+mj-ea"/>
              </a:rPr>
              <a:t>&amp;</a:t>
            </a:r>
            <a:r>
              <a:rPr lang="zh-TW" altLang="en-US" sz="5400" dirty="0"/>
              <a:t>子問題路段流量解</a:t>
            </a:r>
            <a:endParaRPr lang="en-US" altLang="zh-TW" sz="5400" dirty="0"/>
          </a:p>
        </p:txBody>
      </p:sp>
      <p:sp>
        <p:nvSpPr>
          <p:cNvPr id="4" name="副標題 2">
            <a:extLst>
              <a:ext uri="{FF2B5EF4-FFF2-40B4-BE49-F238E27FC236}">
                <a16:creationId xmlns:a16="http://schemas.microsoft.com/office/drawing/2014/main" id="{70731B3E-612D-479F-8B3A-F52FDACC2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25759" y="4909170"/>
            <a:ext cx="3581400" cy="1564973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投影片製作、修訂：顏傑</a:t>
            </a:r>
          </a:p>
          <a:p>
            <a:r>
              <a:rPr lang="zh-TW" altLang="en-US" sz="2400" dirty="0"/>
              <a:t>原始版本作者：劉緯紳 </a:t>
            </a:r>
          </a:p>
          <a:p>
            <a:r>
              <a:rPr lang="zh-TW" altLang="en-US" sz="2400" dirty="0"/>
              <a:t>授課老師：陳惠國 老師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081546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圖片 75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3403861" y="3735811"/>
            <a:ext cx="356015" cy="356015"/>
          </a:xfrm>
          <a:prstGeom prst="rect">
            <a:avLst/>
          </a:prstGeom>
        </p:spPr>
      </p:pic>
      <p:graphicFrame>
        <p:nvGraphicFramePr>
          <p:cNvPr id="5" name="物件 4"/>
          <p:cNvGraphicFramePr>
            <a:graphicFrameLocks noChangeAspect="1"/>
          </p:cNvGraphicFramePr>
          <p:nvPr>
            <p:extLst/>
          </p:nvPr>
        </p:nvGraphicFramePr>
        <p:xfrm>
          <a:off x="6026150" y="3416558"/>
          <a:ext cx="1397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0" name="方程式" r:id="rId5" imgW="139579" imgH="266469" progId="Equation.3">
                  <p:embed/>
                </p:oleObj>
              </mc:Choice>
              <mc:Fallback>
                <p:oleObj name="方程式" r:id="rId5" imgW="139579" imgH="266469" progId="Equation.3">
                  <p:embed/>
                  <p:pic>
                    <p:nvPicPr>
                      <p:cNvPr id="5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6150" y="3416558"/>
                        <a:ext cx="139700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/>
          <p:cNvSpPr/>
          <p:nvPr/>
        </p:nvSpPr>
        <p:spPr>
          <a:xfrm>
            <a:off x="1777204" y="3864577"/>
            <a:ext cx="11673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57"/>
          <p:cNvSpPr txBox="1"/>
          <p:nvPr/>
        </p:nvSpPr>
        <p:spPr>
          <a:xfrm>
            <a:off x="5946295" y="3715880"/>
            <a:ext cx="4251925" cy="276999"/>
          </a:xfrm>
          <a:prstGeom prst="rect">
            <a:avLst/>
          </a:prstGeom>
          <a:noFill/>
          <a:ln w="952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Dequeue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{V1,V2,V3,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V4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}</a:t>
            </a:r>
          </a:p>
        </p:txBody>
      </p:sp>
      <p:sp>
        <p:nvSpPr>
          <p:cNvPr id="25" name="TextBox 57"/>
          <p:cNvSpPr txBox="1"/>
          <p:nvPr/>
        </p:nvSpPr>
        <p:spPr>
          <a:xfrm>
            <a:off x="5946295" y="4113875"/>
            <a:ext cx="988605" cy="276999"/>
          </a:xfrm>
          <a:prstGeom prst="rect">
            <a:avLst/>
          </a:prstGeom>
          <a:noFill/>
          <a:ln w="952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Pre_Node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]:</a:t>
            </a:r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/>
          </p:nvPr>
        </p:nvGraphicFramePr>
        <p:xfrm>
          <a:off x="5946295" y="4513013"/>
          <a:ext cx="4251925" cy="5486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50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0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03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03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03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40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Node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v1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v2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v3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v4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0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Pre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v1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v1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v1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v2</a:t>
                      </a:r>
                      <a:endParaRPr lang="zh-CN" alt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TextBox 57"/>
          <p:cNvSpPr txBox="1"/>
          <p:nvPr/>
        </p:nvSpPr>
        <p:spPr>
          <a:xfrm>
            <a:off x="5946295" y="5129159"/>
            <a:ext cx="988605" cy="276999"/>
          </a:xfrm>
          <a:prstGeom prst="rect">
            <a:avLst/>
          </a:prstGeom>
          <a:noFill/>
          <a:ln w="952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Cost[</a:t>
            </a:r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]:</a:t>
            </a:r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/>
          </p:nvPr>
        </p:nvGraphicFramePr>
        <p:xfrm>
          <a:off x="5946295" y="5505979"/>
          <a:ext cx="4251925" cy="5486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50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0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03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03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03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40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Node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v1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v2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v3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v4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0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Cost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zh-CN" alt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橢圓 2"/>
          <p:cNvSpPr/>
          <p:nvPr/>
        </p:nvSpPr>
        <p:spPr>
          <a:xfrm>
            <a:off x="1777204" y="2055513"/>
            <a:ext cx="420041" cy="43730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79474" y="208949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v1</a:t>
            </a:r>
            <a:endParaRPr lang="zh-TW" altLang="en-US" dirty="0"/>
          </a:p>
        </p:txBody>
      </p:sp>
      <p:sp>
        <p:nvSpPr>
          <p:cNvPr id="33" name="橢圓 32"/>
          <p:cNvSpPr/>
          <p:nvPr/>
        </p:nvSpPr>
        <p:spPr>
          <a:xfrm>
            <a:off x="4797971" y="2055513"/>
            <a:ext cx="420041" cy="43730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800241" y="208949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v4</a:t>
            </a:r>
            <a:endParaRPr lang="zh-TW" altLang="en-US" dirty="0"/>
          </a:p>
        </p:txBody>
      </p:sp>
      <p:sp>
        <p:nvSpPr>
          <p:cNvPr id="37" name="橢圓 36"/>
          <p:cNvSpPr/>
          <p:nvPr/>
        </p:nvSpPr>
        <p:spPr>
          <a:xfrm>
            <a:off x="3325022" y="2979254"/>
            <a:ext cx="420041" cy="43730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327292" y="301323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v3</a:t>
            </a:r>
            <a:endParaRPr lang="zh-TW" altLang="en-US" dirty="0"/>
          </a:p>
        </p:txBody>
      </p:sp>
      <p:sp>
        <p:nvSpPr>
          <p:cNvPr id="39" name="橢圓 38"/>
          <p:cNvSpPr/>
          <p:nvPr/>
        </p:nvSpPr>
        <p:spPr>
          <a:xfrm>
            <a:off x="3371849" y="1088364"/>
            <a:ext cx="420041" cy="43730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374119" y="112234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v2</a:t>
            </a:r>
            <a:endParaRPr lang="zh-TW" altLang="en-US" dirty="0"/>
          </a:p>
        </p:txBody>
      </p:sp>
      <p:cxnSp>
        <p:nvCxnSpPr>
          <p:cNvPr id="12" name="直線單箭頭接點 11"/>
          <p:cNvCxnSpPr>
            <a:stCxn id="3" idx="7"/>
            <a:endCxn id="39" idx="3"/>
          </p:cNvCxnSpPr>
          <p:nvPr/>
        </p:nvCxnSpPr>
        <p:spPr>
          <a:xfrm flipV="1">
            <a:off x="2135730" y="1461626"/>
            <a:ext cx="1297632" cy="6579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39" idx="5"/>
            <a:endCxn id="33" idx="1"/>
          </p:cNvCxnSpPr>
          <p:nvPr/>
        </p:nvCxnSpPr>
        <p:spPr>
          <a:xfrm>
            <a:off x="3730376" y="1461626"/>
            <a:ext cx="1129109" cy="6579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3" idx="5"/>
            <a:endCxn id="37" idx="1"/>
          </p:cNvCxnSpPr>
          <p:nvPr/>
        </p:nvCxnSpPr>
        <p:spPr>
          <a:xfrm>
            <a:off x="2135731" y="2428775"/>
            <a:ext cx="1250805" cy="6145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stCxn id="37" idx="7"/>
            <a:endCxn id="33" idx="3"/>
          </p:cNvCxnSpPr>
          <p:nvPr/>
        </p:nvCxnSpPr>
        <p:spPr>
          <a:xfrm flipV="1">
            <a:off x="3683548" y="2428775"/>
            <a:ext cx="1175936" cy="6145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flipH="1">
            <a:off x="3464799" y="1525669"/>
            <a:ext cx="46828" cy="14875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V="1">
            <a:off x="3591764" y="1491681"/>
            <a:ext cx="46826" cy="14875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2611091" y="1618586"/>
            <a:ext cx="30008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2611091" y="2535857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4121475" y="1605924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4121475" y="2552809"/>
            <a:ext cx="254782" cy="36645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3615177" y="2101705"/>
            <a:ext cx="37702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lang="zh-TW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3205722" y="2102992"/>
            <a:ext cx="30008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dirty="0"/>
          </a:p>
        </p:txBody>
      </p:sp>
      <p:sp>
        <p:nvSpPr>
          <p:cNvPr id="56" name="橢圓 55"/>
          <p:cNvSpPr/>
          <p:nvPr/>
        </p:nvSpPr>
        <p:spPr>
          <a:xfrm>
            <a:off x="1777204" y="5028920"/>
            <a:ext cx="420041" cy="43730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779474" y="506290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v1</a:t>
            </a:r>
            <a:endParaRPr lang="zh-TW" altLang="en-US" dirty="0"/>
          </a:p>
        </p:txBody>
      </p:sp>
      <p:sp>
        <p:nvSpPr>
          <p:cNvPr id="58" name="橢圓 57"/>
          <p:cNvSpPr/>
          <p:nvPr/>
        </p:nvSpPr>
        <p:spPr>
          <a:xfrm>
            <a:off x="4797971" y="5028920"/>
            <a:ext cx="420041" cy="43730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800241" y="506290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v4</a:t>
            </a:r>
            <a:endParaRPr lang="zh-TW" altLang="en-US" dirty="0"/>
          </a:p>
        </p:txBody>
      </p:sp>
      <p:sp>
        <p:nvSpPr>
          <p:cNvPr id="60" name="橢圓 59"/>
          <p:cNvSpPr/>
          <p:nvPr/>
        </p:nvSpPr>
        <p:spPr>
          <a:xfrm>
            <a:off x="3325022" y="5952661"/>
            <a:ext cx="420041" cy="43730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327292" y="598664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v3</a:t>
            </a:r>
            <a:endParaRPr lang="zh-TW" altLang="en-US" dirty="0"/>
          </a:p>
        </p:txBody>
      </p:sp>
      <p:sp>
        <p:nvSpPr>
          <p:cNvPr id="62" name="橢圓 61"/>
          <p:cNvSpPr/>
          <p:nvPr/>
        </p:nvSpPr>
        <p:spPr>
          <a:xfrm>
            <a:off x="3371849" y="4061771"/>
            <a:ext cx="420041" cy="43730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3374119" y="409575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v2</a:t>
            </a:r>
            <a:endParaRPr lang="zh-TW" altLang="en-US" dirty="0"/>
          </a:p>
        </p:txBody>
      </p:sp>
      <p:cxnSp>
        <p:nvCxnSpPr>
          <p:cNvPr id="64" name="直線單箭頭接點 63"/>
          <p:cNvCxnSpPr>
            <a:stCxn id="56" idx="7"/>
            <a:endCxn id="62" idx="3"/>
          </p:cNvCxnSpPr>
          <p:nvPr/>
        </p:nvCxnSpPr>
        <p:spPr>
          <a:xfrm flipV="1">
            <a:off x="2135730" y="4435033"/>
            <a:ext cx="1297632" cy="6579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>
            <a:stCxn id="62" idx="5"/>
            <a:endCxn id="58" idx="1"/>
          </p:cNvCxnSpPr>
          <p:nvPr/>
        </p:nvCxnSpPr>
        <p:spPr>
          <a:xfrm>
            <a:off x="3730376" y="4435033"/>
            <a:ext cx="1129109" cy="657928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56" idx="5"/>
            <a:endCxn id="60" idx="1"/>
          </p:cNvCxnSpPr>
          <p:nvPr/>
        </p:nvCxnSpPr>
        <p:spPr>
          <a:xfrm>
            <a:off x="2135731" y="5402182"/>
            <a:ext cx="1250805" cy="6145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60" idx="7"/>
            <a:endCxn id="58" idx="3"/>
          </p:cNvCxnSpPr>
          <p:nvPr/>
        </p:nvCxnSpPr>
        <p:spPr>
          <a:xfrm flipV="1">
            <a:off x="3683548" y="5402182"/>
            <a:ext cx="1175936" cy="6145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 flipH="1">
            <a:off x="3464799" y="4499076"/>
            <a:ext cx="46828" cy="1487571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>
          <a:xfrm flipV="1">
            <a:off x="3591764" y="4465088"/>
            <a:ext cx="46826" cy="14875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2611091" y="4591993"/>
            <a:ext cx="30008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2611091" y="5509264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4121475" y="4579331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4121475" y="5526216"/>
            <a:ext cx="254782" cy="36645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3615177" y="5075112"/>
            <a:ext cx="37702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lang="zh-TW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3205722" y="5076399"/>
            <a:ext cx="30008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dirty="0"/>
          </a:p>
        </p:txBody>
      </p:sp>
      <p:cxnSp>
        <p:nvCxnSpPr>
          <p:cNvPr id="9" name="直線接點 8"/>
          <p:cNvCxnSpPr/>
          <p:nvPr/>
        </p:nvCxnSpPr>
        <p:spPr>
          <a:xfrm flipH="1" flipV="1">
            <a:off x="6834231" y="3715880"/>
            <a:ext cx="201336" cy="2981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接點 77"/>
          <p:cNvCxnSpPr/>
          <p:nvPr/>
        </p:nvCxnSpPr>
        <p:spPr>
          <a:xfrm flipH="1" flipV="1">
            <a:off x="7095688" y="3727327"/>
            <a:ext cx="201336" cy="298173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3803560" y="3485047"/>
            <a:ext cx="17860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N={v1, v2, v3, v4}</a:t>
            </a:r>
          </a:p>
          <a:p>
            <a:pPr marL="171450" indent="-171450">
              <a:buFontTx/>
              <a:buChar char="-"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C={c12, c13, … , c34}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6BE8D89-4E7F-4719-8FEE-97E085109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D628CD11-554D-4E9D-BE68-0DB43467524F}"/>
              </a:ext>
            </a:extLst>
          </p:cNvPr>
          <p:cNvSpPr/>
          <p:nvPr/>
        </p:nvSpPr>
        <p:spPr>
          <a:xfrm>
            <a:off x="6096000" y="803381"/>
            <a:ext cx="428835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b="1" dirty="0"/>
              <a:t>雙尾等候陣列範例</a:t>
            </a:r>
          </a:p>
        </p:txBody>
      </p:sp>
    </p:spTree>
    <p:extLst>
      <p:ext uri="{BB962C8B-B14F-4D97-AF65-F5344CB8AC3E}">
        <p14:creationId xmlns:p14="http://schemas.microsoft.com/office/powerpoint/2010/main" val="2413534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圖片 75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3350705" y="5630632"/>
            <a:ext cx="356015" cy="356015"/>
          </a:xfrm>
          <a:prstGeom prst="rect">
            <a:avLst/>
          </a:prstGeom>
        </p:spPr>
      </p:pic>
      <p:graphicFrame>
        <p:nvGraphicFramePr>
          <p:cNvPr id="5" name="物件 4"/>
          <p:cNvGraphicFramePr>
            <a:graphicFrameLocks noChangeAspect="1"/>
          </p:cNvGraphicFramePr>
          <p:nvPr>
            <p:extLst/>
          </p:nvPr>
        </p:nvGraphicFramePr>
        <p:xfrm>
          <a:off x="6026150" y="3416558"/>
          <a:ext cx="1397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4" name="方程式" r:id="rId5" imgW="139579" imgH="266469" progId="Equation.3">
                  <p:embed/>
                </p:oleObj>
              </mc:Choice>
              <mc:Fallback>
                <p:oleObj name="方程式" r:id="rId5" imgW="139579" imgH="266469" progId="Equation.3">
                  <p:embed/>
                  <p:pic>
                    <p:nvPicPr>
                      <p:cNvPr id="5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6150" y="3416558"/>
                        <a:ext cx="139700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/>
          <p:cNvSpPr/>
          <p:nvPr/>
        </p:nvSpPr>
        <p:spPr>
          <a:xfrm>
            <a:off x="1777204" y="3864577"/>
            <a:ext cx="11673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57"/>
          <p:cNvSpPr txBox="1"/>
          <p:nvPr/>
        </p:nvSpPr>
        <p:spPr>
          <a:xfrm>
            <a:off x="5946295" y="3715880"/>
            <a:ext cx="4251925" cy="276999"/>
          </a:xfrm>
          <a:prstGeom prst="rect">
            <a:avLst/>
          </a:prstGeom>
          <a:noFill/>
          <a:ln w="952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Dequeue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{V1,V2,</a:t>
            </a:r>
            <a:r>
              <a:rPr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V3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,V4                                                               }</a:t>
            </a:r>
          </a:p>
        </p:txBody>
      </p:sp>
      <p:sp>
        <p:nvSpPr>
          <p:cNvPr id="25" name="TextBox 57"/>
          <p:cNvSpPr txBox="1"/>
          <p:nvPr/>
        </p:nvSpPr>
        <p:spPr>
          <a:xfrm>
            <a:off x="5946295" y="4113875"/>
            <a:ext cx="988605" cy="276999"/>
          </a:xfrm>
          <a:prstGeom prst="rect">
            <a:avLst/>
          </a:prstGeom>
          <a:noFill/>
          <a:ln w="952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Pre_Node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]:</a:t>
            </a:r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/>
          </p:nvPr>
        </p:nvGraphicFramePr>
        <p:xfrm>
          <a:off x="5946295" y="4513013"/>
          <a:ext cx="4251925" cy="5486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50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0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03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03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03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40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Node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v1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v2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v3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v4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0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Pre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v1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v1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v1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v2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TextBox 57"/>
          <p:cNvSpPr txBox="1"/>
          <p:nvPr/>
        </p:nvSpPr>
        <p:spPr>
          <a:xfrm>
            <a:off x="5946295" y="5129159"/>
            <a:ext cx="988605" cy="276999"/>
          </a:xfrm>
          <a:prstGeom prst="rect">
            <a:avLst/>
          </a:prstGeom>
          <a:noFill/>
          <a:ln w="952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Cost[</a:t>
            </a:r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]:</a:t>
            </a:r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/>
          </p:nvPr>
        </p:nvGraphicFramePr>
        <p:xfrm>
          <a:off x="5946295" y="5505979"/>
          <a:ext cx="4251925" cy="5486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50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0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03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03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03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40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Node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v1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v2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v3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v4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0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Cost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橢圓 2"/>
          <p:cNvSpPr/>
          <p:nvPr/>
        </p:nvSpPr>
        <p:spPr>
          <a:xfrm>
            <a:off x="1777204" y="2055513"/>
            <a:ext cx="420041" cy="43730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79474" y="208949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v1</a:t>
            </a:r>
            <a:endParaRPr lang="zh-TW" altLang="en-US" dirty="0"/>
          </a:p>
        </p:txBody>
      </p:sp>
      <p:sp>
        <p:nvSpPr>
          <p:cNvPr id="33" name="橢圓 32"/>
          <p:cNvSpPr/>
          <p:nvPr/>
        </p:nvSpPr>
        <p:spPr>
          <a:xfrm>
            <a:off x="4797971" y="2055513"/>
            <a:ext cx="420041" cy="43730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800241" y="208949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v4</a:t>
            </a:r>
            <a:endParaRPr lang="zh-TW" altLang="en-US" dirty="0"/>
          </a:p>
        </p:txBody>
      </p:sp>
      <p:sp>
        <p:nvSpPr>
          <p:cNvPr id="37" name="橢圓 36"/>
          <p:cNvSpPr/>
          <p:nvPr/>
        </p:nvSpPr>
        <p:spPr>
          <a:xfrm>
            <a:off x="3325022" y="2979254"/>
            <a:ext cx="420041" cy="43730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327292" y="301323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v3</a:t>
            </a:r>
            <a:endParaRPr lang="zh-TW" altLang="en-US" dirty="0"/>
          </a:p>
        </p:txBody>
      </p:sp>
      <p:sp>
        <p:nvSpPr>
          <p:cNvPr id="39" name="橢圓 38"/>
          <p:cNvSpPr/>
          <p:nvPr/>
        </p:nvSpPr>
        <p:spPr>
          <a:xfrm>
            <a:off x="3371849" y="1088364"/>
            <a:ext cx="420041" cy="43730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374119" y="112234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v2</a:t>
            </a:r>
            <a:endParaRPr lang="zh-TW" altLang="en-US" dirty="0"/>
          </a:p>
        </p:txBody>
      </p:sp>
      <p:cxnSp>
        <p:nvCxnSpPr>
          <p:cNvPr id="12" name="直線單箭頭接點 11"/>
          <p:cNvCxnSpPr>
            <a:stCxn id="3" idx="7"/>
            <a:endCxn id="39" idx="3"/>
          </p:cNvCxnSpPr>
          <p:nvPr/>
        </p:nvCxnSpPr>
        <p:spPr>
          <a:xfrm flipV="1">
            <a:off x="2135730" y="1461626"/>
            <a:ext cx="1297632" cy="6579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39" idx="5"/>
            <a:endCxn id="33" idx="1"/>
          </p:cNvCxnSpPr>
          <p:nvPr/>
        </p:nvCxnSpPr>
        <p:spPr>
          <a:xfrm>
            <a:off x="3730376" y="1461626"/>
            <a:ext cx="1129109" cy="6579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3" idx="5"/>
            <a:endCxn id="37" idx="1"/>
          </p:cNvCxnSpPr>
          <p:nvPr/>
        </p:nvCxnSpPr>
        <p:spPr>
          <a:xfrm>
            <a:off x="2135731" y="2428775"/>
            <a:ext cx="1250805" cy="6145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stCxn id="37" idx="7"/>
            <a:endCxn id="33" idx="3"/>
          </p:cNvCxnSpPr>
          <p:nvPr/>
        </p:nvCxnSpPr>
        <p:spPr>
          <a:xfrm flipV="1">
            <a:off x="3683548" y="2428775"/>
            <a:ext cx="1175936" cy="6145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flipH="1">
            <a:off x="3464799" y="1525669"/>
            <a:ext cx="46828" cy="14875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V="1">
            <a:off x="3591764" y="1491681"/>
            <a:ext cx="46826" cy="14875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2611091" y="1618586"/>
            <a:ext cx="30008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2611091" y="2535857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4121475" y="1605924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4121475" y="2552809"/>
            <a:ext cx="254782" cy="36645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3615177" y="2101705"/>
            <a:ext cx="37702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lang="zh-TW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3205722" y="2102992"/>
            <a:ext cx="30008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dirty="0"/>
          </a:p>
        </p:txBody>
      </p:sp>
      <p:sp>
        <p:nvSpPr>
          <p:cNvPr id="56" name="橢圓 55"/>
          <p:cNvSpPr/>
          <p:nvPr/>
        </p:nvSpPr>
        <p:spPr>
          <a:xfrm>
            <a:off x="1777204" y="5028920"/>
            <a:ext cx="420041" cy="43730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779474" y="506290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v1</a:t>
            </a:r>
            <a:endParaRPr lang="zh-TW" altLang="en-US" dirty="0"/>
          </a:p>
        </p:txBody>
      </p:sp>
      <p:sp>
        <p:nvSpPr>
          <p:cNvPr id="58" name="橢圓 57"/>
          <p:cNvSpPr/>
          <p:nvPr/>
        </p:nvSpPr>
        <p:spPr>
          <a:xfrm>
            <a:off x="4797971" y="5028920"/>
            <a:ext cx="420041" cy="43730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800241" y="506290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v4</a:t>
            </a:r>
            <a:endParaRPr lang="zh-TW" altLang="en-US" dirty="0"/>
          </a:p>
        </p:txBody>
      </p:sp>
      <p:sp>
        <p:nvSpPr>
          <p:cNvPr id="60" name="橢圓 59"/>
          <p:cNvSpPr/>
          <p:nvPr/>
        </p:nvSpPr>
        <p:spPr>
          <a:xfrm>
            <a:off x="3325022" y="5952661"/>
            <a:ext cx="420041" cy="43730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327292" y="598664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v3</a:t>
            </a:r>
            <a:endParaRPr lang="zh-TW" altLang="en-US" dirty="0"/>
          </a:p>
        </p:txBody>
      </p:sp>
      <p:sp>
        <p:nvSpPr>
          <p:cNvPr id="62" name="橢圓 61"/>
          <p:cNvSpPr/>
          <p:nvPr/>
        </p:nvSpPr>
        <p:spPr>
          <a:xfrm>
            <a:off x="3371849" y="4061771"/>
            <a:ext cx="420041" cy="43730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3374119" y="409575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v2</a:t>
            </a:r>
            <a:endParaRPr lang="zh-TW" altLang="en-US" dirty="0"/>
          </a:p>
        </p:txBody>
      </p:sp>
      <p:cxnSp>
        <p:nvCxnSpPr>
          <p:cNvPr id="64" name="直線單箭頭接點 63"/>
          <p:cNvCxnSpPr>
            <a:stCxn id="56" idx="7"/>
            <a:endCxn id="62" idx="3"/>
          </p:cNvCxnSpPr>
          <p:nvPr/>
        </p:nvCxnSpPr>
        <p:spPr>
          <a:xfrm flipV="1">
            <a:off x="2135730" y="4435033"/>
            <a:ext cx="1297632" cy="6579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>
            <a:stCxn id="62" idx="5"/>
            <a:endCxn id="58" idx="1"/>
          </p:cNvCxnSpPr>
          <p:nvPr/>
        </p:nvCxnSpPr>
        <p:spPr>
          <a:xfrm>
            <a:off x="3730376" y="4435033"/>
            <a:ext cx="1129109" cy="6579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56" idx="5"/>
            <a:endCxn id="60" idx="1"/>
          </p:cNvCxnSpPr>
          <p:nvPr/>
        </p:nvCxnSpPr>
        <p:spPr>
          <a:xfrm>
            <a:off x="2135731" y="5402182"/>
            <a:ext cx="1250805" cy="6145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60" idx="7"/>
            <a:endCxn id="58" idx="3"/>
          </p:cNvCxnSpPr>
          <p:nvPr/>
        </p:nvCxnSpPr>
        <p:spPr>
          <a:xfrm flipV="1">
            <a:off x="3683548" y="5402182"/>
            <a:ext cx="1175936" cy="61452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 flipH="1">
            <a:off x="3464799" y="4499076"/>
            <a:ext cx="46828" cy="14875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>
          <a:xfrm flipV="1">
            <a:off x="3591764" y="4465088"/>
            <a:ext cx="46826" cy="1487572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2611091" y="4591993"/>
            <a:ext cx="30008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2611091" y="5509264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4121475" y="4579331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4121475" y="5526216"/>
            <a:ext cx="254782" cy="36645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3615177" y="5075112"/>
            <a:ext cx="37702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lang="zh-TW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3205722" y="5076399"/>
            <a:ext cx="30008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dirty="0"/>
          </a:p>
        </p:txBody>
      </p:sp>
      <p:cxnSp>
        <p:nvCxnSpPr>
          <p:cNvPr id="9" name="直線接點 8"/>
          <p:cNvCxnSpPr/>
          <p:nvPr/>
        </p:nvCxnSpPr>
        <p:spPr>
          <a:xfrm flipH="1" flipV="1">
            <a:off x="6834231" y="3715880"/>
            <a:ext cx="201336" cy="2981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接點 77"/>
          <p:cNvCxnSpPr/>
          <p:nvPr/>
        </p:nvCxnSpPr>
        <p:spPr>
          <a:xfrm flipH="1" flipV="1">
            <a:off x="7095688" y="3727327"/>
            <a:ext cx="201336" cy="2981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字方塊 78"/>
              <p:cNvSpPr txBox="1"/>
              <p:nvPr/>
            </p:nvSpPr>
            <p:spPr>
              <a:xfrm>
                <a:off x="5847407" y="2089000"/>
                <a:ext cx="4320333" cy="12252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∵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𝐶𝑜𝑠𝑡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𝐶𝑜𝑠𝑡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TW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     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    +−2</m:t>
                      </m:r>
                      <m:r>
                        <a:rPr lang="zh-TW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   1      )</m:t>
                      </m:r>
                    </m:oMath>
                  </m:oMathPara>
                </a14:m>
                <a:endParaRPr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∵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𝐶𝑜𝑠𝑡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34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𝐶𝑜𝑠𝑡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TW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n-US" altLang="zh-TW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  </m:t>
                      </m:r>
                      <m:r>
                        <a:rPr lang="zh-TW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zh-TW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2 </m:t>
                      </m:r>
                      <m:r>
                        <a:rPr lang="zh-TW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+ 2 </m:t>
                      </m:r>
                      <m:r>
                        <a:rPr lang="zh-TW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    4      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9" name="文字方塊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407" y="2089000"/>
                <a:ext cx="4320333" cy="1225207"/>
              </a:xfrm>
              <a:prstGeom prst="rect">
                <a:avLst/>
              </a:prstGeom>
              <a:blipFill>
                <a:blip r:embed="rId7"/>
                <a:stretch>
                  <a:fillRect b="-9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矩形 79"/>
          <p:cNvSpPr/>
          <p:nvPr/>
        </p:nvSpPr>
        <p:spPr>
          <a:xfrm>
            <a:off x="3803560" y="3485047"/>
            <a:ext cx="17860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N={v1, v2, v3, v4}</a:t>
            </a:r>
          </a:p>
          <a:p>
            <a:pPr marL="171450" indent="-171450">
              <a:buFontTx/>
              <a:buChar char="-"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C={c12, c13, … , c34}</a:t>
            </a:r>
          </a:p>
        </p:txBody>
      </p:sp>
      <p:pic>
        <p:nvPicPr>
          <p:cNvPr id="83" name="Picture 10" descr="皇冠皇冠圖案頭飾配件, 輔料, 服裝與飾品, 卡通皇冠向量圖案素材免費 ...">
            <a:extLst>
              <a:ext uri="{FF2B5EF4-FFF2-40B4-BE49-F238E27FC236}">
                <a16:creationId xmlns:a16="http://schemas.microsoft.com/office/drawing/2014/main" id="{308F1D66-569D-4468-A0B8-4DD967150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44063" y1="70469" x2="65313" y2="70469"/>
                        <a14:foregroundMark x1="65313" y1="70469" x2="68594" y2="701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07773">
            <a:off x="8082698" y="2188386"/>
            <a:ext cx="387008" cy="387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7D13C6F-594E-4E58-A839-684E56B87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0A11DC1D-CDF1-492A-8C36-E138D61FC5CC}"/>
              </a:ext>
            </a:extLst>
          </p:cNvPr>
          <p:cNvSpPr/>
          <p:nvPr/>
        </p:nvSpPr>
        <p:spPr>
          <a:xfrm>
            <a:off x="6096000" y="803381"/>
            <a:ext cx="428835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b="1" dirty="0"/>
              <a:t>雙尾等候陣列範例</a:t>
            </a:r>
          </a:p>
        </p:txBody>
      </p:sp>
    </p:spTree>
    <p:extLst>
      <p:ext uri="{BB962C8B-B14F-4D97-AF65-F5344CB8AC3E}">
        <p14:creationId xmlns:p14="http://schemas.microsoft.com/office/powerpoint/2010/main" val="2690487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圖片 75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3350705" y="5630632"/>
            <a:ext cx="356015" cy="356015"/>
          </a:xfrm>
          <a:prstGeom prst="rect">
            <a:avLst/>
          </a:prstGeom>
        </p:spPr>
      </p:pic>
      <p:graphicFrame>
        <p:nvGraphicFramePr>
          <p:cNvPr id="5" name="物件 4"/>
          <p:cNvGraphicFramePr>
            <a:graphicFrameLocks noChangeAspect="1"/>
          </p:cNvGraphicFramePr>
          <p:nvPr>
            <p:extLst/>
          </p:nvPr>
        </p:nvGraphicFramePr>
        <p:xfrm>
          <a:off x="6026150" y="3416558"/>
          <a:ext cx="1397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8" name="方程式" r:id="rId5" imgW="139579" imgH="266469" progId="Equation.3">
                  <p:embed/>
                </p:oleObj>
              </mc:Choice>
              <mc:Fallback>
                <p:oleObj name="方程式" r:id="rId5" imgW="139579" imgH="266469" progId="Equation.3">
                  <p:embed/>
                  <p:pic>
                    <p:nvPicPr>
                      <p:cNvPr id="5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6150" y="3416558"/>
                        <a:ext cx="139700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/>
          <p:cNvSpPr/>
          <p:nvPr/>
        </p:nvSpPr>
        <p:spPr>
          <a:xfrm>
            <a:off x="1777204" y="3864577"/>
            <a:ext cx="11673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57"/>
          <p:cNvSpPr txBox="1"/>
          <p:nvPr/>
        </p:nvSpPr>
        <p:spPr>
          <a:xfrm>
            <a:off x="5946295" y="3715880"/>
            <a:ext cx="4251925" cy="276999"/>
          </a:xfrm>
          <a:prstGeom prst="rect">
            <a:avLst/>
          </a:prstGeom>
          <a:noFill/>
          <a:ln w="952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Dequeue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{V1,V2,</a:t>
            </a:r>
            <a:r>
              <a:rPr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V3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,V4                                                               }</a:t>
            </a:r>
          </a:p>
        </p:txBody>
      </p:sp>
      <p:sp>
        <p:nvSpPr>
          <p:cNvPr id="25" name="TextBox 57"/>
          <p:cNvSpPr txBox="1"/>
          <p:nvPr/>
        </p:nvSpPr>
        <p:spPr>
          <a:xfrm>
            <a:off x="5946295" y="4113875"/>
            <a:ext cx="988605" cy="276999"/>
          </a:xfrm>
          <a:prstGeom prst="rect">
            <a:avLst/>
          </a:prstGeom>
          <a:noFill/>
          <a:ln w="952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Pre_Node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]:</a:t>
            </a:r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/>
          </p:nvPr>
        </p:nvGraphicFramePr>
        <p:xfrm>
          <a:off x="5946295" y="4513013"/>
          <a:ext cx="4251925" cy="5486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50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0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03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03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03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40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Node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v1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v2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V3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V4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0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Pre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v1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v3</a:t>
                      </a:r>
                      <a:endParaRPr lang="zh-CN" alt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v1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v2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TextBox 57"/>
          <p:cNvSpPr txBox="1"/>
          <p:nvPr/>
        </p:nvSpPr>
        <p:spPr>
          <a:xfrm>
            <a:off x="5946295" y="5129159"/>
            <a:ext cx="988605" cy="276999"/>
          </a:xfrm>
          <a:prstGeom prst="rect">
            <a:avLst/>
          </a:prstGeom>
          <a:noFill/>
          <a:ln w="952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Cost[</a:t>
            </a:r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]:</a:t>
            </a:r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/>
          </p:nvPr>
        </p:nvGraphicFramePr>
        <p:xfrm>
          <a:off x="5946295" y="5505979"/>
          <a:ext cx="4251925" cy="5486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50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0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03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03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03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40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Node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v1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v2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v3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v4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0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Cost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橢圓 2"/>
          <p:cNvSpPr/>
          <p:nvPr/>
        </p:nvSpPr>
        <p:spPr>
          <a:xfrm>
            <a:off x="1777204" y="2055513"/>
            <a:ext cx="420041" cy="43730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79474" y="208949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v1</a:t>
            </a:r>
            <a:endParaRPr lang="zh-TW" altLang="en-US" dirty="0"/>
          </a:p>
        </p:txBody>
      </p:sp>
      <p:sp>
        <p:nvSpPr>
          <p:cNvPr id="33" name="橢圓 32"/>
          <p:cNvSpPr/>
          <p:nvPr/>
        </p:nvSpPr>
        <p:spPr>
          <a:xfrm>
            <a:off x="4797971" y="2055513"/>
            <a:ext cx="420041" cy="43730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800241" y="208949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v4</a:t>
            </a:r>
            <a:endParaRPr lang="zh-TW" altLang="en-US" dirty="0"/>
          </a:p>
        </p:txBody>
      </p:sp>
      <p:sp>
        <p:nvSpPr>
          <p:cNvPr id="37" name="橢圓 36"/>
          <p:cNvSpPr/>
          <p:nvPr/>
        </p:nvSpPr>
        <p:spPr>
          <a:xfrm>
            <a:off x="3325022" y="2979254"/>
            <a:ext cx="420041" cy="43730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327292" y="301323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v3</a:t>
            </a:r>
            <a:endParaRPr lang="zh-TW" altLang="en-US" dirty="0"/>
          </a:p>
        </p:txBody>
      </p:sp>
      <p:sp>
        <p:nvSpPr>
          <p:cNvPr id="39" name="橢圓 38"/>
          <p:cNvSpPr/>
          <p:nvPr/>
        </p:nvSpPr>
        <p:spPr>
          <a:xfrm>
            <a:off x="3371849" y="1088364"/>
            <a:ext cx="420041" cy="43730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374119" y="112234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v2</a:t>
            </a:r>
            <a:endParaRPr lang="zh-TW" altLang="en-US" dirty="0"/>
          </a:p>
        </p:txBody>
      </p:sp>
      <p:cxnSp>
        <p:nvCxnSpPr>
          <p:cNvPr id="12" name="直線單箭頭接點 11"/>
          <p:cNvCxnSpPr>
            <a:stCxn id="3" idx="7"/>
            <a:endCxn id="39" idx="3"/>
          </p:cNvCxnSpPr>
          <p:nvPr/>
        </p:nvCxnSpPr>
        <p:spPr>
          <a:xfrm flipV="1">
            <a:off x="2135730" y="1461626"/>
            <a:ext cx="1297632" cy="6579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39" idx="5"/>
            <a:endCxn id="33" idx="1"/>
          </p:cNvCxnSpPr>
          <p:nvPr/>
        </p:nvCxnSpPr>
        <p:spPr>
          <a:xfrm>
            <a:off x="3730376" y="1461626"/>
            <a:ext cx="1129109" cy="6579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3" idx="5"/>
            <a:endCxn id="37" idx="1"/>
          </p:cNvCxnSpPr>
          <p:nvPr/>
        </p:nvCxnSpPr>
        <p:spPr>
          <a:xfrm>
            <a:off x="2135731" y="2428775"/>
            <a:ext cx="1250805" cy="6145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stCxn id="37" idx="7"/>
            <a:endCxn id="33" idx="3"/>
          </p:cNvCxnSpPr>
          <p:nvPr/>
        </p:nvCxnSpPr>
        <p:spPr>
          <a:xfrm flipV="1">
            <a:off x="3683548" y="2428775"/>
            <a:ext cx="1175936" cy="6145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flipH="1">
            <a:off x="3464799" y="1525669"/>
            <a:ext cx="46828" cy="14875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V="1">
            <a:off x="3591764" y="1491681"/>
            <a:ext cx="46826" cy="14875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2611091" y="1618586"/>
            <a:ext cx="30008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2611091" y="2535857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4121475" y="1605924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4121475" y="2552809"/>
            <a:ext cx="254782" cy="36645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3615177" y="2101705"/>
            <a:ext cx="37702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lang="zh-TW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3205722" y="2102992"/>
            <a:ext cx="30008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dirty="0"/>
          </a:p>
        </p:txBody>
      </p:sp>
      <p:sp>
        <p:nvSpPr>
          <p:cNvPr id="56" name="橢圓 55"/>
          <p:cNvSpPr/>
          <p:nvPr/>
        </p:nvSpPr>
        <p:spPr>
          <a:xfrm>
            <a:off x="1777204" y="5028920"/>
            <a:ext cx="420041" cy="43730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779474" y="506290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v1</a:t>
            </a:r>
            <a:endParaRPr lang="zh-TW" altLang="en-US" dirty="0"/>
          </a:p>
        </p:txBody>
      </p:sp>
      <p:sp>
        <p:nvSpPr>
          <p:cNvPr id="58" name="橢圓 57"/>
          <p:cNvSpPr/>
          <p:nvPr/>
        </p:nvSpPr>
        <p:spPr>
          <a:xfrm>
            <a:off x="4797971" y="5028920"/>
            <a:ext cx="420041" cy="43730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800241" y="506290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v4</a:t>
            </a:r>
            <a:endParaRPr lang="zh-TW" altLang="en-US" dirty="0"/>
          </a:p>
        </p:txBody>
      </p:sp>
      <p:sp>
        <p:nvSpPr>
          <p:cNvPr id="60" name="橢圓 59"/>
          <p:cNvSpPr/>
          <p:nvPr/>
        </p:nvSpPr>
        <p:spPr>
          <a:xfrm>
            <a:off x="3325022" y="5952661"/>
            <a:ext cx="420041" cy="43730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327292" y="598664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v3</a:t>
            </a:r>
            <a:endParaRPr lang="zh-TW" altLang="en-US" dirty="0"/>
          </a:p>
        </p:txBody>
      </p:sp>
      <p:sp>
        <p:nvSpPr>
          <p:cNvPr id="62" name="橢圓 61"/>
          <p:cNvSpPr/>
          <p:nvPr/>
        </p:nvSpPr>
        <p:spPr>
          <a:xfrm>
            <a:off x="3371849" y="4061771"/>
            <a:ext cx="420041" cy="43730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3374119" y="409575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v2</a:t>
            </a:r>
            <a:endParaRPr lang="zh-TW" altLang="en-US" dirty="0"/>
          </a:p>
        </p:txBody>
      </p:sp>
      <p:cxnSp>
        <p:nvCxnSpPr>
          <p:cNvPr id="64" name="直線單箭頭接點 63"/>
          <p:cNvCxnSpPr>
            <a:stCxn id="56" idx="7"/>
            <a:endCxn id="62" idx="3"/>
          </p:cNvCxnSpPr>
          <p:nvPr/>
        </p:nvCxnSpPr>
        <p:spPr>
          <a:xfrm flipV="1">
            <a:off x="2135730" y="4435033"/>
            <a:ext cx="1297632" cy="6579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>
            <a:stCxn id="62" idx="5"/>
            <a:endCxn id="58" idx="1"/>
          </p:cNvCxnSpPr>
          <p:nvPr/>
        </p:nvCxnSpPr>
        <p:spPr>
          <a:xfrm>
            <a:off x="3730376" y="4435033"/>
            <a:ext cx="1129109" cy="6579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56" idx="5"/>
            <a:endCxn id="60" idx="1"/>
          </p:cNvCxnSpPr>
          <p:nvPr/>
        </p:nvCxnSpPr>
        <p:spPr>
          <a:xfrm>
            <a:off x="2135731" y="5402182"/>
            <a:ext cx="1250805" cy="6145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60" idx="7"/>
            <a:endCxn id="58" idx="3"/>
          </p:cNvCxnSpPr>
          <p:nvPr/>
        </p:nvCxnSpPr>
        <p:spPr>
          <a:xfrm flipV="1">
            <a:off x="3683548" y="5402182"/>
            <a:ext cx="1175936" cy="61452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 flipH="1">
            <a:off x="3464799" y="4499076"/>
            <a:ext cx="46828" cy="14875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>
          <a:xfrm flipV="1">
            <a:off x="3591764" y="4465088"/>
            <a:ext cx="46826" cy="1487572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2611091" y="4591993"/>
            <a:ext cx="30008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2611091" y="5509264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4121475" y="4579331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4121475" y="5526216"/>
            <a:ext cx="254782" cy="36645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3615177" y="5075112"/>
            <a:ext cx="37702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lang="zh-TW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3205722" y="5076399"/>
            <a:ext cx="30008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dirty="0"/>
          </a:p>
        </p:txBody>
      </p:sp>
      <p:cxnSp>
        <p:nvCxnSpPr>
          <p:cNvPr id="9" name="直線接點 8"/>
          <p:cNvCxnSpPr/>
          <p:nvPr/>
        </p:nvCxnSpPr>
        <p:spPr>
          <a:xfrm flipH="1" flipV="1">
            <a:off x="6834231" y="3715880"/>
            <a:ext cx="201336" cy="2981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接點 77"/>
          <p:cNvCxnSpPr/>
          <p:nvPr/>
        </p:nvCxnSpPr>
        <p:spPr>
          <a:xfrm flipH="1" flipV="1">
            <a:off x="7095688" y="3727327"/>
            <a:ext cx="201336" cy="2981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群組 18"/>
          <p:cNvGrpSpPr/>
          <p:nvPr/>
        </p:nvGrpSpPr>
        <p:grpSpPr>
          <a:xfrm>
            <a:off x="6649684" y="3522811"/>
            <a:ext cx="369094" cy="310992"/>
            <a:chOff x="5181600" y="3663391"/>
            <a:chExt cx="252413" cy="162326"/>
          </a:xfrm>
        </p:grpSpPr>
        <p:cxnSp>
          <p:nvCxnSpPr>
            <p:cNvPr id="10" name="直線接點 9"/>
            <p:cNvCxnSpPr/>
            <p:nvPr/>
          </p:nvCxnSpPr>
          <p:spPr>
            <a:xfrm flipH="1" flipV="1">
              <a:off x="5181600" y="3663391"/>
              <a:ext cx="128631" cy="162326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接點 76"/>
            <p:cNvCxnSpPr/>
            <p:nvPr/>
          </p:nvCxnSpPr>
          <p:spPr>
            <a:xfrm flipH="1">
              <a:off x="5310231" y="3663391"/>
              <a:ext cx="123782" cy="161006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矩形 20"/>
          <p:cNvSpPr/>
          <p:nvPr/>
        </p:nvSpPr>
        <p:spPr>
          <a:xfrm>
            <a:off x="6600834" y="3250892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V2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3803560" y="3485047"/>
            <a:ext cx="17860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N={v1, v2, v3, v4}</a:t>
            </a:r>
          </a:p>
          <a:p>
            <a:pPr marL="171450" indent="-171450">
              <a:buFontTx/>
              <a:buChar char="-"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C={c12, c13, … , c34}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55CB476-F494-4ECA-A5A2-6E789D634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CD529E60-F547-4A85-84AC-B4393BFE691F}"/>
              </a:ext>
            </a:extLst>
          </p:cNvPr>
          <p:cNvSpPr/>
          <p:nvPr/>
        </p:nvSpPr>
        <p:spPr>
          <a:xfrm>
            <a:off x="6096000" y="803381"/>
            <a:ext cx="428835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b="1" dirty="0"/>
              <a:t>雙尾等候陣列範例</a:t>
            </a:r>
          </a:p>
        </p:txBody>
      </p:sp>
    </p:spTree>
    <p:extLst>
      <p:ext uri="{BB962C8B-B14F-4D97-AF65-F5344CB8AC3E}">
        <p14:creationId xmlns:p14="http://schemas.microsoft.com/office/powerpoint/2010/main" val="146696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圖片 75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3398696" y="3751904"/>
            <a:ext cx="356015" cy="356015"/>
          </a:xfrm>
          <a:prstGeom prst="rect">
            <a:avLst/>
          </a:prstGeom>
        </p:spPr>
      </p:pic>
      <p:graphicFrame>
        <p:nvGraphicFramePr>
          <p:cNvPr id="5" name="物件 4"/>
          <p:cNvGraphicFramePr>
            <a:graphicFrameLocks noChangeAspect="1"/>
          </p:cNvGraphicFramePr>
          <p:nvPr>
            <p:extLst/>
          </p:nvPr>
        </p:nvGraphicFramePr>
        <p:xfrm>
          <a:off x="6026150" y="3416558"/>
          <a:ext cx="1397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2" name="方程式" r:id="rId5" imgW="139579" imgH="266469" progId="Equation.3">
                  <p:embed/>
                </p:oleObj>
              </mc:Choice>
              <mc:Fallback>
                <p:oleObj name="方程式" r:id="rId5" imgW="139579" imgH="266469" progId="Equation.3">
                  <p:embed/>
                  <p:pic>
                    <p:nvPicPr>
                      <p:cNvPr id="5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6150" y="3416558"/>
                        <a:ext cx="139700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/>
          <p:cNvSpPr/>
          <p:nvPr/>
        </p:nvSpPr>
        <p:spPr>
          <a:xfrm>
            <a:off x="1777204" y="3864577"/>
            <a:ext cx="11673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57"/>
          <p:cNvSpPr txBox="1"/>
          <p:nvPr/>
        </p:nvSpPr>
        <p:spPr>
          <a:xfrm>
            <a:off x="5946295" y="3715880"/>
            <a:ext cx="4251925" cy="276999"/>
          </a:xfrm>
          <a:prstGeom prst="rect">
            <a:avLst/>
          </a:prstGeom>
          <a:noFill/>
          <a:ln w="952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Dequeue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{V1,V2,V3,V4                                                               }</a:t>
            </a:r>
          </a:p>
        </p:txBody>
      </p:sp>
      <p:sp>
        <p:nvSpPr>
          <p:cNvPr id="25" name="TextBox 57"/>
          <p:cNvSpPr txBox="1"/>
          <p:nvPr/>
        </p:nvSpPr>
        <p:spPr>
          <a:xfrm>
            <a:off x="5946295" y="4113875"/>
            <a:ext cx="988605" cy="276999"/>
          </a:xfrm>
          <a:prstGeom prst="rect">
            <a:avLst/>
          </a:prstGeom>
          <a:noFill/>
          <a:ln w="952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Pre_Node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]:</a:t>
            </a:r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/>
          </p:nvPr>
        </p:nvGraphicFramePr>
        <p:xfrm>
          <a:off x="5946295" y="4513013"/>
          <a:ext cx="4251925" cy="5486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50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0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03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03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03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40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Node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v1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v2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V3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V4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0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Pre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v1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v3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v1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v2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TextBox 57"/>
          <p:cNvSpPr txBox="1"/>
          <p:nvPr/>
        </p:nvSpPr>
        <p:spPr>
          <a:xfrm>
            <a:off x="5946295" y="5129159"/>
            <a:ext cx="988605" cy="276999"/>
          </a:xfrm>
          <a:prstGeom prst="rect">
            <a:avLst/>
          </a:prstGeom>
          <a:noFill/>
          <a:ln w="952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Cost[</a:t>
            </a:r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]:</a:t>
            </a:r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/>
          </p:nvPr>
        </p:nvGraphicFramePr>
        <p:xfrm>
          <a:off x="5946295" y="5505979"/>
          <a:ext cx="4251925" cy="5486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50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0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03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03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03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40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Node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v1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v2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v3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v4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0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Cost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zh-CN" alt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橢圓 2"/>
          <p:cNvSpPr/>
          <p:nvPr/>
        </p:nvSpPr>
        <p:spPr>
          <a:xfrm>
            <a:off x="1777204" y="2055513"/>
            <a:ext cx="420041" cy="43730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79474" y="208949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v1</a:t>
            </a:r>
            <a:endParaRPr lang="zh-TW" altLang="en-US" dirty="0"/>
          </a:p>
        </p:txBody>
      </p:sp>
      <p:sp>
        <p:nvSpPr>
          <p:cNvPr id="33" name="橢圓 32"/>
          <p:cNvSpPr/>
          <p:nvPr/>
        </p:nvSpPr>
        <p:spPr>
          <a:xfrm>
            <a:off x="4797971" y="2055513"/>
            <a:ext cx="420041" cy="43730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800241" y="208949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v4</a:t>
            </a:r>
            <a:endParaRPr lang="zh-TW" altLang="en-US" dirty="0"/>
          </a:p>
        </p:txBody>
      </p:sp>
      <p:sp>
        <p:nvSpPr>
          <p:cNvPr id="37" name="橢圓 36"/>
          <p:cNvSpPr/>
          <p:nvPr/>
        </p:nvSpPr>
        <p:spPr>
          <a:xfrm>
            <a:off x="3325022" y="2979254"/>
            <a:ext cx="420041" cy="43730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327292" y="301323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v3</a:t>
            </a:r>
            <a:endParaRPr lang="zh-TW" altLang="en-US" dirty="0"/>
          </a:p>
        </p:txBody>
      </p:sp>
      <p:sp>
        <p:nvSpPr>
          <p:cNvPr id="39" name="橢圓 38"/>
          <p:cNvSpPr/>
          <p:nvPr/>
        </p:nvSpPr>
        <p:spPr>
          <a:xfrm>
            <a:off x="3371849" y="1088364"/>
            <a:ext cx="420041" cy="43730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374119" y="112234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v2</a:t>
            </a:r>
            <a:endParaRPr lang="zh-TW" altLang="en-US" dirty="0"/>
          </a:p>
        </p:txBody>
      </p:sp>
      <p:cxnSp>
        <p:nvCxnSpPr>
          <p:cNvPr id="12" name="直線單箭頭接點 11"/>
          <p:cNvCxnSpPr>
            <a:stCxn id="3" idx="7"/>
            <a:endCxn id="39" idx="3"/>
          </p:cNvCxnSpPr>
          <p:nvPr/>
        </p:nvCxnSpPr>
        <p:spPr>
          <a:xfrm flipV="1">
            <a:off x="2135730" y="1461626"/>
            <a:ext cx="1297632" cy="6579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39" idx="5"/>
            <a:endCxn id="33" idx="1"/>
          </p:cNvCxnSpPr>
          <p:nvPr/>
        </p:nvCxnSpPr>
        <p:spPr>
          <a:xfrm>
            <a:off x="3730376" y="1461626"/>
            <a:ext cx="1129109" cy="6579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3" idx="5"/>
            <a:endCxn id="37" idx="1"/>
          </p:cNvCxnSpPr>
          <p:nvPr/>
        </p:nvCxnSpPr>
        <p:spPr>
          <a:xfrm>
            <a:off x="2135731" y="2428775"/>
            <a:ext cx="1250805" cy="6145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stCxn id="37" idx="7"/>
            <a:endCxn id="33" idx="3"/>
          </p:cNvCxnSpPr>
          <p:nvPr/>
        </p:nvCxnSpPr>
        <p:spPr>
          <a:xfrm flipV="1">
            <a:off x="3683548" y="2428775"/>
            <a:ext cx="1175936" cy="6145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flipH="1">
            <a:off x="3464799" y="1525669"/>
            <a:ext cx="46828" cy="14875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V="1">
            <a:off x="3591764" y="1491681"/>
            <a:ext cx="46826" cy="14875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2611091" y="1618586"/>
            <a:ext cx="30008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2611091" y="2535857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4121475" y="1605924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4121475" y="2552809"/>
            <a:ext cx="254782" cy="36645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3615177" y="2101705"/>
            <a:ext cx="37702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lang="zh-TW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3205722" y="2102992"/>
            <a:ext cx="30008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dirty="0"/>
          </a:p>
        </p:txBody>
      </p:sp>
      <p:sp>
        <p:nvSpPr>
          <p:cNvPr id="56" name="橢圓 55"/>
          <p:cNvSpPr/>
          <p:nvPr/>
        </p:nvSpPr>
        <p:spPr>
          <a:xfrm>
            <a:off x="1777204" y="5028920"/>
            <a:ext cx="420041" cy="43730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779474" y="506290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v1</a:t>
            </a:r>
            <a:endParaRPr lang="zh-TW" altLang="en-US" dirty="0"/>
          </a:p>
        </p:txBody>
      </p:sp>
      <p:sp>
        <p:nvSpPr>
          <p:cNvPr id="58" name="橢圓 57"/>
          <p:cNvSpPr/>
          <p:nvPr/>
        </p:nvSpPr>
        <p:spPr>
          <a:xfrm>
            <a:off x="4797971" y="5028920"/>
            <a:ext cx="420041" cy="43730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800241" y="506290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v4</a:t>
            </a:r>
            <a:endParaRPr lang="zh-TW" altLang="en-US" dirty="0"/>
          </a:p>
        </p:txBody>
      </p:sp>
      <p:sp>
        <p:nvSpPr>
          <p:cNvPr id="60" name="橢圓 59"/>
          <p:cNvSpPr/>
          <p:nvPr/>
        </p:nvSpPr>
        <p:spPr>
          <a:xfrm>
            <a:off x="3325022" y="5952661"/>
            <a:ext cx="420041" cy="43730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327292" y="598664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v3</a:t>
            </a:r>
            <a:endParaRPr lang="zh-TW" altLang="en-US" dirty="0"/>
          </a:p>
        </p:txBody>
      </p:sp>
      <p:sp>
        <p:nvSpPr>
          <p:cNvPr id="62" name="橢圓 61"/>
          <p:cNvSpPr/>
          <p:nvPr/>
        </p:nvSpPr>
        <p:spPr>
          <a:xfrm>
            <a:off x="3371849" y="4061771"/>
            <a:ext cx="420041" cy="43730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3374119" y="409575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v2</a:t>
            </a:r>
            <a:endParaRPr lang="zh-TW" altLang="en-US" dirty="0"/>
          </a:p>
        </p:txBody>
      </p:sp>
      <p:cxnSp>
        <p:nvCxnSpPr>
          <p:cNvPr id="64" name="直線單箭頭接點 63"/>
          <p:cNvCxnSpPr>
            <a:stCxn id="56" idx="7"/>
            <a:endCxn id="62" idx="3"/>
          </p:cNvCxnSpPr>
          <p:nvPr/>
        </p:nvCxnSpPr>
        <p:spPr>
          <a:xfrm flipV="1">
            <a:off x="2135730" y="4435033"/>
            <a:ext cx="1297632" cy="6579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>
            <a:stCxn id="62" idx="5"/>
            <a:endCxn id="58" idx="1"/>
          </p:cNvCxnSpPr>
          <p:nvPr/>
        </p:nvCxnSpPr>
        <p:spPr>
          <a:xfrm>
            <a:off x="3730376" y="4435033"/>
            <a:ext cx="1129109" cy="657928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56" idx="5"/>
            <a:endCxn id="60" idx="1"/>
          </p:cNvCxnSpPr>
          <p:nvPr/>
        </p:nvCxnSpPr>
        <p:spPr>
          <a:xfrm>
            <a:off x="2135731" y="5402182"/>
            <a:ext cx="1250805" cy="6145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60" idx="7"/>
            <a:endCxn id="58" idx="3"/>
          </p:cNvCxnSpPr>
          <p:nvPr/>
        </p:nvCxnSpPr>
        <p:spPr>
          <a:xfrm flipV="1">
            <a:off x="3683548" y="5402182"/>
            <a:ext cx="1175936" cy="6145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 flipH="1">
            <a:off x="3464799" y="4499076"/>
            <a:ext cx="46828" cy="1487571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>
          <a:xfrm flipV="1">
            <a:off x="3591764" y="4465088"/>
            <a:ext cx="46826" cy="14875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2611091" y="4591993"/>
            <a:ext cx="30008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2611091" y="5509264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4121475" y="4579331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4121475" y="5526216"/>
            <a:ext cx="254782" cy="36645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3615177" y="5075112"/>
            <a:ext cx="37702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lang="zh-TW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3205722" y="5076399"/>
            <a:ext cx="30008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dirty="0"/>
          </a:p>
        </p:txBody>
      </p:sp>
      <p:cxnSp>
        <p:nvCxnSpPr>
          <p:cNvPr id="9" name="直線接點 8"/>
          <p:cNvCxnSpPr/>
          <p:nvPr/>
        </p:nvCxnSpPr>
        <p:spPr>
          <a:xfrm flipH="1" flipV="1">
            <a:off x="6834231" y="3715880"/>
            <a:ext cx="201336" cy="2981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接點 77"/>
          <p:cNvCxnSpPr/>
          <p:nvPr/>
        </p:nvCxnSpPr>
        <p:spPr>
          <a:xfrm flipH="1" flipV="1">
            <a:off x="7095688" y="3727327"/>
            <a:ext cx="201336" cy="2981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群組 18"/>
          <p:cNvGrpSpPr/>
          <p:nvPr/>
        </p:nvGrpSpPr>
        <p:grpSpPr>
          <a:xfrm>
            <a:off x="6649684" y="3522811"/>
            <a:ext cx="369094" cy="310992"/>
            <a:chOff x="5181600" y="3663391"/>
            <a:chExt cx="252413" cy="162326"/>
          </a:xfrm>
        </p:grpSpPr>
        <p:cxnSp>
          <p:nvCxnSpPr>
            <p:cNvPr id="10" name="直線接點 9"/>
            <p:cNvCxnSpPr/>
            <p:nvPr/>
          </p:nvCxnSpPr>
          <p:spPr>
            <a:xfrm flipH="1" flipV="1">
              <a:off x="5181600" y="3663391"/>
              <a:ext cx="128631" cy="1623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接點 76"/>
            <p:cNvCxnSpPr/>
            <p:nvPr/>
          </p:nvCxnSpPr>
          <p:spPr>
            <a:xfrm flipH="1">
              <a:off x="5310231" y="3663391"/>
              <a:ext cx="123782" cy="161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矩形 20"/>
          <p:cNvSpPr/>
          <p:nvPr/>
        </p:nvSpPr>
        <p:spPr>
          <a:xfrm>
            <a:off x="6600834" y="3250893"/>
            <a:ext cx="404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V2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字方塊 78"/>
              <p:cNvSpPr txBox="1"/>
              <p:nvPr/>
            </p:nvSpPr>
            <p:spPr>
              <a:xfrm>
                <a:off x="6527294" y="2165656"/>
                <a:ext cx="4320333" cy="12252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∵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𝐶𝑜𝑠𝑡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𝐶𝑜𝑠𝑡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TW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     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    +3   ≥   2      )</m:t>
                      </m:r>
                    </m:oMath>
                  </m:oMathPara>
                </a14:m>
                <a:endParaRPr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∵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𝐶𝑜𝑠𝑡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𝐶𝑜𝑠𝑡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TW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     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    +3   &lt;   4      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9" name="文字方塊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294" y="2165656"/>
                <a:ext cx="4320333" cy="1225207"/>
              </a:xfrm>
              <a:prstGeom prst="rect">
                <a:avLst/>
              </a:prstGeom>
              <a:blipFill>
                <a:blip r:embed="rId7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直線接點 79"/>
          <p:cNvCxnSpPr/>
          <p:nvPr/>
        </p:nvCxnSpPr>
        <p:spPr>
          <a:xfrm flipH="1" flipV="1">
            <a:off x="7297024" y="3720436"/>
            <a:ext cx="201336" cy="2981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3803560" y="3485047"/>
            <a:ext cx="17860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N={v1, v2, v3, v4}</a:t>
            </a:r>
          </a:p>
          <a:p>
            <a:pPr marL="171450" indent="-171450">
              <a:buFontTx/>
              <a:buChar char="-"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C={c12, c13, … , c34}</a:t>
            </a:r>
          </a:p>
        </p:txBody>
      </p:sp>
      <p:pic>
        <p:nvPicPr>
          <p:cNvPr id="14346" name="Picture 10" descr="皇冠皇冠圖案頭飾配件, 輔料, 服裝與飾品, 卡通皇冠向量圖案素材免費 ...">
            <a:extLst>
              <a:ext uri="{FF2B5EF4-FFF2-40B4-BE49-F238E27FC236}">
                <a16:creationId xmlns:a16="http://schemas.microsoft.com/office/drawing/2014/main" id="{B574B944-EBB6-4D6B-9D02-AE6C443EC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44063" y1="70469" x2="65313" y2="70469"/>
                        <a14:foregroundMark x1="65313" y1="70469" x2="68594" y2="701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07773">
            <a:off x="9387404" y="2235553"/>
            <a:ext cx="387008" cy="387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10" descr="皇冠皇冠圖案頭飾配件, 輔料, 服裝與飾品, 卡通皇冠向量圖案素材免費 ...">
            <a:extLst>
              <a:ext uri="{FF2B5EF4-FFF2-40B4-BE49-F238E27FC236}">
                <a16:creationId xmlns:a16="http://schemas.microsoft.com/office/drawing/2014/main" id="{448414D9-D507-4C32-91CF-BE1E526E2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44063" y1="70469" x2="65313" y2="70469"/>
                        <a14:foregroundMark x1="65313" y1="70469" x2="68594" y2="701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07773">
            <a:off x="8644453" y="2847091"/>
            <a:ext cx="387008" cy="387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46FDF45-0E8B-402F-A365-0E6AE4DA9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9911B33E-2A38-4C1E-BAC3-A92A4021A200}"/>
              </a:ext>
            </a:extLst>
          </p:cNvPr>
          <p:cNvSpPr/>
          <p:nvPr/>
        </p:nvSpPr>
        <p:spPr>
          <a:xfrm>
            <a:off x="6096000" y="803381"/>
            <a:ext cx="428835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b="1" dirty="0"/>
              <a:t>雙尾等候陣列範例</a:t>
            </a:r>
          </a:p>
        </p:txBody>
      </p:sp>
    </p:spTree>
    <p:extLst>
      <p:ext uri="{BB962C8B-B14F-4D97-AF65-F5344CB8AC3E}">
        <p14:creationId xmlns:p14="http://schemas.microsoft.com/office/powerpoint/2010/main" val="15659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圖片 75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829983" y="4698267"/>
            <a:ext cx="356015" cy="356015"/>
          </a:xfrm>
          <a:prstGeom prst="rect">
            <a:avLst/>
          </a:prstGeom>
        </p:spPr>
      </p:pic>
      <p:graphicFrame>
        <p:nvGraphicFramePr>
          <p:cNvPr id="5" name="物件 4"/>
          <p:cNvGraphicFramePr>
            <a:graphicFrameLocks noChangeAspect="1"/>
          </p:cNvGraphicFramePr>
          <p:nvPr>
            <p:extLst/>
          </p:nvPr>
        </p:nvGraphicFramePr>
        <p:xfrm>
          <a:off x="6026150" y="3416558"/>
          <a:ext cx="1397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6" name="方程式" r:id="rId5" imgW="139579" imgH="266469" progId="Equation.3">
                  <p:embed/>
                </p:oleObj>
              </mc:Choice>
              <mc:Fallback>
                <p:oleObj name="方程式" r:id="rId5" imgW="139579" imgH="266469" progId="Equation.3">
                  <p:embed/>
                  <p:pic>
                    <p:nvPicPr>
                      <p:cNvPr id="5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6150" y="3416558"/>
                        <a:ext cx="139700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/>
          <p:cNvSpPr/>
          <p:nvPr/>
        </p:nvSpPr>
        <p:spPr>
          <a:xfrm>
            <a:off x="1777204" y="3864577"/>
            <a:ext cx="11673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57"/>
          <p:cNvSpPr txBox="1"/>
          <p:nvPr/>
        </p:nvSpPr>
        <p:spPr>
          <a:xfrm>
            <a:off x="5946295" y="3715880"/>
            <a:ext cx="4251925" cy="276999"/>
          </a:xfrm>
          <a:prstGeom prst="rect">
            <a:avLst/>
          </a:prstGeom>
          <a:noFill/>
          <a:ln w="952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Dequeue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{V1,V2,V3,V4                                                               }</a:t>
            </a:r>
          </a:p>
        </p:txBody>
      </p:sp>
      <p:sp>
        <p:nvSpPr>
          <p:cNvPr id="25" name="TextBox 57"/>
          <p:cNvSpPr txBox="1"/>
          <p:nvPr/>
        </p:nvSpPr>
        <p:spPr>
          <a:xfrm>
            <a:off x="5946295" y="4113875"/>
            <a:ext cx="988605" cy="276999"/>
          </a:xfrm>
          <a:prstGeom prst="rect">
            <a:avLst/>
          </a:prstGeom>
          <a:noFill/>
          <a:ln w="952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Pre_Node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]:</a:t>
            </a:r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/>
          </p:nvPr>
        </p:nvGraphicFramePr>
        <p:xfrm>
          <a:off x="5946295" y="4513013"/>
          <a:ext cx="4251925" cy="5486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50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0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03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03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03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40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Node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v1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v2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V3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V4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0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Pre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v1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v3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v1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v2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TextBox 57"/>
          <p:cNvSpPr txBox="1"/>
          <p:nvPr/>
        </p:nvSpPr>
        <p:spPr>
          <a:xfrm>
            <a:off x="5946295" y="5129159"/>
            <a:ext cx="988605" cy="276999"/>
          </a:xfrm>
          <a:prstGeom prst="rect">
            <a:avLst/>
          </a:prstGeom>
          <a:noFill/>
          <a:ln w="952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Cost[</a:t>
            </a:r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]:</a:t>
            </a:r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/>
          </p:nvPr>
        </p:nvGraphicFramePr>
        <p:xfrm>
          <a:off x="5946295" y="5505979"/>
          <a:ext cx="4251925" cy="5486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50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0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03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03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03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40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Node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v1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v2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v3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v4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0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Cost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橢圓 2"/>
          <p:cNvSpPr/>
          <p:nvPr/>
        </p:nvSpPr>
        <p:spPr>
          <a:xfrm>
            <a:off x="1777204" y="2055513"/>
            <a:ext cx="420041" cy="43730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79474" y="208949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v1</a:t>
            </a:r>
            <a:endParaRPr lang="zh-TW" altLang="en-US" dirty="0"/>
          </a:p>
        </p:txBody>
      </p:sp>
      <p:sp>
        <p:nvSpPr>
          <p:cNvPr id="33" name="橢圓 32"/>
          <p:cNvSpPr/>
          <p:nvPr/>
        </p:nvSpPr>
        <p:spPr>
          <a:xfrm>
            <a:off x="4797971" y="2055513"/>
            <a:ext cx="420041" cy="43730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800241" y="208949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v4</a:t>
            </a:r>
            <a:endParaRPr lang="zh-TW" altLang="en-US" dirty="0"/>
          </a:p>
        </p:txBody>
      </p:sp>
      <p:sp>
        <p:nvSpPr>
          <p:cNvPr id="37" name="橢圓 36"/>
          <p:cNvSpPr/>
          <p:nvPr/>
        </p:nvSpPr>
        <p:spPr>
          <a:xfrm>
            <a:off x="3325022" y="2979254"/>
            <a:ext cx="420041" cy="43730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327292" y="301323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v3</a:t>
            </a:r>
            <a:endParaRPr lang="zh-TW" altLang="en-US" dirty="0"/>
          </a:p>
        </p:txBody>
      </p:sp>
      <p:sp>
        <p:nvSpPr>
          <p:cNvPr id="39" name="橢圓 38"/>
          <p:cNvSpPr/>
          <p:nvPr/>
        </p:nvSpPr>
        <p:spPr>
          <a:xfrm>
            <a:off x="3371849" y="1088364"/>
            <a:ext cx="420041" cy="43730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374119" y="112234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v2</a:t>
            </a:r>
            <a:endParaRPr lang="zh-TW" altLang="en-US" dirty="0"/>
          </a:p>
        </p:txBody>
      </p:sp>
      <p:cxnSp>
        <p:nvCxnSpPr>
          <p:cNvPr id="12" name="直線單箭頭接點 11"/>
          <p:cNvCxnSpPr>
            <a:stCxn id="3" idx="7"/>
            <a:endCxn id="39" idx="3"/>
          </p:cNvCxnSpPr>
          <p:nvPr/>
        </p:nvCxnSpPr>
        <p:spPr>
          <a:xfrm flipV="1">
            <a:off x="2135730" y="1461626"/>
            <a:ext cx="1297632" cy="6579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39" idx="5"/>
            <a:endCxn id="33" idx="1"/>
          </p:cNvCxnSpPr>
          <p:nvPr/>
        </p:nvCxnSpPr>
        <p:spPr>
          <a:xfrm>
            <a:off x="3730376" y="1461626"/>
            <a:ext cx="1129109" cy="6579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3" idx="5"/>
            <a:endCxn id="37" idx="1"/>
          </p:cNvCxnSpPr>
          <p:nvPr/>
        </p:nvCxnSpPr>
        <p:spPr>
          <a:xfrm>
            <a:off x="2135731" y="2428775"/>
            <a:ext cx="1250805" cy="6145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stCxn id="37" idx="7"/>
            <a:endCxn id="33" idx="3"/>
          </p:cNvCxnSpPr>
          <p:nvPr/>
        </p:nvCxnSpPr>
        <p:spPr>
          <a:xfrm flipV="1">
            <a:off x="3683548" y="2428775"/>
            <a:ext cx="1175936" cy="6145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flipH="1">
            <a:off x="3464799" y="1525669"/>
            <a:ext cx="46828" cy="14875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V="1">
            <a:off x="3591764" y="1491681"/>
            <a:ext cx="46826" cy="14875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2611091" y="1618586"/>
            <a:ext cx="30008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2611091" y="2535857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4121475" y="1605924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4121475" y="2552809"/>
            <a:ext cx="254782" cy="36645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3615177" y="2101705"/>
            <a:ext cx="37702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lang="zh-TW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3205722" y="2102992"/>
            <a:ext cx="30008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dirty="0"/>
          </a:p>
        </p:txBody>
      </p:sp>
      <p:sp>
        <p:nvSpPr>
          <p:cNvPr id="56" name="橢圓 55"/>
          <p:cNvSpPr/>
          <p:nvPr/>
        </p:nvSpPr>
        <p:spPr>
          <a:xfrm>
            <a:off x="1777204" y="5028920"/>
            <a:ext cx="420041" cy="43730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779474" y="506290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v1</a:t>
            </a:r>
            <a:endParaRPr lang="zh-TW" altLang="en-US" dirty="0"/>
          </a:p>
        </p:txBody>
      </p:sp>
      <p:sp>
        <p:nvSpPr>
          <p:cNvPr id="58" name="橢圓 57"/>
          <p:cNvSpPr/>
          <p:nvPr/>
        </p:nvSpPr>
        <p:spPr>
          <a:xfrm>
            <a:off x="4797971" y="5028920"/>
            <a:ext cx="420041" cy="43730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800241" y="506290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v4</a:t>
            </a:r>
            <a:endParaRPr lang="zh-TW" altLang="en-US" dirty="0"/>
          </a:p>
        </p:txBody>
      </p:sp>
      <p:sp>
        <p:nvSpPr>
          <p:cNvPr id="60" name="橢圓 59"/>
          <p:cNvSpPr/>
          <p:nvPr/>
        </p:nvSpPr>
        <p:spPr>
          <a:xfrm>
            <a:off x="3325022" y="5952661"/>
            <a:ext cx="420041" cy="43730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327292" y="598664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v3</a:t>
            </a:r>
            <a:endParaRPr lang="zh-TW" altLang="en-US" dirty="0"/>
          </a:p>
        </p:txBody>
      </p:sp>
      <p:sp>
        <p:nvSpPr>
          <p:cNvPr id="62" name="橢圓 61"/>
          <p:cNvSpPr/>
          <p:nvPr/>
        </p:nvSpPr>
        <p:spPr>
          <a:xfrm>
            <a:off x="3371849" y="4061771"/>
            <a:ext cx="420041" cy="43730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3374119" y="409575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v2</a:t>
            </a:r>
            <a:endParaRPr lang="zh-TW" altLang="en-US" dirty="0"/>
          </a:p>
        </p:txBody>
      </p:sp>
      <p:cxnSp>
        <p:nvCxnSpPr>
          <p:cNvPr id="64" name="直線單箭頭接點 63"/>
          <p:cNvCxnSpPr>
            <a:stCxn id="56" idx="7"/>
            <a:endCxn id="62" idx="3"/>
          </p:cNvCxnSpPr>
          <p:nvPr/>
        </p:nvCxnSpPr>
        <p:spPr>
          <a:xfrm flipV="1">
            <a:off x="2135730" y="4435033"/>
            <a:ext cx="1297632" cy="6579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>
            <a:stCxn id="62" idx="5"/>
            <a:endCxn id="58" idx="1"/>
          </p:cNvCxnSpPr>
          <p:nvPr/>
        </p:nvCxnSpPr>
        <p:spPr>
          <a:xfrm>
            <a:off x="3730376" y="4435033"/>
            <a:ext cx="1129109" cy="6579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56" idx="5"/>
            <a:endCxn id="60" idx="1"/>
          </p:cNvCxnSpPr>
          <p:nvPr/>
        </p:nvCxnSpPr>
        <p:spPr>
          <a:xfrm>
            <a:off x="2135731" y="5402182"/>
            <a:ext cx="1250805" cy="6145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60" idx="7"/>
            <a:endCxn id="58" idx="3"/>
          </p:cNvCxnSpPr>
          <p:nvPr/>
        </p:nvCxnSpPr>
        <p:spPr>
          <a:xfrm flipV="1">
            <a:off x="3683548" y="5402182"/>
            <a:ext cx="1175936" cy="6145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 flipH="1">
            <a:off x="3464799" y="4499076"/>
            <a:ext cx="46828" cy="14875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>
          <a:xfrm flipV="1">
            <a:off x="3591764" y="4465088"/>
            <a:ext cx="46826" cy="14875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2611091" y="4591993"/>
            <a:ext cx="30008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2611091" y="5509264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4121475" y="4579331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4121475" y="5526216"/>
            <a:ext cx="254782" cy="36645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3615177" y="5075112"/>
            <a:ext cx="37702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lang="zh-TW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3205722" y="5076399"/>
            <a:ext cx="30008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dirty="0"/>
          </a:p>
        </p:txBody>
      </p:sp>
      <p:cxnSp>
        <p:nvCxnSpPr>
          <p:cNvPr id="9" name="直線接點 8"/>
          <p:cNvCxnSpPr/>
          <p:nvPr/>
        </p:nvCxnSpPr>
        <p:spPr>
          <a:xfrm flipH="1" flipV="1">
            <a:off x="6834231" y="3715880"/>
            <a:ext cx="201336" cy="2981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接點 77"/>
          <p:cNvCxnSpPr/>
          <p:nvPr/>
        </p:nvCxnSpPr>
        <p:spPr>
          <a:xfrm flipH="1" flipV="1">
            <a:off x="7095688" y="3727327"/>
            <a:ext cx="201336" cy="2981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群組 18"/>
          <p:cNvGrpSpPr/>
          <p:nvPr/>
        </p:nvGrpSpPr>
        <p:grpSpPr>
          <a:xfrm>
            <a:off x="6649684" y="3522811"/>
            <a:ext cx="369094" cy="310992"/>
            <a:chOff x="5181600" y="3663391"/>
            <a:chExt cx="252413" cy="162326"/>
          </a:xfrm>
        </p:grpSpPr>
        <p:cxnSp>
          <p:nvCxnSpPr>
            <p:cNvPr id="10" name="直線接點 9"/>
            <p:cNvCxnSpPr/>
            <p:nvPr/>
          </p:nvCxnSpPr>
          <p:spPr>
            <a:xfrm flipH="1" flipV="1">
              <a:off x="5181600" y="3663391"/>
              <a:ext cx="128631" cy="1623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接點 76"/>
            <p:cNvCxnSpPr/>
            <p:nvPr/>
          </p:nvCxnSpPr>
          <p:spPr>
            <a:xfrm flipH="1">
              <a:off x="5310231" y="3663391"/>
              <a:ext cx="123782" cy="161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矩形 20"/>
          <p:cNvSpPr/>
          <p:nvPr/>
        </p:nvSpPr>
        <p:spPr>
          <a:xfrm>
            <a:off x="6600834" y="3250893"/>
            <a:ext cx="404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V2</a:t>
            </a:r>
            <a:endParaRPr lang="zh-TW" altLang="en-US" sz="1400" dirty="0"/>
          </a:p>
        </p:txBody>
      </p:sp>
      <p:cxnSp>
        <p:nvCxnSpPr>
          <p:cNvPr id="80" name="直線接點 79"/>
          <p:cNvCxnSpPr/>
          <p:nvPr/>
        </p:nvCxnSpPr>
        <p:spPr>
          <a:xfrm flipH="1" flipV="1">
            <a:off x="7297024" y="3720436"/>
            <a:ext cx="201336" cy="2981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接點 80"/>
          <p:cNvCxnSpPr/>
          <p:nvPr/>
        </p:nvCxnSpPr>
        <p:spPr>
          <a:xfrm flipH="1" flipV="1">
            <a:off x="6718558" y="3253234"/>
            <a:ext cx="201336" cy="2981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3803560" y="3485047"/>
            <a:ext cx="17860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N={v1, v2, v3, v4}</a:t>
            </a:r>
          </a:p>
          <a:p>
            <a:pPr marL="171450" indent="-171450">
              <a:buFontTx/>
              <a:buChar char="-"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C={c12, c13, … , c34}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7A5E876-CB7B-44FF-B2E9-CF00A492E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04358CF8-25F5-4752-B8C8-1676238DCAAE}"/>
              </a:ext>
            </a:extLst>
          </p:cNvPr>
          <p:cNvSpPr/>
          <p:nvPr/>
        </p:nvSpPr>
        <p:spPr>
          <a:xfrm>
            <a:off x="6096000" y="803381"/>
            <a:ext cx="428835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b="1" dirty="0"/>
              <a:t>雙尾等候陣列範例</a:t>
            </a:r>
          </a:p>
        </p:txBody>
      </p:sp>
    </p:spTree>
    <p:extLst>
      <p:ext uri="{BB962C8B-B14F-4D97-AF65-F5344CB8AC3E}">
        <p14:creationId xmlns:p14="http://schemas.microsoft.com/office/powerpoint/2010/main" val="2179141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物件 4"/>
          <p:cNvGraphicFramePr>
            <a:graphicFrameLocks noChangeAspect="1"/>
          </p:cNvGraphicFramePr>
          <p:nvPr>
            <p:extLst/>
          </p:nvPr>
        </p:nvGraphicFramePr>
        <p:xfrm>
          <a:off x="6026150" y="3416558"/>
          <a:ext cx="1397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0" name="方程式" r:id="rId3" imgW="139579" imgH="266469" progId="Equation.3">
                  <p:embed/>
                </p:oleObj>
              </mc:Choice>
              <mc:Fallback>
                <p:oleObj name="方程式" r:id="rId3" imgW="139579" imgH="266469" progId="Equation.3">
                  <p:embed/>
                  <p:pic>
                    <p:nvPicPr>
                      <p:cNvPr id="5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6150" y="3416558"/>
                        <a:ext cx="139700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3803560" y="3485047"/>
            <a:ext cx="17860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N={v1, v2, v3, v4}</a:t>
            </a:r>
          </a:p>
          <a:p>
            <a:pPr marL="171450" indent="-171450">
              <a:buFontTx/>
              <a:buChar char="-"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C={c12, c13, … , c34}</a:t>
            </a:r>
          </a:p>
        </p:txBody>
      </p:sp>
      <p:sp>
        <p:nvSpPr>
          <p:cNvPr id="17" name="矩形 16"/>
          <p:cNvSpPr/>
          <p:nvPr/>
        </p:nvSpPr>
        <p:spPr>
          <a:xfrm>
            <a:off x="1777204" y="3864577"/>
            <a:ext cx="11673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57"/>
          <p:cNvSpPr txBox="1"/>
          <p:nvPr/>
        </p:nvSpPr>
        <p:spPr>
          <a:xfrm>
            <a:off x="5946295" y="3715880"/>
            <a:ext cx="4251925" cy="276999"/>
          </a:xfrm>
          <a:prstGeom prst="rect">
            <a:avLst/>
          </a:prstGeom>
          <a:noFill/>
          <a:ln w="952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Dequeue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{V1,V2,V3,V4                                                               }</a:t>
            </a:r>
          </a:p>
        </p:txBody>
      </p:sp>
      <p:sp>
        <p:nvSpPr>
          <p:cNvPr id="25" name="TextBox 57"/>
          <p:cNvSpPr txBox="1"/>
          <p:nvPr/>
        </p:nvSpPr>
        <p:spPr>
          <a:xfrm>
            <a:off x="5946295" y="4113875"/>
            <a:ext cx="988605" cy="276999"/>
          </a:xfrm>
          <a:prstGeom prst="rect">
            <a:avLst/>
          </a:prstGeom>
          <a:noFill/>
          <a:ln w="952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Pre_Node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]:</a:t>
            </a:r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/>
          </p:nvPr>
        </p:nvGraphicFramePr>
        <p:xfrm>
          <a:off x="5946295" y="4513013"/>
          <a:ext cx="4251925" cy="5486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50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0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03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03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03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40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Node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v1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v2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V3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V4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0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Pre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v1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v3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v1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v2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TextBox 57"/>
          <p:cNvSpPr txBox="1"/>
          <p:nvPr/>
        </p:nvSpPr>
        <p:spPr>
          <a:xfrm>
            <a:off x="5946295" y="5129159"/>
            <a:ext cx="988605" cy="276999"/>
          </a:xfrm>
          <a:prstGeom prst="rect">
            <a:avLst/>
          </a:prstGeom>
          <a:noFill/>
          <a:ln w="952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Cost[</a:t>
            </a:r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]:</a:t>
            </a:r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/>
          </p:nvPr>
        </p:nvGraphicFramePr>
        <p:xfrm>
          <a:off x="5946295" y="5505979"/>
          <a:ext cx="4251925" cy="5486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50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0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03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03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03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40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Node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v1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v2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v3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v4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0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Cost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橢圓 2"/>
          <p:cNvSpPr/>
          <p:nvPr/>
        </p:nvSpPr>
        <p:spPr>
          <a:xfrm>
            <a:off x="1777204" y="2055513"/>
            <a:ext cx="420041" cy="43730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79474" y="208949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v1</a:t>
            </a:r>
            <a:endParaRPr lang="zh-TW" altLang="en-US" dirty="0"/>
          </a:p>
        </p:txBody>
      </p:sp>
      <p:sp>
        <p:nvSpPr>
          <p:cNvPr id="33" name="橢圓 32"/>
          <p:cNvSpPr/>
          <p:nvPr/>
        </p:nvSpPr>
        <p:spPr>
          <a:xfrm>
            <a:off x="4797971" y="2055513"/>
            <a:ext cx="420041" cy="43730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800241" y="208949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v4</a:t>
            </a:r>
            <a:endParaRPr lang="zh-TW" altLang="en-US" dirty="0"/>
          </a:p>
        </p:txBody>
      </p:sp>
      <p:sp>
        <p:nvSpPr>
          <p:cNvPr id="37" name="橢圓 36"/>
          <p:cNvSpPr/>
          <p:nvPr/>
        </p:nvSpPr>
        <p:spPr>
          <a:xfrm>
            <a:off x="3325022" y="2979254"/>
            <a:ext cx="420041" cy="43730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327292" y="301323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v3</a:t>
            </a:r>
            <a:endParaRPr lang="zh-TW" altLang="en-US" dirty="0"/>
          </a:p>
        </p:txBody>
      </p:sp>
      <p:sp>
        <p:nvSpPr>
          <p:cNvPr id="39" name="橢圓 38"/>
          <p:cNvSpPr/>
          <p:nvPr/>
        </p:nvSpPr>
        <p:spPr>
          <a:xfrm>
            <a:off x="3371849" y="1088364"/>
            <a:ext cx="420041" cy="43730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374119" y="112234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v2</a:t>
            </a:r>
            <a:endParaRPr lang="zh-TW" altLang="en-US" dirty="0"/>
          </a:p>
        </p:txBody>
      </p:sp>
      <p:cxnSp>
        <p:nvCxnSpPr>
          <p:cNvPr id="12" name="直線單箭頭接點 11"/>
          <p:cNvCxnSpPr>
            <a:stCxn id="3" idx="7"/>
            <a:endCxn id="39" idx="3"/>
          </p:cNvCxnSpPr>
          <p:nvPr/>
        </p:nvCxnSpPr>
        <p:spPr>
          <a:xfrm flipV="1">
            <a:off x="2135730" y="1461626"/>
            <a:ext cx="1297632" cy="6579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39" idx="5"/>
            <a:endCxn id="33" idx="1"/>
          </p:cNvCxnSpPr>
          <p:nvPr/>
        </p:nvCxnSpPr>
        <p:spPr>
          <a:xfrm>
            <a:off x="3730376" y="1461626"/>
            <a:ext cx="1129109" cy="6579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3" idx="5"/>
            <a:endCxn id="37" idx="1"/>
          </p:cNvCxnSpPr>
          <p:nvPr/>
        </p:nvCxnSpPr>
        <p:spPr>
          <a:xfrm>
            <a:off x="2135731" y="2428775"/>
            <a:ext cx="1250805" cy="6145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stCxn id="37" idx="7"/>
            <a:endCxn id="33" idx="3"/>
          </p:cNvCxnSpPr>
          <p:nvPr/>
        </p:nvCxnSpPr>
        <p:spPr>
          <a:xfrm flipV="1">
            <a:off x="3683548" y="2428775"/>
            <a:ext cx="1175936" cy="6145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flipH="1">
            <a:off x="3464799" y="1525669"/>
            <a:ext cx="46828" cy="14875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V="1">
            <a:off x="3591764" y="1491681"/>
            <a:ext cx="46826" cy="14875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2611091" y="1618586"/>
            <a:ext cx="30008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2611091" y="2535857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4121475" y="1605924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4121475" y="2552809"/>
            <a:ext cx="254782" cy="36645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3615177" y="2101705"/>
            <a:ext cx="37702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lang="zh-TW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3205722" y="2102992"/>
            <a:ext cx="30008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dirty="0"/>
          </a:p>
        </p:txBody>
      </p:sp>
      <p:sp>
        <p:nvSpPr>
          <p:cNvPr id="56" name="橢圓 55"/>
          <p:cNvSpPr/>
          <p:nvPr/>
        </p:nvSpPr>
        <p:spPr>
          <a:xfrm>
            <a:off x="1777204" y="5028920"/>
            <a:ext cx="420041" cy="43730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779474" y="506290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v1</a:t>
            </a:r>
            <a:endParaRPr lang="zh-TW" altLang="en-US" dirty="0"/>
          </a:p>
        </p:txBody>
      </p:sp>
      <p:sp>
        <p:nvSpPr>
          <p:cNvPr id="58" name="橢圓 57"/>
          <p:cNvSpPr/>
          <p:nvPr/>
        </p:nvSpPr>
        <p:spPr>
          <a:xfrm>
            <a:off x="4797971" y="5028920"/>
            <a:ext cx="420041" cy="43730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800241" y="506290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v4</a:t>
            </a:r>
            <a:endParaRPr lang="zh-TW" altLang="en-US" dirty="0"/>
          </a:p>
        </p:txBody>
      </p:sp>
      <p:sp>
        <p:nvSpPr>
          <p:cNvPr id="60" name="橢圓 59"/>
          <p:cNvSpPr/>
          <p:nvPr/>
        </p:nvSpPr>
        <p:spPr>
          <a:xfrm>
            <a:off x="3325022" y="5952661"/>
            <a:ext cx="420041" cy="43730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327292" y="598664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v3</a:t>
            </a:r>
            <a:endParaRPr lang="zh-TW" altLang="en-US" dirty="0"/>
          </a:p>
        </p:txBody>
      </p:sp>
      <p:sp>
        <p:nvSpPr>
          <p:cNvPr id="62" name="橢圓 61"/>
          <p:cNvSpPr/>
          <p:nvPr/>
        </p:nvSpPr>
        <p:spPr>
          <a:xfrm>
            <a:off x="3371849" y="4061771"/>
            <a:ext cx="420041" cy="43730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3374119" y="409575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v2</a:t>
            </a:r>
            <a:endParaRPr lang="zh-TW" altLang="en-US" dirty="0"/>
          </a:p>
        </p:txBody>
      </p:sp>
      <p:cxnSp>
        <p:nvCxnSpPr>
          <p:cNvPr id="64" name="直線單箭頭接點 63"/>
          <p:cNvCxnSpPr>
            <a:stCxn id="56" idx="7"/>
            <a:endCxn id="62" idx="3"/>
          </p:cNvCxnSpPr>
          <p:nvPr/>
        </p:nvCxnSpPr>
        <p:spPr>
          <a:xfrm flipV="1">
            <a:off x="2135730" y="4435033"/>
            <a:ext cx="1297632" cy="6579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>
            <a:stCxn id="62" idx="5"/>
            <a:endCxn id="58" idx="1"/>
          </p:cNvCxnSpPr>
          <p:nvPr/>
        </p:nvCxnSpPr>
        <p:spPr>
          <a:xfrm>
            <a:off x="3730376" y="4435033"/>
            <a:ext cx="1129109" cy="6579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56" idx="5"/>
            <a:endCxn id="60" idx="1"/>
          </p:cNvCxnSpPr>
          <p:nvPr/>
        </p:nvCxnSpPr>
        <p:spPr>
          <a:xfrm>
            <a:off x="2135731" y="5402182"/>
            <a:ext cx="1250805" cy="6145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60" idx="7"/>
            <a:endCxn id="58" idx="3"/>
          </p:cNvCxnSpPr>
          <p:nvPr/>
        </p:nvCxnSpPr>
        <p:spPr>
          <a:xfrm flipV="1">
            <a:off x="3683548" y="5402182"/>
            <a:ext cx="1175936" cy="6145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 flipH="1">
            <a:off x="3464799" y="4499076"/>
            <a:ext cx="46828" cy="14875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>
          <a:xfrm flipV="1">
            <a:off x="3591764" y="4465088"/>
            <a:ext cx="46826" cy="14875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2611091" y="4591993"/>
            <a:ext cx="30008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2611091" y="5509264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4121475" y="4579331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4121475" y="5526216"/>
            <a:ext cx="254782" cy="36645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3615177" y="5075112"/>
            <a:ext cx="37702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lang="zh-TW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3205722" y="5076399"/>
            <a:ext cx="30008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dirty="0"/>
          </a:p>
        </p:txBody>
      </p:sp>
      <p:cxnSp>
        <p:nvCxnSpPr>
          <p:cNvPr id="9" name="直線接點 8"/>
          <p:cNvCxnSpPr/>
          <p:nvPr/>
        </p:nvCxnSpPr>
        <p:spPr>
          <a:xfrm flipH="1" flipV="1">
            <a:off x="6834231" y="3715880"/>
            <a:ext cx="201336" cy="2981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接點 77"/>
          <p:cNvCxnSpPr/>
          <p:nvPr/>
        </p:nvCxnSpPr>
        <p:spPr>
          <a:xfrm flipH="1" flipV="1">
            <a:off x="7095688" y="3727327"/>
            <a:ext cx="201336" cy="2981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群組 18"/>
          <p:cNvGrpSpPr/>
          <p:nvPr/>
        </p:nvGrpSpPr>
        <p:grpSpPr>
          <a:xfrm>
            <a:off x="6649684" y="3522811"/>
            <a:ext cx="369094" cy="310992"/>
            <a:chOff x="5181600" y="3663391"/>
            <a:chExt cx="252413" cy="162326"/>
          </a:xfrm>
        </p:grpSpPr>
        <p:cxnSp>
          <p:nvCxnSpPr>
            <p:cNvPr id="10" name="直線接點 9"/>
            <p:cNvCxnSpPr/>
            <p:nvPr/>
          </p:nvCxnSpPr>
          <p:spPr>
            <a:xfrm flipH="1" flipV="1">
              <a:off x="5181600" y="3663391"/>
              <a:ext cx="128631" cy="1623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接點 76"/>
            <p:cNvCxnSpPr/>
            <p:nvPr/>
          </p:nvCxnSpPr>
          <p:spPr>
            <a:xfrm flipH="1">
              <a:off x="5310231" y="3663391"/>
              <a:ext cx="123782" cy="161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矩形 20"/>
          <p:cNvSpPr/>
          <p:nvPr/>
        </p:nvSpPr>
        <p:spPr>
          <a:xfrm>
            <a:off x="6600834" y="3250893"/>
            <a:ext cx="404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V2</a:t>
            </a:r>
            <a:endParaRPr lang="zh-TW" altLang="en-US" sz="1400" dirty="0"/>
          </a:p>
        </p:txBody>
      </p:sp>
      <p:cxnSp>
        <p:nvCxnSpPr>
          <p:cNvPr id="80" name="直線接點 79"/>
          <p:cNvCxnSpPr/>
          <p:nvPr/>
        </p:nvCxnSpPr>
        <p:spPr>
          <a:xfrm flipH="1" flipV="1">
            <a:off x="7297024" y="3720436"/>
            <a:ext cx="201336" cy="2981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接點 80"/>
          <p:cNvCxnSpPr/>
          <p:nvPr/>
        </p:nvCxnSpPr>
        <p:spPr>
          <a:xfrm flipH="1" flipV="1">
            <a:off x="6718558" y="3253234"/>
            <a:ext cx="201336" cy="2981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接點 78"/>
          <p:cNvCxnSpPr/>
          <p:nvPr/>
        </p:nvCxnSpPr>
        <p:spPr>
          <a:xfrm flipH="1" flipV="1">
            <a:off x="7512022" y="3713545"/>
            <a:ext cx="201336" cy="2981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D91B840-F399-44DC-B96E-AE8BAE064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85C55CE1-F999-4DEA-9DB5-3AF4781E160D}"/>
              </a:ext>
            </a:extLst>
          </p:cNvPr>
          <p:cNvSpPr/>
          <p:nvPr/>
        </p:nvSpPr>
        <p:spPr>
          <a:xfrm>
            <a:off x="6096000" y="803381"/>
            <a:ext cx="428835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b="1" dirty="0"/>
              <a:t>雙尾等候陣列範例</a:t>
            </a:r>
          </a:p>
        </p:txBody>
      </p:sp>
    </p:spTree>
    <p:extLst>
      <p:ext uri="{BB962C8B-B14F-4D97-AF65-F5344CB8AC3E}">
        <p14:creationId xmlns:p14="http://schemas.microsoft.com/office/powerpoint/2010/main" val="165118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橢圓 40"/>
          <p:cNvSpPr/>
          <p:nvPr/>
        </p:nvSpPr>
        <p:spPr>
          <a:xfrm>
            <a:off x="3461484" y="3691476"/>
            <a:ext cx="420041" cy="43730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/>
          </p:nvPr>
        </p:nvGraphicFramePr>
        <p:xfrm>
          <a:off x="6026150" y="4575810"/>
          <a:ext cx="1397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4" name="方程式" r:id="rId3" imgW="139579" imgH="266469" progId="Equation.3">
                  <p:embed/>
                </p:oleObj>
              </mc:Choice>
              <mc:Fallback>
                <p:oleObj name="方程式" r:id="rId3" imgW="139579" imgH="266469" progId="Equation.3">
                  <p:embed/>
                  <p:pic>
                    <p:nvPicPr>
                      <p:cNvPr id="5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6150" y="4575810"/>
                        <a:ext cx="139700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57"/>
          <p:cNvSpPr txBox="1"/>
          <p:nvPr/>
        </p:nvSpPr>
        <p:spPr>
          <a:xfrm>
            <a:off x="1892891" y="3776974"/>
            <a:ext cx="759245" cy="276999"/>
          </a:xfrm>
          <a:prstGeom prst="rect">
            <a:avLst/>
          </a:prstGeom>
          <a:noFill/>
          <a:ln w="952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</p:txBody>
      </p:sp>
      <p:sp>
        <p:nvSpPr>
          <p:cNvPr id="19" name="橢圓 18"/>
          <p:cNvSpPr/>
          <p:nvPr/>
        </p:nvSpPr>
        <p:spPr>
          <a:xfrm>
            <a:off x="1913666" y="2767735"/>
            <a:ext cx="420041" cy="43730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915936" y="280172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v1</a:t>
            </a:r>
            <a:endParaRPr lang="zh-TW" altLang="en-US" dirty="0"/>
          </a:p>
        </p:txBody>
      </p:sp>
      <p:sp>
        <p:nvSpPr>
          <p:cNvPr id="21" name="橢圓 20"/>
          <p:cNvSpPr/>
          <p:nvPr/>
        </p:nvSpPr>
        <p:spPr>
          <a:xfrm>
            <a:off x="4934433" y="2767735"/>
            <a:ext cx="420041" cy="43730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936703" y="280172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v4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3463754" y="372546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v3</a:t>
            </a:r>
            <a:endParaRPr lang="zh-TW" altLang="en-US" dirty="0"/>
          </a:p>
        </p:txBody>
      </p:sp>
      <p:sp>
        <p:nvSpPr>
          <p:cNvPr id="24" name="橢圓 23"/>
          <p:cNvSpPr/>
          <p:nvPr/>
        </p:nvSpPr>
        <p:spPr>
          <a:xfrm>
            <a:off x="3508311" y="1800585"/>
            <a:ext cx="420041" cy="43730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510581" y="183457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v2</a:t>
            </a:r>
            <a:endParaRPr lang="zh-TW" altLang="en-US" dirty="0"/>
          </a:p>
        </p:txBody>
      </p:sp>
      <p:cxnSp>
        <p:nvCxnSpPr>
          <p:cNvPr id="26" name="直線單箭頭接點 25"/>
          <p:cNvCxnSpPr>
            <a:cxnSpLocks/>
            <a:stCxn id="19" idx="7"/>
          </p:cNvCxnSpPr>
          <p:nvPr/>
        </p:nvCxnSpPr>
        <p:spPr>
          <a:xfrm flipV="1">
            <a:off x="2272192" y="2173848"/>
            <a:ext cx="1297632" cy="6579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cxnSpLocks/>
            <a:endCxn id="21" idx="1"/>
          </p:cNvCxnSpPr>
          <p:nvPr/>
        </p:nvCxnSpPr>
        <p:spPr>
          <a:xfrm>
            <a:off x="3866838" y="2173848"/>
            <a:ext cx="1129109" cy="6579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19" idx="5"/>
          </p:cNvCxnSpPr>
          <p:nvPr/>
        </p:nvCxnSpPr>
        <p:spPr>
          <a:xfrm>
            <a:off x="2272193" y="3140997"/>
            <a:ext cx="1250805" cy="6145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endCxn id="21" idx="3"/>
          </p:cNvCxnSpPr>
          <p:nvPr/>
        </p:nvCxnSpPr>
        <p:spPr>
          <a:xfrm flipV="1">
            <a:off x="3820010" y="3140997"/>
            <a:ext cx="1175936" cy="6145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flipH="1">
            <a:off x="3601261" y="2237891"/>
            <a:ext cx="46828" cy="14875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flipV="1">
            <a:off x="3728226" y="2203903"/>
            <a:ext cx="46826" cy="14875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2747553" y="2330808"/>
            <a:ext cx="30008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2747553" y="3248079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4257937" y="2318146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4257937" y="3265031"/>
            <a:ext cx="254782" cy="36645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3751639" y="2813927"/>
            <a:ext cx="37702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lang="zh-TW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3342184" y="2815214"/>
            <a:ext cx="30008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4051173" y="3679295"/>
            <a:ext cx="17860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N={v1, v2, v3, v4}</a:t>
            </a:r>
          </a:p>
          <a:p>
            <a:pPr marL="171450" indent="-171450">
              <a:buFontTx/>
              <a:buChar char="-"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C={c12, c13, … , c34}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3342184" y="4876391"/>
            <a:ext cx="5452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華康平劇體W7(P)" panose="040B0700000000000000" pitchFamily="82" charset="-120"/>
                <a:ea typeface="華康平劇體W7(P)" panose="040B0700000000000000" pitchFamily="82" charset="-120"/>
              </a:rPr>
              <a:t>1-&gt;2</a:t>
            </a:r>
            <a:r>
              <a:rPr lang="zh-TW" altLang="en-US" dirty="0">
                <a:latin typeface="華康平劇體W7(P)" panose="040B0700000000000000" pitchFamily="82" charset="-120"/>
                <a:ea typeface="華康平劇體W7(P)" panose="040B0700000000000000" pitchFamily="82" charset="-120"/>
              </a:rPr>
              <a:t> </a:t>
            </a:r>
            <a:r>
              <a:rPr lang="en-US" altLang="zh-TW" dirty="0">
                <a:latin typeface="華康平劇體W7(P)" panose="040B0700000000000000" pitchFamily="82" charset="-120"/>
                <a:ea typeface="華康平劇體W7(P)" panose="040B0700000000000000" pitchFamily="82" charset="-120"/>
              </a:rPr>
              <a:t>	</a:t>
            </a:r>
            <a:r>
              <a:rPr lang="zh-TW" altLang="en-US" dirty="0">
                <a:latin typeface="華康平劇體W7(P)" panose="040B0700000000000000" pitchFamily="82" charset="-120"/>
                <a:ea typeface="華康平劇體W7(P)" panose="040B0700000000000000" pitchFamily="82" charset="-120"/>
              </a:rPr>
              <a:t>最短路徑：</a:t>
            </a:r>
            <a:r>
              <a:rPr lang="en-US" altLang="zh-TW" dirty="0">
                <a:latin typeface="華康平劇體W7(P)" panose="040B0700000000000000" pitchFamily="82" charset="-120"/>
                <a:ea typeface="華康平劇體W7(P)" panose="040B0700000000000000" pitchFamily="82" charset="-120"/>
              </a:rPr>
              <a:t>1</a:t>
            </a:r>
            <a:r>
              <a:rPr lang="zh-TW" altLang="en-US" dirty="0">
                <a:latin typeface="華康平劇體W7(P)" panose="040B0700000000000000" pitchFamily="82" charset="-120"/>
                <a:ea typeface="華康平劇體W7(P)" panose="040B0700000000000000" pitchFamily="82" charset="-120"/>
              </a:rPr>
              <a:t> </a:t>
            </a:r>
            <a:r>
              <a:rPr lang="en-US" altLang="zh-TW" dirty="0">
                <a:latin typeface="華康平劇體W7(P)" panose="040B0700000000000000" pitchFamily="82" charset="-120"/>
                <a:ea typeface="華康平劇體W7(P)" panose="040B0700000000000000" pitchFamily="82" charset="-120"/>
              </a:rPr>
              <a:t>&gt;</a:t>
            </a:r>
            <a:r>
              <a:rPr lang="zh-TW" altLang="en-US" dirty="0">
                <a:latin typeface="華康平劇體W7(P)" panose="040B0700000000000000" pitchFamily="82" charset="-120"/>
                <a:ea typeface="華康平劇體W7(P)" panose="040B0700000000000000" pitchFamily="82" charset="-120"/>
              </a:rPr>
              <a:t> </a:t>
            </a:r>
            <a:r>
              <a:rPr lang="en-US" altLang="zh-TW" dirty="0">
                <a:latin typeface="華康平劇體W7(P)" panose="040B0700000000000000" pitchFamily="82" charset="-120"/>
                <a:ea typeface="華康平劇體W7(P)" panose="040B0700000000000000" pitchFamily="82" charset="-120"/>
              </a:rPr>
              <a:t>3</a:t>
            </a:r>
            <a:r>
              <a:rPr lang="zh-TW" altLang="en-US" dirty="0">
                <a:latin typeface="華康平劇體W7(P)" panose="040B0700000000000000" pitchFamily="82" charset="-120"/>
                <a:ea typeface="華康平劇體W7(P)" panose="040B0700000000000000" pitchFamily="82" charset="-120"/>
              </a:rPr>
              <a:t> </a:t>
            </a:r>
            <a:r>
              <a:rPr lang="en-US" altLang="zh-TW" dirty="0">
                <a:latin typeface="華康平劇體W7(P)" panose="040B0700000000000000" pitchFamily="82" charset="-120"/>
                <a:ea typeface="華康平劇體W7(P)" panose="040B0700000000000000" pitchFamily="82" charset="-120"/>
              </a:rPr>
              <a:t>&gt;</a:t>
            </a:r>
            <a:r>
              <a:rPr lang="zh-TW" altLang="en-US" dirty="0">
                <a:latin typeface="華康平劇體W7(P)" panose="040B0700000000000000" pitchFamily="82" charset="-120"/>
                <a:ea typeface="華康平劇體W7(P)" panose="040B0700000000000000" pitchFamily="82" charset="-120"/>
              </a:rPr>
              <a:t> </a:t>
            </a:r>
            <a:r>
              <a:rPr lang="en-US" altLang="zh-TW" dirty="0">
                <a:latin typeface="華康平劇體W7(P)" panose="040B0700000000000000" pitchFamily="82" charset="-120"/>
                <a:ea typeface="華康平劇體W7(P)" panose="040B0700000000000000" pitchFamily="82" charset="-120"/>
              </a:rPr>
              <a:t>2</a:t>
            </a:r>
            <a:r>
              <a:rPr lang="zh-TW" altLang="en-US" dirty="0">
                <a:latin typeface="華康平劇體W7(P)" panose="040B0700000000000000" pitchFamily="82" charset="-120"/>
                <a:ea typeface="華康平劇體W7(P)" panose="040B0700000000000000" pitchFamily="82" charset="-120"/>
              </a:rPr>
              <a:t> </a:t>
            </a:r>
            <a:r>
              <a:rPr lang="en-US" altLang="zh-TW" dirty="0">
                <a:latin typeface="華康平劇體W7(P)" panose="040B0700000000000000" pitchFamily="82" charset="-120"/>
                <a:ea typeface="華康平劇體W7(P)" panose="040B0700000000000000" pitchFamily="82" charset="-120"/>
              </a:rPr>
              <a:t>	</a:t>
            </a:r>
            <a:r>
              <a:rPr lang="zh-TW" altLang="en-US" dirty="0">
                <a:latin typeface="華康平劇體W7(P)" panose="040B0700000000000000" pitchFamily="82" charset="-120"/>
                <a:ea typeface="華康平劇體W7(P)" panose="040B0700000000000000" pitchFamily="82" charset="-120"/>
              </a:rPr>
              <a:t>     </a:t>
            </a:r>
            <a:r>
              <a:rPr lang="en-US" altLang="zh-TW" dirty="0">
                <a:latin typeface="華康平劇體W7(P)" panose="040B0700000000000000" pitchFamily="82" charset="-120"/>
                <a:ea typeface="華康平劇體W7(P)" panose="040B0700000000000000" pitchFamily="82" charset="-120"/>
              </a:rPr>
              <a:t>		</a:t>
            </a:r>
            <a:r>
              <a:rPr lang="zh-TW" altLang="en-US" dirty="0">
                <a:latin typeface="華康平劇體W7(P)" panose="040B0700000000000000" pitchFamily="82" charset="-120"/>
                <a:ea typeface="華康平劇體W7(P)" panose="040B0700000000000000" pitchFamily="82" charset="-120"/>
              </a:rPr>
              <a:t>成本</a:t>
            </a:r>
            <a:r>
              <a:rPr lang="en-US" altLang="zh-TW" dirty="0">
                <a:latin typeface="華康平劇體W7(P)" panose="040B0700000000000000" pitchFamily="82" charset="-120"/>
                <a:ea typeface="華康平劇體W7(P)" panose="040B0700000000000000" pitchFamily="82" charset="-120"/>
              </a:rPr>
              <a:t>:</a:t>
            </a:r>
            <a:r>
              <a:rPr lang="zh-TW" altLang="en-US" dirty="0">
                <a:latin typeface="華康平劇體W7(P)" panose="040B0700000000000000" pitchFamily="82" charset="-120"/>
                <a:ea typeface="華康平劇體W7(P)" panose="040B0700000000000000" pitchFamily="82" charset="-120"/>
              </a:rPr>
              <a:t> </a:t>
            </a:r>
            <a:r>
              <a:rPr lang="en-US" altLang="zh-TW" dirty="0">
                <a:latin typeface="華康平劇體W7(P)" panose="040B0700000000000000" pitchFamily="82" charset="-120"/>
                <a:ea typeface="華康平劇體W7(P)" panose="040B0700000000000000" pitchFamily="82" charset="-120"/>
              </a:rPr>
              <a:t>0</a:t>
            </a:r>
          </a:p>
          <a:p>
            <a:r>
              <a:rPr lang="en-US" altLang="zh-TW" dirty="0">
                <a:latin typeface="華康平劇體W7(P)" panose="040B0700000000000000" pitchFamily="82" charset="-120"/>
                <a:ea typeface="華康平劇體W7(P)" panose="040B0700000000000000" pitchFamily="82" charset="-120"/>
              </a:rPr>
              <a:t>1-&gt;3</a:t>
            </a:r>
            <a:r>
              <a:rPr lang="zh-TW" altLang="en-US" dirty="0">
                <a:latin typeface="華康平劇體W7(P)" panose="040B0700000000000000" pitchFamily="82" charset="-120"/>
                <a:ea typeface="華康平劇體W7(P)" panose="040B0700000000000000" pitchFamily="82" charset="-120"/>
              </a:rPr>
              <a:t> </a:t>
            </a:r>
            <a:r>
              <a:rPr lang="en-US" altLang="zh-TW" dirty="0">
                <a:latin typeface="華康平劇體W7(P)" panose="040B0700000000000000" pitchFamily="82" charset="-120"/>
                <a:ea typeface="華康平劇體W7(P)" panose="040B0700000000000000" pitchFamily="82" charset="-120"/>
              </a:rPr>
              <a:t>	</a:t>
            </a:r>
            <a:r>
              <a:rPr lang="zh-TW" altLang="en-US" dirty="0">
                <a:latin typeface="華康平劇體W7(P)" panose="040B0700000000000000" pitchFamily="82" charset="-120"/>
                <a:ea typeface="華康平劇體W7(P)" panose="040B0700000000000000" pitchFamily="82" charset="-120"/>
              </a:rPr>
              <a:t>最短路徑：</a:t>
            </a:r>
            <a:r>
              <a:rPr lang="en-US" altLang="zh-TW" dirty="0">
                <a:latin typeface="華康平劇體W7(P)" panose="040B0700000000000000" pitchFamily="82" charset="-120"/>
                <a:ea typeface="華康平劇體W7(P)" panose="040B0700000000000000" pitchFamily="82" charset="-120"/>
              </a:rPr>
              <a:t>1</a:t>
            </a:r>
            <a:r>
              <a:rPr lang="zh-TW" altLang="en-US" dirty="0">
                <a:latin typeface="華康平劇體W7(P)" panose="040B0700000000000000" pitchFamily="82" charset="-120"/>
                <a:ea typeface="華康平劇體W7(P)" panose="040B0700000000000000" pitchFamily="82" charset="-120"/>
              </a:rPr>
              <a:t> </a:t>
            </a:r>
            <a:r>
              <a:rPr lang="en-US" altLang="zh-TW" dirty="0">
                <a:latin typeface="華康平劇體W7(P)" panose="040B0700000000000000" pitchFamily="82" charset="-120"/>
                <a:ea typeface="華康平劇體W7(P)" panose="040B0700000000000000" pitchFamily="82" charset="-120"/>
              </a:rPr>
              <a:t>&gt;</a:t>
            </a:r>
            <a:r>
              <a:rPr lang="zh-TW" altLang="en-US" dirty="0">
                <a:latin typeface="華康平劇體W7(P)" panose="040B0700000000000000" pitchFamily="82" charset="-120"/>
                <a:ea typeface="華康平劇體W7(P)" panose="040B0700000000000000" pitchFamily="82" charset="-120"/>
              </a:rPr>
              <a:t> </a:t>
            </a:r>
            <a:r>
              <a:rPr lang="en-US" altLang="zh-TW" dirty="0">
                <a:latin typeface="華康平劇體W7(P)" panose="040B0700000000000000" pitchFamily="82" charset="-120"/>
                <a:ea typeface="華康平劇體W7(P)" panose="040B0700000000000000" pitchFamily="82" charset="-120"/>
              </a:rPr>
              <a:t>3	</a:t>
            </a:r>
            <a:r>
              <a:rPr lang="zh-TW" altLang="en-US" dirty="0">
                <a:latin typeface="華康平劇體W7(P)" panose="040B0700000000000000" pitchFamily="82" charset="-120"/>
                <a:ea typeface="華康平劇體W7(P)" panose="040B0700000000000000" pitchFamily="82" charset="-120"/>
              </a:rPr>
              <a:t> </a:t>
            </a:r>
            <a:r>
              <a:rPr lang="en-US" altLang="zh-TW" dirty="0">
                <a:latin typeface="華康平劇體W7(P)" panose="040B0700000000000000" pitchFamily="82" charset="-120"/>
                <a:ea typeface="華康平劇體W7(P)" panose="040B0700000000000000" pitchFamily="82" charset="-120"/>
              </a:rPr>
              <a:t>    </a:t>
            </a:r>
            <a:r>
              <a:rPr lang="zh-TW" altLang="en-US" dirty="0">
                <a:latin typeface="華康平劇體W7(P)" panose="040B0700000000000000" pitchFamily="82" charset="-120"/>
                <a:ea typeface="華康平劇體W7(P)" panose="040B0700000000000000" pitchFamily="82" charset="-120"/>
              </a:rPr>
              <a:t>                   成本</a:t>
            </a:r>
            <a:r>
              <a:rPr lang="en-US" altLang="zh-TW" dirty="0">
                <a:latin typeface="華康平劇體W7(P)" panose="040B0700000000000000" pitchFamily="82" charset="-120"/>
                <a:ea typeface="華康平劇體W7(P)" panose="040B0700000000000000" pitchFamily="82" charset="-120"/>
              </a:rPr>
              <a:t>:</a:t>
            </a:r>
            <a:r>
              <a:rPr lang="zh-TW" altLang="en-US" dirty="0">
                <a:latin typeface="華康平劇體W7(P)" panose="040B0700000000000000" pitchFamily="82" charset="-120"/>
                <a:ea typeface="華康平劇體W7(P)" panose="040B0700000000000000" pitchFamily="82" charset="-120"/>
              </a:rPr>
              <a:t> </a:t>
            </a:r>
            <a:r>
              <a:rPr lang="en-US" altLang="zh-TW" dirty="0">
                <a:latin typeface="華康平劇體W7(P)" panose="040B0700000000000000" pitchFamily="82" charset="-120"/>
                <a:ea typeface="華康平劇體W7(P)" panose="040B0700000000000000" pitchFamily="82" charset="-120"/>
              </a:rPr>
              <a:t>2</a:t>
            </a:r>
          </a:p>
          <a:p>
            <a:r>
              <a:rPr lang="en-US" altLang="zh-TW" dirty="0">
                <a:latin typeface="華康平劇體W7(P)" panose="040B0700000000000000" pitchFamily="82" charset="-120"/>
                <a:ea typeface="華康平劇體W7(P)" panose="040B0700000000000000" pitchFamily="82" charset="-120"/>
              </a:rPr>
              <a:t>1-&gt;4</a:t>
            </a:r>
            <a:r>
              <a:rPr lang="zh-TW" altLang="en-US" dirty="0">
                <a:latin typeface="華康平劇體W7(P)" panose="040B0700000000000000" pitchFamily="82" charset="-120"/>
                <a:ea typeface="華康平劇體W7(P)" panose="040B0700000000000000" pitchFamily="82" charset="-120"/>
              </a:rPr>
              <a:t> </a:t>
            </a:r>
            <a:r>
              <a:rPr lang="en-US" altLang="zh-TW" dirty="0">
                <a:latin typeface="華康平劇體W7(P)" panose="040B0700000000000000" pitchFamily="82" charset="-120"/>
                <a:ea typeface="華康平劇體W7(P)" panose="040B0700000000000000" pitchFamily="82" charset="-120"/>
              </a:rPr>
              <a:t>	</a:t>
            </a:r>
            <a:r>
              <a:rPr lang="zh-TW" altLang="en-US" dirty="0">
                <a:latin typeface="華康平劇體W7(P)" panose="040B0700000000000000" pitchFamily="82" charset="-120"/>
                <a:ea typeface="華康平劇體W7(P)" panose="040B0700000000000000" pitchFamily="82" charset="-120"/>
              </a:rPr>
              <a:t>最短路徑：</a:t>
            </a:r>
            <a:r>
              <a:rPr lang="en-US" altLang="zh-TW" dirty="0">
                <a:latin typeface="華康平劇體W7(P)" panose="040B0700000000000000" pitchFamily="82" charset="-120"/>
                <a:ea typeface="華康平劇體W7(P)" panose="040B0700000000000000" pitchFamily="82" charset="-120"/>
              </a:rPr>
              <a:t>1</a:t>
            </a:r>
            <a:r>
              <a:rPr lang="zh-TW" altLang="en-US" dirty="0">
                <a:latin typeface="華康平劇體W7(P)" panose="040B0700000000000000" pitchFamily="82" charset="-120"/>
                <a:ea typeface="華康平劇體W7(P)" panose="040B0700000000000000" pitchFamily="82" charset="-120"/>
              </a:rPr>
              <a:t> </a:t>
            </a:r>
            <a:r>
              <a:rPr lang="en-US" altLang="zh-TW" dirty="0">
                <a:latin typeface="華康平劇體W7(P)" panose="040B0700000000000000" pitchFamily="82" charset="-120"/>
                <a:ea typeface="華康平劇體W7(P)" panose="040B0700000000000000" pitchFamily="82" charset="-120"/>
              </a:rPr>
              <a:t>&gt;</a:t>
            </a:r>
            <a:r>
              <a:rPr lang="zh-TW" altLang="en-US" dirty="0">
                <a:latin typeface="華康平劇體W7(P)" panose="040B0700000000000000" pitchFamily="82" charset="-120"/>
                <a:ea typeface="華康平劇體W7(P)" panose="040B0700000000000000" pitchFamily="82" charset="-120"/>
              </a:rPr>
              <a:t> </a:t>
            </a:r>
            <a:r>
              <a:rPr lang="en-US" altLang="zh-TW" dirty="0">
                <a:latin typeface="華康平劇體W7(P)" panose="040B0700000000000000" pitchFamily="82" charset="-120"/>
                <a:ea typeface="華康平劇體W7(P)" panose="040B0700000000000000" pitchFamily="82" charset="-120"/>
              </a:rPr>
              <a:t>3</a:t>
            </a:r>
            <a:r>
              <a:rPr lang="zh-TW" altLang="en-US" dirty="0">
                <a:latin typeface="華康平劇體W7(P)" panose="040B0700000000000000" pitchFamily="82" charset="-120"/>
                <a:ea typeface="華康平劇體W7(P)" panose="040B0700000000000000" pitchFamily="82" charset="-120"/>
              </a:rPr>
              <a:t> </a:t>
            </a:r>
            <a:r>
              <a:rPr lang="en-US" altLang="zh-TW" dirty="0">
                <a:latin typeface="華康平劇體W7(P)" panose="040B0700000000000000" pitchFamily="82" charset="-120"/>
                <a:ea typeface="華康平劇體W7(P)" panose="040B0700000000000000" pitchFamily="82" charset="-120"/>
              </a:rPr>
              <a:t>&gt;</a:t>
            </a:r>
            <a:r>
              <a:rPr lang="zh-TW" altLang="en-US" dirty="0">
                <a:latin typeface="華康平劇體W7(P)" panose="040B0700000000000000" pitchFamily="82" charset="-120"/>
                <a:ea typeface="華康平劇體W7(P)" panose="040B0700000000000000" pitchFamily="82" charset="-120"/>
              </a:rPr>
              <a:t> </a:t>
            </a:r>
            <a:r>
              <a:rPr lang="en-US" altLang="zh-TW" dirty="0">
                <a:latin typeface="華康平劇體W7(P)" panose="040B0700000000000000" pitchFamily="82" charset="-120"/>
                <a:ea typeface="華康平劇體W7(P)" panose="040B0700000000000000" pitchFamily="82" charset="-120"/>
              </a:rPr>
              <a:t>2</a:t>
            </a:r>
            <a:r>
              <a:rPr lang="zh-TW" altLang="en-US" dirty="0">
                <a:latin typeface="華康平劇體W7(P)" panose="040B0700000000000000" pitchFamily="82" charset="-120"/>
                <a:ea typeface="華康平劇體W7(P)" panose="040B0700000000000000" pitchFamily="82" charset="-120"/>
              </a:rPr>
              <a:t> </a:t>
            </a:r>
            <a:r>
              <a:rPr lang="en-US" altLang="zh-TW" dirty="0">
                <a:latin typeface="華康平劇體W7(P)" panose="040B0700000000000000" pitchFamily="82" charset="-120"/>
                <a:ea typeface="華康平劇體W7(P)" panose="040B0700000000000000" pitchFamily="82" charset="-120"/>
              </a:rPr>
              <a:t>&gt;</a:t>
            </a:r>
            <a:r>
              <a:rPr lang="zh-TW" altLang="en-US" dirty="0">
                <a:latin typeface="華康平劇體W7(P)" panose="040B0700000000000000" pitchFamily="82" charset="-120"/>
                <a:ea typeface="華康平劇體W7(P)" panose="040B0700000000000000" pitchFamily="82" charset="-120"/>
              </a:rPr>
              <a:t> </a:t>
            </a:r>
            <a:r>
              <a:rPr lang="en-US" altLang="zh-TW" dirty="0">
                <a:latin typeface="華康平劇體W7(P)" panose="040B0700000000000000" pitchFamily="82" charset="-120"/>
                <a:ea typeface="華康平劇體W7(P)" panose="040B0700000000000000" pitchFamily="82" charset="-120"/>
              </a:rPr>
              <a:t>4 </a:t>
            </a:r>
            <a:r>
              <a:rPr lang="zh-TW" altLang="en-US" dirty="0">
                <a:latin typeface="華康平劇體W7(P)" panose="040B0700000000000000" pitchFamily="82" charset="-120"/>
                <a:ea typeface="華康平劇體W7(P)" panose="040B0700000000000000" pitchFamily="82" charset="-120"/>
              </a:rPr>
              <a:t>      </a:t>
            </a:r>
            <a:r>
              <a:rPr lang="en-US" altLang="zh-TW" dirty="0">
                <a:latin typeface="華康平劇體W7(P)" panose="040B0700000000000000" pitchFamily="82" charset="-120"/>
                <a:ea typeface="華康平劇體W7(P)" panose="040B0700000000000000" pitchFamily="82" charset="-120"/>
              </a:rPr>
              <a:t>	</a:t>
            </a:r>
            <a:r>
              <a:rPr lang="zh-TW" altLang="en-US" dirty="0">
                <a:latin typeface="華康平劇體W7(P)" panose="040B0700000000000000" pitchFamily="82" charset="-120"/>
                <a:ea typeface="華康平劇體W7(P)" panose="040B0700000000000000" pitchFamily="82" charset="-120"/>
              </a:rPr>
              <a:t>成本</a:t>
            </a:r>
            <a:r>
              <a:rPr lang="en-US" altLang="zh-TW" dirty="0">
                <a:latin typeface="華康平劇體W7(P)" panose="040B0700000000000000" pitchFamily="82" charset="-120"/>
                <a:ea typeface="華康平劇體W7(P)" panose="040B0700000000000000" pitchFamily="82" charset="-120"/>
              </a:rPr>
              <a:t>:</a:t>
            </a:r>
            <a:r>
              <a:rPr lang="zh-TW" altLang="en-US" dirty="0">
                <a:latin typeface="華康平劇體W7(P)" panose="040B0700000000000000" pitchFamily="82" charset="-120"/>
                <a:ea typeface="華康平劇體W7(P)" panose="040B0700000000000000" pitchFamily="82" charset="-120"/>
              </a:rPr>
              <a:t> </a:t>
            </a:r>
            <a:r>
              <a:rPr lang="en-US" altLang="zh-TW" dirty="0">
                <a:latin typeface="華康平劇體W7(P)" panose="040B0700000000000000" pitchFamily="82" charset="-120"/>
                <a:ea typeface="華康平劇體W7(P)" panose="040B0700000000000000" pitchFamily="82" charset="-120"/>
              </a:rPr>
              <a:t>3</a:t>
            </a:r>
            <a:endParaRPr lang="zh-TW" altLang="en-US" dirty="0">
              <a:latin typeface="華康平劇體W7(P)" panose="040B0700000000000000" pitchFamily="82" charset="-120"/>
              <a:ea typeface="華康平劇體W7(P)" panose="040B0700000000000000" pitchFamily="82" charset="-120"/>
            </a:endParaRPr>
          </a:p>
        </p:txBody>
      </p:sp>
      <p:sp>
        <p:nvSpPr>
          <p:cNvPr id="33" name="TextBox 57"/>
          <p:cNvSpPr txBox="1"/>
          <p:nvPr/>
        </p:nvSpPr>
        <p:spPr>
          <a:xfrm>
            <a:off x="6177533" y="2130523"/>
            <a:ext cx="988605" cy="276999"/>
          </a:xfrm>
          <a:prstGeom prst="rect">
            <a:avLst/>
          </a:prstGeom>
          <a:noFill/>
          <a:ln w="952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Pre_Node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]:</a:t>
            </a: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/>
          </p:nvPr>
        </p:nvGraphicFramePr>
        <p:xfrm>
          <a:off x="6177533" y="2529661"/>
          <a:ext cx="4251925" cy="5486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50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0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03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03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03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40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Node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v1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v2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V3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V4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0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Pre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v1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v3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v1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v2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2" name="TextBox 57"/>
          <p:cNvSpPr txBox="1"/>
          <p:nvPr/>
        </p:nvSpPr>
        <p:spPr>
          <a:xfrm>
            <a:off x="6177533" y="3145807"/>
            <a:ext cx="988605" cy="276999"/>
          </a:xfrm>
          <a:prstGeom prst="rect">
            <a:avLst/>
          </a:prstGeom>
          <a:noFill/>
          <a:ln w="952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Cost[</a:t>
            </a:r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]:</a:t>
            </a:r>
          </a:p>
        </p:txBody>
      </p:sp>
      <p:graphicFrame>
        <p:nvGraphicFramePr>
          <p:cNvPr id="43" name="表格 42"/>
          <p:cNvGraphicFramePr>
            <a:graphicFrameLocks noGrp="1"/>
          </p:cNvGraphicFramePr>
          <p:nvPr>
            <p:extLst/>
          </p:nvPr>
        </p:nvGraphicFramePr>
        <p:xfrm>
          <a:off x="6177533" y="3522627"/>
          <a:ext cx="4251925" cy="5486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50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0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03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03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03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40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Node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v1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v2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v3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v4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0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Cost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" name="TextBox 3">
            <a:extLst>
              <a:ext uri="{FF2B5EF4-FFF2-40B4-BE49-F238E27FC236}">
                <a16:creationId xmlns:a16="http://schemas.microsoft.com/office/drawing/2014/main" id="{72DD1F50-1A6F-4480-B379-0BC6FB06C4F7}"/>
              </a:ext>
            </a:extLst>
          </p:cNvPr>
          <p:cNvSpPr txBox="1"/>
          <p:nvPr/>
        </p:nvSpPr>
        <p:spPr>
          <a:xfrm>
            <a:off x="2752236" y="155917"/>
            <a:ext cx="66875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b="1" dirty="0">
                <a:latin typeface="微软雅黑" pitchFamily="34" charset="-122"/>
                <a:ea typeface="微软雅黑" pitchFamily="34" charset="-122"/>
              </a:rPr>
              <a:t>結果</a:t>
            </a:r>
            <a:endParaRPr lang="en-US" altLang="zh-CN" sz="4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7977D17-CDA6-4C1C-B4C1-FD4A14210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616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6E9447-B254-4409-8CAE-24815EB68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</a:t>
            </a:r>
            <a:r>
              <a:rPr lang="en-US" altLang="zh-TW" dirty="0">
                <a:latin typeface="+mj-ea"/>
              </a:rPr>
              <a:t>2-1</a:t>
            </a:r>
            <a:endParaRPr lang="zh-TW" altLang="en-US" dirty="0">
              <a:latin typeface="+mj-ea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B9F48-37EB-4712-8EFE-9F699F4D5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11" y="2249424"/>
            <a:ext cx="4579946" cy="149961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TW" altLang="en-US" sz="2800" dirty="0"/>
              <a:t>實作雙尾等候陣列最短路徑搜尋</a:t>
            </a:r>
            <a:endParaRPr lang="en-US" altLang="zh-TW" sz="28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sz="2800" dirty="0"/>
              <a:t>Small.txt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zh-TW" altLang="en-US" sz="2400" dirty="0"/>
          </a:p>
        </p:txBody>
      </p:sp>
      <p:sp>
        <p:nvSpPr>
          <p:cNvPr id="6" name="箭號: 向右 5">
            <a:extLst>
              <a:ext uri="{FF2B5EF4-FFF2-40B4-BE49-F238E27FC236}">
                <a16:creationId xmlns:a16="http://schemas.microsoft.com/office/drawing/2014/main" id="{4F7A3BF9-428A-4F22-B6A5-05E59874906D}"/>
              </a:ext>
            </a:extLst>
          </p:cNvPr>
          <p:cNvSpPr/>
          <p:nvPr/>
        </p:nvSpPr>
        <p:spPr>
          <a:xfrm>
            <a:off x="8570404" y="3498641"/>
            <a:ext cx="685800" cy="33855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D301C24-678C-4409-ACD9-812AE0FBC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19513A3B-13E2-4498-A527-853AA352B603}"/>
              </a:ext>
            </a:extLst>
          </p:cNvPr>
          <p:cNvGrpSpPr/>
          <p:nvPr/>
        </p:nvGrpSpPr>
        <p:grpSpPr>
          <a:xfrm>
            <a:off x="5195835" y="1761729"/>
            <a:ext cx="3374569" cy="3812377"/>
            <a:chOff x="4592896" y="2795487"/>
            <a:chExt cx="3374569" cy="3812377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F2C60072-94EF-4F92-966F-E2B1439646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27849" y="2795487"/>
              <a:ext cx="2942439" cy="3812377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7B11DCD8-A39C-431F-9E4E-419D01B34C62}"/>
                </a:ext>
              </a:extLst>
            </p:cNvPr>
            <p:cNvSpPr txBox="1"/>
            <p:nvPr/>
          </p:nvSpPr>
          <p:spPr>
            <a:xfrm>
              <a:off x="4592896" y="3118589"/>
              <a:ext cx="3374569" cy="307777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zh-TW" altLang="en-US" sz="1400" dirty="0"/>
                <a:t>路段尾端  路段前端   路段成本  路段容量</a:t>
              </a:r>
            </a:p>
          </p:txBody>
        </p:sp>
      </p:grpSp>
      <p:pic>
        <p:nvPicPr>
          <p:cNvPr id="10" name="圖片 9">
            <a:extLst>
              <a:ext uri="{FF2B5EF4-FFF2-40B4-BE49-F238E27FC236}">
                <a16:creationId xmlns:a16="http://schemas.microsoft.com/office/drawing/2014/main" id="{CC31B12A-E505-42EA-B0E3-FF5AF9042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3382" y="1100573"/>
            <a:ext cx="2581635" cy="513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84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564C3E-5765-4414-A2DE-1250CD43D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</a:t>
            </a:r>
            <a:r>
              <a:rPr lang="en-US" altLang="zh-TW" dirty="0">
                <a:latin typeface="+mj-ea"/>
              </a:rPr>
              <a:t>2-2</a:t>
            </a:r>
            <a:r>
              <a:rPr lang="zh-TW" altLang="en-US" dirty="0">
                <a:latin typeface="+mj-ea"/>
              </a:rPr>
              <a:t>、</a:t>
            </a:r>
            <a:r>
              <a:rPr lang="en-US" altLang="zh-TW" dirty="0">
                <a:latin typeface="+mj-ea"/>
              </a:rPr>
              <a:t>2-3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6351E3-71AD-4106-B32C-4C988006A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33191"/>
            <a:ext cx="9720073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TW" altLang="en-US" sz="2800" dirty="0"/>
              <a:t>將路徑進行全有全無指派</a:t>
            </a:r>
            <a:endParaRPr lang="en-US" altLang="zh-TW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2800" dirty="0"/>
              <a:t>由路徑流量更新路段流量</a:t>
            </a:r>
            <a:endParaRPr lang="en-US" altLang="zh-TW" sz="28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sz="2400" dirty="0"/>
              <a:t>SmallOD.TXT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zh-TW" altLang="en-US" sz="2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BFA81E4-B369-49F5-AD28-11A0A5ED3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0135B31-9A8C-4CA8-BC89-9D8DB6F6D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2117" y="3594470"/>
            <a:ext cx="4010585" cy="2695951"/>
          </a:xfrm>
          <a:prstGeom prst="rect">
            <a:avLst/>
          </a:prstGeom>
        </p:spPr>
      </p:pic>
      <p:grpSp>
        <p:nvGrpSpPr>
          <p:cNvPr id="9" name="群組 8">
            <a:extLst>
              <a:ext uri="{FF2B5EF4-FFF2-40B4-BE49-F238E27FC236}">
                <a16:creationId xmlns:a16="http://schemas.microsoft.com/office/drawing/2014/main" id="{F77B7B62-51EC-44C5-B330-BAE3E0D2387D}"/>
              </a:ext>
            </a:extLst>
          </p:cNvPr>
          <p:cNvGrpSpPr/>
          <p:nvPr/>
        </p:nvGrpSpPr>
        <p:grpSpPr>
          <a:xfrm>
            <a:off x="3688771" y="2981986"/>
            <a:ext cx="2539204" cy="3385606"/>
            <a:chOff x="923827" y="3359418"/>
            <a:chExt cx="2539204" cy="3385606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75258A24-DE4D-4DCA-99A4-1DBCB7F90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827" y="3359418"/>
              <a:ext cx="2539204" cy="3385606"/>
            </a:xfrm>
            <a:prstGeom prst="rect">
              <a:avLst/>
            </a:prstGeom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F3BCFFEE-2543-4E13-B746-691CF7408443}"/>
                </a:ext>
              </a:extLst>
            </p:cNvPr>
            <p:cNvSpPr txBox="1"/>
            <p:nvPr/>
          </p:nvSpPr>
          <p:spPr>
            <a:xfrm>
              <a:off x="923827" y="3761295"/>
              <a:ext cx="2539204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起點  迄點 路徑流量</a:t>
              </a:r>
            </a:p>
          </p:txBody>
        </p:sp>
      </p:grp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00F58836-FC36-468C-A7C2-08D1D334878D}"/>
              </a:ext>
            </a:extLst>
          </p:cNvPr>
          <p:cNvSpPr/>
          <p:nvPr/>
        </p:nvSpPr>
        <p:spPr>
          <a:xfrm>
            <a:off x="6255185" y="4773169"/>
            <a:ext cx="685800" cy="33855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3795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9E5E16-A23C-40C5-8571-B427F90D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完成路段流量解更新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2BA6FD2-4012-4C6C-AC3A-9F3AE0555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2529B41-B122-4088-8C6B-16E11EBFA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924" y="2281252"/>
            <a:ext cx="3972479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723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DCED9C-12DA-4F2A-96D2-BDA9B8F1D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初始解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AFA105-275D-44F0-BF9A-2DC19E87D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2286000"/>
            <a:ext cx="10615937" cy="40233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800" dirty="0">
                <a:solidFill>
                  <a:schemeClr val="bg1">
                    <a:lumMod val="85000"/>
                  </a:schemeClr>
                </a:solidFill>
              </a:rPr>
              <a:t>運用前星法將路網結構以指標</a:t>
            </a: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</a:rPr>
              <a:t>(pointer)</a:t>
            </a:r>
            <a:r>
              <a:rPr lang="zh-TW" altLang="en-US" sz="2800" dirty="0">
                <a:solidFill>
                  <a:schemeClr val="bg1">
                    <a:lumMod val="85000"/>
                  </a:schemeClr>
                </a:solidFill>
              </a:rPr>
              <a:t>表示</a:t>
            </a: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</a:rPr>
              <a:t>HW1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800" dirty="0"/>
              <a:t>透過</a:t>
            </a:r>
            <a:r>
              <a:rPr lang="zh-TW" altLang="en-US" sz="2800" dirty="0">
                <a:highlight>
                  <a:srgbClr val="00FFFF"/>
                </a:highlight>
              </a:rPr>
              <a:t>雙尾等候陣列最短路徑搜尋</a:t>
            </a:r>
            <a:r>
              <a:rPr lang="zh-TW" altLang="en-US" sz="2800" dirty="0"/>
              <a:t>，找出最短成本路徑</a:t>
            </a:r>
            <a:r>
              <a:rPr lang="en-US" altLang="zh-TW" sz="2800" dirty="0"/>
              <a:t>(</a:t>
            </a:r>
            <a:r>
              <a:rPr lang="en-US" altLang="zh-TW" sz="2800" dirty="0">
                <a:highlight>
                  <a:srgbClr val="00FFFF"/>
                </a:highlight>
              </a:rPr>
              <a:t>HW2-1)</a:t>
            </a:r>
            <a:endParaRPr lang="en-US" altLang="zh-TW" sz="2800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sz="2800" dirty="0"/>
              <a:t>以</a:t>
            </a:r>
            <a:r>
              <a:rPr lang="zh-TW" altLang="en-US" sz="2800" dirty="0">
                <a:highlight>
                  <a:srgbClr val="00FFFF"/>
                </a:highlight>
              </a:rPr>
              <a:t>全有全無指派</a:t>
            </a:r>
            <a:r>
              <a:rPr lang="zh-TW" altLang="en-US" sz="2800" dirty="0"/>
              <a:t>獲得路徑流量解</a:t>
            </a:r>
            <a:r>
              <a:rPr lang="en-US" altLang="zh-TW" sz="2800" dirty="0"/>
              <a:t>g</a:t>
            </a:r>
            <a:r>
              <a:rPr lang="en-US" altLang="zh-TW" sz="2800" dirty="0">
                <a:highlight>
                  <a:srgbClr val="00FFFF"/>
                </a:highlight>
              </a:rPr>
              <a:t>(HW2-2)</a:t>
            </a:r>
          </a:p>
          <a:p>
            <a:pPr marL="630936" lvl="1" indent="-457200">
              <a:buClr>
                <a:srgbClr val="E3CC5A"/>
              </a:buClr>
              <a:buFont typeface="+mj-lt"/>
              <a:buAutoNum type="alphaLcParenR"/>
            </a:pPr>
            <a:r>
              <a:rPr lang="zh-TW" altLang="en-US" sz="2400" dirty="0"/>
              <a:t>將路徑流量</a:t>
            </a:r>
            <a:r>
              <a:rPr lang="en-US" altLang="zh-TW" sz="2400" dirty="0"/>
              <a:t>g</a:t>
            </a:r>
            <a:r>
              <a:rPr lang="zh-TW" altLang="en-US" sz="2400" dirty="0"/>
              <a:t>轉換為路段流量解</a:t>
            </a:r>
            <a:r>
              <a:rPr lang="en-US" altLang="zh-TW" sz="2400" dirty="0"/>
              <a:t>X(</a:t>
            </a:r>
            <a:r>
              <a:rPr lang="zh-TW" altLang="en-US" sz="2400" dirty="0"/>
              <a:t>初始解</a:t>
            </a:r>
            <a:r>
              <a:rPr lang="en-US" altLang="zh-TW" sz="2400" dirty="0"/>
              <a:t>)</a:t>
            </a:r>
            <a:r>
              <a:rPr lang="zh-TW" altLang="en-US" sz="2400" dirty="0">
                <a:highlight>
                  <a:srgbClr val="00FFFF"/>
                </a:highlight>
              </a:rPr>
              <a:t> </a:t>
            </a:r>
            <a:r>
              <a:rPr lang="en-US" altLang="zh-TW" sz="2400" dirty="0">
                <a:highlight>
                  <a:srgbClr val="00FFFF"/>
                </a:highlight>
              </a:rPr>
              <a:t>(HW2-3)</a:t>
            </a:r>
            <a:endParaRPr lang="en-US" altLang="zh-TW" sz="2400" dirty="0"/>
          </a:p>
          <a:p>
            <a:pPr marL="630936" lvl="1" indent="-457200">
              <a:buClr>
                <a:srgbClr val="E3CC5A"/>
              </a:buClr>
              <a:buFont typeface="+mj-lt"/>
              <a:buAutoNum type="alphaLcParenR"/>
            </a:pPr>
            <a:r>
              <a:rPr lang="zh-TW" altLang="en-US" sz="2400" dirty="0">
                <a:solidFill>
                  <a:schemeClr val="bg1">
                    <a:lumMod val="85000"/>
                  </a:schemeClr>
                </a:solidFill>
              </a:rPr>
              <a:t>計算路段成本</a:t>
            </a:r>
            <a:r>
              <a:rPr lang="en-US" altLang="zh-TW" sz="2400" dirty="0">
                <a:solidFill>
                  <a:schemeClr val="bg1">
                    <a:lumMod val="85000"/>
                  </a:schemeClr>
                </a:solidFill>
              </a:rPr>
              <a:t>HW4[4-2]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3609ECD-6540-40F1-A917-AAD59CC2F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8725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B96BB4-5334-4EE0-9FF5-6FCAD771C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提示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CDE732-E884-45FC-A3B5-20A2116B8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60775"/>
            <a:ext cx="9720073" cy="434858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TW" altLang="en-US" sz="2400" dirty="0"/>
              <a:t>三個子作業皆有關連，需依照順序處理</a:t>
            </a:r>
            <a:endParaRPr lang="en-US" altLang="zh-TW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400" dirty="0"/>
              <a:t>HW2-1</a:t>
            </a:r>
            <a:r>
              <a:rPr lang="zh-TW" altLang="en-US" sz="2400" dirty="0"/>
              <a:t>為本次作業重點，最為複雜</a:t>
            </a:r>
            <a:endParaRPr lang="en-US" altLang="zh-TW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2400" dirty="0"/>
              <a:t>如何判斷有無出現在排序名單過？</a:t>
            </a:r>
            <a:endParaRPr lang="en-US" altLang="zh-TW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2400" dirty="0"/>
              <a:t>可使用前星法進行前處理</a:t>
            </a:r>
            <a:r>
              <a:rPr lang="en-US" altLang="zh-TW" sz="2400" dirty="0"/>
              <a:t>(</a:t>
            </a:r>
            <a:r>
              <a:rPr lang="zh-TW" altLang="en-US" sz="2400" dirty="0"/>
              <a:t>透過</a:t>
            </a:r>
            <a:r>
              <a:rPr lang="en-US" altLang="zh-TW" sz="2400" dirty="0"/>
              <a:t>b[ ]</a:t>
            </a:r>
            <a:r>
              <a:rPr lang="zh-TW" altLang="en-US" sz="2400" dirty="0"/>
              <a:t>，判斷一次須找多少東西</a:t>
            </a:r>
            <a:r>
              <a:rPr lang="en-US" altLang="zh-TW" sz="24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2400" dirty="0"/>
              <a:t>副程式函式宣告如有陣列需用指標：</a:t>
            </a:r>
            <a:r>
              <a:rPr lang="en-US" altLang="zh-TW" sz="2400" dirty="0"/>
              <a:t>void test(int*, int*);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2400" dirty="0"/>
              <a:t>可用</a:t>
            </a:r>
            <a:r>
              <a:rPr lang="en-US" altLang="zh-TW" sz="2400" dirty="0" err="1"/>
              <a:t>goto</a:t>
            </a:r>
            <a:endParaRPr lang="en-US" altLang="zh-TW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2400" dirty="0"/>
              <a:t>雙尾等候陣列使用參考：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sz="2000" dirty="0">
                <a:hlinkClick r:id="rId2"/>
              </a:rPr>
              <a:t>https://shengyu7697.github.io/std-deque/</a:t>
            </a:r>
            <a:endParaRPr lang="en-US" altLang="zh-TW" sz="20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sz="2000" dirty="0"/>
              <a:t>https://www.csie.ntu.edu.tw/~b01902011/material.php?type=cpp&amp;&amp;id=3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5900244-7447-42AA-A0C5-CADB6E147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5445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5506A8-D99E-4534-9D34-435788E79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繳交要求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D42EFE-6D51-4065-98B1-C8EE0035A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Deadline</a:t>
            </a:r>
            <a:r>
              <a:rPr lang="zh-TW" altLang="en-US" sz="2800" dirty="0"/>
              <a:t>：</a:t>
            </a:r>
            <a:r>
              <a:rPr lang="en-US" altLang="zh-TW" sz="2800" dirty="0"/>
              <a:t>TBA(2</a:t>
            </a:r>
            <a:r>
              <a:rPr lang="zh-TW" altLang="en-US" sz="2800" dirty="0"/>
              <a:t>週</a:t>
            </a:r>
            <a:r>
              <a:rPr lang="en-US" altLang="zh-TW" sz="2800" dirty="0"/>
              <a:t>)</a:t>
            </a:r>
          </a:p>
          <a:p>
            <a:r>
              <a:rPr lang="zh-TW" altLang="en-US" sz="2800" dirty="0"/>
              <a:t>繳交方式</a:t>
            </a:r>
            <a:r>
              <a:rPr lang="en-US" altLang="zh-TW" sz="2800" dirty="0"/>
              <a:t>:</a:t>
            </a:r>
            <a:r>
              <a:rPr lang="zh-TW" altLang="en-US" sz="2800" dirty="0"/>
              <a:t>上傳至雲端資料夾</a:t>
            </a:r>
          </a:p>
          <a:p>
            <a:r>
              <a:rPr lang="zh-TW" altLang="en-US" sz="2800" dirty="0"/>
              <a:t>格式：</a:t>
            </a:r>
            <a:r>
              <a:rPr lang="en-US" altLang="zh-TW" sz="2800" dirty="0"/>
              <a:t>zip</a:t>
            </a:r>
            <a:r>
              <a:rPr lang="zh-TW" altLang="en-US" sz="2800" dirty="0"/>
              <a:t>（包括</a:t>
            </a:r>
            <a:r>
              <a:rPr lang="en-US" altLang="zh-TW" sz="2800" dirty="0"/>
              <a:t>input.txt</a:t>
            </a:r>
            <a:r>
              <a:rPr lang="zh-TW" altLang="en-US" sz="2800" dirty="0"/>
              <a:t>、程式檔</a:t>
            </a:r>
            <a:r>
              <a:rPr lang="en-US" altLang="zh-TW" sz="2800" dirty="0" err="1"/>
              <a:t>cpp</a:t>
            </a:r>
            <a:r>
              <a:rPr lang="zh-TW" altLang="en-US" sz="2800" dirty="0"/>
              <a:t>、說明簡報）</a:t>
            </a:r>
            <a:endParaRPr lang="en-US" altLang="zh-TW" sz="2800" dirty="0"/>
          </a:p>
          <a:p>
            <a:r>
              <a:rPr lang="zh-TW" altLang="en-US" sz="2800" dirty="0"/>
              <a:t>檔案名：學號</a:t>
            </a:r>
            <a:r>
              <a:rPr lang="en-US" altLang="zh-TW" sz="2800" dirty="0"/>
              <a:t>_</a:t>
            </a:r>
            <a:r>
              <a:rPr lang="zh-TW" altLang="en-US" sz="2800" dirty="0"/>
              <a:t>姓名</a:t>
            </a:r>
            <a:r>
              <a:rPr lang="en-US" altLang="zh-TW" sz="2800" dirty="0"/>
              <a:t>_</a:t>
            </a:r>
            <a:r>
              <a:rPr lang="zh-TW" altLang="en-US" sz="2800" dirty="0"/>
              <a:t>作業名稱</a:t>
            </a:r>
            <a:r>
              <a:rPr lang="en-US" altLang="zh-TW" sz="2800" dirty="0"/>
              <a:t>.zip</a:t>
            </a:r>
          </a:p>
          <a:p>
            <a:br>
              <a:rPr lang="en-US" altLang="zh-TW" sz="2800" dirty="0"/>
            </a:br>
            <a:endParaRPr lang="zh-TW" altLang="en-US" sz="28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5A787E7-DABC-46A8-895D-E4A6C0C73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281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8245F3-6AED-4E08-B61F-974ACE72B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尋優方向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BEF485-2A3B-4EC4-91EC-93F49E233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800" dirty="0"/>
              <a:t>進行</a:t>
            </a:r>
            <a:r>
              <a:rPr lang="zh-TW" altLang="en-US" sz="2800" dirty="0">
                <a:highlight>
                  <a:srgbClr val="00FFFF"/>
                </a:highlight>
              </a:rPr>
              <a:t>雙尾等候陣列最短路徑演算法</a:t>
            </a:r>
            <a:r>
              <a:rPr lang="zh-TW" altLang="en-US" sz="2800" dirty="0"/>
              <a:t>，搜尋最短成本路徑</a:t>
            </a:r>
            <a:r>
              <a:rPr lang="en-US" altLang="zh-TW" sz="2800" dirty="0">
                <a:highlight>
                  <a:srgbClr val="00FFFF"/>
                </a:highlight>
              </a:rPr>
              <a:t>HW2-1[2-1]</a:t>
            </a:r>
            <a:endParaRPr lang="en-US" altLang="zh-TW" sz="2800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sz="2800" dirty="0"/>
              <a:t>以全有全無指派獲得子問題之路徑流量解</a:t>
            </a:r>
            <a:r>
              <a:rPr lang="en-US" altLang="zh-TW" sz="2800" dirty="0"/>
              <a:t>g </a:t>
            </a:r>
            <a:r>
              <a:rPr lang="en-US" altLang="zh-TW" sz="2800" dirty="0">
                <a:highlight>
                  <a:srgbClr val="00FFFF"/>
                </a:highlight>
              </a:rPr>
              <a:t>(HW2-2)</a:t>
            </a:r>
          </a:p>
          <a:p>
            <a:pPr marL="630936" lvl="1" indent="-457200">
              <a:buFont typeface="+mj-lt"/>
              <a:buAutoNum type="alphaLcParenR"/>
            </a:pPr>
            <a:r>
              <a:rPr lang="zh-TW" altLang="en-US" sz="2400" dirty="0"/>
              <a:t>將子問題之路徑流量解</a:t>
            </a:r>
            <a:r>
              <a:rPr lang="en-US" altLang="zh-TW" sz="2400" dirty="0"/>
              <a:t>g</a:t>
            </a:r>
            <a:r>
              <a:rPr lang="zh-TW" altLang="en-US" sz="2400" dirty="0"/>
              <a:t>轉換為路段流量解</a:t>
            </a:r>
            <a:r>
              <a:rPr lang="en-US" altLang="zh-TW" sz="2400" dirty="0"/>
              <a:t>y(</a:t>
            </a:r>
            <a:r>
              <a:rPr lang="zh-TW" altLang="en-US" sz="2400" dirty="0"/>
              <a:t>流量解</a:t>
            </a:r>
            <a:r>
              <a:rPr lang="en-US" altLang="zh-TW" sz="2400" dirty="0"/>
              <a:t>)</a:t>
            </a:r>
            <a:r>
              <a:rPr lang="en-US" altLang="zh-TW" sz="2400" dirty="0">
                <a:highlight>
                  <a:srgbClr val="00FFFF"/>
                </a:highlight>
              </a:rPr>
              <a:t> (HW2-3)</a:t>
            </a:r>
            <a:endParaRPr lang="en-US" altLang="zh-TW" sz="2400" dirty="0"/>
          </a:p>
          <a:p>
            <a:pPr marL="630936" lvl="1" indent="-457200">
              <a:buFont typeface="+mj-lt"/>
              <a:buAutoNum type="alphaLcParenR"/>
            </a:pPr>
            <a:endParaRPr lang="en-US" altLang="zh-TW" sz="2400" dirty="0">
              <a:highlight>
                <a:srgbClr val="00FFFF"/>
              </a:highlight>
            </a:endParaRPr>
          </a:p>
          <a:p>
            <a:pPr marL="630936" lvl="1" indent="-457200">
              <a:buFont typeface="+mj-lt"/>
              <a:buAutoNum type="alphaLcParenR"/>
            </a:pPr>
            <a:endParaRPr lang="en-US" altLang="zh-TW" sz="2400" dirty="0">
              <a:highlight>
                <a:srgbClr val="00FFFF"/>
              </a:highlight>
            </a:endParaRPr>
          </a:p>
          <a:p>
            <a:pPr marL="630936" lvl="1" indent="-457200">
              <a:buFont typeface="+mj-lt"/>
              <a:buAutoNum type="alphaLcParenR"/>
            </a:pPr>
            <a:endParaRPr lang="en-US" altLang="zh-TW" sz="2400" dirty="0"/>
          </a:p>
          <a:p>
            <a:pPr marL="457200" indent="-457200">
              <a:buFont typeface="+mj-lt"/>
              <a:buAutoNum type="arabicPeriod"/>
            </a:pPr>
            <a:endParaRPr lang="en-US" altLang="zh-TW" sz="2800" dirty="0"/>
          </a:p>
          <a:p>
            <a:endParaRPr lang="zh-TW" altLang="en-US" sz="28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885E00-EFFC-4A44-B779-50DFE00C3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345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56A653-E849-4BE3-B79F-02A0E7895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建立陣列的方式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AE6992-443F-4233-AE55-201AB73EF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2897423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TW" altLang="en-US" sz="2400" dirty="0"/>
              <a:t>先進先出</a:t>
            </a:r>
            <a:endParaRPr lang="en-US" altLang="zh-TW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2400" dirty="0"/>
              <a:t>公車前門進後門出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8375811B-CD1E-45F3-85A9-85DBC6A8FAFD}"/>
              </a:ext>
            </a:extLst>
          </p:cNvPr>
          <p:cNvSpPr txBox="1">
            <a:spLocks/>
          </p:cNvSpPr>
          <p:nvPr/>
        </p:nvSpPr>
        <p:spPr>
          <a:xfrm>
            <a:off x="4435452" y="2286000"/>
            <a:ext cx="289742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zh-TW" altLang="en-US" sz="2400" dirty="0"/>
              <a:t>先進後出</a:t>
            </a:r>
            <a:endParaRPr lang="en-US" altLang="zh-TW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2400" dirty="0"/>
              <a:t>公車前門進前門出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C82E68A3-34F2-418F-8352-67993D0FAEFC}"/>
              </a:ext>
            </a:extLst>
          </p:cNvPr>
          <p:cNvSpPr txBox="1">
            <a:spLocks/>
          </p:cNvSpPr>
          <p:nvPr/>
        </p:nvSpPr>
        <p:spPr>
          <a:xfrm>
            <a:off x="7846776" y="2286000"/>
            <a:ext cx="2965768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zh-TW" altLang="en-US" sz="2400" dirty="0"/>
              <a:t>雙尾等候陣列</a:t>
            </a:r>
            <a:endParaRPr lang="en-US" altLang="zh-TW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2400" dirty="0"/>
              <a:t>公車前門進後門出，但若客滿可後門進出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FC8C129-FE11-415D-99A9-350D456A66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307654"/>
              </p:ext>
            </p:extLst>
          </p:nvPr>
        </p:nvGraphicFramePr>
        <p:xfrm>
          <a:off x="2107413" y="4587749"/>
          <a:ext cx="8128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30551606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28027861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934721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2219936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006141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7596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891567"/>
                  </a:ext>
                </a:extLst>
              </a:tr>
            </a:tbl>
          </a:graphicData>
        </a:graphic>
      </p:graphicFrame>
      <p:sp>
        <p:nvSpPr>
          <p:cNvPr id="8" name="箭號: 弧形下彎 7">
            <a:extLst>
              <a:ext uri="{FF2B5EF4-FFF2-40B4-BE49-F238E27FC236}">
                <a16:creationId xmlns:a16="http://schemas.microsoft.com/office/drawing/2014/main" id="{8B4D6DB5-2987-4E2A-8DA4-B5586A3D7AE4}"/>
              </a:ext>
            </a:extLst>
          </p:cNvPr>
          <p:cNvSpPr/>
          <p:nvPr/>
        </p:nvSpPr>
        <p:spPr>
          <a:xfrm>
            <a:off x="1537091" y="4143657"/>
            <a:ext cx="1140643" cy="37084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" name="箭號: 弧形下彎 8">
            <a:extLst>
              <a:ext uri="{FF2B5EF4-FFF2-40B4-BE49-F238E27FC236}">
                <a16:creationId xmlns:a16="http://schemas.microsoft.com/office/drawing/2014/main" id="{7880CCD9-09D3-4B4A-87DF-88F80FB3939A}"/>
              </a:ext>
            </a:extLst>
          </p:cNvPr>
          <p:cNvSpPr/>
          <p:nvPr/>
        </p:nvSpPr>
        <p:spPr>
          <a:xfrm>
            <a:off x="9719557" y="4143657"/>
            <a:ext cx="1140643" cy="37084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418A2F8-BA2A-4672-B6E3-7697F2AA3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03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1BEC1F-A6F2-4EA4-8E9D-4D1A3098B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雙尾等候陣列</a:t>
            </a:r>
            <a:r>
              <a:rPr lang="en-US" altLang="zh-TW" dirty="0">
                <a:latin typeface="+mj-ea"/>
              </a:rPr>
              <a:t>(hw2-1)</a:t>
            </a:r>
            <a:endParaRPr lang="zh-TW" altLang="en-US" dirty="0">
              <a:latin typeface="+mj-ea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E52FFE-E2E6-4C42-9F0A-8D5F7DD4C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1809945"/>
            <a:ext cx="9720073" cy="49396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/>
              <a:t>求解最短旅行成本、參考講義第八章附錄</a:t>
            </a:r>
            <a:endParaRPr lang="en-US" altLang="zh-TW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2400" dirty="0"/>
              <a:t>建立前置點、成本陣列</a:t>
            </a:r>
            <a:endParaRPr lang="en-US" altLang="zh-TW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2400" dirty="0"/>
              <a:t>將除起點外之成本設定為極大值</a:t>
            </a:r>
            <a:endParaRPr lang="en-US" altLang="zh-TW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2400" dirty="0"/>
              <a:t>依據排序名單首位搜尋後置點</a:t>
            </a:r>
            <a:endParaRPr lang="en-US" altLang="zh-TW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2400" dirty="0"/>
              <a:t>計算有無發現更低之成本</a:t>
            </a:r>
            <a:endParaRPr lang="en-US" altLang="zh-TW" sz="24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sz="2000" dirty="0"/>
              <a:t>刪除此剛剛進行搜尋的後置點</a:t>
            </a:r>
            <a:endParaRPr lang="en-US" altLang="zh-TW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2400" dirty="0"/>
              <a:t>若成本更低則更新成本、後置點、排序名單</a:t>
            </a:r>
            <a:endParaRPr lang="en-US" altLang="zh-TW" sz="24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sz="2000" dirty="0"/>
              <a:t>若未曾出現在排序名單則放在最後</a:t>
            </a:r>
            <a:endParaRPr lang="en-US" altLang="zh-TW" sz="20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sz="2000" dirty="0"/>
              <a:t>若曾出現則放在最前</a:t>
            </a:r>
            <a:endParaRPr lang="en-US" altLang="zh-TW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2400" dirty="0"/>
              <a:t>回到排序名單繼續搜尋</a:t>
            </a:r>
            <a:endParaRPr lang="en-US" altLang="zh-TW" sz="2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CF11B01-998F-4772-BBA1-9B81DAF73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25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圖片 75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1799321" y="4689898"/>
            <a:ext cx="356015" cy="356015"/>
          </a:xfrm>
          <a:prstGeom prst="rect">
            <a:avLst/>
          </a:prstGeom>
        </p:spPr>
      </p:pic>
      <p:graphicFrame>
        <p:nvGraphicFramePr>
          <p:cNvPr id="5" name="物件 4"/>
          <p:cNvGraphicFramePr>
            <a:graphicFrameLocks noChangeAspect="1"/>
          </p:cNvGraphicFramePr>
          <p:nvPr>
            <p:extLst/>
          </p:nvPr>
        </p:nvGraphicFramePr>
        <p:xfrm>
          <a:off x="6026150" y="3416558"/>
          <a:ext cx="1397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方程式" r:id="rId5" imgW="139579" imgH="266469" progId="Equation.3">
                  <p:embed/>
                </p:oleObj>
              </mc:Choice>
              <mc:Fallback>
                <p:oleObj name="方程式" r:id="rId5" imgW="139579" imgH="266469" progId="Equation.3">
                  <p:embed/>
                  <p:pic>
                    <p:nvPicPr>
                      <p:cNvPr id="5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6150" y="3416558"/>
                        <a:ext cx="139700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/>
          <p:cNvSpPr/>
          <p:nvPr/>
        </p:nvSpPr>
        <p:spPr>
          <a:xfrm>
            <a:off x="1777204" y="3864577"/>
            <a:ext cx="11673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57"/>
          <p:cNvSpPr txBox="1"/>
          <p:nvPr/>
        </p:nvSpPr>
        <p:spPr>
          <a:xfrm>
            <a:off x="5946295" y="3715880"/>
            <a:ext cx="4251925" cy="276999"/>
          </a:xfrm>
          <a:prstGeom prst="rect">
            <a:avLst/>
          </a:prstGeom>
          <a:noFill/>
          <a:ln w="952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Dequeue</a:t>
            </a:r>
            <a:r>
              <a:rPr lang="en-US" altLang="zh-CN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{V1                                                                                }</a:t>
            </a:r>
          </a:p>
        </p:txBody>
      </p:sp>
      <p:sp>
        <p:nvSpPr>
          <p:cNvPr id="25" name="TextBox 57"/>
          <p:cNvSpPr txBox="1"/>
          <p:nvPr/>
        </p:nvSpPr>
        <p:spPr>
          <a:xfrm>
            <a:off x="5946295" y="4113875"/>
            <a:ext cx="988605" cy="276999"/>
          </a:xfrm>
          <a:prstGeom prst="rect">
            <a:avLst/>
          </a:prstGeom>
          <a:noFill/>
          <a:ln w="952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Pre_Node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]:</a:t>
            </a:r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/>
          </p:nvPr>
        </p:nvGraphicFramePr>
        <p:xfrm>
          <a:off x="5946295" y="4513013"/>
          <a:ext cx="4251925" cy="5486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50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0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03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03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03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40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Node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v1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v2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v3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v4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0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Pre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v1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*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*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*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TextBox 57"/>
          <p:cNvSpPr txBox="1"/>
          <p:nvPr/>
        </p:nvSpPr>
        <p:spPr>
          <a:xfrm>
            <a:off x="5946295" y="5129159"/>
            <a:ext cx="988605" cy="276999"/>
          </a:xfrm>
          <a:prstGeom prst="rect">
            <a:avLst/>
          </a:prstGeom>
          <a:noFill/>
          <a:ln w="952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Cost[</a:t>
            </a:r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]:</a:t>
            </a:r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/>
          </p:nvPr>
        </p:nvGraphicFramePr>
        <p:xfrm>
          <a:off x="5946295" y="5505979"/>
          <a:ext cx="4251925" cy="5486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50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0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03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03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03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40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Node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v1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v2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v3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v4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0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Cost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∞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∞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∞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橢圓 2"/>
          <p:cNvSpPr/>
          <p:nvPr/>
        </p:nvSpPr>
        <p:spPr>
          <a:xfrm>
            <a:off x="1777204" y="2055513"/>
            <a:ext cx="420041" cy="43730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79474" y="208949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v1</a:t>
            </a:r>
            <a:endParaRPr lang="zh-TW" altLang="en-US" dirty="0"/>
          </a:p>
        </p:txBody>
      </p:sp>
      <p:sp>
        <p:nvSpPr>
          <p:cNvPr id="33" name="橢圓 32"/>
          <p:cNvSpPr/>
          <p:nvPr/>
        </p:nvSpPr>
        <p:spPr>
          <a:xfrm>
            <a:off x="4797971" y="2055513"/>
            <a:ext cx="420041" cy="43730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800241" y="208949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v4</a:t>
            </a:r>
            <a:endParaRPr lang="zh-TW" altLang="en-US" dirty="0"/>
          </a:p>
        </p:txBody>
      </p:sp>
      <p:sp>
        <p:nvSpPr>
          <p:cNvPr id="37" name="橢圓 36"/>
          <p:cNvSpPr/>
          <p:nvPr/>
        </p:nvSpPr>
        <p:spPr>
          <a:xfrm>
            <a:off x="3325022" y="2979254"/>
            <a:ext cx="420041" cy="43730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327292" y="301323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v3</a:t>
            </a:r>
            <a:endParaRPr lang="zh-TW" altLang="en-US" dirty="0"/>
          </a:p>
        </p:txBody>
      </p:sp>
      <p:sp>
        <p:nvSpPr>
          <p:cNvPr id="39" name="橢圓 38"/>
          <p:cNvSpPr/>
          <p:nvPr/>
        </p:nvSpPr>
        <p:spPr>
          <a:xfrm>
            <a:off x="3371849" y="1088364"/>
            <a:ext cx="420041" cy="43730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374119" y="112234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v2</a:t>
            </a:r>
            <a:endParaRPr lang="zh-TW" altLang="en-US" dirty="0"/>
          </a:p>
        </p:txBody>
      </p:sp>
      <p:cxnSp>
        <p:nvCxnSpPr>
          <p:cNvPr id="12" name="直線單箭頭接點 11"/>
          <p:cNvCxnSpPr>
            <a:stCxn id="3" idx="7"/>
            <a:endCxn id="39" idx="3"/>
          </p:cNvCxnSpPr>
          <p:nvPr/>
        </p:nvCxnSpPr>
        <p:spPr>
          <a:xfrm flipV="1">
            <a:off x="2135730" y="1461626"/>
            <a:ext cx="1297632" cy="6579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39" idx="5"/>
            <a:endCxn id="33" idx="1"/>
          </p:cNvCxnSpPr>
          <p:nvPr/>
        </p:nvCxnSpPr>
        <p:spPr>
          <a:xfrm>
            <a:off x="3730376" y="1461626"/>
            <a:ext cx="1129109" cy="6579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3" idx="5"/>
            <a:endCxn id="37" idx="1"/>
          </p:cNvCxnSpPr>
          <p:nvPr/>
        </p:nvCxnSpPr>
        <p:spPr>
          <a:xfrm>
            <a:off x="2135731" y="2428775"/>
            <a:ext cx="1250805" cy="6145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stCxn id="37" idx="7"/>
            <a:endCxn id="33" idx="3"/>
          </p:cNvCxnSpPr>
          <p:nvPr/>
        </p:nvCxnSpPr>
        <p:spPr>
          <a:xfrm flipV="1">
            <a:off x="3683548" y="2428775"/>
            <a:ext cx="1175936" cy="6145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flipH="1">
            <a:off x="3464799" y="1525669"/>
            <a:ext cx="46828" cy="14875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V="1">
            <a:off x="3591764" y="1491681"/>
            <a:ext cx="46826" cy="14875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2611091" y="1618586"/>
            <a:ext cx="30008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2611091" y="2535857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4121475" y="1605924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4121475" y="2552809"/>
            <a:ext cx="254782" cy="36645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3615177" y="2101705"/>
            <a:ext cx="37702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lang="zh-TW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3205722" y="2102992"/>
            <a:ext cx="30008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dirty="0"/>
          </a:p>
        </p:txBody>
      </p:sp>
      <p:sp>
        <p:nvSpPr>
          <p:cNvPr id="56" name="橢圓 55"/>
          <p:cNvSpPr/>
          <p:nvPr/>
        </p:nvSpPr>
        <p:spPr>
          <a:xfrm>
            <a:off x="1777204" y="5028920"/>
            <a:ext cx="420041" cy="43730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779474" y="506290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v1</a:t>
            </a:r>
            <a:endParaRPr lang="zh-TW" altLang="en-US" dirty="0"/>
          </a:p>
        </p:txBody>
      </p:sp>
      <p:sp>
        <p:nvSpPr>
          <p:cNvPr id="58" name="橢圓 57"/>
          <p:cNvSpPr/>
          <p:nvPr/>
        </p:nvSpPr>
        <p:spPr>
          <a:xfrm>
            <a:off x="4797971" y="5028920"/>
            <a:ext cx="420041" cy="43730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800241" y="506290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v4</a:t>
            </a:r>
            <a:endParaRPr lang="zh-TW" altLang="en-US" dirty="0"/>
          </a:p>
        </p:txBody>
      </p:sp>
      <p:sp>
        <p:nvSpPr>
          <p:cNvPr id="60" name="橢圓 59"/>
          <p:cNvSpPr/>
          <p:nvPr/>
        </p:nvSpPr>
        <p:spPr>
          <a:xfrm>
            <a:off x="3325022" y="5952661"/>
            <a:ext cx="420041" cy="43730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327292" y="598664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v3</a:t>
            </a:r>
            <a:endParaRPr lang="zh-TW" altLang="en-US" dirty="0"/>
          </a:p>
        </p:txBody>
      </p:sp>
      <p:sp>
        <p:nvSpPr>
          <p:cNvPr id="62" name="橢圓 61"/>
          <p:cNvSpPr/>
          <p:nvPr/>
        </p:nvSpPr>
        <p:spPr>
          <a:xfrm>
            <a:off x="3371849" y="4061771"/>
            <a:ext cx="420041" cy="43730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3374119" y="409575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v2</a:t>
            </a:r>
            <a:endParaRPr lang="zh-TW" altLang="en-US" dirty="0"/>
          </a:p>
        </p:txBody>
      </p:sp>
      <p:cxnSp>
        <p:nvCxnSpPr>
          <p:cNvPr id="64" name="直線單箭頭接點 63"/>
          <p:cNvCxnSpPr>
            <a:stCxn id="56" idx="7"/>
            <a:endCxn id="62" idx="3"/>
          </p:cNvCxnSpPr>
          <p:nvPr/>
        </p:nvCxnSpPr>
        <p:spPr>
          <a:xfrm flipV="1">
            <a:off x="2135730" y="4435033"/>
            <a:ext cx="1297632" cy="6579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>
            <a:stCxn id="62" idx="5"/>
            <a:endCxn id="58" idx="1"/>
          </p:cNvCxnSpPr>
          <p:nvPr/>
        </p:nvCxnSpPr>
        <p:spPr>
          <a:xfrm>
            <a:off x="3730376" y="4435033"/>
            <a:ext cx="1129109" cy="6579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56" idx="5"/>
            <a:endCxn id="60" idx="1"/>
          </p:cNvCxnSpPr>
          <p:nvPr/>
        </p:nvCxnSpPr>
        <p:spPr>
          <a:xfrm>
            <a:off x="2135731" y="5402182"/>
            <a:ext cx="1250805" cy="6145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60" idx="7"/>
            <a:endCxn id="58" idx="3"/>
          </p:cNvCxnSpPr>
          <p:nvPr/>
        </p:nvCxnSpPr>
        <p:spPr>
          <a:xfrm flipV="1">
            <a:off x="3683548" y="5402182"/>
            <a:ext cx="1175936" cy="6145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 flipH="1">
            <a:off x="3464799" y="4499076"/>
            <a:ext cx="46828" cy="14875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>
          <a:xfrm flipV="1">
            <a:off x="3591764" y="4465088"/>
            <a:ext cx="46826" cy="14875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2611091" y="4591993"/>
            <a:ext cx="30008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2611091" y="5509264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4121475" y="4579331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4121475" y="5526216"/>
            <a:ext cx="254782" cy="36645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3615177" y="5075112"/>
            <a:ext cx="37702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lang="zh-TW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3205722" y="5076399"/>
            <a:ext cx="30008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dirty="0"/>
          </a:p>
        </p:txBody>
      </p:sp>
      <p:sp>
        <p:nvSpPr>
          <p:cNvPr id="77" name="矩形 76"/>
          <p:cNvSpPr/>
          <p:nvPr/>
        </p:nvSpPr>
        <p:spPr>
          <a:xfrm>
            <a:off x="3803560" y="3485047"/>
            <a:ext cx="17860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N={v1, v2, v3, v4}</a:t>
            </a:r>
          </a:p>
          <a:p>
            <a:pPr marL="171450" indent="-171450">
              <a:buFontTx/>
              <a:buChar char="-"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C={c12, c13, … , c34}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5EF4C09-E77D-4C99-9F60-5BE961690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5B8C162-A2CB-4B3D-AB4A-10E164028494}"/>
              </a:ext>
            </a:extLst>
          </p:cNvPr>
          <p:cNvSpPr/>
          <p:nvPr/>
        </p:nvSpPr>
        <p:spPr>
          <a:xfrm>
            <a:off x="6096000" y="803381"/>
            <a:ext cx="428835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b="1" dirty="0"/>
              <a:t>雙尾等候陣列範例</a:t>
            </a:r>
          </a:p>
        </p:txBody>
      </p:sp>
    </p:spTree>
    <p:extLst>
      <p:ext uri="{BB962C8B-B14F-4D97-AF65-F5344CB8AC3E}">
        <p14:creationId xmlns:p14="http://schemas.microsoft.com/office/powerpoint/2010/main" val="2106370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圖片 75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1403081" y="4827058"/>
            <a:ext cx="356015" cy="356015"/>
          </a:xfrm>
          <a:prstGeom prst="rect">
            <a:avLst/>
          </a:prstGeom>
        </p:spPr>
      </p:pic>
      <p:graphicFrame>
        <p:nvGraphicFramePr>
          <p:cNvPr id="5" name="物件 4"/>
          <p:cNvGraphicFramePr>
            <a:graphicFrameLocks noChangeAspect="1"/>
          </p:cNvGraphicFramePr>
          <p:nvPr>
            <p:extLst/>
          </p:nvPr>
        </p:nvGraphicFramePr>
        <p:xfrm>
          <a:off x="5675630" y="3416558"/>
          <a:ext cx="1397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方程式" r:id="rId5" imgW="139579" imgH="266469" progId="Equation.3">
                  <p:embed/>
                </p:oleObj>
              </mc:Choice>
              <mc:Fallback>
                <p:oleObj name="方程式" r:id="rId5" imgW="139579" imgH="266469" progId="Equation.3">
                  <p:embed/>
                  <p:pic>
                    <p:nvPicPr>
                      <p:cNvPr id="5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5630" y="3416558"/>
                        <a:ext cx="139700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/>
          <p:cNvSpPr/>
          <p:nvPr/>
        </p:nvSpPr>
        <p:spPr>
          <a:xfrm>
            <a:off x="1380964" y="4001737"/>
            <a:ext cx="11673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57"/>
          <p:cNvSpPr txBox="1"/>
          <p:nvPr/>
        </p:nvSpPr>
        <p:spPr>
          <a:xfrm>
            <a:off x="5946295" y="3715880"/>
            <a:ext cx="4251925" cy="276999"/>
          </a:xfrm>
          <a:prstGeom prst="rect">
            <a:avLst/>
          </a:prstGeom>
          <a:noFill/>
          <a:ln w="952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Dequeue</a:t>
            </a:r>
            <a:r>
              <a:rPr lang="en-US" altLang="zh-CN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V1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}</a:t>
            </a:r>
          </a:p>
        </p:txBody>
      </p:sp>
      <p:sp>
        <p:nvSpPr>
          <p:cNvPr id="25" name="TextBox 57"/>
          <p:cNvSpPr txBox="1"/>
          <p:nvPr/>
        </p:nvSpPr>
        <p:spPr>
          <a:xfrm>
            <a:off x="5946295" y="4113875"/>
            <a:ext cx="988605" cy="276999"/>
          </a:xfrm>
          <a:prstGeom prst="rect">
            <a:avLst/>
          </a:prstGeom>
          <a:noFill/>
          <a:ln w="952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Pre_Node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]:</a:t>
            </a:r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/>
          </p:nvPr>
        </p:nvGraphicFramePr>
        <p:xfrm>
          <a:off x="5946295" y="4513013"/>
          <a:ext cx="4251925" cy="5486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50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0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03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03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03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40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Node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v1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v2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v3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v4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0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Pre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v1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*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*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*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TextBox 57"/>
          <p:cNvSpPr txBox="1"/>
          <p:nvPr/>
        </p:nvSpPr>
        <p:spPr>
          <a:xfrm>
            <a:off x="5946295" y="5129159"/>
            <a:ext cx="988605" cy="276999"/>
          </a:xfrm>
          <a:prstGeom prst="rect">
            <a:avLst/>
          </a:prstGeom>
          <a:noFill/>
          <a:ln w="952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Cost[</a:t>
            </a:r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]:</a:t>
            </a:r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/>
          </p:nvPr>
        </p:nvGraphicFramePr>
        <p:xfrm>
          <a:off x="5946295" y="5505979"/>
          <a:ext cx="4251925" cy="5486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50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0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03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03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03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40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Node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v1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v2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v3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v4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0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Cost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∞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∞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∞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橢圓 2"/>
          <p:cNvSpPr/>
          <p:nvPr/>
        </p:nvSpPr>
        <p:spPr>
          <a:xfrm>
            <a:off x="1380964" y="2192673"/>
            <a:ext cx="420041" cy="43730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83234" y="222665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v1</a:t>
            </a:r>
            <a:endParaRPr lang="zh-TW" altLang="en-US" dirty="0"/>
          </a:p>
        </p:txBody>
      </p:sp>
      <p:sp>
        <p:nvSpPr>
          <p:cNvPr id="33" name="橢圓 32"/>
          <p:cNvSpPr/>
          <p:nvPr/>
        </p:nvSpPr>
        <p:spPr>
          <a:xfrm>
            <a:off x="4401731" y="2192673"/>
            <a:ext cx="420041" cy="43730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404001" y="222665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v4</a:t>
            </a:r>
            <a:endParaRPr lang="zh-TW" altLang="en-US" dirty="0"/>
          </a:p>
        </p:txBody>
      </p:sp>
      <p:sp>
        <p:nvSpPr>
          <p:cNvPr id="37" name="橢圓 36"/>
          <p:cNvSpPr/>
          <p:nvPr/>
        </p:nvSpPr>
        <p:spPr>
          <a:xfrm>
            <a:off x="2928782" y="3116414"/>
            <a:ext cx="420041" cy="43730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931052" y="315039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v3</a:t>
            </a:r>
            <a:endParaRPr lang="zh-TW" altLang="en-US" dirty="0"/>
          </a:p>
        </p:txBody>
      </p:sp>
      <p:sp>
        <p:nvSpPr>
          <p:cNvPr id="39" name="橢圓 38"/>
          <p:cNvSpPr/>
          <p:nvPr/>
        </p:nvSpPr>
        <p:spPr>
          <a:xfrm>
            <a:off x="2975609" y="1225524"/>
            <a:ext cx="420041" cy="43730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977879" y="125950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v2</a:t>
            </a:r>
            <a:endParaRPr lang="zh-TW" altLang="en-US" dirty="0"/>
          </a:p>
        </p:txBody>
      </p:sp>
      <p:cxnSp>
        <p:nvCxnSpPr>
          <p:cNvPr id="12" name="直線單箭頭接點 11"/>
          <p:cNvCxnSpPr>
            <a:stCxn id="3" idx="7"/>
            <a:endCxn id="39" idx="3"/>
          </p:cNvCxnSpPr>
          <p:nvPr/>
        </p:nvCxnSpPr>
        <p:spPr>
          <a:xfrm flipV="1">
            <a:off x="1739490" y="1598786"/>
            <a:ext cx="1297632" cy="6579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39" idx="5"/>
            <a:endCxn id="33" idx="1"/>
          </p:cNvCxnSpPr>
          <p:nvPr/>
        </p:nvCxnSpPr>
        <p:spPr>
          <a:xfrm>
            <a:off x="3334136" y="1598786"/>
            <a:ext cx="1129109" cy="6579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3" idx="5"/>
            <a:endCxn id="37" idx="1"/>
          </p:cNvCxnSpPr>
          <p:nvPr/>
        </p:nvCxnSpPr>
        <p:spPr>
          <a:xfrm>
            <a:off x="1739491" y="2565935"/>
            <a:ext cx="1250805" cy="6145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stCxn id="37" idx="7"/>
            <a:endCxn id="33" idx="3"/>
          </p:cNvCxnSpPr>
          <p:nvPr/>
        </p:nvCxnSpPr>
        <p:spPr>
          <a:xfrm flipV="1">
            <a:off x="3287308" y="2565935"/>
            <a:ext cx="1175936" cy="6145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flipH="1">
            <a:off x="3068559" y="1662829"/>
            <a:ext cx="46828" cy="14875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V="1">
            <a:off x="3195524" y="1628841"/>
            <a:ext cx="46826" cy="14875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2214851" y="1755746"/>
            <a:ext cx="30008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2214851" y="2673017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3725235" y="1743084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3725235" y="2689969"/>
            <a:ext cx="254782" cy="36645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3218937" y="2238865"/>
            <a:ext cx="37702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lang="zh-TW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2809482" y="2240152"/>
            <a:ext cx="30008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dirty="0"/>
          </a:p>
        </p:txBody>
      </p:sp>
      <p:sp>
        <p:nvSpPr>
          <p:cNvPr id="56" name="橢圓 55"/>
          <p:cNvSpPr/>
          <p:nvPr/>
        </p:nvSpPr>
        <p:spPr>
          <a:xfrm>
            <a:off x="1380964" y="5166080"/>
            <a:ext cx="420041" cy="43730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383234" y="520006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v1</a:t>
            </a:r>
            <a:endParaRPr lang="zh-TW" altLang="en-US" dirty="0"/>
          </a:p>
        </p:txBody>
      </p:sp>
      <p:sp>
        <p:nvSpPr>
          <p:cNvPr id="58" name="橢圓 57"/>
          <p:cNvSpPr/>
          <p:nvPr/>
        </p:nvSpPr>
        <p:spPr>
          <a:xfrm>
            <a:off x="4401731" y="5166080"/>
            <a:ext cx="420041" cy="43730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404001" y="520006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v4</a:t>
            </a:r>
            <a:endParaRPr lang="zh-TW" altLang="en-US" dirty="0"/>
          </a:p>
        </p:txBody>
      </p:sp>
      <p:sp>
        <p:nvSpPr>
          <p:cNvPr id="60" name="橢圓 59"/>
          <p:cNvSpPr/>
          <p:nvPr/>
        </p:nvSpPr>
        <p:spPr>
          <a:xfrm>
            <a:off x="2928782" y="6089821"/>
            <a:ext cx="420041" cy="43730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931052" y="612380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v3</a:t>
            </a:r>
            <a:endParaRPr lang="zh-TW" altLang="en-US" dirty="0"/>
          </a:p>
        </p:txBody>
      </p:sp>
      <p:sp>
        <p:nvSpPr>
          <p:cNvPr id="62" name="橢圓 61"/>
          <p:cNvSpPr/>
          <p:nvPr/>
        </p:nvSpPr>
        <p:spPr>
          <a:xfrm>
            <a:off x="2975609" y="4198931"/>
            <a:ext cx="420041" cy="43730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977879" y="423291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v2</a:t>
            </a:r>
            <a:endParaRPr lang="zh-TW" altLang="en-US" dirty="0"/>
          </a:p>
        </p:txBody>
      </p:sp>
      <p:cxnSp>
        <p:nvCxnSpPr>
          <p:cNvPr id="64" name="直線單箭頭接點 63"/>
          <p:cNvCxnSpPr>
            <a:stCxn id="56" idx="7"/>
            <a:endCxn id="62" idx="3"/>
          </p:cNvCxnSpPr>
          <p:nvPr/>
        </p:nvCxnSpPr>
        <p:spPr>
          <a:xfrm flipV="1">
            <a:off x="1739490" y="4572193"/>
            <a:ext cx="1297632" cy="657928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>
            <a:stCxn id="62" idx="5"/>
            <a:endCxn id="58" idx="1"/>
          </p:cNvCxnSpPr>
          <p:nvPr/>
        </p:nvCxnSpPr>
        <p:spPr>
          <a:xfrm>
            <a:off x="3334136" y="4572193"/>
            <a:ext cx="1129109" cy="6579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56" idx="5"/>
            <a:endCxn id="60" idx="1"/>
          </p:cNvCxnSpPr>
          <p:nvPr/>
        </p:nvCxnSpPr>
        <p:spPr>
          <a:xfrm>
            <a:off x="1739491" y="5539342"/>
            <a:ext cx="1250805" cy="61452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60" idx="7"/>
            <a:endCxn id="58" idx="3"/>
          </p:cNvCxnSpPr>
          <p:nvPr/>
        </p:nvCxnSpPr>
        <p:spPr>
          <a:xfrm flipV="1">
            <a:off x="3287308" y="5539342"/>
            <a:ext cx="1175936" cy="6145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 flipH="1">
            <a:off x="3068559" y="4636236"/>
            <a:ext cx="46828" cy="14875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>
          <a:xfrm flipV="1">
            <a:off x="3195524" y="4602248"/>
            <a:ext cx="46826" cy="14875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2214851" y="4729153"/>
            <a:ext cx="30008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2214851" y="5646424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3725235" y="4716491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3725235" y="5663376"/>
            <a:ext cx="254782" cy="36645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3218937" y="5212272"/>
            <a:ext cx="37702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lang="zh-TW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2809482" y="5213559"/>
            <a:ext cx="30008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5927079" y="2210240"/>
                <a:ext cx="432033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∵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𝐶𝑜𝑠𝑡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𝐶𝑜𝑠𝑡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TW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     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    + 1  &lt; ∞      )</m:t>
                      </m:r>
                    </m:oMath>
                  </m:oMathPara>
                </a14:m>
                <a:endParaRPr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∵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𝐶𝑜𝑠𝑡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𝐶𝑜𝑠𝑡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TW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     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    +2   &lt; ∞      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7079" y="2210240"/>
                <a:ext cx="4320333" cy="1200329"/>
              </a:xfrm>
              <a:prstGeom prst="rect">
                <a:avLst/>
              </a:prstGeom>
              <a:blipFill>
                <a:blip r:embed="rId7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矩形 76"/>
          <p:cNvSpPr/>
          <p:nvPr/>
        </p:nvSpPr>
        <p:spPr>
          <a:xfrm>
            <a:off x="3407320" y="3622207"/>
            <a:ext cx="17860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N={v1, v2, v3, v4}</a:t>
            </a:r>
          </a:p>
          <a:p>
            <a:pPr marL="171450" indent="-171450">
              <a:buFontTx/>
              <a:buChar char="-"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C={c12, c13, … , c34}</a:t>
            </a:r>
          </a:p>
        </p:txBody>
      </p:sp>
      <p:pic>
        <p:nvPicPr>
          <p:cNvPr id="81" name="Picture 10" descr="皇冠皇冠圖案頭飾配件, 輔料, 服裝與飾品, 卡通皇冠向量圖案素材免費 ...">
            <a:extLst>
              <a:ext uri="{FF2B5EF4-FFF2-40B4-BE49-F238E27FC236}">
                <a16:creationId xmlns:a16="http://schemas.microsoft.com/office/drawing/2014/main" id="{E3984F87-322C-4CCF-9BA5-2AB9F4EA4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44063" y1="70469" x2="65313" y2="70469"/>
                        <a14:foregroundMark x1="65313" y1="70469" x2="68594" y2="701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07773">
            <a:off x="8072955" y="2349627"/>
            <a:ext cx="387008" cy="387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10" descr="皇冠皇冠圖案頭飾配件, 輔料, 服裝與飾品, 卡通皇冠向量圖案素材免費 ...">
            <a:extLst>
              <a:ext uri="{FF2B5EF4-FFF2-40B4-BE49-F238E27FC236}">
                <a16:creationId xmlns:a16="http://schemas.microsoft.com/office/drawing/2014/main" id="{38C49F55-1721-4C94-B95E-A3C5411DD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44063" y1="70469" x2="65313" y2="70469"/>
                        <a14:foregroundMark x1="65313" y1="70469" x2="68594" y2="701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07773">
            <a:off x="8072954" y="2877571"/>
            <a:ext cx="387008" cy="387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51E9ED9-C8F4-4A78-BE64-A4284C831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1B77E49E-DD7F-4418-BF2E-0AF721DC9EA6}"/>
              </a:ext>
            </a:extLst>
          </p:cNvPr>
          <p:cNvSpPr/>
          <p:nvPr/>
        </p:nvSpPr>
        <p:spPr>
          <a:xfrm>
            <a:off x="6096000" y="803381"/>
            <a:ext cx="428835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b="1" dirty="0"/>
              <a:t>雙尾等候陣列範例</a:t>
            </a:r>
          </a:p>
        </p:txBody>
      </p:sp>
    </p:spTree>
    <p:extLst>
      <p:ext uri="{BB962C8B-B14F-4D97-AF65-F5344CB8AC3E}">
        <p14:creationId xmlns:p14="http://schemas.microsoft.com/office/powerpoint/2010/main" val="4007193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圖片 75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1799321" y="4689898"/>
            <a:ext cx="356015" cy="356015"/>
          </a:xfrm>
          <a:prstGeom prst="rect">
            <a:avLst/>
          </a:prstGeom>
        </p:spPr>
      </p:pic>
      <p:graphicFrame>
        <p:nvGraphicFramePr>
          <p:cNvPr id="5" name="物件 4"/>
          <p:cNvGraphicFramePr>
            <a:graphicFrameLocks noChangeAspect="1"/>
          </p:cNvGraphicFramePr>
          <p:nvPr>
            <p:extLst/>
          </p:nvPr>
        </p:nvGraphicFramePr>
        <p:xfrm>
          <a:off x="6026150" y="3416558"/>
          <a:ext cx="1397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" name="方程式" r:id="rId5" imgW="139579" imgH="266469" progId="Equation.3">
                  <p:embed/>
                </p:oleObj>
              </mc:Choice>
              <mc:Fallback>
                <p:oleObj name="方程式" r:id="rId5" imgW="139579" imgH="266469" progId="Equation.3">
                  <p:embed/>
                  <p:pic>
                    <p:nvPicPr>
                      <p:cNvPr id="5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6150" y="3416558"/>
                        <a:ext cx="139700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/>
          <p:cNvSpPr/>
          <p:nvPr/>
        </p:nvSpPr>
        <p:spPr>
          <a:xfrm>
            <a:off x="1777204" y="3864577"/>
            <a:ext cx="11673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57"/>
          <p:cNvSpPr txBox="1"/>
          <p:nvPr/>
        </p:nvSpPr>
        <p:spPr>
          <a:xfrm>
            <a:off x="5946295" y="3715880"/>
            <a:ext cx="4251925" cy="276999"/>
          </a:xfrm>
          <a:prstGeom prst="rect">
            <a:avLst/>
          </a:prstGeom>
          <a:noFill/>
          <a:ln w="952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Dequeue</a:t>
            </a:r>
            <a:r>
              <a:rPr lang="en-US" altLang="zh-CN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{V1,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V2,V3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}</a:t>
            </a:r>
          </a:p>
        </p:txBody>
      </p:sp>
      <p:sp>
        <p:nvSpPr>
          <p:cNvPr id="25" name="TextBox 57"/>
          <p:cNvSpPr txBox="1"/>
          <p:nvPr/>
        </p:nvSpPr>
        <p:spPr>
          <a:xfrm>
            <a:off x="5946295" y="4113875"/>
            <a:ext cx="988605" cy="276999"/>
          </a:xfrm>
          <a:prstGeom prst="rect">
            <a:avLst/>
          </a:prstGeom>
          <a:noFill/>
          <a:ln w="952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Pre_Node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]:</a:t>
            </a:r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/>
          </p:nvPr>
        </p:nvGraphicFramePr>
        <p:xfrm>
          <a:off x="5946295" y="4513013"/>
          <a:ext cx="4251925" cy="5486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50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0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03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03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03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40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Node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v1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v2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v3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v4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0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Pre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v1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v1</a:t>
                      </a:r>
                      <a:endParaRPr lang="zh-CN" alt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v1</a:t>
                      </a:r>
                      <a:endParaRPr lang="zh-CN" alt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*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TextBox 57"/>
          <p:cNvSpPr txBox="1"/>
          <p:nvPr/>
        </p:nvSpPr>
        <p:spPr>
          <a:xfrm>
            <a:off x="5946295" y="5129159"/>
            <a:ext cx="988605" cy="276999"/>
          </a:xfrm>
          <a:prstGeom prst="rect">
            <a:avLst/>
          </a:prstGeom>
          <a:noFill/>
          <a:ln w="952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Cost[</a:t>
            </a:r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]:</a:t>
            </a:r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/>
          </p:nvPr>
        </p:nvGraphicFramePr>
        <p:xfrm>
          <a:off x="5946295" y="5505979"/>
          <a:ext cx="4251925" cy="5486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50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0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03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03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03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40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Node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v1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v2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v3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v4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0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Cost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∞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橢圓 2"/>
          <p:cNvSpPr/>
          <p:nvPr/>
        </p:nvSpPr>
        <p:spPr>
          <a:xfrm>
            <a:off x="1777204" y="2055513"/>
            <a:ext cx="420041" cy="43730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79474" y="208949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v1</a:t>
            </a:r>
            <a:endParaRPr lang="zh-TW" altLang="en-US" dirty="0"/>
          </a:p>
        </p:txBody>
      </p:sp>
      <p:sp>
        <p:nvSpPr>
          <p:cNvPr id="33" name="橢圓 32"/>
          <p:cNvSpPr/>
          <p:nvPr/>
        </p:nvSpPr>
        <p:spPr>
          <a:xfrm>
            <a:off x="4797971" y="2055513"/>
            <a:ext cx="420041" cy="43730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800241" y="208949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v4</a:t>
            </a:r>
            <a:endParaRPr lang="zh-TW" altLang="en-US" dirty="0"/>
          </a:p>
        </p:txBody>
      </p:sp>
      <p:sp>
        <p:nvSpPr>
          <p:cNvPr id="37" name="橢圓 36"/>
          <p:cNvSpPr/>
          <p:nvPr/>
        </p:nvSpPr>
        <p:spPr>
          <a:xfrm>
            <a:off x="3325022" y="2979254"/>
            <a:ext cx="420041" cy="43730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327292" y="301323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v3</a:t>
            </a:r>
            <a:endParaRPr lang="zh-TW" altLang="en-US" dirty="0"/>
          </a:p>
        </p:txBody>
      </p:sp>
      <p:sp>
        <p:nvSpPr>
          <p:cNvPr id="39" name="橢圓 38"/>
          <p:cNvSpPr/>
          <p:nvPr/>
        </p:nvSpPr>
        <p:spPr>
          <a:xfrm>
            <a:off x="3371849" y="1088364"/>
            <a:ext cx="420041" cy="43730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374119" y="112234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v2</a:t>
            </a:r>
            <a:endParaRPr lang="zh-TW" altLang="en-US" dirty="0"/>
          </a:p>
        </p:txBody>
      </p:sp>
      <p:cxnSp>
        <p:nvCxnSpPr>
          <p:cNvPr id="12" name="直線單箭頭接點 11"/>
          <p:cNvCxnSpPr>
            <a:stCxn id="3" idx="7"/>
            <a:endCxn id="39" idx="3"/>
          </p:cNvCxnSpPr>
          <p:nvPr/>
        </p:nvCxnSpPr>
        <p:spPr>
          <a:xfrm flipV="1">
            <a:off x="2135730" y="1461626"/>
            <a:ext cx="1297632" cy="6579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39" idx="5"/>
            <a:endCxn id="33" idx="1"/>
          </p:cNvCxnSpPr>
          <p:nvPr/>
        </p:nvCxnSpPr>
        <p:spPr>
          <a:xfrm>
            <a:off x="3730376" y="1461626"/>
            <a:ext cx="1129109" cy="6579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3" idx="5"/>
            <a:endCxn id="37" idx="1"/>
          </p:cNvCxnSpPr>
          <p:nvPr/>
        </p:nvCxnSpPr>
        <p:spPr>
          <a:xfrm>
            <a:off x="2135731" y="2428775"/>
            <a:ext cx="1250805" cy="6145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stCxn id="37" idx="7"/>
            <a:endCxn id="33" idx="3"/>
          </p:cNvCxnSpPr>
          <p:nvPr/>
        </p:nvCxnSpPr>
        <p:spPr>
          <a:xfrm flipV="1">
            <a:off x="3683548" y="2428775"/>
            <a:ext cx="1175936" cy="6145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flipH="1">
            <a:off x="3464799" y="1525669"/>
            <a:ext cx="46828" cy="14875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V="1">
            <a:off x="3591764" y="1491681"/>
            <a:ext cx="46826" cy="14875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2611091" y="1618586"/>
            <a:ext cx="30008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2611091" y="2535857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4121475" y="1605924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4121475" y="2552809"/>
            <a:ext cx="254782" cy="36645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3615177" y="2101705"/>
            <a:ext cx="37702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lang="zh-TW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3205722" y="2102992"/>
            <a:ext cx="30008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dirty="0"/>
          </a:p>
        </p:txBody>
      </p:sp>
      <p:sp>
        <p:nvSpPr>
          <p:cNvPr id="56" name="橢圓 55"/>
          <p:cNvSpPr/>
          <p:nvPr/>
        </p:nvSpPr>
        <p:spPr>
          <a:xfrm>
            <a:off x="1777204" y="5028920"/>
            <a:ext cx="420041" cy="43730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779474" y="506290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v1</a:t>
            </a:r>
            <a:endParaRPr lang="zh-TW" altLang="en-US" dirty="0"/>
          </a:p>
        </p:txBody>
      </p:sp>
      <p:sp>
        <p:nvSpPr>
          <p:cNvPr id="58" name="橢圓 57"/>
          <p:cNvSpPr/>
          <p:nvPr/>
        </p:nvSpPr>
        <p:spPr>
          <a:xfrm>
            <a:off x="4797971" y="5028920"/>
            <a:ext cx="420041" cy="43730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800241" y="506290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v4</a:t>
            </a:r>
            <a:endParaRPr lang="zh-TW" altLang="en-US" dirty="0"/>
          </a:p>
        </p:txBody>
      </p:sp>
      <p:sp>
        <p:nvSpPr>
          <p:cNvPr id="60" name="橢圓 59"/>
          <p:cNvSpPr/>
          <p:nvPr/>
        </p:nvSpPr>
        <p:spPr>
          <a:xfrm>
            <a:off x="3325022" y="5952661"/>
            <a:ext cx="420041" cy="43730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327292" y="598664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v3</a:t>
            </a:r>
            <a:endParaRPr lang="zh-TW" altLang="en-US" dirty="0"/>
          </a:p>
        </p:txBody>
      </p:sp>
      <p:sp>
        <p:nvSpPr>
          <p:cNvPr id="62" name="橢圓 61"/>
          <p:cNvSpPr/>
          <p:nvPr/>
        </p:nvSpPr>
        <p:spPr>
          <a:xfrm>
            <a:off x="3371849" y="4061771"/>
            <a:ext cx="420041" cy="43730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3374119" y="409575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v2</a:t>
            </a:r>
            <a:endParaRPr lang="zh-TW" altLang="en-US" dirty="0"/>
          </a:p>
        </p:txBody>
      </p:sp>
      <p:cxnSp>
        <p:nvCxnSpPr>
          <p:cNvPr id="64" name="直線單箭頭接點 63"/>
          <p:cNvCxnSpPr>
            <a:stCxn id="56" idx="7"/>
            <a:endCxn id="62" idx="3"/>
          </p:cNvCxnSpPr>
          <p:nvPr/>
        </p:nvCxnSpPr>
        <p:spPr>
          <a:xfrm flipV="1">
            <a:off x="2135730" y="4435033"/>
            <a:ext cx="1297632" cy="657928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>
            <a:stCxn id="62" idx="5"/>
            <a:endCxn id="58" idx="1"/>
          </p:cNvCxnSpPr>
          <p:nvPr/>
        </p:nvCxnSpPr>
        <p:spPr>
          <a:xfrm>
            <a:off x="3730376" y="4435033"/>
            <a:ext cx="1129109" cy="6579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56" idx="5"/>
            <a:endCxn id="60" idx="1"/>
          </p:cNvCxnSpPr>
          <p:nvPr/>
        </p:nvCxnSpPr>
        <p:spPr>
          <a:xfrm>
            <a:off x="2135731" y="5402182"/>
            <a:ext cx="1250805" cy="61452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60" idx="7"/>
            <a:endCxn id="58" idx="3"/>
          </p:cNvCxnSpPr>
          <p:nvPr/>
        </p:nvCxnSpPr>
        <p:spPr>
          <a:xfrm flipV="1">
            <a:off x="3683548" y="5402182"/>
            <a:ext cx="1175936" cy="6145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 flipH="1">
            <a:off x="3464799" y="4499076"/>
            <a:ext cx="46828" cy="14875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>
          <a:xfrm flipV="1">
            <a:off x="3591764" y="4465088"/>
            <a:ext cx="46826" cy="14875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2611091" y="4591993"/>
            <a:ext cx="30008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2611091" y="5509264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4121475" y="4579331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4121475" y="5526216"/>
            <a:ext cx="254782" cy="36645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3615177" y="5075112"/>
            <a:ext cx="37702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lang="zh-TW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3205722" y="5076399"/>
            <a:ext cx="30008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dirty="0"/>
          </a:p>
        </p:txBody>
      </p:sp>
      <p:cxnSp>
        <p:nvCxnSpPr>
          <p:cNvPr id="9" name="直線接點 8"/>
          <p:cNvCxnSpPr/>
          <p:nvPr/>
        </p:nvCxnSpPr>
        <p:spPr>
          <a:xfrm flipH="1" flipV="1">
            <a:off x="6834231" y="3715880"/>
            <a:ext cx="201336" cy="298173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3803560" y="3485047"/>
            <a:ext cx="17860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N={v1, v2, v3, v4}</a:t>
            </a:r>
          </a:p>
          <a:p>
            <a:pPr marL="171450" indent="-171450">
              <a:buFontTx/>
              <a:buChar char="-"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C={c12, c13, … , c34}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AF01222-011C-4E66-9F6B-D8DA82C1B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AC902096-81EA-477C-99A9-DE6BC6481C4E}"/>
              </a:ext>
            </a:extLst>
          </p:cNvPr>
          <p:cNvSpPr/>
          <p:nvPr/>
        </p:nvSpPr>
        <p:spPr>
          <a:xfrm>
            <a:off x="6096000" y="803381"/>
            <a:ext cx="428835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b="1" dirty="0"/>
              <a:t>雙尾等候陣列範例</a:t>
            </a:r>
          </a:p>
        </p:txBody>
      </p:sp>
    </p:spTree>
    <p:extLst>
      <p:ext uri="{BB962C8B-B14F-4D97-AF65-F5344CB8AC3E}">
        <p14:creationId xmlns:p14="http://schemas.microsoft.com/office/powerpoint/2010/main" val="1016572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圖片 75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3403861" y="3735811"/>
            <a:ext cx="356015" cy="356015"/>
          </a:xfrm>
          <a:prstGeom prst="rect">
            <a:avLst/>
          </a:prstGeom>
        </p:spPr>
      </p:pic>
      <p:graphicFrame>
        <p:nvGraphicFramePr>
          <p:cNvPr id="5" name="物件 4"/>
          <p:cNvGraphicFramePr>
            <a:graphicFrameLocks noChangeAspect="1"/>
          </p:cNvGraphicFramePr>
          <p:nvPr>
            <p:extLst/>
          </p:nvPr>
        </p:nvGraphicFramePr>
        <p:xfrm>
          <a:off x="6026150" y="3416558"/>
          <a:ext cx="1397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" name="方程式" r:id="rId5" imgW="139579" imgH="266469" progId="Equation.3">
                  <p:embed/>
                </p:oleObj>
              </mc:Choice>
              <mc:Fallback>
                <p:oleObj name="方程式" r:id="rId5" imgW="139579" imgH="266469" progId="Equation.3">
                  <p:embed/>
                  <p:pic>
                    <p:nvPicPr>
                      <p:cNvPr id="5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6150" y="3416558"/>
                        <a:ext cx="139700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/>
          <p:cNvSpPr/>
          <p:nvPr/>
        </p:nvSpPr>
        <p:spPr>
          <a:xfrm>
            <a:off x="1777204" y="3864577"/>
            <a:ext cx="11673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57"/>
          <p:cNvSpPr txBox="1"/>
          <p:nvPr/>
        </p:nvSpPr>
        <p:spPr>
          <a:xfrm>
            <a:off x="5946295" y="3715880"/>
            <a:ext cx="4251925" cy="276999"/>
          </a:xfrm>
          <a:prstGeom prst="rect">
            <a:avLst/>
          </a:prstGeom>
          <a:noFill/>
          <a:ln w="952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Dequeue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{V1,</a:t>
            </a:r>
            <a:r>
              <a:rPr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V2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,V3                                                                     }</a:t>
            </a:r>
          </a:p>
        </p:txBody>
      </p:sp>
      <p:sp>
        <p:nvSpPr>
          <p:cNvPr id="25" name="TextBox 57"/>
          <p:cNvSpPr txBox="1"/>
          <p:nvPr/>
        </p:nvSpPr>
        <p:spPr>
          <a:xfrm>
            <a:off x="5946295" y="4113875"/>
            <a:ext cx="988605" cy="276999"/>
          </a:xfrm>
          <a:prstGeom prst="rect">
            <a:avLst/>
          </a:prstGeom>
          <a:noFill/>
          <a:ln w="952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Pre_Node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]:</a:t>
            </a:r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/>
          </p:nvPr>
        </p:nvGraphicFramePr>
        <p:xfrm>
          <a:off x="5946295" y="4513013"/>
          <a:ext cx="4251925" cy="5486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50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0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03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03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03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40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Node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v1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v2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v3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v4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0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Pre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v1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v1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v1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*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TextBox 57"/>
          <p:cNvSpPr txBox="1"/>
          <p:nvPr/>
        </p:nvSpPr>
        <p:spPr>
          <a:xfrm>
            <a:off x="5946295" y="5129159"/>
            <a:ext cx="988605" cy="276999"/>
          </a:xfrm>
          <a:prstGeom prst="rect">
            <a:avLst/>
          </a:prstGeom>
          <a:noFill/>
          <a:ln w="952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Cost[</a:t>
            </a:r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]:</a:t>
            </a:r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/>
          </p:nvPr>
        </p:nvGraphicFramePr>
        <p:xfrm>
          <a:off x="5946295" y="5505979"/>
          <a:ext cx="4251925" cy="5486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50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0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03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03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03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40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Node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v1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v2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v3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v4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0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Cost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∞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橢圓 2"/>
          <p:cNvSpPr/>
          <p:nvPr/>
        </p:nvSpPr>
        <p:spPr>
          <a:xfrm>
            <a:off x="1777204" y="2055513"/>
            <a:ext cx="420041" cy="43730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79474" y="208949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v1</a:t>
            </a:r>
            <a:endParaRPr lang="zh-TW" altLang="en-US" dirty="0"/>
          </a:p>
        </p:txBody>
      </p:sp>
      <p:sp>
        <p:nvSpPr>
          <p:cNvPr id="33" name="橢圓 32"/>
          <p:cNvSpPr/>
          <p:nvPr/>
        </p:nvSpPr>
        <p:spPr>
          <a:xfrm>
            <a:off x="4797971" y="2055513"/>
            <a:ext cx="420041" cy="43730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800241" y="208949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v4</a:t>
            </a:r>
            <a:endParaRPr lang="zh-TW" altLang="en-US" dirty="0"/>
          </a:p>
        </p:txBody>
      </p:sp>
      <p:sp>
        <p:nvSpPr>
          <p:cNvPr id="37" name="橢圓 36"/>
          <p:cNvSpPr/>
          <p:nvPr/>
        </p:nvSpPr>
        <p:spPr>
          <a:xfrm>
            <a:off x="3325022" y="2979254"/>
            <a:ext cx="420041" cy="43730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327292" y="301323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v3</a:t>
            </a:r>
            <a:endParaRPr lang="zh-TW" altLang="en-US" dirty="0"/>
          </a:p>
        </p:txBody>
      </p:sp>
      <p:sp>
        <p:nvSpPr>
          <p:cNvPr id="39" name="橢圓 38"/>
          <p:cNvSpPr/>
          <p:nvPr/>
        </p:nvSpPr>
        <p:spPr>
          <a:xfrm>
            <a:off x="3371849" y="1088364"/>
            <a:ext cx="420041" cy="43730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374119" y="112234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v2</a:t>
            </a:r>
            <a:endParaRPr lang="zh-TW" altLang="en-US" dirty="0"/>
          </a:p>
        </p:txBody>
      </p:sp>
      <p:cxnSp>
        <p:nvCxnSpPr>
          <p:cNvPr id="12" name="直線單箭頭接點 11"/>
          <p:cNvCxnSpPr>
            <a:stCxn id="3" idx="7"/>
            <a:endCxn id="39" idx="3"/>
          </p:cNvCxnSpPr>
          <p:nvPr/>
        </p:nvCxnSpPr>
        <p:spPr>
          <a:xfrm flipV="1">
            <a:off x="2135730" y="1461626"/>
            <a:ext cx="1297632" cy="6579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39" idx="5"/>
            <a:endCxn id="33" idx="1"/>
          </p:cNvCxnSpPr>
          <p:nvPr/>
        </p:nvCxnSpPr>
        <p:spPr>
          <a:xfrm>
            <a:off x="3730376" y="1461626"/>
            <a:ext cx="1129109" cy="6579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3" idx="5"/>
            <a:endCxn id="37" idx="1"/>
          </p:cNvCxnSpPr>
          <p:nvPr/>
        </p:nvCxnSpPr>
        <p:spPr>
          <a:xfrm>
            <a:off x="2135731" y="2428775"/>
            <a:ext cx="1250805" cy="6145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stCxn id="37" idx="7"/>
            <a:endCxn id="33" idx="3"/>
          </p:cNvCxnSpPr>
          <p:nvPr/>
        </p:nvCxnSpPr>
        <p:spPr>
          <a:xfrm flipV="1">
            <a:off x="3683548" y="2428775"/>
            <a:ext cx="1175936" cy="6145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flipH="1">
            <a:off x="3464799" y="1525669"/>
            <a:ext cx="46828" cy="14875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V="1">
            <a:off x="3591764" y="1491681"/>
            <a:ext cx="46826" cy="14875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2611091" y="1618586"/>
            <a:ext cx="30008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2611091" y="2535857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4121475" y="1605924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4121475" y="2552809"/>
            <a:ext cx="254782" cy="36645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3615177" y="2101705"/>
            <a:ext cx="37702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lang="zh-TW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3205722" y="2102992"/>
            <a:ext cx="30008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dirty="0"/>
          </a:p>
        </p:txBody>
      </p:sp>
      <p:sp>
        <p:nvSpPr>
          <p:cNvPr id="56" name="橢圓 55"/>
          <p:cNvSpPr/>
          <p:nvPr/>
        </p:nvSpPr>
        <p:spPr>
          <a:xfrm>
            <a:off x="1777204" y="5028920"/>
            <a:ext cx="420041" cy="43730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779474" y="506290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v1</a:t>
            </a:r>
            <a:endParaRPr lang="zh-TW" altLang="en-US" dirty="0"/>
          </a:p>
        </p:txBody>
      </p:sp>
      <p:sp>
        <p:nvSpPr>
          <p:cNvPr id="58" name="橢圓 57"/>
          <p:cNvSpPr/>
          <p:nvPr/>
        </p:nvSpPr>
        <p:spPr>
          <a:xfrm>
            <a:off x="4797971" y="5028920"/>
            <a:ext cx="420041" cy="43730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800241" y="506290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v4</a:t>
            </a:r>
            <a:endParaRPr lang="zh-TW" altLang="en-US" dirty="0"/>
          </a:p>
        </p:txBody>
      </p:sp>
      <p:sp>
        <p:nvSpPr>
          <p:cNvPr id="60" name="橢圓 59"/>
          <p:cNvSpPr/>
          <p:nvPr/>
        </p:nvSpPr>
        <p:spPr>
          <a:xfrm>
            <a:off x="3325022" y="5952661"/>
            <a:ext cx="420041" cy="43730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327292" y="598664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v3</a:t>
            </a:r>
            <a:endParaRPr lang="zh-TW" altLang="en-US" dirty="0"/>
          </a:p>
        </p:txBody>
      </p:sp>
      <p:sp>
        <p:nvSpPr>
          <p:cNvPr id="62" name="橢圓 61"/>
          <p:cNvSpPr/>
          <p:nvPr/>
        </p:nvSpPr>
        <p:spPr>
          <a:xfrm>
            <a:off x="3371849" y="4061771"/>
            <a:ext cx="420041" cy="43730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3374119" y="409575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v2</a:t>
            </a:r>
            <a:endParaRPr lang="zh-TW" altLang="en-US" dirty="0"/>
          </a:p>
        </p:txBody>
      </p:sp>
      <p:cxnSp>
        <p:nvCxnSpPr>
          <p:cNvPr id="64" name="直線單箭頭接點 63"/>
          <p:cNvCxnSpPr>
            <a:stCxn id="56" idx="7"/>
            <a:endCxn id="62" idx="3"/>
          </p:cNvCxnSpPr>
          <p:nvPr/>
        </p:nvCxnSpPr>
        <p:spPr>
          <a:xfrm flipV="1">
            <a:off x="2135730" y="4435033"/>
            <a:ext cx="1297632" cy="6579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>
            <a:stCxn id="62" idx="5"/>
            <a:endCxn id="58" idx="1"/>
          </p:cNvCxnSpPr>
          <p:nvPr/>
        </p:nvCxnSpPr>
        <p:spPr>
          <a:xfrm>
            <a:off x="3730376" y="4435033"/>
            <a:ext cx="1129109" cy="657928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56" idx="5"/>
            <a:endCxn id="60" idx="1"/>
          </p:cNvCxnSpPr>
          <p:nvPr/>
        </p:nvCxnSpPr>
        <p:spPr>
          <a:xfrm>
            <a:off x="2135731" y="5402182"/>
            <a:ext cx="1250805" cy="6145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60" idx="7"/>
            <a:endCxn id="58" idx="3"/>
          </p:cNvCxnSpPr>
          <p:nvPr/>
        </p:nvCxnSpPr>
        <p:spPr>
          <a:xfrm flipV="1">
            <a:off x="3683548" y="5402182"/>
            <a:ext cx="1175936" cy="6145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 flipH="1">
            <a:off x="3464799" y="4499076"/>
            <a:ext cx="46828" cy="1487571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>
          <a:xfrm flipV="1">
            <a:off x="3591764" y="4465088"/>
            <a:ext cx="46826" cy="14875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2611091" y="4591993"/>
            <a:ext cx="30008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2611091" y="5509264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4121475" y="4579331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4121475" y="5526216"/>
            <a:ext cx="254782" cy="36645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3615177" y="5075112"/>
            <a:ext cx="37702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lang="zh-TW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3205722" y="5076399"/>
            <a:ext cx="30008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dirty="0"/>
          </a:p>
        </p:txBody>
      </p:sp>
      <p:cxnSp>
        <p:nvCxnSpPr>
          <p:cNvPr id="9" name="直線接點 8"/>
          <p:cNvCxnSpPr/>
          <p:nvPr/>
        </p:nvCxnSpPr>
        <p:spPr>
          <a:xfrm flipH="1" flipV="1">
            <a:off x="6834231" y="3715880"/>
            <a:ext cx="201336" cy="2981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字方塊 76"/>
              <p:cNvSpPr txBox="1"/>
              <p:nvPr/>
            </p:nvSpPr>
            <p:spPr>
              <a:xfrm>
                <a:off x="5908367" y="2226160"/>
                <a:ext cx="4320333" cy="12252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∵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𝐶𝑜𝑠𝑡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𝐶𝑜𝑠𝑡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TW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     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    +3   ≥   2      )</m:t>
                      </m:r>
                    </m:oMath>
                  </m:oMathPara>
                </a14:m>
                <a:endParaRPr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∵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𝐶𝑜𝑠𝑡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𝐶𝑜𝑠𝑡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TW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     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    +3   &lt; ∞      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7" name="文字方塊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367" y="2226160"/>
                <a:ext cx="4320333" cy="1225207"/>
              </a:xfrm>
              <a:prstGeom prst="rect">
                <a:avLst/>
              </a:prstGeom>
              <a:blipFill>
                <a:blip r:embed="rId7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矩形 77"/>
          <p:cNvSpPr/>
          <p:nvPr/>
        </p:nvSpPr>
        <p:spPr>
          <a:xfrm>
            <a:off x="3803560" y="3485047"/>
            <a:ext cx="17860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N={v1, v2, v3, v4}</a:t>
            </a:r>
          </a:p>
          <a:p>
            <a:pPr marL="171450" indent="-171450">
              <a:buFontTx/>
              <a:buChar char="-"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C={c12, c13, … , c34}</a:t>
            </a:r>
          </a:p>
        </p:txBody>
      </p:sp>
      <p:pic>
        <p:nvPicPr>
          <p:cNvPr id="82" name="Picture 10" descr="皇冠皇冠圖案頭飾配件, 輔料, 服裝與飾品, 卡通皇冠向量圖案素材免費 ...">
            <a:extLst>
              <a:ext uri="{FF2B5EF4-FFF2-40B4-BE49-F238E27FC236}">
                <a16:creationId xmlns:a16="http://schemas.microsoft.com/office/drawing/2014/main" id="{15BD4E65-811A-4808-AA29-CAD18C2A3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44063" y1="70469" x2="65313" y2="70469"/>
                        <a14:foregroundMark x1="65313" y1="70469" x2="68594" y2="701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07773">
            <a:off x="8044379" y="2911658"/>
            <a:ext cx="387008" cy="387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10" descr="皇冠皇冠圖案頭飾配件, 輔料, 服裝與飾品, 卡通皇冠向量圖案素材免費 ...">
            <a:extLst>
              <a:ext uri="{FF2B5EF4-FFF2-40B4-BE49-F238E27FC236}">
                <a16:creationId xmlns:a16="http://schemas.microsoft.com/office/drawing/2014/main" id="{92DC3156-C5E2-48F2-88ED-5F4A00695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44063" y1="70469" x2="65313" y2="70469"/>
                        <a14:foregroundMark x1="65313" y1="70469" x2="68594" y2="701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07773">
            <a:off x="8739611" y="2341423"/>
            <a:ext cx="387008" cy="387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88561EF-2751-4137-914F-EE63BCAA8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875091CB-FD41-40EF-9C3D-42101224DCB8}"/>
              </a:ext>
            </a:extLst>
          </p:cNvPr>
          <p:cNvSpPr/>
          <p:nvPr/>
        </p:nvSpPr>
        <p:spPr>
          <a:xfrm>
            <a:off x="6096000" y="803381"/>
            <a:ext cx="428835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b="1" dirty="0"/>
              <a:t>雙尾等候陣列範例</a:t>
            </a:r>
          </a:p>
        </p:txBody>
      </p:sp>
    </p:spTree>
    <p:extLst>
      <p:ext uri="{BB962C8B-B14F-4D97-AF65-F5344CB8AC3E}">
        <p14:creationId xmlns:p14="http://schemas.microsoft.com/office/powerpoint/2010/main" val="8827174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要素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306</TotalTime>
  <Words>1644</Words>
  <Application>Microsoft Office PowerPoint</Application>
  <PresentationFormat>寬螢幕</PresentationFormat>
  <Paragraphs>610</Paragraphs>
  <Slides>21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36" baseType="lpstr">
      <vt:lpstr>微软雅黑</vt:lpstr>
      <vt:lpstr>华文仿宋</vt:lpstr>
      <vt:lpstr>華康平劇體W7(P)</vt:lpstr>
      <vt:lpstr>微軟正黑體</vt:lpstr>
      <vt:lpstr>新細明體</vt:lpstr>
      <vt:lpstr>Arial</vt:lpstr>
      <vt:lpstr>Calibri</vt:lpstr>
      <vt:lpstr>Cambria Math</vt:lpstr>
      <vt:lpstr>Times New Roman</vt:lpstr>
      <vt:lpstr>Tw Cen MT</vt:lpstr>
      <vt:lpstr>Tw Cen MT Condensed</vt:lpstr>
      <vt:lpstr>Wingdings</vt:lpstr>
      <vt:lpstr>Wingdings 3</vt:lpstr>
      <vt:lpstr>要素</vt:lpstr>
      <vt:lpstr>方程式</vt:lpstr>
      <vt:lpstr>更新初始解&amp;子問題路段流量解</vt:lpstr>
      <vt:lpstr>初始解</vt:lpstr>
      <vt:lpstr>尋優方向</vt:lpstr>
      <vt:lpstr>建立陣列的方式</vt:lpstr>
      <vt:lpstr>雙尾等候陣列(hw2-1)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作業2-1</vt:lpstr>
      <vt:lpstr>作業2-2、2-3</vt:lpstr>
      <vt:lpstr>完成路段流量解更新</vt:lpstr>
      <vt:lpstr>提示</vt:lpstr>
      <vt:lpstr>繳交要求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Chieh Yen</dc:creator>
  <cp:lastModifiedBy>Chieh Yen</cp:lastModifiedBy>
  <cp:revision>40</cp:revision>
  <dcterms:created xsi:type="dcterms:W3CDTF">2021-08-08T01:05:58Z</dcterms:created>
  <dcterms:modified xsi:type="dcterms:W3CDTF">2021-08-17T04:02:44Z</dcterms:modified>
</cp:coreProperties>
</file>