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8955" r:id="rId1"/>
    <p:sldMasterId id="2147483661" r:id="rId2"/>
    <p:sldMasterId id="2147485272" r:id="rId3"/>
    <p:sldMasterId id="2147487127" r:id="rId4"/>
    <p:sldMasterId id="2147487825" r:id="rId5"/>
  </p:sldMasterIdLst>
  <p:notesMasterIdLst>
    <p:notesMasterId r:id="rId20"/>
  </p:notesMasterIdLst>
  <p:handoutMasterIdLst>
    <p:handoutMasterId r:id="rId21"/>
  </p:handoutMasterIdLst>
  <p:sldIdLst>
    <p:sldId id="791" r:id="rId6"/>
    <p:sldId id="837" r:id="rId7"/>
    <p:sldId id="849" r:id="rId8"/>
    <p:sldId id="850" r:id="rId9"/>
    <p:sldId id="851" r:id="rId10"/>
    <p:sldId id="852" r:id="rId11"/>
    <p:sldId id="853" r:id="rId12"/>
    <p:sldId id="855" r:id="rId13"/>
    <p:sldId id="857" r:id="rId14"/>
    <p:sldId id="856" r:id="rId15"/>
    <p:sldId id="854" r:id="rId16"/>
    <p:sldId id="858" r:id="rId17"/>
    <p:sldId id="859" r:id="rId18"/>
    <p:sldId id="804" r:id="rId19"/>
  </p:sldIdLst>
  <p:sldSz cx="9144000" cy="57134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6600"/>
    <a:srgbClr val="FF0000"/>
    <a:srgbClr val="FFFF00"/>
    <a:srgbClr val="000000"/>
    <a:srgbClr val="CCFFFF"/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3993" autoAdjust="0"/>
  </p:normalViewPr>
  <p:slideViewPr>
    <p:cSldViewPr>
      <p:cViewPr varScale="1">
        <p:scale>
          <a:sx n="90" d="100"/>
          <a:sy n="90" d="100"/>
        </p:scale>
        <p:origin x="996" y="9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36F7747-ED77-4399-BEBA-CD101DFFDF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999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9595125-EFB3-40B5-8026-90E54B461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237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66443AE-1B3B-460A-9D2C-DA246A3541AF}" type="slidenum">
              <a:rPr lang="en-US" altLang="zh-CN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8553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66443AE-1B3B-460A-9D2C-DA246A3541AF}" type="slidenum">
              <a:rPr lang="en-US" altLang="zh-CN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307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95125-EFB3-40B5-8026-90E54B461F8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053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95125-EFB3-40B5-8026-90E54B461F8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79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95125-EFB3-40B5-8026-90E54B461F8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922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58312F7-CAA8-47AC-A996-D8E385C4B10B}" type="slidenum">
              <a:rPr lang="en-US" altLang="zh-CN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9146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66443AE-1B3B-460A-9D2C-DA246A3541AF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0837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95125-EFB3-40B5-8026-90E54B461F8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65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95125-EFB3-40B5-8026-90E54B461F8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8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95125-EFB3-40B5-8026-90E54B461F8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10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95125-EFB3-40B5-8026-90E54B461F8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92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95125-EFB3-40B5-8026-90E54B461F8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08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66443AE-1B3B-460A-9D2C-DA246A3541AF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3615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95125-EFB3-40B5-8026-90E54B461F8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31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化交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38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161B1-63DB-43FF-ACEC-26643C76643F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9ECBB-BB14-4A49-8C22-33AD99612C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03"/>
            <a:ext cx="2057400" cy="48749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03"/>
            <a:ext cx="6019800" cy="48749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B92-4035-4F09-9E46-2D5ABAF9C1A8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02A75-945C-4E3F-95BA-F93F46E6CB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9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80"/>
            <a:ext cx="7772400" cy="12246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7601"/>
            <a:ext cx="6400800" cy="146009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133D436-5277-4363-B2DB-D881926D5C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83067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3DB1ED8-A782-4E45-B416-9842E8FEC8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8373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408"/>
            <a:ext cx="7772400" cy="11347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591"/>
            <a:ext cx="7772400" cy="12498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6CF2633-25DE-438A-BBCA-393EF5435A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16723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76850"/>
            <a:ext cx="4032250" cy="4199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876850"/>
            <a:ext cx="4033838" cy="4199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7BD403D2-1422-4D1B-8B69-1D13C1263C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5982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03"/>
            <a:ext cx="8229600" cy="9522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909"/>
            <a:ext cx="4040188" cy="532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1895"/>
            <a:ext cx="4040188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8909"/>
            <a:ext cx="4041775" cy="532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1895"/>
            <a:ext cx="4041775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78D4F1C-2F3F-4C48-B1DF-6AA1D70DF4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6848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6E503457-47C7-4C67-9F2C-97B7489EC7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42330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97AFC3A4-295C-444A-BCA7-1CAD8EDE2F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801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486"/>
            <a:ext cx="3008313" cy="9681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484"/>
            <a:ext cx="5111750" cy="4876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85"/>
            <a:ext cx="3008313" cy="39081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97DBDD7-0104-4B12-A060-A5201E571F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1168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87E38-8E56-4C97-BA7E-CA028A2B8BF5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EC381-10AF-4DC2-8463-BEF3C89E8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59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398"/>
            <a:ext cx="5486400" cy="4721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507"/>
            <a:ext cx="5486400" cy="3428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1540"/>
            <a:ext cx="5486400" cy="670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456052D-A67E-4061-8C7F-DA285E24C7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11467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E080749D-63CB-4B69-A13F-0849E16D83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7967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8551"/>
            <a:ext cx="2057400" cy="489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8551"/>
            <a:ext cx="6019800" cy="489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E3271ABF-2C28-49A8-A12E-44538718D8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2235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78551"/>
            <a:ext cx="8229600" cy="489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405C5B80-F6BF-465C-922C-2C02EB411C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69138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80"/>
            <a:ext cx="7772400" cy="12246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7601"/>
            <a:ext cx="6400800" cy="146009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9EFA62E2-3972-473B-9ED6-7F00FD2F96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2632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BF729F0-4AFB-48F3-8115-74E963E01D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95143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408"/>
            <a:ext cx="7772400" cy="11347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591"/>
            <a:ext cx="7772400" cy="12498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89DE6B5-CB37-4E70-8338-C83AB4ADEE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95795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76850"/>
            <a:ext cx="4032250" cy="4199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876850"/>
            <a:ext cx="4033838" cy="4199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64FC780A-C052-44EC-A0DC-BF71155E9B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7600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03"/>
            <a:ext cx="8229600" cy="9522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909"/>
            <a:ext cx="4040188" cy="532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1895"/>
            <a:ext cx="4040188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8909"/>
            <a:ext cx="4041775" cy="532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1895"/>
            <a:ext cx="4041775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F947C4B-9723-443B-8F98-F4ACCBB73C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42314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5CD7F0D-A41A-4A1B-BA97-9E316B44A6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664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398"/>
            <a:ext cx="7772400" cy="11347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589"/>
            <a:ext cx="7772400" cy="12498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75E4B-B050-418C-BB9A-EBACE2F1EC88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67BD2-8F99-45AF-A3CE-E6236920F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98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4894602B-A42A-44C0-A801-347F3A486A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09909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486"/>
            <a:ext cx="3008313" cy="9681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484"/>
            <a:ext cx="5111750" cy="4876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85"/>
            <a:ext cx="3008313" cy="39081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E4BFF9-AB5E-435B-BF7A-D68ADD7ACA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87153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398"/>
            <a:ext cx="5486400" cy="4721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507"/>
            <a:ext cx="5486400" cy="3428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1540"/>
            <a:ext cx="5486400" cy="670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E6FE82-A804-4FD3-950C-915E09E3E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19399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278AEBA-8D16-4E19-8541-C027BE5CF7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86351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8551"/>
            <a:ext cx="2057400" cy="489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8551"/>
            <a:ext cx="6019800" cy="489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7E3C103-2873-48C4-AA0B-A876F86B2B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513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78551"/>
            <a:ext cx="8229600" cy="489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DACAE222-6E6F-4B5F-AE18-52C0F37250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93385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68"/>
            <a:ext cx="7772400" cy="12246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7601"/>
            <a:ext cx="6400800" cy="146009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512587B-BFC7-45F0-800E-146BFFE2E5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50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58C6FA0-CEB9-4634-9A89-1CB5F4A43C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664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398"/>
            <a:ext cx="7772400" cy="11347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589"/>
            <a:ext cx="7772400" cy="124980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64C01A4-B810-4AFA-9C41-23445EA7E7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515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76851"/>
            <a:ext cx="4032250" cy="4199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876851"/>
            <a:ext cx="4033838" cy="4199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2F28C984-613B-4236-83D6-CBB6ECF7C9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24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130"/>
            <a:ext cx="4038600" cy="377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130"/>
            <a:ext cx="4038600" cy="377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75377-5B96-4B26-BB4A-90CA621B5443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5324C-AABA-49BD-BFCE-BDD5B54CD7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203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02"/>
            <a:ext cx="8229600" cy="9522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906"/>
            <a:ext cx="4040188" cy="532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1892"/>
            <a:ext cx="4040188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8906"/>
            <a:ext cx="4041775" cy="532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1892"/>
            <a:ext cx="4041775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951120-C466-45D8-9BC9-9BE9EB50CC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7500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D40FAF07-50EC-455C-BBA6-4D99A4CD7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6722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E4F56E-0F72-45B1-B438-14DBA55C54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8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2" y="227480"/>
            <a:ext cx="3008313" cy="9681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484"/>
            <a:ext cx="5111750" cy="4876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2" y="1195592"/>
            <a:ext cx="3008313" cy="39081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370969-46BF-4B80-B02E-C61805DD93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0104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389"/>
            <a:ext cx="5486400" cy="4721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504"/>
            <a:ext cx="5486400" cy="3428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1545"/>
            <a:ext cx="5486400" cy="67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90364751-0CDD-44CD-B1FD-D8BD0C0747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5748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6CC72C5C-E761-4BFC-8318-275EEE63DF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1596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8545"/>
            <a:ext cx="2057400" cy="489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8545"/>
            <a:ext cx="6019800" cy="489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9469380-C5E9-43F9-9605-D2B44619E4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9394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78545"/>
            <a:ext cx="8229600" cy="489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E41D43CE-6EDB-485F-B08F-8E18A83B75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9066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B1C6099-1888-42F1-8A1A-0B92238202AA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D4899-E3A1-4067-A778-EC4B3A1F66CF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6270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7412"/>
            <a:ext cx="5562600" cy="6983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130"/>
            <a:ext cx="8229600" cy="37705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E63D92E-EC81-4F4D-A39A-B68217D987C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D4899-E3A1-4067-A778-EC4B3A1F66CF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027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906"/>
            <a:ext cx="4040188" cy="53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1892"/>
            <a:ext cx="4040188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8906"/>
            <a:ext cx="4041775" cy="53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1892"/>
            <a:ext cx="4041775" cy="32918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B2D15-56B9-485A-BD2F-7E952F71F7DD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C9612-DDC1-43A1-9B4A-0F2ECE7C00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4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/>
          <p:cNvSpPr>
            <a:spLocks noChangeArrowheads="1"/>
          </p:cNvSpPr>
          <p:nvPr userDrawn="1"/>
        </p:nvSpPr>
        <p:spPr bwMode="auto">
          <a:xfrm>
            <a:off x="250825" y="277813"/>
            <a:ext cx="8642350" cy="5157787"/>
          </a:xfrm>
          <a:prstGeom prst="roundRect">
            <a:avLst>
              <a:gd name="adj" fmla="val 6130"/>
            </a:avLst>
          </a:prstGeom>
          <a:solidFill>
            <a:srgbClr val="F3B915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3" name="Picture 7" descr="sina-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897063"/>
            <a:ext cx="3960813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00048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ABAEB-1EA9-4710-8224-9503CA7E3D30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969B1-1B31-4668-92E4-3457F6E7AB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63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479"/>
            <a:ext cx="3008313" cy="9681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480"/>
            <a:ext cx="5111750" cy="4876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586"/>
            <a:ext cx="3008313" cy="39081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3E6-4CB9-45AF-86DA-D212442175AF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C5C8C-A1BB-4BCA-AFEE-923C700F3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390"/>
            <a:ext cx="5486400" cy="4721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504"/>
            <a:ext cx="5486400" cy="342804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1540"/>
            <a:ext cx="5486400" cy="670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FCAE-43FB-44F2-972B-90E194A210FF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11D8B-E166-4F4A-B491-8B37208CB5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3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5900"/>
            <a:ext cx="2133600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0E343B-62B6-4909-A296-9FE14DAE62A5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5900"/>
            <a:ext cx="2895600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5900"/>
            <a:ext cx="2133600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390137-830F-4068-B4F4-2CF20CC013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70" r:id="rId1"/>
    <p:sldLayoutId id="2147489023" r:id="rId2"/>
    <p:sldLayoutId id="2147489024" r:id="rId3"/>
    <p:sldLayoutId id="2147489025" r:id="rId4"/>
    <p:sldLayoutId id="2147489026" r:id="rId5"/>
    <p:sldLayoutId id="2147489027" r:id="rId6"/>
    <p:sldLayoutId id="2147489071" r:id="rId7"/>
    <p:sldLayoutId id="2147489028" r:id="rId8"/>
    <p:sldLayoutId id="2147489029" r:id="rId9"/>
    <p:sldLayoutId id="2147489030" r:id="rId10"/>
    <p:sldLayoutId id="21474890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77800"/>
            <a:ext cx="8229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876300"/>
            <a:ext cx="8218488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14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5435600"/>
            <a:ext cx="1439862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b="1">
                <a:solidFill>
                  <a:srgbClr val="80808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4516D26B-93DE-4840-8138-BB37AF69E9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32" r:id="rId1"/>
    <p:sldLayoutId id="2147489033" r:id="rId2"/>
    <p:sldLayoutId id="2147489034" r:id="rId3"/>
    <p:sldLayoutId id="2147489035" r:id="rId4"/>
    <p:sldLayoutId id="2147489036" r:id="rId5"/>
    <p:sldLayoutId id="2147489037" r:id="rId6"/>
    <p:sldLayoutId id="2147489038" r:id="rId7"/>
    <p:sldLayoutId id="2147489039" r:id="rId8"/>
    <p:sldLayoutId id="2147489040" r:id="rId9"/>
    <p:sldLayoutId id="2147489041" r:id="rId10"/>
    <p:sldLayoutId id="2147489042" r:id="rId11"/>
    <p:sldLayoutId id="214748904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77800"/>
            <a:ext cx="8229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876300"/>
            <a:ext cx="8218488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14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5435600"/>
            <a:ext cx="1439862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b="1">
                <a:solidFill>
                  <a:srgbClr val="80808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77464ED5-2C66-4CE9-866E-3C30584D6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44" r:id="rId1"/>
    <p:sldLayoutId id="2147489045" r:id="rId2"/>
    <p:sldLayoutId id="2147489046" r:id="rId3"/>
    <p:sldLayoutId id="2147489047" r:id="rId4"/>
    <p:sldLayoutId id="2147489048" r:id="rId5"/>
    <p:sldLayoutId id="2147489049" r:id="rId6"/>
    <p:sldLayoutId id="2147489050" r:id="rId7"/>
    <p:sldLayoutId id="2147489051" r:id="rId8"/>
    <p:sldLayoutId id="2147489052" r:id="rId9"/>
    <p:sldLayoutId id="2147489053" r:id="rId10"/>
    <p:sldLayoutId id="2147489054" r:id="rId11"/>
    <p:sldLayoutId id="214748905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77800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876300"/>
            <a:ext cx="821848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14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5437188"/>
            <a:ext cx="1439862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b="1">
                <a:solidFill>
                  <a:srgbClr val="808080"/>
                </a:solidFill>
                <a:latin typeface="黑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4E71520-B242-40B2-9432-CB833B0335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56" r:id="rId1"/>
    <p:sldLayoutId id="2147489057" r:id="rId2"/>
    <p:sldLayoutId id="2147489058" r:id="rId3"/>
    <p:sldLayoutId id="2147489059" r:id="rId4"/>
    <p:sldLayoutId id="2147489060" r:id="rId5"/>
    <p:sldLayoutId id="2147489061" r:id="rId6"/>
    <p:sldLayoutId id="2147489062" r:id="rId7"/>
    <p:sldLayoutId id="2147489063" r:id="rId8"/>
    <p:sldLayoutId id="2147489064" r:id="rId9"/>
    <p:sldLayoutId id="2147489065" r:id="rId10"/>
    <p:sldLayoutId id="2147489066" r:id="rId11"/>
    <p:sldLayoutId id="214748906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17500"/>
            <a:ext cx="55626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253038"/>
            <a:ext cx="2133600" cy="3968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ea typeface="华文细黑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C3432EDA-F3C2-4E64-AEB1-8FA968FCD72B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3935413"/>
            <a:ext cx="2133600" cy="3968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547D4899-E3A1-4067-A778-EC4B3A1F66CF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2238"/>
            <a:ext cx="2895600" cy="3968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68" r:id="rId1"/>
    <p:sldLayoutId id="2147489069" r:id="rId2"/>
    <p:sldLayoutId id="2147489072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20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6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4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4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liyun.com/price/product?spm=5176.doc48272.2.5.DvE9VA#/oss/detail" TargetMode="External"/><Relationship Id="rId4" Type="http://schemas.openxmlformats.org/officeDocument/2006/relationships/hyperlink" Target="https://www.alibabacloud.com/zh/product/cdn#pric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088" y="1658938"/>
            <a:ext cx="7772400" cy="2349896"/>
          </a:xfrm>
        </p:spPr>
        <p:txBody>
          <a:bodyPr/>
          <a:lstStyle/>
          <a:p>
            <a:pPr algn="l"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生鲜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港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资讯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线上平台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 -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文件服务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(CDN+OSS)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转型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1" y="5304978"/>
            <a:ext cx="2502677" cy="21602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43994" y="3072730"/>
            <a:ext cx="5548313" cy="504056"/>
            <a:chOff x="1648530" y="1560562"/>
            <a:chExt cx="5548313" cy="504056"/>
          </a:xfrm>
        </p:grpSpPr>
        <p:grpSp>
          <p:nvGrpSpPr>
            <p:cNvPr id="4" name="Group 112"/>
            <p:cNvGrpSpPr>
              <a:grpSpLocks/>
            </p:cNvGrpSpPr>
            <p:nvPr/>
          </p:nvGrpSpPr>
          <p:grpSpPr bwMode="auto">
            <a:xfrm>
              <a:off x="1648530" y="1560562"/>
              <a:ext cx="5548313" cy="504056"/>
              <a:chOff x="340" y="665"/>
              <a:chExt cx="1361" cy="316"/>
            </a:xfrm>
          </p:grpSpPr>
          <p:sp>
            <p:nvSpPr>
              <p:cNvPr id="5" name="AutoShape 113"/>
              <p:cNvSpPr>
                <a:spLocks noChangeArrowheads="1"/>
              </p:cNvSpPr>
              <p:nvPr/>
            </p:nvSpPr>
            <p:spPr bwMode="auto">
              <a:xfrm>
                <a:off x="340" y="665"/>
                <a:ext cx="1361" cy="316"/>
              </a:xfrm>
              <a:prstGeom prst="roundRect">
                <a:avLst>
                  <a:gd name="adj" fmla="val 28167"/>
                </a:avLst>
              </a:prstGeom>
              <a:gradFill rotWithShape="1">
                <a:gsLst>
                  <a:gs pos="0">
                    <a:srgbClr val="1A558A"/>
                  </a:gs>
                  <a:gs pos="50000">
                    <a:srgbClr val="43A7E5"/>
                  </a:gs>
                  <a:gs pos="100000">
                    <a:srgbClr val="1A558A"/>
                  </a:gs>
                </a:gsLst>
                <a:lin ang="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  <a:effectLst>
                <a:prstShdw prst="shdw17" dist="35921" dir="2700000">
                  <a:srgbClr val="1B83C3">
                    <a:alpha val="50000"/>
                  </a:srgbClr>
                </a:prst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3.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费用</a:t>
                </a:r>
                <a:r>
                  <a:rPr lang="zh-CN" altLang="en-US" sz="18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说明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AutoShape 114"/>
              <p:cNvSpPr>
                <a:spLocks noChangeArrowheads="1"/>
              </p:cNvSpPr>
              <p:nvPr/>
            </p:nvSpPr>
            <p:spPr bwMode="auto">
              <a:xfrm>
                <a:off x="367" y="668"/>
                <a:ext cx="1306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BEEFF">
                      <a:alpha val="40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2402703" y="1610819"/>
              <a:ext cx="35933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41955" y="1586024"/>
            <a:ext cx="5548313" cy="782854"/>
            <a:chOff x="1646491" y="2318705"/>
            <a:chExt cx="5548313" cy="782854"/>
          </a:xfrm>
        </p:grpSpPr>
        <p:grpSp>
          <p:nvGrpSpPr>
            <p:cNvPr id="8" name="Group 112"/>
            <p:cNvGrpSpPr>
              <a:grpSpLocks/>
            </p:cNvGrpSpPr>
            <p:nvPr/>
          </p:nvGrpSpPr>
          <p:grpSpPr bwMode="auto">
            <a:xfrm>
              <a:off x="1646491" y="2318705"/>
              <a:ext cx="5548313" cy="504056"/>
              <a:chOff x="340" y="665"/>
              <a:chExt cx="1361" cy="316"/>
            </a:xfrm>
            <a:solidFill>
              <a:schemeClr val="bg1">
                <a:lumMod val="85000"/>
              </a:schemeClr>
            </a:solidFill>
          </p:grpSpPr>
          <p:sp>
            <p:nvSpPr>
              <p:cNvPr id="9" name="AutoShape 113"/>
              <p:cNvSpPr>
                <a:spLocks noChangeArrowheads="1"/>
              </p:cNvSpPr>
              <p:nvPr/>
            </p:nvSpPr>
            <p:spPr bwMode="auto">
              <a:xfrm>
                <a:off x="340" y="665"/>
                <a:ext cx="1361" cy="316"/>
              </a:xfrm>
              <a:prstGeom prst="roundRect">
                <a:avLst>
                  <a:gd name="adj" fmla="val 28167"/>
                </a:avLst>
              </a:prstGeom>
              <a:grpFill/>
              <a:ln w="19050">
                <a:solidFill>
                  <a:srgbClr val="FFFFFF"/>
                </a:solidFill>
                <a:round/>
                <a:headEnd/>
                <a:tailEnd/>
              </a:ln>
              <a:effectLst>
                <a:prstShdw prst="shdw17" dist="35921" dir="2700000">
                  <a:srgbClr val="1B83C3">
                    <a:alpha val="50000"/>
                  </a:srgbClr>
                </a:prst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AutoShape 114"/>
              <p:cNvSpPr>
                <a:spLocks noChangeArrowheads="1"/>
              </p:cNvSpPr>
              <p:nvPr/>
            </p:nvSpPr>
            <p:spPr bwMode="auto">
              <a:xfrm>
                <a:off x="367" y="668"/>
                <a:ext cx="1306" cy="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412200" y="2393673"/>
              <a:ext cx="41040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转型前后</a:t>
              </a:r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dirty="0">
                  <a:solidFill>
                    <a:schemeClr val="bg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</a:br>
              <a:endParaRPr lang="zh-CN" altLang="en-US" dirty="0"/>
            </a:p>
          </p:txBody>
        </p:sp>
      </p:grpSp>
      <p:sp>
        <p:nvSpPr>
          <p:cNvPr id="13" name="AutoShape 113"/>
          <p:cNvSpPr>
            <a:spLocks noChangeArrowheads="1"/>
          </p:cNvSpPr>
          <p:nvPr/>
        </p:nvSpPr>
        <p:spPr bwMode="auto">
          <a:xfrm>
            <a:off x="1646492" y="2352650"/>
            <a:ext cx="5583856" cy="504056"/>
          </a:xfrm>
          <a:prstGeom prst="roundRect">
            <a:avLst>
              <a:gd name="adj" fmla="val 28167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prstShdw prst="shdw17" dist="35921" dir="2700000">
              <a:srgbClr val="1B83C3">
                <a:alpha val="50000"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实施细节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7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501650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.1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71500" y="912813"/>
            <a:ext cx="78486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20" y="1058518"/>
            <a:ext cx="6923809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501650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.1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71500" y="912813"/>
            <a:ext cx="78486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57" y="1056506"/>
            <a:ext cx="7057143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501650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.2.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费用说明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详细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71500" y="912813"/>
            <a:ext cx="78486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1500" y="1128514"/>
            <a:ext cx="7848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CDN</a:t>
            </a:r>
            <a:r>
              <a:rPr lang="zh-CN" altLang="en-US" dirty="0" smtClean="0"/>
              <a:t>费用详细</a:t>
            </a:r>
            <a:endParaRPr lang="en-US" altLang="zh-CN" dirty="0" smtClean="0"/>
          </a:p>
          <a:p>
            <a:r>
              <a:rPr lang="zh-CN" altLang="en-US" dirty="0"/>
              <a:t>按流量计费 或 按日带宽峰值计费</a:t>
            </a:r>
            <a:r>
              <a:rPr lang="zh-CN" altLang="en-US" dirty="0" smtClean="0"/>
              <a:t>。目前默认为</a:t>
            </a:r>
            <a:r>
              <a:rPr lang="zh-CN" altLang="en-US" dirty="0"/>
              <a:t>按流量</a:t>
            </a:r>
            <a:r>
              <a:rPr lang="zh-CN" altLang="en-US" dirty="0" smtClean="0"/>
              <a:t>计费。</a:t>
            </a:r>
            <a:endParaRPr lang="en-US" altLang="zh-CN" dirty="0" smtClean="0"/>
          </a:p>
          <a:p>
            <a:r>
              <a:rPr lang="zh-CN" altLang="en-US" dirty="0" smtClean="0"/>
              <a:t>具体计费参照下方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www.alibabacloud.com/zh/product/cdn#pricing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OSS</a:t>
            </a:r>
            <a:r>
              <a:rPr lang="zh-CN" altLang="en-US" dirty="0" smtClean="0"/>
              <a:t>费用详细</a:t>
            </a:r>
            <a:endParaRPr lang="en-US" altLang="zh-CN" dirty="0" smtClean="0"/>
          </a:p>
          <a:p>
            <a:r>
              <a:rPr lang="en-US" altLang="zh-CN" dirty="0"/>
              <a:t>OSS</a:t>
            </a:r>
            <a:r>
              <a:rPr lang="zh-CN" altLang="en-US" dirty="0"/>
              <a:t>服务提供按量付费和包年包月（资源包）两种计费</a:t>
            </a:r>
            <a:r>
              <a:rPr lang="zh-CN" altLang="en-US" dirty="0" smtClean="0"/>
              <a:t>模式。目前默认为</a:t>
            </a:r>
            <a:r>
              <a:rPr lang="zh-CN" altLang="en-US" dirty="0"/>
              <a:t>按</a:t>
            </a:r>
            <a:r>
              <a:rPr lang="zh-CN" altLang="en-US" dirty="0" smtClean="0"/>
              <a:t>量付费。目前通过</a:t>
            </a:r>
            <a:r>
              <a:rPr lang="en-US" altLang="zh-CN" dirty="0" smtClean="0"/>
              <a:t>ECS</a:t>
            </a:r>
            <a:r>
              <a:rPr lang="zh-CN" altLang="en-US" dirty="0" smtClean="0"/>
              <a:t>服务器向</a:t>
            </a:r>
            <a:r>
              <a:rPr lang="en-US" altLang="zh-CN" dirty="0" smtClean="0"/>
              <a:t>OSS</a:t>
            </a:r>
            <a:r>
              <a:rPr lang="zh-CN" altLang="en-US" dirty="0" smtClean="0"/>
              <a:t>服务器上传文件按内网模式，避免了</a:t>
            </a:r>
            <a:r>
              <a:rPr lang="en-US" altLang="zh-CN" dirty="0" smtClean="0"/>
              <a:t>OSS</a:t>
            </a:r>
            <a:r>
              <a:rPr lang="zh-CN" altLang="en-US" dirty="0" smtClean="0"/>
              <a:t>的流量费用，但是今后如果需要从客户端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上传文件，则按外网模式，需要</a:t>
            </a:r>
            <a:r>
              <a:rPr lang="en-US" altLang="zh-CN" dirty="0" smtClean="0"/>
              <a:t>OSS</a:t>
            </a:r>
            <a:r>
              <a:rPr lang="zh-CN" altLang="en-US" dirty="0" smtClean="0"/>
              <a:t>的流量费用。</a:t>
            </a:r>
            <a:endParaRPr lang="en-US" altLang="zh-CN" dirty="0" smtClean="0"/>
          </a:p>
          <a:p>
            <a:r>
              <a:rPr lang="zh-CN" altLang="en-US" dirty="0" smtClean="0"/>
              <a:t>具体计费参照下方</a:t>
            </a:r>
            <a:r>
              <a:rPr lang="en-US" altLang="zh-CN" dirty="0" smtClean="0"/>
              <a:t>Link:</a:t>
            </a:r>
          </a:p>
          <a:p>
            <a:r>
              <a:rPr lang="en-US" altLang="zh-CN" dirty="0">
                <a:hlinkClick r:id="rId5"/>
              </a:rPr>
              <a:t>https://www.aliyun.com/price/product?spm=5176.doc48272.2.5.DvE9VA#/</a:t>
            </a:r>
            <a:r>
              <a:rPr lang="en-US" altLang="zh-CN" dirty="0" smtClean="0">
                <a:hlinkClick r:id="rId5"/>
              </a:rPr>
              <a:t>oss/detail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70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3808" y="2280642"/>
            <a:ext cx="3960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Font typeface="Arial" pitchFamily="34" charset="0"/>
              <a:buNone/>
              <a:defRPr/>
            </a:pPr>
            <a:r>
              <a:rPr lang="zh-CN" altLang="en-US" sz="4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谢谢各位！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43663" y="4656138"/>
            <a:ext cx="11223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焦军康</a:t>
            </a:r>
            <a:endParaRPr lang="en-US" altLang="zh-CN" sz="16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QQ 502086</a:t>
            </a:r>
            <a:endParaRPr lang="zh-CN" altLang="en-US" sz="16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1648530" y="1560562"/>
            <a:ext cx="5548313" cy="504056"/>
            <a:chOff x="340" y="665"/>
            <a:chExt cx="1361" cy="316"/>
          </a:xfrm>
        </p:grpSpPr>
        <p:sp>
          <p:nvSpPr>
            <p:cNvPr id="5" name="AutoShape 113"/>
            <p:cNvSpPr>
              <a:spLocks noChangeArrowheads="1"/>
            </p:cNvSpPr>
            <p:nvPr/>
          </p:nvSpPr>
          <p:spPr bwMode="auto">
            <a:xfrm>
              <a:off x="340" y="665"/>
              <a:ext cx="1361" cy="316"/>
            </a:xfrm>
            <a:prstGeom prst="roundRect">
              <a:avLst>
                <a:gd name="adj" fmla="val 28167"/>
              </a:avLst>
            </a:prstGeom>
            <a:gradFill rotWithShape="1">
              <a:gsLst>
                <a:gs pos="0">
                  <a:srgbClr val="1A558A"/>
                </a:gs>
                <a:gs pos="50000">
                  <a:srgbClr val="43A7E5"/>
                </a:gs>
                <a:gs pos="100000">
                  <a:srgbClr val="1A558A"/>
                </a:gs>
              </a:gsLst>
              <a:lin ang="0" scaled="1"/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prstShdw prst="shdw17" dist="35921" dir="2700000">
                <a:srgbClr val="1B83C3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AutoShape 114"/>
            <p:cNvSpPr>
              <a:spLocks noChangeArrowheads="1"/>
            </p:cNvSpPr>
            <p:nvPr/>
          </p:nvSpPr>
          <p:spPr bwMode="auto">
            <a:xfrm>
              <a:off x="367" y="668"/>
              <a:ext cx="1306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EEFF">
                    <a:alpha val="40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02703" y="1610819"/>
            <a:ext cx="3593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转型前后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grpSp>
        <p:nvGrpSpPr>
          <p:cNvPr id="8" name="Group 112"/>
          <p:cNvGrpSpPr>
            <a:grpSpLocks/>
          </p:cNvGrpSpPr>
          <p:nvPr/>
        </p:nvGrpSpPr>
        <p:grpSpPr bwMode="auto">
          <a:xfrm>
            <a:off x="1646491" y="2318705"/>
            <a:ext cx="5548313" cy="504056"/>
            <a:chOff x="340" y="665"/>
            <a:chExt cx="1361" cy="316"/>
          </a:xfrm>
          <a:solidFill>
            <a:schemeClr val="bg1">
              <a:lumMod val="85000"/>
            </a:schemeClr>
          </a:solidFill>
        </p:grpSpPr>
        <p:sp>
          <p:nvSpPr>
            <p:cNvPr id="9" name="AutoShape 113"/>
            <p:cNvSpPr>
              <a:spLocks noChangeArrowheads="1"/>
            </p:cNvSpPr>
            <p:nvPr/>
          </p:nvSpPr>
          <p:spPr bwMode="auto">
            <a:xfrm>
              <a:off x="340" y="665"/>
              <a:ext cx="1361" cy="316"/>
            </a:xfrm>
            <a:prstGeom prst="roundRect">
              <a:avLst>
                <a:gd name="adj" fmla="val 28167"/>
              </a:avLst>
            </a:prstGeom>
            <a:grpFill/>
            <a:ln w="19050">
              <a:solidFill>
                <a:srgbClr val="FFFFFF"/>
              </a:solidFill>
              <a:round/>
              <a:headEnd/>
              <a:tailEnd/>
            </a:ln>
            <a:effectLst>
              <a:prstShdw prst="shdw17" dist="35921" dir="2700000">
                <a:srgbClr val="1B83C3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114"/>
            <p:cNvSpPr>
              <a:spLocks noChangeArrowheads="1"/>
            </p:cNvSpPr>
            <p:nvPr/>
          </p:nvSpPr>
          <p:spPr bwMode="auto">
            <a:xfrm>
              <a:off x="367" y="668"/>
              <a:ext cx="1306" cy="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12200" y="2393673"/>
            <a:ext cx="4104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实施细节</a:t>
            </a:r>
            <a:endParaRPr lang="zh-CN" altLang="en-US" dirty="0"/>
          </a:p>
        </p:txBody>
      </p:sp>
      <p:sp>
        <p:nvSpPr>
          <p:cNvPr id="13" name="AutoShape 113"/>
          <p:cNvSpPr>
            <a:spLocks noChangeArrowheads="1"/>
          </p:cNvSpPr>
          <p:nvPr/>
        </p:nvSpPr>
        <p:spPr bwMode="auto">
          <a:xfrm>
            <a:off x="1646492" y="3072730"/>
            <a:ext cx="5583856" cy="504056"/>
          </a:xfrm>
          <a:prstGeom prst="roundRect">
            <a:avLst>
              <a:gd name="adj" fmla="val 28167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prstShdw prst="shdw17" dist="35921" dir="2700000">
              <a:srgbClr val="1B83C3">
                <a:alpha val="50000"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费用说明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501650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转型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71500" y="912813"/>
            <a:ext cx="78486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056506"/>
            <a:ext cx="6636185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501650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转型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71500" y="912813"/>
            <a:ext cx="78486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073383"/>
            <a:ext cx="6840760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501650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转型后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71500" y="912813"/>
            <a:ext cx="78486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073383"/>
            <a:ext cx="6624736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501650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1. 2.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转型后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71500" y="912813"/>
            <a:ext cx="78486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128514"/>
            <a:ext cx="6552728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501650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转型前后对比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71500" y="912813"/>
            <a:ext cx="78486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056507"/>
            <a:ext cx="5590476" cy="3240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5167" y="4433331"/>
            <a:ext cx="7099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去除两台文件服务器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开通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OSS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CNAME</a:t>
            </a:r>
            <a:r>
              <a:rPr lang="zh-CN" altLang="en-US" dirty="0" smtClean="0"/>
              <a:t>域名，连接</a:t>
            </a:r>
            <a:r>
              <a:rPr lang="en-US" altLang="zh-CN" dirty="0" smtClean="0"/>
              <a:t>CDN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0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43994" y="2314587"/>
            <a:ext cx="5548313" cy="504056"/>
            <a:chOff x="1648530" y="1560562"/>
            <a:chExt cx="5548313" cy="504056"/>
          </a:xfrm>
        </p:grpSpPr>
        <p:grpSp>
          <p:nvGrpSpPr>
            <p:cNvPr id="4" name="Group 112"/>
            <p:cNvGrpSpPr>
              <a:grpSpLocks/>
            </p:cNvGrpSpPr>
            <p:nvPr/>
          </p:nvGrpSpPr>
          <p:grpSpPr bwMode="auto">
            <a:xfrm>
              <a:off x="1648530" y="1560562"/>
              <a:ext cx="5548313" cy="504056"/>
              <a:chOff x="340" y="665"/>
              <a:chExt cx="1361" cy="316"/>
            </a:xfrm>
          </p:grpSpPr>
          <p:sp>
            <p:nvSpPr>
              <p:cNvPr id="5" name="AutoShape 113"/>
              <p:cNvSpPr>
                <a:spLocks noChangeArrowheads="1"/>
              </p:cNvSpPr>
              <p:nvPr/>
            </p:nvSpPr>
            <p:spPr bwMode="auto">
              <a:xfrm>
                <a:off x="340" y="665"/>
                <a:ext cx="1361" cy="316"/>
              </a:xfrm>
              <a:prstGeom prst="roundRect">
                <a:avLst>
                  <a:gd name="adj" fmla="val 28167"/>
                </a:avLst>
              </a:prstGeom>
              <a:gradFill rotWithShape="1">
                <a:gsLst>
                  <a:gs pos="0">
                    <a:srgbClr val="1A558A"/>
                  </a:gs>
                  <a:gs pos="50000">
                    <a:srgbClr val="43A7E5"/>
                  </a:gs>
                  <a:gs pos="100000">
                    <a:srgbClr val="1A558A"/>
                  </a:gs>
                </a:gsLst>
                <a:lin ang="0" scaled="1"/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  <a:effectLst>
                <a:prstShdw prst="shdw17" dist="35921" dir="2700000">
                  <a:srgbClr val="1B83C3">
                    <a:alpha val="50000"/>
                  </a:srgbClr>
                </a:prst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2.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实施细节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AutoShape 114"/>
              <p:cNvSpPr>
                <a:spLocks noChangeArrowheads="1"/>
              </p:cNvSpPr>
              <p:nvPr/>
            </p:nvSpPr>
            <p:spPr bwMode="auto">
              <a:xfrm>
                <a:off x="367" y="668"/>
                <a:ext cx="1306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BEEFF">
                      <a:alpha val="40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2402703" y="1610819"/>
              <a:ext cx="35933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41955" y="1586024"/>
            <a:ext cx="5548313" cy="782854"/>
            <a:chOff x="1646491" y="2318705"/>
            <a:chExt cx="5548313" cy="782854"/>
          </a:xfrm>
        </p:grpSpPr>
        <p:grpSp>
          <p:nvGrpSpPr>
            <p:cNvPr id="8" name="Group 112"/>
            <p:cNvGrpSpPr>
              <a:grpSpLocks/>
            </p:cNvGrpSpPr>
            <p:nvPr/>
          </p:nvGrpSpPr>
          <p:grpSpPr bwMode="auto">
            <a:xfrm>
              <a:off x="1646491" y="2318705"/>
              <a:ext cx="5548313" cy="504056"/>
              <a:chOff x="340" y="665"/>
              <a:chExt cx="1361" cy="316"/>
            </a:xfrm>
            <a:solidFill>
              <a:schemeClr val="bg1">
                <a:lumMod val="85000"/>
              </a:schemeClr>
            </a:solidFill>
          </p:grpSpPr>
          <p:sp>
            <p:nvSpPr>
              <p:cNvPr id="9" name="AutoShape 113"/>
              <p:cNvSpPr>
                <a:spLocks noChangeArrowheads="1"/>
              </p:cNvSpPr>
              <p:nvPr/>
            </p:nvSpPr>
            <p:spPr bwMode="auto">
              <a:xfrm>
                <a:off x="340" y="665"/>
                <a:ext cx="1361" cy="316"/>
              </a:xfrm>
              <a:prstGeom prst="roundRect">
                <a:avLst>
                  <a:gd name="adj" fmla="val 28167"/>
                </a:avLst>
              </a:prstGeom>
              <a:grpFill/>
              <a:ln w="19050">
                <a:solidFill>
                  <a:srgbClr val="FFFFFF"/>
                </a:solidFill>
                <a:round/>
                <a:headEnd/>
                <a:tailEnd/>
              </a:ln>
              <a:effectLst>
                <a:prstShdw prst="shdw17" dist="35921" dir="2700000">
                  <a:srgbClr val="1B83C3">
                    <a:alpha val="50000"/>
                  </a:srgbClr>
                </a:prst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AutoShape 114"/>
              <p:cNvSpPr>
                <a:spLocks noChangeArrowheads="1"/>
              </p:cNvSpPr>
              <p:nvPr/>
            </p:nvSpPr>
            <p:spPr bwMode="auto">
              <a:xfrm>
                <a:off x="367" y="668"/>
                <a:ext cx="1306" cy="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412200" y="2393673"/>
              <a:ext cx="41040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转型前后</a:t>
              </a:r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dirty="0">
                  <a:solidFill>
                    <a:schemeClr val="bg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</a:br>
              <a:endParaRPr lang="zh-CN" altLang="en-US" dirty="0"/>
            </a:p>
          </p:txBody>
        </p:sp>
      </p:grpSp>
      <p:sp>
        <p:nvSpPr>
          <p:cNvPr id="13" name="AutoShape 113"/>
          <p:cNvSpPr>
            <a:spLocks noChangeArrowheads="1"/>
          </p:cNvSpPr>
          <p:nvPr/>
        </p:nvSpPr>
        <p:spPr bwMode="auto">
          <a:xfrm>
            <a:off x="1646492" y="3072730"/>
            <a:ext cx="5583856" cy="504056"/>
          </a:xfrm>
          <a:prstGeom prst="roundRect">
            <a:avLst>
              <a:gd name="adj" fmla="val 28167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prstShdw prst="shdw17" dist="35921" dir="2700000">
              <a:srgbClr val="1B83C3">
                <a:alpha val="50000"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费用说明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66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501650"/>
            <a:ext cx="259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.1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实施细节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71500" y="912813"/>
            <a:ext cx="78486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40" y="304986"/>
            <a:ext cx="1181578" cy="5050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544" y="1342791"/>
            <a:ext cx="81769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开通生鲜港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OSS</a:t>
            </a:r>
            <a:r>
              <a:rPr lang="zh-CN" altLang="en-US" dirty="0" smtClean="0"/>
              <a:t>，配置和设定各项内容。  </a:t>
            </a:r>
            <a:r>
              <a:rPr lang="zh-CN" altLang="en-US" dirty="0" smtClean="0">
                <a:solidFill>
                  <a:srgbClr val="FF0000"/>
                </a:solidFill>
              </a:rPr>
              <a:t>已</a:t>
            </a:r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池永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Java-OSS-SDK</a:t>
            </a:r>
            <a:r>
              <a:rPr lang="zh-CN" altLang="en-US" dirty="0" smtClean="0"/>
              <a:t>，开发上传</a:t>
            </a:r>
            <a:r>
              <a:rPr lang="en-US" altLang="zh-CN" dirty="0" smtClean="0"/>
              <a:t>OSS</a:t>
            </a:r>
            <a:r>
              <a:rPr lang="zh-CN" altLang="en-US" dirty="0" smtClean="0"/>
              <a:t>服务器接口。 </a:t>
            </a:r>
            <a:r>
              <a:rPr lang="zh-CN" altLang="en-US" dirty="0" smtClean="0">
                <a:solidFill>
                  <a:srgbClr val="FF0000"/>
                </a:solidFill>
              </a:rPr>
              <a:t>已完成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池永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修改目前上传代码，切换为上述接口。        </a:t>
            </a:r>
            <a:r>
              <a:rPr lang="zh-CN" altLang="en-US" dirty="0" smtClean="0">
                <a:solidFill>
                  <a:srgbClr val="FF0000"/>
                </a:solidFill>
              </a:rPr>
              <a:t>工作量小，未开始。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修改浏览页面的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，切换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域名。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         </a:t>
            </a:r>
            <a:r>
              <a:rPr lang="zh-CN" altLang="en-US" dirty="0" smtClean="0">
                <a:solidFill>
                  <a:srgbClr val="FF0000"/>
                </a:solidFill>
              </a:rPr>
              <a:t>工作量</a:t>
            </a:r>
            <a:r>
              <a:rPr lang="zh-CN" altLang="en-US" dirty="0">
                <a:solidFill>
                  <a:srgbClr val="FF0000"/>
                </a:solidFill>
              </a:rPr>
              <a:t>小，</a:t>
            </a:r>
            <a:r>
              <a:rPr lang="zh-CN" altLang="en-US" dirty="0" smtClean="0">
                <a:solidFill>
                  <a:srgbClr val="FF0000"/>
                </a:solidFill>
              </a:rPr>
              <a:t>未开始。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将已存的文件从现有的文件服务器人工导入</a:t>
            </a:r>
            <a:r>
              <a:rPr lang="en-US" altLang="zh-CN" dirty="0" smtClean="0"/>
              <a:t>OSS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工作量大，未开始。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87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ordridesign ">
  <a:themeElements>
    <a:clrScheme name="2_nordridesign  11">
      <a:dk1>
        <a:srgbClr val="000000"/>
      </a:dk1>
      <a:lt1>
        <a:srgbClr val="FFFFFF"/>
      </a:lt1>
      <a:dk2>
        <a:srgbClr val="FFFFFF"/>
      </a:dk2>
      <a:lt2>
        <a:srgbClr val="DBF5F9"/>
      </a:lt2>
      <a:accent1>
        <a:srgbClr val="FFFF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FFAA"/>
      </a:accent5>
      <a:accent6>
        <a:srgbClr val="E7B900"/>
      </a:accent6>
      <a:hlink>
        <a:srgbClr val="CCFFFF"/>
      </a:hlink>
      <a:folHlink>
        <a:srgbClr val="FFFFFF"/>
      </a:folHlink>
    </a:clrScheme>
    <a:fontScheme name="2_nordridesign 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 1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2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 3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5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6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8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9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10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11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nordridesign ">
  <a:themeElements>
    <a:clrScheme name="2_nordridesign  11">
      <a:dk1>
        <a:srgbClr val="000000"/>
      </a:dk1>
      <a:lt1>
        <a:srgbClr val="FFFFFF"/>
      </a:lt1>
      <a:dk2>
        <a:srgbClr val="FFFFFF"/>
      </a:dk2>
      <a:lt2>
        <a:srgbClr val="DBF5F9"/>
      </a:lt2>
      <a:accent1>
        <a:srgbClr val="FFFF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FFAA"/>
      </a:accent5>
      <a:accent6>
        <a:srgbClr val="E7B900"/>
      </a:accent6>
      <a:hlink>
        <a:srgbClr val="CCFFFF"/>
      </a:hlink>
      <a:folHlink>
        <a:srgbClr val="FFFFFF"/>
      </a:folHlink>
    </a:clrScheme>
    <a:fontScheme name="2_nordridesign 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 1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2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 3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5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6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8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9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10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11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nordridesign ">
  <a:themeElements>
    <a:clrScheme name="2_nordridesign  11">
      <a:dk1>
        <a:srgbClr val="000000"/>
      </a:dk1>
      <a:lt1>
        <a:srgbClr val="FFFFFF"/>
      </a:lt1>
      <a:dk2>
        <a:srgbClr val="FFFFFF"/>
      </a:dk2>
      <a:lt2>
        <a:srgbClr val="DBF5F9"/>
      </a:lt2>
      <a:accent1>
        <a:srgbClr val="FFFF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FFAA"/>
      </a:accent5>
      <a:accent6>
        <a:srgbClr val="E7B900"/>
      </a:accent6>
      <a:hlink>
        <a:srgbClr val="CCFFFF"/>
      </a:hlink>
      <a:folHlink>
        <a:srgbClr val="FFFFFF"/>
      </a:folHlink>
    </a:clrScheme>
    <a:fontScheme name="2_nordridesign 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 1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2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 3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5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6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8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9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10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 11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1_Blog商业化">
  <a:themeElements>
    <a:clrScheme name="Blog商业化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1_Blog商业化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2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2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Blog商业化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og商业化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og商业化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og商业化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og商业化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og商业化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og商业化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og商业化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og商业化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og商业化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og商业化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og商业化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22996</TotalTime>
  <Words>201</Words>
  <Application>Microsoft Office PowerPoint</Application>
  <PresentationFormat>自定义</PresentationFormat>
  <Paragraphs>60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MS UI Gothic</vt:lpstr>
      <vt:lpstr>黑体</vt:lpstr>
      <vt:lpstr>华文细黑</vt:lpstr>
      <vt:lpstr>宋体</vt:lpstr>
      <vt:lpstr>微软雅黑</vt:lpstr>
      <vt:lpstr>Arial</vt:lpstr>
      <vt:lpstr>Calibri</vt:lpstr>
      <vt:lpstr>Wingdings</vt:lpstr>
      <vt:lpstr>1_Office 主题</vt:lpstr>
      <vt:lpstr>2_nordridesign </vt:lpstr>
      <vt:lpstr>3_nordridesign </vt:lpstr>
      <vt:lpstr>4_nordridesign </vt:lpstr>
      <vt:lpstr>21_Blog商业化</vt:lpstr>
      <vt:lpstr>生鲜港(资讯)线上平台架构     - 文件服务(CDN+OSS)转型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zhum</dc:creator>
  <cp:lastModifiedBy>池永</cp:lastModifiedBy>
  <cp:revision>1389</cp:revision>
  <dcterms:created xsi:type="dcterms:W3CDTF">2009-04-11T14:22:59Z</dcterms:created>
  <dcterms:modified xsi:type="dcterms:W3CDTF">2017-11-15T10:45:14Z</dcterms:modified>
</cp:coreProperties>
</file>