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0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26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F6286-819B-4DE7-2692-770C849EDA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C676E7-5E41-9061-0518-8339C961ED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BEDA86-7533-223E-816E-7CCCE11FB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6858E-D847-4AE7-9D57-F5675775E057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9C6235-8BC7-851C-D49E-E17CD75F1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5AD14-6FD9-41A5-9675-CFCDECC61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7E739-80B1-4C28-8E60-2E4804A41C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007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80696-014B-1169-EF6C-A4EF92F12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A71D33-1607-188F-C6F2-EDEC039D42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BACA8A-53BF-D563-216A-FF9FBC6B7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6858E-D847-4AE7-9D57-F5675775E057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FC24C6-F1FF-2F42-C85B-58A409325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014D3B-C6FF-A730-F254-485875060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7E739-80B1-4C28-8E60-2E4804A41C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431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1B665C-E4D3-DDE7-AD9F-53161A1A82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935631-50B2-8D68-EB4E-943584571F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EB8667-0A01-CE78-81CF-4FCFF8C47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6858E-D847-4AE7-9D57-F5675775E057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3454DA-6373-F934-3AA4-A8E6ACEC8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9747D7-CD96-FBD3-9FEF-71929632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7E739-80B1-4C28-8E60-2E4804A41C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863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33F12-FD3F-AB32-7F9E-C0D648CBB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D8752-F608-AF63-FB33-DE482DD39A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BA8424-1F2C-2875-F8E7-7A40BDB27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6858E-D847-4AE7-9D57-F5675775E057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69C314-594E-5366-8805-C23C418DF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8B789-3953-FC84-4332-1F63FF3D2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7E739-80B1-4C28-8E60-2E4804A41C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285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D4BA1-999A-695F-F445-D661DCE0A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6D3816-EDD4-B05F-4FEE-F3945CCADE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1EE9F7-C3E8-7F7C-AC2F-A2B8D3150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6858E-D847-4AE7-9D57-F5675775E057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798D73-B151-4942-85B5-237918515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483517-0CED-6268-67CA-E04AF76D3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7E739-80B1-4C28-8E60-2E4804A41C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39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FC559-CAC5-1FC2-74CF-6C53219D6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98C234-14AB-DC53-55EA-A5C9F4DD0C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8EB047-B1BE-F69A-1BF4-7D78A975DE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291F6E-2A5A-C685-6271-1C3CD09C2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6858E-D847-4AE7-9D57-F5675775E057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615A2F-586D-8FBD-00CB-6C87F1D5D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5DD77E-C1E9-FAA1-FC6E-F13A1E3A4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7E739-80B1-4C28-8E60-2E4804A41C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383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079DF-A28F-E69B-BBAC-1DE71FFE8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F5C888-650F-0D94-6152-72E462CAEA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EB50C2-3945-FF43-CA08-03391882AB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8FAB94-2381-4FFC-9187-C71DD5B265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A8AA4D-7E26-5159-DD4D-666B818F74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BBB82E-4529-A7FB-8676-2E811FF8B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6858E-D847-4AE7-9D57-F5675775E057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3D0E42-F6A3-56AA-3C35-F3D437239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C60E94-B6D3-7A7C-1C23-BAD066841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7E739-80B1-4C28-8E60-2E4804A41C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697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F4B98-2FAC-C9D3-C9C7-A9BE8B010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710A88-E80D-8419-C4E9-929250DCF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6858E-D847-4AE7-9D57-F5675775E057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43D6BF-D18C-2EFB-3D36-16EA51080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AF6B97-D1FD-8271-6D5A-6394AFEFE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7E739-80B1-4C28-8E60-2E4804A41C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034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9B00A8-8185-089D-2C2F-86F96578D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6858E-D847-4AE7-9D57-F5675775E057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BDC42A-B8EB-048C-804A-856F527CF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BCF0B6-9000-190F-A15B-DE002DD7B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7E739-80B1-4C28-8E60-2E4804A41C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676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35ED8-5A9E-0761-EF2A-6B779F004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AE4C3A-5DAC-4FEA-75FF-3F7A5B5727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34FEAD-1803-C6A9-CB8E-BBD75162E1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851E03-1315-E1B8-D281-9C57F5313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6858E-D847-4AE7-9D57-F5675775E057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62B5FF-0955-3EF8-8B21-D3DA0B7C7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496EB7-426E-0D12-2AB7-AC12BB1A3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7E739-80B1-4C28-8E60-2E4804A41C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410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816DC-175B-89A0-F2AE-798D063DE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5ADF13-A103-816E-13EF-9036AB8203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ACD0EF-1CEA-2FFD-BC40-B76706D1DB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130B1E-2BB4-8C22-A524-253715898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6858E-D847-4AE7-9D57-F5675775E057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C49564-AF07-086B-9DC2-F6936EF8E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7DB155-445B-237B-33F2-F60A98917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7E739-80B1-4C28-8E60-2E4804A41C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411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8F73AA-10A3-CB6C-1CEC-DF45714A4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DA8460-C6E6-50A2-5275-CA513B311F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386533-FF75-36E2-C123-3B12F32171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66858E-D847-4AE7-9D57-F5675775E057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542A61-1FA2-B246-BA11-88A70CE2D5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8BB1BC-1E0C-25AB-5607-27071C6034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87E739-80B1-4C28-8E60-2E4804A41C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802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7F40B39-E690-9D8D-7FB4-7B59C29C8BCD}"/>
              </a:ext>
            </a:extLst>
          </p:cNvPr>
          <p:cNvSpPr/>
          <p:nvPr/>
        </p:nvSpPr>
        <p:spPr>
          <a:xfrm>
            <a:off x="407055" y="153383"/>
            <a:ext cx="3580909" cy="28670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u="sng" dirty="0">
                <a:solidFill>
                  <a:schemeClr val="tx1"/>
                </a:solidFill>
              </a:rPr>
              <a:t>Direct approach (failed)</a:t>
            </a:r>
          </a:p>
        </p:txBody>
      </p:sp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047D1001-D3C8-63BC-18B2-4D143ED01EAC}"/>
              </a:ext>
            </a:extLst>
          </p:cNvPr>
          <p:cNvSpPr/>
          <p:nvPr/>
        </p:nvSpPr>
        <p:spPr>
          <a:xfrm>
            <a:off x="654829" y="2019786"/>
            <a:ext cx="1474840" cy="755118"/>
          </a:xfrm>
          <a:prstGeom prst="wedgeRoundRectCallout">
            <a:avLst>
              <a:gd name="adj1" fmla="val -40324"/>
              <a:gd name="adj2" fmla="val 64773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Generate a multi-cloze question with the format of …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07B8B32-9DFD-67CC-88EF-AC4BDF3120B4}"/>
              </a:ext>
            </a:extLst>
          </p:cNvPr>
          <p:cNvSpPr/>
          <p:nvPr/>
        </p:nvSpPr>
        <p:spPr>
          <a:xfrm>
            <a:off x="2465933" y="2019786"/>
            <a:ext cx="1297855" cy="75511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91440" indent="-91440">
              <a:buFont typeface="Arial" panose="020B0604020202020204" pitchFamily="34" charset="0"/>
              <a:buChar char="•"/>
            </a:pPr>
            <a:r>
              <a:rPr lang="en-US" sz="1200" dirty="0"/>
              <a:t>Keyword not included</a:t>
            </a:r>
          </a:p>
          <a:p>
            <a:pPr marL="91440" indent="-91440">
              <a:buFont typeface="Arial" panose="020B0604020202020204" pitchFamily="34" charset="0"/>
              <a:buChar char="•"/>
            </a:pPr>
            <a:r>
              <a:rPr lang="en-US" sz="1200" dirty="0"/>
              <a:t>Distractors fit in cloze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15D3DFC-3E09-5E46-E50E-80EAEED2FA76}"/>
              </a:ext>
            </a:extLst>
          </p:cNvPr>
          <p:cNvCxnSpPr>
            <a:cxnSpLocks/>
            <a:stCxn id="5" idx="0"/>
          </p:cNvCxnSpPr>
          <p:nvPr/>
        </p:nvCxnSpPr>
        <p:spPr>
          <a:xfrm flipV="1">
            <a:off x="1392249" y="1556028"/>
            <a:ext cx="820009" cy="46375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1894F4A-48E2-BCF9-3CEF-95E1A02200EE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2548522" y="1556028"/>
            <a:ext cx="566339" cy="46375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4046877-0F3D-07EF-51B3-4DDFF4BE4504}"/>
              </a:ext>
            </a:extLst>
          </p:cNvPr>
          <p:cNvGrpSpPr/>
          <p:nvPr/>
        </p:nvGrpSpPr>
        <p:grpSpPr>
          <a:xfrm>
            <a:off x="1999900" y="671349"/>
            <a:ext cx="678391" cy="830471"/>
            <a:chOff x="2642538" y="756903"/>
            <a:chExt cx="950259" cy="1163285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4E7D31B-8F71-DC85-5C76-42BF0CFC4654}"/>
                </a:ext>
              </a:extLst>
            </p:cNvPr>
            <p:cNvSpPr txBox="1"/>
            <p:nvPr/>
          </p:nvSpPr>
          <p:spPr>
            <a:xfrm>
              <a:off x="2642538" y="1553737"/>
              <a:ext cx="950259" cy="3664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err="1"/>
                <a:t>ChatGPT</a:t>
              </a:r>
              <a:endParaRPr lang="en-US" sz="1100" dirty="0"/>
            </a:p>
          </p:txBody>
        </p:sp>
        <p:pic>
          <p:nvPicPr>
            <p:cNvPr id="14" name="Graphic 13" descr="Artificial Intelligence outline">
              <a:extLst>
                <a:ext uri="{FF2B5EF4-FFF2-40B4-BE49-F238E27FC236}">
                  <a16:creationId xmlns:a16="http://schemas.microsoft.com/office/drawing/2014/main" id="{7CDBD2DE-F018-1197-EBC8-178B6A3A50F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660468" y="756903"/>
              <a:ext cx="914400" cy="914400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8E791734-FB08-7C7F-FA84-9B124CA63817}"/>
              </a:ext>
            </a:extLst>
          </p:cNvPr>
          <p:cNvSpPr txBox="1"/>
          <p:nvPr/>
        </p:nvSpPr>
        <p:spPr>
          <a:xfrm>
            <a:off x="768479" y="1417713"/>
            <a:ext cx="13557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Generate</a:t>
            </a:r>
            <a:br>
              <a:rPr lang="en-US" sz="1200" dirty="0"/>
            </a:br>
            <a:r>
              <a:rPr lang="en-US" sz="1200" dirty="0"/>
              <a:t>question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29FED05-0ED5-CD60-0203-3B1DCB41CD91}"/>
              </a:ext>
            </a:extLst>
          </p:cNvPr>
          <p:cNvSpPr txBox="1"/>
          <p:nvPr/>
        </p:nvSpPr>
        <p:spPr>
          <a:xfrm>
            <a:off x="2590951" y="1483803"/>
            <a:ext cx="13557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Response</a:t>
            </a:r>
          </a:p>
        </p:txBody>
      </p:sp>
    </p:spTree>
    <p:extLst>
      <p:ext uri="{BB962C8B-B14F-4D97-AF65-F5344CB8AC3E}">
        <p14:creationId xmlns:p14="http://schemas.microsoft.com/office/powerpoint/2010/main" val="210769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peech Bubble: Rectangle 67">
            <a:extLst>
              <a:ext uri="{FF2B5EF4-FFF2-40B4-BE49-F238E27FC236}">
                <a16:creationId xmlns:a16="http://schemas.microsoft.com/office/drawing/2014/main" id="{ED8D48C3-A503-35A2-A2F5-2EF97F42DC19}"/>
              </a:ext>
            </a:extLst>
          </p:cNvPr>
          <p:cNvSpPr/>
          <p:nvPr/>
        </p:nvSpPr>
        <p:spPr>
          <a:xfrm>
            <a:off x="4895046" y="1003889"/>
            <a:ext cx="5750093" cy="3613831"/>
          </a:xfrm>
          <a:prstGeom prst="wedgeRectCallout">
            <a:avLst>
              <a:gd name="adj1" fmla="val -72810"/>
              <a:gd name="adj2" fmla="val 17461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b"/>
          <a:lstStyle/>
          <a:p>
            <a:endParaRPr lang="en-US" sz="1200" b="1" u="sng" dirty="0">
              <a:solidFill>
                <a:schemeClr val="tx1"/>
              </a:solidFill>
            </a:endParaRPr>
          </a:p>
        </p:txBody>
      </p:sp>
      <p:sp>
        <p:nvSpPr>
          <p:cNvPr id="97" name="Speech Bubble: Rectangle with Corners Rounded 96">
            <a:extLst>
              <a:ext uri="{FF2B5EF4-FFF2-40B4-BE49-F238E27FC236}">
                <a16:creationId xmlns:a16="http://schemas.microsoft.com/office/drawing/2014/main" id="{ECA608C1-BC67-1F34-EC1B-5337D3208181}"/>
              </a:ext>
            </a:extLst>
          </p:cNvPr>
          <p:cNvSpPr/>
          <p:nvPr/>
        </p:nvSpPr>
        <p:spPr>
          <a:xfrm>
            <a:off x="8618495" y="3187773"/>
            <a:ext cx="1636369" cy="571767"/>
          </a:xfrm>
          <a:prstGeom prst="wedgeRoundRectCallout">
            <a:avLst>
              <a:gd name="adj1" fmla="val -64895"/>
              <a:gd name="adj2" fmla="val -90465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Return the </a:t>
            </a:r>
            <a:r>
              <a:rPr lang="en-US" sz="1200" dirty="0" err="1"/>
              <a:t>inflexives</a:t>
            </a:r>
            <a:r>
              <a:rPr lang="en-US" sz="1200" dirty="0"/>
              <a:t> of “account” as a verb</a:t>
            </a:r>
          </a:p>
        </p:txBody>
      </p:sp>
      <p:sp>
        <p:nvSpPr>
          <p:cNvPr id="28" name="Flowchart: Document 27">
            <a:extLst>
              <a:ext uri="{FF2B5EF4-FFF2-40B4-BE49-F238E27FC236}">
                <a16:creationId xmlns:a16="http://schemas.microsoft.com/office/drawing/2014/main" id="{694171C1-41EB-20B6-EB2D-F38A56C1CFD3}"/>
              </a:ext>
            </a:extLst>
          </p:cNvPr>
          <p:cNvSpPr/>
          <p:nvPr/>
        </p:nvSpPr>
        <p:spPr>
          <a:xfrm>
            <a:off x="1159796" y="823523"/>
            <a:ext cx="928991" cy="822397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100" dirty="0"/>
              <a:t>accurate</a:t>
            </a:r>
          </a:p>
          <a:p>
            <a:r>
              <a:rPr lang="en-US" sz="1100" dirty="0"/>
              <a:t>account</a:t>
            </a:r>
          </a:p>
          <a:p>
            <a:r>
              <a:rPr lang="en-US" sz="1100" dirty="0"/>
              <a:t>…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28E4D4B-E221-6B7F-1999-357A68D943F2}"/>
              </a:ext>
            </a:extLst>
          </p:cNvPr>
          <p:cNvSpPr txBox="1"/>
          <p:nvPr/>
        </p:nvSpPr>
        <p:spPr>
          <a:xfrm>
            <a:off x="946398" y="546524"/>
            <a:ext cx="13557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Word </a:t>
            </a:r>
            <a:r>
              <a:rPr lang="en-US" sz="1200" dirty="0" err="1"/>
              <a:t>sublist</a:t>
            </a:r>
            <a:r>
              <a:rPr lang="en-US" sz="1200" dirty="0"/>
              <a:t> 1</a:t>
            </a:r>
          </a:p>
        </p:txBody>
      </p:sp>
      <p:sp>
        <p:nvSpPr>
          <p:cNvPr id="30" name="Left Brace 29">
            <a:extLst>
              <a:ext uri="{FF2B5EF4-FFF2-40B4-BE49-F238E27FC236}">
                <a16:creationId xmlns:a16="http://schemas.microsoft.com/office/drawing/2014/main" id="{B2D4E8A5-022E-FF81-3F50-D3BA0659033E}"/>
              </a:ext>
            </a:extLst>
          </p:cNvPr>
          <p:cNvSpPr/>
          <p:nvPr/>
        </p:nvSpPr>
        <p:spPr>
          <a:xfrm>
            <a:off x="922870" y="823523"/>
            <a:ext cx="188025" cy="754607"/>
          </a:xfrm>
          <a:prstGeom prst="leftBrace">
            <a:avLst>
              <a:gd name="adj1" fmla="val 40754"/>
              <a:gd name="adj2" fmla="val 50000"/>
            </a:avLst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35EE73F-A20C-1F09-CF1D-115ED98E276E}"/>
              </a:ext>
            </a:extLst>
          </p:cNvPr>
          <p:cNvSpPr txBox="1"/>
          <p:nvPr/>
        </p:nvSpPr>
        <p:spPr>
          <a:xfrm>
            <a:off x="330778" y="1003889"/>
            <a:ext cx="77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50</a:t>
            </a:r>
          </a:p>
          <a:p>
            <a:pPr algn="ctr"/>
            <a:r>
              <a:rPr lang="en-US" sz="1200" dirty="0"/>
              <a:t>words</a:t>
            </a:r>
          </a:p>
        </p:txBody>
      </p:sp>
      <p:sp>
        <p:nvSpPr>
          <p:cNvPr id="34" name="Speech Bubble: Rectangle 33">
            <a:extLst>
              <a:ext uri="{FF2B5EF4-FFF2-40B4-BE49-F238E27FC236}">
                <a16:creationId xmlns:a16="http://schemas.microsoft.com/office/drawing/2014/main" id="{A738838F-A220-4492-A905-EAD156E15147}"/>
              </a:ext>
            </a:extLst>
          </p:cNvPr>
          <p:cNvSpPr/>
          <p:nvPr/>
        </p:nvSpPr>
        <p:spPr>
          <a:xfrm>
            <a:off x="2434868" y="823523"/>
            <a:ext cx="928991" cy="663717"/>
          </a:xfrm>
          <a:prstGeom prst="wedgeRectCallout">
            <a:avLst>
              <a:gd name="adj1" fmla="val -113255"/>
              <a:gd name="adj2" fmla="val -2138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account</a:t>
            </a:r>
          </a:p>
          <a:p>
            <a:r>
              <a:rPr lang="en-US" sz="1200" dirty="0"/>
              <a:t>accounting</a:t>
            </a:r>
          </a:p>
          <a:p>
            <a:r>
              <a:rPr lang="en-US" sz="1200" dirty="0"/>
              <a:t>accountant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C055BEB-C18A-25D9-C873-B250737BC032}"/>
              </a:ext>
            </a:extLst>
          </p:cNvPr>
          <p:cNvSpPr txBox="1"/>
          <p:nvPr/>
        </p:nvSpPr>
        <p:spPr>
          <a:xfrm>
            <a:off x="2221470" y="546524"/>
            <a:ext cx="13557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Word family</a:t>
            </a:r>
          </a:p>
        </p:txBody>
      </p:sp>
      <p:sp>
        <p:nvSpPr>
          <p:cNvPr id="36" name="Flowchart: Document 35">
            <a:extLst>
              <a:ext uri="{FF2B5EF4-FFF2-40B4-BE49-F238E27FC236}">
                <a16:creationId xmlns:a16="http://schemas.microsoft.com/office/drawing/2014/main" id="{EEE8A584-5ED1-9AEA-E9EE-7221ACC7A020}"/>
              </a:ext>
            </a:extLst>
          </p:cNvPr>
          <p:cNvSpPr/>
          <p:nvPr/>
        </p:nvSpPr>
        <p:spPr>
          <a:xfrm>
            <a:off x="623162" y="2367014"/>
            <a:ext cx="1102241" cy="496659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100" dirty="0"/>
              <a:t>Word cluster 1</a:t>
            </a:r>
            <a:br>
              <a:rPr lang="en-US" sz="1100" dirty="0"/>
            </a:br>
            <a:r>
              <a:rPr lang="en-US" sz="1100" dirty="0"/>
              <a:t>(10 words )</a:t>
            </a:r>
          </a:p>
        </p:txBody>
      </p:sp>
      <p:sp>
        <p:nvSpPr>
          <p:cNvPr id="39" name="Flowchart: Document 38">
            <a:extLst>
              <a:ext uri="{FF2B5EF4-FFF2-40B4-BE49-F238E27FC236}">
                <a16:creationId xmlns:a16="http://schemas.microsoft.com/office/drawing/2014/main" id="{B4459C29-69DB-5DF1-3772-BC44F7C04674}"/>
              </a:ext>
            </a:extLst>
          </p:cNvPr>
          <p:cNvSpPr/>
          <p:nvPr/>
        </p:nvSpPr>
        <p:spPr>
          <a:xfrm>
            <a:off x="1797123" y="2367014"/>
            <a:ext cx="1102241" cy="496659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100" dirty="0"/>
              <a:t>Word cluster 2</a:t>
            </a:r>
            <a:br>
              <a:rPr lang="en-US" sz="1100" dirty="0"/>
            </a:br>
            <a:r>
              <a:rPr lang="en-US" sz="1100" dirty="0"/>
              <a:t>(10 words )</a:t>
            </a:r>
          </a:p>
        </p:txBody>
      </p:sp>
      <p:sp>
        <p:nvSpPr>
          <p:cNvPr id="40" name="Flowchart: Document 39">
            <a:extLst>
              <a:ext uri="{FF2B5EF4-FFF2-40B4-BE49-F238E27FC236}">
                <a16:creationId xmlns:a16="http://schemas.microsoft.com/office/drawing/2014/main" id="{AEB997D9-5411-EBD0-2FC6-19E15F46C218}"/>
              </a:ext>
            </a:extLst>
          </p:cNvPr>
          <p:cNvSpPr/>
          <p:nvPr/>
        </p:nvSpPr>
        <p:spPr>
          <a:xfrm>
            <a:off x="2970549" y="2367014"/>
            <a:ext cx="1102241" cy="496659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100" dirty="0"/>
              <a:t>Word cluster 3</a:t>
            </a:r>
            <a:br>
              <a:rPr lang="en-US" sz="1100" dirty="0"/>
            </a:br>
            <a:r>
              <a:rPr lang="en-US" sz="1100" dirty="0"/>
              <a:t>(10 words )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7A07408-1172-E5ED-B4FC-DA8490DC8D21}"/>
              </a:ext>
            </a:extLst>
          </p:cNvPr>
          <p:cNvSpPr txBox="1"/>
          <p:nvPr/>
        </p:nvSpPr>
        <p:spPr>
          <a:xfrm>
            <a:off x="4143975" y="2347849"/>
            <a:ext cx="4644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…</a:t>
            </a:r>
          </a:p>
        </p:txBody>
      </p:sp>
      <p:sp>
        <p:nvSpPr>
          <p:cNvPr id="52" name="Arrow: Down 51">
            <a:extLst>
              <a:ext uri="{FF2B5EF4-FFF2-40B4-BE49-F238E27FC236}">
                <a16:creationId xmlns:a16="http://schemas.microsoft.com/office/drawing/2014/main" id="{A2E734AB-20AB-B677-77ED-F88D161263A9}"/>
              </a:ext>
            </a:extLst>
          </p:cNvPr>
          <p:cNvSpPr/>
          <p:nvPr/>
        </p:nvSpPr>
        <p:spPr>
          <a:xfrm>
            <a:off x="1234890" y="1801792"/>
            <a:ext cx="778800" cy="341561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44A55FE-4285-3A57-16E9-60A0D99DF781}"/>
              </a:ext>
            </a:extLst>
          </p:cNvPr>
          <p:cNvSpPr txBox="1"/>
          <p:nvPr/>
        </p:nvSpPr>
        <p:spPr>
          <a:xfrm>
            <a:off x="1942969" y="1617233"/>
            <a:ext cx="1710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Split words into 5 clusters based on their semantic similarity</a:t>
            </a:r>
          </a:p>
        </p:txBody>
      </p:sp>
      <p:sp>
        <p:nvSpPr>
          <p:cNvPr id="54" name="Arrow: Down 53">
            <a:extLst>
              <a:ext uri="{FF2B5EF4-FFF2-40B4-BE49-F238E27FC236}">
                <a16:creationId xmlns:a16="http://schemas.microsoft.com/office/drawing/2014/main" id="{409F3801-C9F2-3392-F4C1-06D7D8A9B22E}"/>
              </a:ext>
            </a:extLst>
          </p:cNvPr>
          <p:cNvSpPr/>
          <p:nvPr/>
        </p:nvSpPr>
        <p:spPr>
          <a:xfrm>
            <a:off x="1234890" y="3290393"/>
            <a:ext cx="778800" cy="341561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8F0F3CC-948D-C16F-3E93-F90EDDD3DB1B}"/>
              </a:ext>
            </a:extLst>
          </p:cNvPr>
          <p:cNvSpPr txBox="1"/>
          <p:nvPr/>
        </p:nvSpPr>
        <p:spPr>
          <a:xfrm>
            <a:off x="1942969" y="3179771"/>
            <a:ext cx="1710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Retrieve </a:t>
            </a:r>
            <a:r>
              <a:rPr lang="en-US" sz="1200" dirty="0" err="1"/>
              <a:t>PoS</a:t>
            </a:r>
            <a:r>
              <a:rPr lang="en-US" sz="1200" dirty="0"/>
              <a:t> and </a:t>
            </a:r>
            <a:r>
              <a:rPr lang="en-US" sz="1200" dirty="0" err="1"/>
              <a:t>inflexives</a:t>
            </a:r>
            <a:endParaRPr lang="en-US" sz="1200" dirty="0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F359D45C-9679-0C77-8C9C-3159F0D85C4E}"/>
              </a:ext>
            </a:extLst>
          </p:cNvPr>
          <p:cNvGrpSpPr/>
          <p:nvPr/>
        </p:nvGrpSpPr>
        <p:grpSpPr>
          <a:xfrm>
            <a:off x="8817104" y="2133721"/>
            <a:ext cx="678391" cy="830471"/>
            <a:chOff x="2642538" y="756903"/>
            <a:chExt cx="950259" cy="1163285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DF348740-46B9-3FCA-D4E1-B13564339507}"/>
                </a:ext>
              </a:extLst>
            </p:cNvPr>
            <p:cNvSpPr txBox="1"/>
            <p:nvPr/>
          </p:nvSpPr>
          <p:spPr>
            <a:xfrm>
              <a:off x="2642538" y="1553737"/>
              <a:ext cx="950259" cy="3664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err="1"/>
                <a:t>ChatGPT</a:t>
              </a:r>
              <a:endParaRPr lang="en-US" sz="1100" dirty="0"/>
            </a:p>
          </p:txBody>
        </p:sp>
        <p:pic>
          <p:nvPicPr>
            <p:cNvPr id="58" name="Graphic 57" descr="Artificial Intelligence outline">
              <a:extLst>
                <a:ext uri="{FF2B5EF4-FFF2-40B4-BE49-F238E27FC236}">
                  <a16:creationId xmlns:a16="http://schemas.microsoft.com/office/drawing/2014/main" id="{8CFD5795-8866-7930-7805-653F3A28B42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660468" y="756903"/>
              <a:ext cx="914400" cy="914400"/>
            </a:xfrm>
            <a:prstGeom prst="rect">
              <a:avLst/>
            </a:prstGeom>
          </p:spPr>
        </p:pic>
      </p:grpSp>
      <p:sp>
        <p:nvSpPr>
          <p:cNvPr id="59" name="Flowchart: Document 58">
            <a:extLst>
              <a:ext uri="{FF2B5EF4-FFF2-40B4-BE49-F238E27FC236}">
                <a16:creationId xmlns:a16="http://schemas.microsoft.com/office/drawing/2014/main" id="{B8747BBE-A3E9-77A5-361C-5FE19353E2CC}"/>
              </a:ext>
            </a:extLst>
          </p:cNvPr>
          <p:cNvSpPr/>
          <p:nvPr/>
        </p:nvSpPr>
        <p:spPr>
          <a:xfrm>
            <a:off x="623162" y="3931678"/>
            <a:ext cx="1102241" cy="844344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100" dirty="0"/>
              <a:t>Word cluster 1</a:t>
            </a:r>
            <a:br>
              <a:rPr lang="en-US" sz="1100" dirty="0"/>
            </a:br>
            <a:r>
              <a:rPr lang="en-US" sz="1100" dirty="0"/>
              <a:t>(10 words </a:t>
            </a:r>
          </a:p>
          <a:p>
            <a:r>
              <a:rPr lang="en-US" sz="1100" dirty="0">
                <a:solidFill>
                  <a:srgbClr val="92D050"/>
                </a:solidFill>
              </a:rPr>
              <a:t>with </a:t>
            </a:r>
            <a:r>
              <a:rPr lang="en-US" sz="1100" dirty="0" err="1">
                <a:solidFill>
                  <a:srgbClr val="92D050"/>
                </a:solidFill>
              </a:rPr>
              <a:t>PoS</a:t>
            </a:r>
            <a:r>
              <a:rPr lang="en-US" sz="1100" dirty="0">
                <a:solidFill>
                  <a:srgbClr val="92D050"/>
                </a:solidFill>
              </a:rPr>
              <a:t> and </a:t>
            </a:r>
            <a:r>
              <a:rPr lang="en-US" sz="1100" dirty="0" err="1">
                <a:solidFill>
                  <a:srgbClr val="92D050"/>
                </a:solidFill>
              </a:rPr>
              <a:t>inflexisves</a:t>
            </a:r>
            <a:r>
              <a:rPr lang="en-US" sz="1100" dirty="0"/>
              <a:t>)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DCD530F-6926-ABF2-359B-692D8832C3DD}"/>
              </a:ext>
            </a:extLst>
          </p:cNvPr>
          <p:cNvSpPr txBox="1"/>
          <p:nvPr/>
        </p:nvSpPr>
        <p:spPr>
          <a:xfrm>
            <a:off x="4143975" y="3912513"/>
            <a:ext cx="4644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…</a:t>
            </a:r>
          </a:p>
        </p:txBody>
      </p:sp>
      <p:sp>
        <p:nvSpPr>
          <p:cNvPr id="63" name="Flowchart: Magnetic Disk 62">
            <a:extLst>
              <a:ext uri="{FF2B5EF4-FFF2-40B4-BE49-F238E27FC236}">
                <a16:creationId xmlns:a16="http://schemas.microsoft.com/office/drawing/2014/main" id="{2DF66014-3B48-A2BB-30E6-65035C223F6A}"/>
              </a:ext>
            </a:extLst>
          </p:cNvPr>
          <p:cNvSpPr/>
          <p:nvPr/>
        </p:nvSpPr>
        <p:spPr>
          <a:xfrm>
            <a:off x="1016882" y="5546171"/>
            <a:ext cx="1221166" cy="638605"/>
          </a:xfrm>
          <a:prstGeom prst="flowChartMagneticDisk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Word list</a:t>
            </a:r>
          </a:p>
          <a:p>
            <a:pPr algn="ctr"/>
            <a:r>
              <a:rPr lang="en-US" sz="1400" dirty="0"/>
              <a:t>database</a:t>
            </a:r>
          </a:p>
        </p:txBody>
      </p:sp>
      <p:sp>
        <p:nvSpPr>
          <p:cNvPr id="64" name="Arrow: Down 63">
            <a:extLst>
              <a:ext uri="{FF2B5EF4-FFF2-40B4-BE49-F238E27FC236}">
                <a16:creationId xmlns:a16="http://schemas.microsoft.com/office/drawing/2014/main" id="{615272B7-06CA-FF54-E0E9-E1A289059EFB}"/>
              </a:ext>
            </a:extLst>
          </p:cNvPr>
          <p:cNvSpPr/>
          <p:nvPr/>
        </p:nvSpPr>
        <p:spPr>
          <a:xfrm>
            <a:off x="1234890" y="5039130"/>
            <a:ext cx="778800" cy="341561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1B9F411-50A2-434F-BBD4-09D1B1E6E042}"/>
              </a:ext>
            </a:extLst>
          </p:cNvPr>
          <p:cNvSpPr txBox="1"/>
          <p:nvPr/>
        </p:nvSpPr>
        <p:spPr>
          <a:xfrm>
            <a:off x="1942969" y="5006064"/>
            <a:ext cx="17104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Save into database</a:t>
            </a:r>
          </a:p>
        </p:txBody>
      </p:sp>
      <p:sp>
        <p:nvSpPr>
          <p:cNvPr id="66" name="Flowchart: Document 65">
            <a:extLst>
              <a:ext uri="{FF2B5EF4-FFF2-40B4-BE49-F238E27FC236}">
                <a16:creationId xmlns:a16="http://schemas.microsoft.com/office/drawing/2014/main" id="{4B68AD51-1022-0ED6-211D-80BB1A6C671C}"/>
              </a:ext>
            </a:extLst>
          </p:cNvPr>
          <p:cNvSpPr/>
          <p:nvPr/>
        </p:nvSpPr>
        <p:spPr>
          <a:xfrm>
            <a:off x="1800142" y="3931678"/>
            <a:ext cx="1102241" cy="844344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100" dirty="0"/>
              <a:t>Word cluster 2</a:t>
            </a:r>
            <a:br>
              <a:rPr lang="en-US" sz="1100" dirty="0"/>
            </a:br>
            <a:r>
              <a:rPr lang="en-US" sz="1100" dirty="0"/>
              <a:t>(10 words </a:t>
            </a:r>
          </a:p>
          <a:p>
            <a:r>
              <a:rPr lang="en-US" sz="1100" dirty="0">
                <a:solidFill>
                  <a:srgbClr val="92D050"/>
                </a:solidFill>
              </a:rPr>
              <a:t>with </a:t>
            </a:r>
            <a:r>
              <a:rPr lang="en-US" sz="1100" dirty="0" err="1">
                <a:solidFill>
                  <a:srgbClr val="92D050"/>
                </a:solidFill>
              </a:rPr>
              <a:t>PoS</a:t>
            </a:r>
            <a:r>
              <a:rPr lang="en-US" sz="1100" dirty="0">
                <a:solidFill>
                  <a:srgbClr val="92D050"/>
                </a:solidFill>
              </a:rPr>
              <a:t> and </a:t>
            </a:r>
            <a:r>
              <a:rPr lang="en-US" sz="1100" dirty="0" err="1">
                <a:solidFill>
                  <a:srgbClr val="92D050"/>
                </a:solidFill>
              </a:rPr>
              <a:t>inflexisves</a:t>
            </a:r>
            <a:r>
              <a:rPr lang="en-US" sz="1100" dirty="0"/>
              <a:t>)</a:t>
            </a:r>
          </a:p>
        </p:txBody>
      </p:sp>
      <p:sp>
        <p:nvSpPr>
          <p:cNvPr id="67" name="Flowchart: Document 66">
            <a:extLst>
              <a:ext uri="{FF2B5EF4-FFF2-40B4-BE49-F238E27FC236}">
                <a16:creationId xmlns:a16="http://schemas.microsoft.com/office/drawing/2014/main" id="{7F970B47-D8AE-309E-EA53-327C51F3EE9C}"/>
              </a:ext>
            </a:extLst>
          </p:cNvPr>
          <p:cNvSpPr/>
          <p:nvPr/>
        </p:nvSpPr>
        <p:spPr>
          <a:xfrm>
            <a:off x="2988049" y="3931678"/>
            <a:ext cx="1102241" cy="844344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100" dirty="0"/>
              <a:t>Word cluster 3</a:t>
            </a:r>
            <a:br>
              <a:rPr lang="en-US" sz="1100" dirty="0"/>
            </a:br>
            <a:r>
              <a:rPr lang="en-US" sz="1100" dirty="0"/>
              <a:t>(10 words </a:t>
            </a:r>
          </a:p>
          <a:p>
            <a:r>
              <a:rPr lang="en-US" sz="1100" dirty="0">
                <a:solidFill>
                  <a:srgbClr val="92D050"/>
                </a:solidFill>
              </a:rPr>
              <a:t>with </a:t>
            </a:r>
            <a:r>
              <a:rPr lang="en-US" sz="1100" dirty="0" err="1">
                <a:solidFill>
                  <a:srgbClr val="92D050"/>
                </a:solidFill>
              </a:rPr>
              <a:t>PoS</a:t>
            </a:r>
            <a:r>
              <a:rPr lang="en-US" sz="1100" dirty="0">
                <a:solidFill>
                  <a:srgbClr val="92D050"/>
                </a:solidFill>
              </a:rPr>
              <a:t> and </a:t>
            </a:r>
            <a:r>
              <a:rPr lang="en-US" sz="1100" dirty="0" err="1">
                <a:solidFill>
                  <a:srgbClr val="92D050"/>
                </a:solidFill>
              </a:rPr>
              <a:t>inflexisves</a:t>
            </a:r>
            <a:r>
              <a:rPr lang="en-US" sz="1100" dirty="0"/>
              <a:t>)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D0388E73-5F86-840A-6215-624F9FCEFFBF}"/>
              </a:ext>
            </a:extLst>
          </p:cNvPr>
          <p:cNvSpPr/>
          <p:nvPr/>
        </p:nvSpPr>
        <p:spPr>
          <a:xfrm>
            <a:off x="6374767" y="1669193"/>
            <a:ext cx="687793" cy="276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/>
              <a:t>account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5C91FAF-E2F4-5403-4910-513278C2DDFC}"/>
              </a:ext>
            </a:extLst>
          </p:cNvPr>
          <p:cNvSpPr txBox="1"/>
          <p:nvPr/>
        </p:nvSpPr>
        <p:spPr>
          <a:xfrm>
            <a:off x="5244087" y="1670252"/>
            <a:ext cx="13516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word family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DA47186C-AE70-3041-4E2C-CB5FC5EE245C}"/>
              </a:ext>
            </a:extLst>
          </p:cNvPr>
          <p:cNvSpPr/>
          <p:nvPr/>
        </p:nvSpPr>
        <p:spPr>
          <a:xfrm>
            <a:off x="6231411" y="2466447"/>
            <a:ext cx="301465" cy="27218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100" dirty="0"/>
              <a:t>n.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7EA07650-B0E5-278A-94DE-2697F287EF17}"/>
              </a:ext>
            </a:extLst>
          </p:cNvPr>
          <p:cNvSpPr/>
          <p:nvPr/>
        </p:nvSpPr>
        <p:spPr>
          <a:xfrm>
            <a:off x="6850252" y="2468156"/>
            <a:ext cx="301465" cy="27218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100" dirty="0"/>
              <a:t>v.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EBC76B44-9473-BBA4-D555-B6CCC4F3E4DE}"/>
              </a:ext>
            </a:extLst>
          </p:cNvPr>
          <p:cNvCxnSpPr>
            <a:cxnSpLocks/>
            <a:stCxn id="69" idx="3"/>
            <a:endCxn id="58" idx="1"/>
          </p:cNvCxnSpPr>
          <p:nvPr/>
        </p:nvCxnSpPr>
        <p:spPr>
          <a:xfrm>
            <a:off x="7062560" y="1807693"/>
            <a:ext cx="1767344" cy="6524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FFB52D8A-AE5C-D8FE-9436-1025426645AF}"/>
              </a:ext>
            </a:extLst>
          </p:cNvPr>
          <p:cNvCxnSpPr>
            <a:cxnSpLocks/>
          </p:cNvCxnSpPr>
          <p:nvPr/>
        </p:nvCxnSpPr>
        <p:spPr>
          <a:xfrm flipH="1">
            <a:off x="7307452" y="2643091"/>
            <a:ext cx="1383554" cy="0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6774990B-8664-3646-F2F2-A169B77A471A}"/>
              </a:ext>
            </a:extLst>
          </p:cNvPr>
          <p:cNvSpPr/>
          <p:nvPr/>
        </p:nvSpPr>
        <p:spPr>
          <a:xfrm>
            <a:off x="6669644" y="3510680"/>
            <a:ext cx="878372" cy="276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/>
              <a:t>accounting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C3BF70DC-D3C1-8C3C-5B06-78EC89195DB3}"/>
              </a:ext>
            </a:extLst>
          </p:cNvPr>
          <p:cNvSpPr txBox="1"/>
          <p:nvPr/>
        </p:nvSpPr>
        <p:spPr>
          <a:xfrm>
            <a:off x="7474119" y="1826857"/>
            <a:ext cx="13557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/>
              <a:t>PoS</a:t>
            </a:r>
            <a:r>
              <a:rPr lang="en-US" sz="1200" dirty="0"/>
              <a:t> tagger</a:t>
            </a:r>
          </a:p>
        </p:txBody>
      </p:sp>
      <p:sp>
        <p:nvSpPr>
          <p:cNvPr id="85" name="Speech Bubble: Rectangle with Corners Rounded 84">
            <a:extLst>
              <a:ext uri="{FF2B5EF4-FFF2-40B4-BE49-F238E27FC236}">
                <a16:creationId xmlns:a16="http://schemas.microsoft.com/office/drawing/2014/main" id="{7B03BA5E-8A46-9010-1B8B-945DDC43E0F6}"/>
              </a:ext>
            </a:extLst>
          </p:cNvPr>
          <p:cNvSpPr/>
          <p:nvPr/>
        </p:nvSpPr>
        <p:spPr>
          <a:xfrm>
            <a:off x="7850662" y="1317249"/>
            <a:ext cx="1087965" cy="405654"/>
          </a:xfrm>
          <a:prstGeom prst="wedgeRoundRectCallout">
            <a:avLst>
              <a:gd name="adj1" fmla="val -31367"/>
              <a:gd name="adj2" fmla="val 84120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Return the </a:t>
            </a:r>
            <a:r>
              <a:rPr lang="en-US" sz="1200" dirty="0" err="1"/>
              <a:t>PoS</a:t>
            </a:r>
            <a:r>
              <a:rPr lang="en-US" sz="1200" dirty="0"/>
              <a:t> of “…”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AC0C9761-3669-31B2-2AEF-2165FA21320C}"/>
              </a:ext>
            </a:extLst>
          </p:cNvPr>
          <p:cNvCxnSpPr>
            <a:cxnSpLocks/>
          </p:cNvCxnSpPr>
          <p:nvPr/>
        </p:nvCxnSpPr>
        <p:spPr>
          <a:xfrm flipV="1">
            <a:off x="7417076" y="3003357"/>
            <a:ext cx="1412828" cy="52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1DDF698A-8B89-D727-76F5-123AD2A013F4}"/>
              </a:ext>
            </a:extLst>
          </p:cNvPr>
          <p:cNvSpPr txBox="1"/>
          <p:nvPr/>
        </p:nvSpPr>
        <p:spPr>
          <a:xfrm>
            <a:off x="7349665" y="2732083"/>
            <a:ext cx="13557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/>
              <a:t>inflexives</a:t>
            </a:r>
            <a:endParaRPr lang="en-US" sz="1200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3A79B83F-F33A-3805-E7FC-AB40343C0782}"/>
              </a:ext>
            </a:extLst>
          </p:cNvPr>
          <p:cNvSpPr txBox="1"/>
          <p:nvPr/>
        </p:nvSpPr>
        <p:spPr>
          <a:xfrm>
            <a:off x="7250812" y="2374084"/>
            <a:ext cx="13557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/>
              <a:t>PoS</a:t>
            </a:r>
            <a:r>
              <a:rPr lang="en-US" sz="1200" dirty="0"/>
              <a:t> tags</a:t>
            </a:r>
          </a:p>
        </p:txBody>
      </p:sp>
      <p:sp>
        <p:nvSpPr>
          <p:cNvPr id="96" name="Arrow: Down 95">
            <a:extLst>
              <a:ext uri="{FF2B5EF4-FFF2-40B4-BE49-F238E27FC236}">
                <a16:creationId xmlns:a16="http://schemas.microsoft.com/office/drawing/2014/main" id="{C8C78E80-45FE-A7DE-C77D-01DB5A5E87B7}"/>
              </a:ext>
            </a:extLst>
          </p:cNvPr>
          <p:cNvSpPr/>
          <p:nvPr/>
        </p:nvSpPr>
        <p:spPr>
          <a:xfrm>
            <a:off x="6312691" y="2123835"/>
            <a:ext cx="778800" cy="201060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0E77AC15-7169-5C02-6140-4DD824A713FC}"/>
              </a:ext>
            </a:extLst>
          </p:cNvPr>
          <p:cNvCxnSpPr>
            <a:cxnSpLocks/>
          </p:cNvCxnSpPr>
          <p:nvPr/>
        </p:nvCxnSpPr>
        <p:spPr>
          <a:xfrm flipH="1">
            <a:off x="7511355" y="3068427"/>
            <a:ext cx="1516784" cy="384479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>
            <a:extLst>
              <a:ext uri="{FF2B5EF4-FFF2-40B4-BE49-F238E27FC236}">
                <a16:creationId xmlns:a16="http://schemas.microsoft.com/office/drawing/2014/main" id="{7CDB83A4-4B78-6945-A9C6-3D3F0B2151A6}"/>
              </a:ext>
            </a:extLst>
          </p:cNvPr>
          <p:cNvSpPr/>
          <p:nvPr/>
        </p:nvSpPr>
        <p:spPr>
          <a:xfrm>
            <a:off x="6669644" y="3886189"/>
            <a:ext cx="878372" cy="276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/>
              <a:t>accounts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69176B63-C8A0-75DA-9377-E4D589A8678C}"/>
              </a:ext>
            </a:extLst>
          </p:cNvPr>
          <p:cNvSpPr txBox="1"/>
          <p:nvPr/>
        </p:nvSpPr>
        <p:spPr>
          <a:xfrm>
            <a:off x="7433530" y="3510680"/>
            <a:ext cx="8783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v + </a:t>
            </a:r>
            <a:r>
              <a:rPr lang="en-US" sz="1200" dirty="0" err="1"/>
              <a:t>ing</a:t>
            </a:r>
            <a:endParaRPr lang="en-US" sz="1200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8C622737-04BD-7CF4-C1D3-3F28C629DB23}"/>
              </a:ext>
            </a:extLst>
          </p:cNvPr>
          <p:cNvSpPr txBox="1"/>
          <p:nvPr/>
        </p:nvSpPr>
        <p:spPr>
          <a:xfrm>
            <a:off x="7488116" y="3820180"/>
            <a:ext cx="8783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3</a:t>
            </a:r>
            <a:r>
              <a:rPr lang="en-US" sz="1200" baseline="30000" dirty="0"/>
              <a:t>rd</a:t>
            </a:r>
            <a:r>
              <a:rPr lang="en-US" sz="1200" dirty="0"/>
              <a:t> person singular</a:t>
            </a:r>
          </a:p>
        </p:txBody>
      </p:sp>
      <p:sp>
        <p:nvSpPr>
          <p:cNvPr id="109" name="Arrow: Down 108">
            <a:extLst>
              <a:ext uri="{FF2B5EF4-FFF2-40B4-BE49-F238E27FC236}">
                <a16:creationId xmlns:a16="http://schemas.microsoft.com/office/drawing/2014/main" id="{A575DA6F-5BAA-F1A6-62C6-02FF8DED971B}"/>
              </a:ext>
            </a:extLst>
          </p:cNvPr>
          <p:cNvSpPr/>
          <p:nvPr/>
        </p:nvSpPr>
        <p:spPr>
          <a:xfrm>
            <a:off x="6312691" y="2977261"/>
            <a:ext cx="778800" cy="201060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F0AF676E-A8FC-2C0D-C3D6-D05E123EC254}"/>
              </a:ext>
            </a:extLst>
          </p:cNvPr>
          <p:cNvSpPr/>
          <p:nvPr/>
        </p:nvSpPr>
        <p:spPr>
          <a:xfrm>
            <a:off x="5648509" y="3509065"/>
            <a:ext cx="878372" cy="276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/>
              <a:t>accounts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AA26E42D-AC4A-2CAA-253E-84909A72FB5A}"/>
              </a:ext>
            </a:extLst>
          </p:cNvPr>
          <p:cNvSpPr txBox="1"/>
          <p:nvPr/>
        </p:nvSpPr>
        <p:spPr>
          <a:xfrm>
            <a:off x="4895047" y="3494181"/>
            <a:ext cx="8783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plural</a:t>
            </a:r>
          </a:p>
        </p:txBody>
      </p:sp>
      <p:sp>
        <p:nvSpPr>
          <p:cNvPr id="112" name="Speech Bubble: Rectangle 111">
            <a:extLst>
              <a:ext uri="{FF2B5EF4-FFF2-40B4-BE49-F238E27FC236}">
                <a16:creationId xmlns:a16="http://schemas.microsoft.com/office/drawing/2014/main" id="{F36DB578-3A1E-6CA3-8065-967757477BB1}"/>
              </a:ext>
            </a:extLst>
          </p:cNvPr>
          <p:cNvSpPr/>
          <p:nvPr/>
        </p:nvSpPr>
        <p:spPr>
          <a:xfrm>
            <a:off x="10636001" y="63318"/>
            <a:ext cx="1429206" cy="760205"/>
          </a:xfrm>
          <a:prstGeom prst="wedgeRectCallout">
            <a:avLst>
              <a:gd name="adj1" fmla="val -60322"/>
              <a:gd name="adj2" fmla="val 31375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u="sng" dirty="0">
                <a:solidFill>
                  <a:schemeClr val="tx1"/>
                </a:solidFill>
              </a:rPr>
              <a:t>1. Preprocessing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81F60770-B3DD-4BF9-6392-4C483E312084}"/>
              </a:ext>
            </a:extLst>
          </p:cNvPr>
          <p:cNvSpPr/>
          <p:nvPr/>
        </p:nvSpPr>
        <p:spPr>
          <a:xfrm>
            <a:off x="6231411" y="3201468"/>
            <a:ext cx="301465" cy="27218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100" dirty="0"/>
              <a:t>n.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3382BCA4-8B07-E1DA-AE77-21D0BF123174}"/>
              </a:ext>
            </a:extLst>
          </p:cNvPr>
          <p:cNvSpPr/>
          <p:nvPr/>
        </p:nvSpPr>
        <p:spPr>
          <a:xfrm>
            <a:off x="6850252" y="3208406"/>
            <a:ext cx="301465" cy="27218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100" dirty="0"/>
              <a:t>v.</a:t>
            </a:r>
          </a:p>
        </p:txBody>
      </p:sp>
    </p:spTree>
    <p:extLst>
      <p:ext uri="{BB962C8B-B14F-4D97-AF65-F5344CB8AC3E}">
        <p14:creationId xmlns:p14="http://schemas.microsoft.com/office/powerpoint/2010/main" val="3315440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45E78084-B3E6-8D26-CAAC-CAA3E8E9785E}"/>
              </a:ext>
            </a:extLst>
          </p:cNvPr>
          <p:cNvSpPr/>
          <p:nvPr/>
        </p:nvSpPr>
        <p:spPr>
          <a:xfrm>
            <a:off x="812119" y="1507442"/>
            <a:ext cx="9398681" cy="198053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b"/>
          <a:lstStyle/>
          <a:p>
            <a:endParaRPr lang="en-US" sz="1200" b="1" u="sng" dirty="0">
              <a:solidFill>
                <a:schemeClr val="tx1"/>
              </a:solidFill>
            </a:endParaRPr>
          </a:p>
        </p:txBody>
      </p:sp>
      <p:sp>
        <p:nvSpPr>
          <p:cNvPr id="22" name="Speech Bubble: Rectangle with Corners Rounded 21">
            <a:extLst>
              <a:ext uri="{FF2B5EF4-FFF2-40B4-BE49-F238E27FC236}">
                <a16:creationId xmlns:a16="http://schemas.microsoft.com/office/drawing/2014/main" id="{A1E32650-5912-C543-2571-696108F7FE06}"/>
              </a:ext>
            </a:extLst>
          </p:cNvPr>
          <p:cNvSpPr/>
          <p:nvPr/>
        </p:nvSpPr>
        <p:spPr>
          <a:xfrm>
            <a:off x="5352012" y="1626648"/>
            <a:ext cx="2300815" cy="909007"/>
          </a:xfrm>
          <a:prstGeom prst="wedgeRoundRectCallout">
            <a:avLst>
              <a:gd name="adj1" fmla="val -34869"/>
              <a:gd name="adj2" fmla="val 70032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Generate a sentence with “___”. Create a blank at the word “</a:t>
            </a:r>
            <a:r>
              <a:rPr lang="en-US" sz="1200" dirty="0">
                <a:solidFill>
                  <a:schemeClr val="accent6">
                    <a:lumMod val="75000"/>
                  </a:schemeClr>
                </a:solidFill>
              </a:rPr>
              <a:t>accounts</a:t>
            </a:r>
            <a:r>
              <a:rPr lang="en-US" sz="1200" dirty="0"/>
              <a:t>”. For example …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221B498-4FF0-41AA-58AE-A1C5ABA62014}"/>
              </a:ext>
            </a:extLst>
          </p:cNvPr>
          <p:cNvSpPr/>
          <p:nvPr/>
        </p:nvSpPr>
        <p:spPr>
          <a:xfrm>
            <a:off x="812119" y="3546522"/>
            <a:ext cx="9413000" cy="197271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b"/>
          <a:lstStyle/>
          <a:p>
            <a:endParaRPr lang="en-US" sz="1200" b="1" u="sng" dirty="0"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FB5E4AB-036E-2D0B-407C-6A6A837B8F45}"/>
              </a:ext>
            </a:extLst>
          </p:cNvPr>
          <p:cNvSpPr txBox="1"/>
          <p:nvPr/>
        </p:nvSpPr>
        <p:spPr>
          <a:xfrm>
            <a:off x="1606627" y="2579859"/>
            <a:ext cx="13557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Select a keyword from a cluster</a:t>
            </a:r>
          </a:p>
        </p:txBody>
      </p:sp>
      <p:sp>
        <p:nvSpPr>
          <p:cNvPr id="31" name="Flowchart: Magnetic Disk 30">
            <a:extLst>
              <a:ext uri="{FF2B5EF4-FFF2-40B4-BE49-F238E27FC236}">
                <a16:creationId xmlns:a16="http://schemas.microsoft.com/office/drawing/2014/main" id="{E8397DB7-BB4C-A825-D5D1-ADAA2C04282B}"/>
              </a:ext>
            </a:extLst>
          </p:cNvPr>
          <p:cNvSpPr/>
          <p:nvPr/>
        </p:nvSpPr>
        <p:spPr>
          <a:xfrm>
            <a:off x="545117" y="2751989"/>
            <a:ext cx="1221166" cy="638605"/>
          </a:xfrm>
          <a:prstGeom prst="flowChartMagneticDisk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Word list</a:t>
            </a:r>
          </a:p>
          <a:p>
            <a:pPr algn="ctr"/>
            <a:r>
              <a:rPr lang="en-US" sz="1400" dirty="0"/>
              <a:t>database</a:t>
            </a:r>
          </a:p>
        </p:txBody>
      </p:sp>
      <p:sp>
        <p:nvSpPr>
          <p:cNvPr id="32" name="Speech Bubble: Rectangle 31">
            <a:extLst>
              <a:ext uri="{FF2B5EF4-FFF2-40B4-BE49-F238E27FC236}">
                <a16:creationId xmlns:a16="http://schemas.microsoft.com/office/drawing/2014/main" id="{59BA004E-84A7-2FDD-AB18-3B80F4271120}"/>
              </a:ext>
            </a:extLst>
          </p:cNvPr>
          <p:cNvSpPr/>
          <p:nvPr/>
        </p:nvSpPr>
        <p:spPr>
          <a:xfrm>
            <a:off x="179357" y="53340"/>
            <a:ext cx="4064984" cy="2377757"/>
          </a:xfrm>
          <a:prstGeom prst="wedgeRectCallout">
            <a:avLst>
              <a:gd name="adj1" fmla="val -26195"/>
              <a:gd name="adj2" fmla="val 6057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lowchart: Multidocument 32">
            <a:extLst>
              <a:ext uri="{FF2B5EF4-FFF2-40B4-BE49-F238E27FC236}">
                <a16:creationId xmlns:a16="http://schemas.microsoft.com/office/drawing/2014/main" id="{F9E07673-88D8-2547-84EC-EEFA32505255}"/>
              </a:ext>
            </a:extLst>
          </p:cNvPr>
          <p:cNvSpPr/>
          <p:nvPr/>
        </p:nvSpPr>
        <p:spPr>
          <a:xfrm>
            <a:off x="323891" y="1769988"/>
            <a:ext cx="831809" cy="578519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/>
              <a:t>Word cluster 1</a:t>
            </a:r>
          </a:p>
        </p:txBody>
      </p:sp>
      <p:sp>
        <p:nvSpPr>
          <p:cNvPr id="35" name="Flowchart: Multidocument 34">
            <a:extLst>
              <a:ext uri="{FF2B5EF4-FFF2-40B4-BE49-F238E27FC236}">
                <a16:creationId xmlns:a16="http://schemas.microsoft.com/office/drawing/2014/main" id="{56DF0579-16C2-D3EE-9E7B-CC46AF72AA3A}"/>
              </a:ext>
            </a:extLst>
          </p:cNvPr>
          <p:cNvSpPr/>
          <p:nvPr/>
        </p:nvSpPr>
        <p:spPr>
          <a:xfrm>
            <a:off x="1244190" y="1769987"/>
            <a:ext cx="831809" cy="578519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/>
              <a:t>Word cluster 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D777289-E59F-14B3-C02E-6BA82874058E}"/>
              </a:ext>
            </a:extLst>
          </p:cNvPr>
          <p:cNvSpPr txBox="1"/>
          <p:nvPr/>
        </p:nvSpPr>
        <p:spPr>
          <a:xfrm>
            <a:off x="2163966" y="1841041"/>
            <a:ext cx="3000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…</a:t>
            </a:r>
          </a:p>
        </p:txBody>
      </p:sp>
      <p:sp>
        <p:nvSpPr>
          <p:cNvPr id="37" name="Speech Bubble: Rectangle with Corners Rounded 36">
            <a:extLst>
              <a:ext uri="{FF2B5EF4-FFF2-40B4-BE49-F238E27FC236}">
                <a16:creationId xmlns:a16="http://schemas.microsoft.com/office/drawing/2014/main" id="{1241584A-9D35-B514-1259-77B729431C6F}"/>
              </a:ext>
            </a:extLst>
          </p:cNvPr>
          <p:cNvSpPr/>
          <p:nvPr/>
        </p:nvSpPr>
        <p:spPr>
          <a:xfrm>
            <a:off x="323891" y="944460"/>
            <a:ext cx="1129726" cy="643029"/>
          </a:xfrm>
          <a:prstGeom prst="wedgeRoundRectCallout">
            <a:avLst>
              <a:gd name="adj1" fmla="val -20833"/>
              <a:gd name="adj2" fmla="val 71674"/>
              <a:gd name="adj3" fmla="val 1666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lowchart: Document 37">
            <a:extLst>
              <a:ext uri="{FF2B5EF4-FFF2-40B4-BE49-F238E27FC236}">
                <a16:creationId xmlns:a16="http://schemas.microsoft.com/office/drawing/2014/main" id="{192F1E62-176D-FA25-208E-C0E50252F870}"/>
              </a:ext>
            </a:extLst>
          </p:cNvPr>
          <p:cNvSpPr/>
          <p:nvPr/>
        </p:nvSpPr>
        <p:spPr>
          <a:xfrm>
            <a:off x="395076" y="1026795"/>
            <a:ext cx="967494" cy="324719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Word family 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48A9574-B46D-7ED6-1D40-4669469A7CB5}"/>
              </a:ext>
            </a:extLst>
          </p:cNvPr>
          <p:cNvSpPr txBox="1"/>
          <p:nvPr/>
        </p:nvSpPr>
        <p:spPr>
          <a:xfrm>
            <a:off x="395076" y="1280992"/>
            <a:ext cx="3000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…</a:t>
            </a:r>
          </a:p>
        </p:txBody>
      </p:sp>
      <p:sp>
        <p:nvSpPr>
          <p:cNvPr id="41" name="Equals 40">
            <a:extLst>
              <a:ext uri="{FF2B5EF4-FFF2-40B4-BE49-F238E27FC236}">
                <a16:creationId xmlns:a16="http://schemas.microsoft.com/office/drawing/2014/main" id="{69D4EEBC-1A95-1546-0CA1-C4DF995E1B9E}"/>
              </a:ext>
            </a:extLst>
          </p:cNvPr>
          <p:cNvSpPr/>
          <p:nvPr/>
        </p:nvSpPr>
        <p:spPr>
          <a:xfrm>
            <a:off x="1393165" y="1053336"/>
            <a:ext cx="159710" cy="206491"/>
          </a:xfrm>
          <a:prstGeom prst="mathEqual">
            <a:avLst>
              <a:gd name="adj1" fmla="val 12092"/>
              <a:gd name="adj2" fmla="val 17473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790AE81-A979-F645-527B-DE24A2554C51}"/>
              </a:ext>
            </a:extLst>
          </p:cNvPr>
          <p:cNvCxnSpPr>
            <a:cxnSpLocks/>
            <a:stCxn id="31" idx="4"/>
          </p:cNvCxnSpPr>
          <p:nvPr/>
        </p:nvCxnSpPr>
        <p:spPr>
          <a:xfrm flipV="1">
            <a:off x="1766283" y="3071291"/>
            <a:ext cx="919767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84531F7B-13E9-FF00-433C-09A1A7C133FE}"/>
              </a:ext>
            </a:extLst>
          </p:cNvPr>
          <p:cNvSpPr/>
          <p:nvPr/>
        </p:nvSpPr>
        <p:spPr>
          <a:xfrm>
            <a:off x="2738352" y="2911639"/>
            <a:ext cx="977985" cy="3193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account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A85CDC2-481F-CFE0-E33F-47B8E19CB557}"/>
              </a:ext>
            </a:extLst>
          </p:cNvPr>
          <p:cNvCxnSpPr>
            <a:cxnSpLocks/>
            <a:stCxn id="90" idx="3"/>
            <a:endCxn id="95" idx="1"/>
          </p:cNvCxnSpPr>
          <p:nvPr/>
        </p:nvCxnSpPr>
        <p:spPr>
          <a:xfrm flipV="1">
            <a:off x="4316044" y="4610335"/>
            <a:ext cx="1159454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BB75B160-3EE5-CB36-0BCC-4D3DA491E160}"/>
              </a:ext>
            </a:extLst>
          </p:cNvPr>
          <p:cNvSpPr txBox="1"/>
          <p:nvPr/>
        </p:nvSpPr>
        <p:spPr>
          <a:xfrm>
            <a:off x="4316044" y="4262543"/>
            <a:ext cx="13557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Verify distractors</a:t>
            </a: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DB79C4D4-9478-526F-E098-C885C42409FA}"/>
              </a:ext>
            </a:extLst>
          </p:cNvPr>
          <p:cNvSpPr/>
          <p:nvPr/>
        </p:nvSpPr>
        <p:spPr>
          <a:xfrm>
            <a:off x="7745063" y="2264747"/>
            <a:ext cx="2193611" cy="113783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(A sentence from </a:t>
            </a:r>
            <a:r>
              <a:rPr lang="en-US" sz="1200" dirty="0" err="1"/>
              <a:t>ChatGPT</a:t>
            </a:r>
            <a:r>
              <a:rPr lang="en-US" sz="1200" dirty="0"/>
              <a:t>)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C956BCC5-EDCE-4496-191F-68D3ABB9EFC6}"/>
              </a:ext>
            </a:extLst>
          </p:cNvPr>
          <p:cNvCxnSpPr>
            <a:cxnSpLocks/>
          </p:cNvCxnSpPr>
          <p:nvPr/>
        </p:nvCxnSpPr>
        <p:spPr>
          <a:xfrm>
            <a:off x="6970154" y="3071292"/>
            <a:ext cx="66770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437ABD95-1AB2-AB7E-2EBE-E4ED1F04534B}"/>
              </a:ext>
            </a:extLst>
          </p:cNvPr>
          <p:cNvSpPr txBox="1"/>
          <p:nvPr/>
        </p:nvSpPr>
        <p:spPr>
          <a:xfrm>
            <a:off x="6700555" y="2772174"/>
            <a:ext cx="13557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Response</a:t>
            </a:r>
          </a:p>
        </p:txBody>
      </p:sp>
      <p:sp>
        <p:nvSpPr>
          <p:cNvPr id="62" name="Callout: Line 61">
            <a:extLst>
              <a:ext uri="{FF2B5EF4-FFF2-40B4-BE49-F238E27FC236}">
                <a16:creationId xmlns:a16="http://schemas.microsoft.com/office/drawing/2014/main" id="{48052042-9C88-129E-5E39-B8A55C75A6A5}"/>
              </a:ext>
            </a:extLst>
          </p:cNvPr>
          <p:cNvSpPr/>
          <p:nvPr/>
        </p:nvSpPr>
        <p:spPr>
          <a:xfrm>
            <a:off x="2571252" y="1758784"/>
            <a:ext cx="914400" cy="612648"/>
          </a:xfrm>
          <a:prstGeom prst="borderCallout1">
            <a:avLst>
              <a:gd name="adj1" fmla="val 26420"/>
              <a:gd name="adj2" fmla="val -4722"/>
              <a:gd name="adj3" fmla="val 39118"/>
              <a:gd name="adj4" fmla="val -50139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Words with similar semantics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A1B1B31-F49F-E853-EB79-01556D6A8299}"/>
              </a:ext>
            </a:extLst>
          </p:cNvPr>
          <p:cNvSpPr txBox="1"/>
          <p:nvPr/>
        </p:nvSpPr>
        <p:spPr>
          <a:xfrm>
            <a:off x="1155700" y="3557387"/>
            <a:ext cx="217827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Select 3 words from the same </a:t>
            </a:r>
            <a:r>
              <a:rPr lang="en-US" sz="1200" b="1" dirty="0"/>
              <a:t>cluster </a:t>
            </a:r>
            <a:r>
              <a:rPr lang="en-US" sz="1200" dirty="0"/>
              <a:t>(</a:t>
            </a:r>
            <a:r>
              <a:rPr lang="en-US" sz="1200" dirty="0">
                <a:solidFill>
                  <a:schemeClr val="accent6">
                    <a:lumMod val="75000"/>
                  </a:schemeClr>
                </a:solidFill>
              </a:rPr>
              <a:t>cluster1</a:t>
            </a:r>
            <a:r>
              <a:rPr lang="en-US" sz="1200" dirty="0"/>
              <a:t>) as distractors, where these words have the same </a:t>
            </a:r>
            <a:r>
              <a:rPr lang="en-US" sz="1200" b="1" dirty="0" err="1"/>
              <a:t>PoS</a:t>
            </a:r>
            <a:r>
              <a:rPr lang="en-US" sz="1200" dirty="0"/>
              <a:t> tag (</a:t>
            </a:r>
            <a:r>
              <a:rPr lang="en-US" sz="1200" dirty="0">
                <a:solidFill>
                  <a:schemeClr val="accent6">
                    <a:lumMod val="75000"/>
                  </a:schemeClr>
                </a:solidFill>
              </a:rPr>
              <a:t>n.</a:t>
            </a:r>
            <a:r>
              <a:rPr lang="en-US" sz="1200" dirty="0"/>
              <a:t>) and </a:t>
            </a:r>
            <a:r>
              <a:rPr lang="en-US" sz="1200" b="1" dirty="0" err="1"/>
              <a:t>inflexive</a:t>
            </a:r>
            <a:r>
              <a:rPr lang="en-US" sz="1200" dirty="0"/>
              <a:t> (</a:t>
            </a:r>
            <a:r>
              <a:rPr lang="en-US" sz="1200" dirty="0">
                <a:solidFill>
                  <a:schemeClr val="accent6">
                    <a:lumMod val="75000"/>
                  </a:schemeClr>
                </a:solidFill>
              </a:rPr>
              <a:t>plural</a:t>
            </a:r>
            <a:r>
              <a:rPr lang="en-US" sz="1200" dirty="0"/>
              <a:t>) as the keyword</a:t>
            </a: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4031C160-BC4A-FA89-4F60-2034A0B54B16}"/>
              </a:ext>
            </a:extLst>
          </p:cNvPr>
          <p:cNvGrpSpPr/>
          <p:nvPr/>
        </p:nvGrpSpPr>
        <p:grpSpPr>
          <a:xfrm>
            <a:off x="6314578" y="2626289"/>
            <a:ext cx="678391" cy="830471"/>
            <a:chOff x="2642538" y="756903"/>
            <a:chExt cx="950259" cy="1163285"/>
          </a:xfrm>
        </p:grpSpPr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149136FC-D960-D0E7-D5F0-C0920AE88261}"/>
                </a:ext>
              </a:extLst>
            </p:cNvPr>
            <p:cNvSpPr txBox="1"/>
            <p:nvPr/>
          </p:nvSpPr>
          <p:spPr>
            <a:xfrm>
              <a:off x="2642538" y="1553737"/>
              <a:ext cx="950259" cy="3664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err="1"/>
                <a:t>ChatGPT</a:t>
              </a:r>
              <a:endParaRPr lang="en-US" sz="1100" dirty="0"/>
            </a:p>
          </p:txBody>
        </p:sp>
        <p:pic>
          <p:nvPicPr>
            <p:cNvPr id="84" name="Graphic 83" descr="Artificial Intelligence outline">
              <a:extLst>
                <a:ext uri="{FF2B5EF4-FFF2-40B4-BE49-F238E27FC236}">
                  <a16:creationId xmlns:a16="http://schemas.microsoft.com/office/drawing/2014/main" id="{069CD552-ED79-4638-B71E-F0F9F4F94B4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660468" y="756903"/>
              <a:ext cx="914400" cy="914400"/>
            </a:xfrm>
            <a:prstGeom prst="rect">
              <a:avLst/>
            </a:prstGeom>
          </p:spPr>
        </p:pic>
      </p:grpSp>
      <p:cxnSp>
        <p:nvCxnSpPr>
          <p:cNvPr id="87" name="Connector: Elbow 86">
            <a:extLst>
              <a:ext uri="{FF2B5EF4-FFF2-40B4-BE49-F238E27FC236}">
                <a16:creationId xmlns:a16="http://schemas.microsoft.com/office/drawing/2014/main" id="{A8D53911-A33E-54B5-C0BF-BC50D06B7886}"/>
              </a:ext>
            </a:extLst>
          </p:cNvPr>
          <p:cNvCxnSpPr>
            <a:cxnSpLocks/>
            <a:stCxn id="31" idx="3"/>
            <a:endCxn id="90" idx="1"/>
          </p:cNvCxnSpPr>
          <p:nvPr/>
        </p:nvCxnSpPr>
        <p:spPr>
          <a:xfrm rot="16200000" flipH="1">
            <a:off x="1637008" y="2909285"/>
            <a:ext cx="1219742" cy="2182359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6F7A808F-876F-B1B3-998B-E426438164B8}"/>
              </a:ext>
            </a:extLst>
          </p:cNvPr>
          <p:cNvSpPr/>
          <p:nvPr/>
        </p:nvSpPr>
        <p:spPr>
          <a:xfrm>
            <a:off x="3338059" y="4270754"/>
            <a:ext cx="977985" cy="6791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1. “xxx”</a:t>
            </a:r>
          </a:p>
          <a:p>
            <a:r>
              <a:rPr lang="en-US" sz="1400" dirty="0"/>
              <a:t>2. “</a:t>
            </a:r>
            <a:r>
              <a:rPr lang="en-US" sz="1400" dirty="0" err="1"/>
              <a:t>yyy</a:t>
            </a:r>
            <a:r>
              <a:rPr lang="en-US" sz="1400" dirty="0"/>
              <a:t>”</a:t>
            </a:r>
          </a:p>
          <a:p>
            <a:r>
              <a:rPr lang="en-US" sz="1400" dirty="0"/>
              <a:t>3. “</a:t>
            </a:r>
            <a:r>
              <a:rPr lang="en-US" sz="1400" dirty="0" err="1"/>
              <a:t>zzz</a:t>
            </a:r>
            <a:r>
              <a:rPr lang="en-US" sz="1400" dirty="0"/>
              <a:t>”</a:t>
            </a:r>
          </a:p>
        </p:txBody>
      </p:sp>
      <p:sp>
        <p:nvSpPr>
          <p:cNvPr id="95" name="Flowchart: Decision 94">
            <a:extLst>
              <a:ext uri="{FF2B5EF4-FFF2-40B4-BE49-F238E27FC236}">
                <a16:creationId xmlns:a16="http://schemas.microsoft.com/office/drawing/2014/main" id="{8B50FA65-770A-C3DC-B169-21D4F6A88436}"/>
              </a:ext>
            </a:extLst>
          </p:cNvPr>
          <p:cNvSpPr/>
          <p:nvPr/>
        </p:nvSpPr>
        <p:spPr>
          <a:xfrm>
            <a:off x="5475498" y="4334112"/>
            <a:ext cx="1753889" cy="55244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Low perplexity?</a:t>
            </a:r>
          </a:p>
        </p:txBody>
      </p:sp>
      <p:cxnSp>
        <p:nvCxnSpPr>
          <p:cNvPr id="98" name="Connector: Elbow 97">
            <a:extLst>
              <a:ext uri="{FF2B5EF4-FFF2-40B4-BE49-F238E27FC236}">
                <a16:creationId xmlns:a16="http://schemas.microsoft.com/office/drawing/2014/main" id="{44AE7FF7-2CE8-3CD7-8BC3-687345E100A5}"/>
              </a:ext>
            </a:extLst>
          </p:cNvPr>
          <p:cNvCxnSpPr>
            <a:cxnSpLocks/>
            <a:stCxn id="95" idx="2"/>
            <a:endCxn id="63" idx="2"/>
          </p:cNvCxnSpPr>
          <p:nvPr/>
        </p:nvCxnSpPr>
        <p:spPr>
          <a:xfrm rot="5400000" flipH="1">
            <a:off x="4141886" y="2676001"/>
            <a:ext cx="313507" cy="4107607"/>
          </a:xfrm>
          <a:prstGeom prst="bentConnector3">
            <a:avLst>
              <a:gd name="adj1" fmla="val -72917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02E21D23-87DB-E282-4E30-3FB40E910777}"/>
              </a:ext>
            </a:extLst>
          </p:cNvPr>
          <p:cNvCxnSpPr>
            <a:cxnSpLocks/>
          </p:cNvCxnSpPr>
          <p:nvPr/>
        </p:nvCxnSpPr>
        <p:spPr>
          <a:xfrm>
            <a:off x="5566283" y="3056650"/>
            <a:ext cx="76109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45F6181A-7B23-673B-3AB4-D4E9187DD40E}"/>
              </a:ext>
            </a:extLst>
          </p:cNvPr>
          <p:cNvSpPr txBox="1"/>
          <p:nvPr/>
        </p:nvSpPr>
        <p:spPr>
          <a:xfrm>
            <a:off x="5242747" y="2772173"/>
            <a:ext cx="13557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Input prompt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629E8BB3-E96C-57A1-BCC1-27B50AE2D672}"/>
              </a:ext>
            </a:extLst>
          </p:cNvPr>
          <p:cNvSpPr txBox="1"/>
          <p:nvPr/>
        </p:nvSpPr>
        <p:spPr>
          <a:xfrm>
            <a:off x="3777876" y="5242234"/>
            <a:ext cx="13557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No</a:t>
            </a: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1D12C1FC-E0FD-7AA0-3C90-1900EF188747}"/>
              </a:ext>
            </a:extLst>
          </p:cNvPr>
          <p:cNvCxnSpPr>
            <a:cxnSpLocks/>
            <a:stCxn id="95" idx="3"/>
            <a:endCxn id="118" idx="1"/>
          </p:cNvCxnSpPr>
          <p:nvPr/>
        </p:nvCxnSpPr>
        <p:spPr>
          <a:xfrm>
            <a:off x="7229387" y="4610335"/>
            <a:ext cx="752383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407118BE-C775-AD11-0853-3B4A4BCFADEE}"/>
              </a:ext>
            </a:extLst>
          </p:cNvPr>
          <p:cNvSpPr txBox="1"/>
          <p:nvPr/>
        </p:nvSpPr>
        <p:spPr>
          <a:xfrm>
            <a:off x="6829710" y="4262543"/>
            <a:ext cx="13557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Yes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BD1EDA19-1B1F-38DA-322A-7089852C1C7D}"/>
              </a:ext>
            </a:extLst>
          </p:cNvPr>
          <p:cNvSpPr/>
          <p:nvPr/>
        </p:nvSpPr>
        <p:spPr>
          <a:xfrm>
            <a:off x="7981770" y="4270754"/>
            <a:ext cx="977985" cy="6791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1. “xxx”</a:t>
            </a:r>
          </a:p>
          <a:p>
            <a:r>
              <a:rPr lang="en-US" sz="1400" dirty="0"/>
              <a:t>2. “</a:t>
            </a:r>
            <a:r>
              <a:rPr lang="en-US" sz="1400" dirty="0" err="1"/>
              <a:t>yyy</a:t>
            </a:r>
            <a:r>
              <a:rPr lang="en-US" sz="1400" dirty="0"/>
              <a:t>”</a:t>
            </a:r>
          </a:p>
          <a:p>
            <a:r>
              <a:rPr lang="en-US" sz="1400" dirty="0"/>
              <a:t>3. “</a:t>
            </a:r>
            <a:r>
              <a:rPr lang="en-US" sz="1400" dirty="0" err="1"/>
              <a:t>zzz</a:t>
            </a:r>
            <a:r>
              <a:rPr lang="en-US" sz="1400" dirty="0"/>
              <a:t>”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86525E35-6333-5BF2-203A-DE874865E460}"/>
              </a:ext>
            </a:extLst>
          </p:cNvPr>
          <p:cNvSpPr txBox="1"/>
          <p:nvPr/>
        </p:nvSpPr>
        <p:spPr>
          <a:xfrm>
            <a:off x="7745063" y="3993553"/>
            <a:ext cx="13557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Final distractors</a:t>
            </a:r>
          </a:p>
        </p:txBody>
      </p:sp>
      <p:sp>
        <p:nvSpPr>
          <p:cNvPr id="124" name="Speech Bubble: Rectangle 123">
            <a:extLst>
              <a:ext uri="{FF2B5EF4-FFF2-40B4-BE49-F238E27FC236}">
                <a16:creationId xmlns:a16="http://schemas.microsoft.com/office/drawing/2014/main" id="{EF47AD25-A477-6039-7480-8D346186982E}"/>
              </a:ext>
            </a:extLst>
          </p:cNvPr>
          <p:cNvSpPr/>
          <p:nvPr/>
        </p:nvSpPr>
        <p:spPr>
          <a:xfrm>
            <a:off x="10303036" y="1976118"/>
            <a:ext cx="1429206" cy="760205"/>
          </a:xfrm>
          <a:prstGeom prst="wedgeRectCallout">
            <a:avLst>
              <a:gd name="adj1" fmla="val -59256"/>
              <a:gd name="adj2" fmla="val 1533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u="sng" dirty="0">
                <a:solidFill>
                  <a:schemeClr val="tx1"/>
                </a:solidFill>
              </a:rPr>
              <a:t>2. Stem generation</a:t>
            </a:r>
          </a:p>
        </p:txBody>
      </p:sp>
      <p:sp>
        <p:nvSpPr>
          <p:cNvPr id="126" name="Speech Bubble: Rectangle 125">
            <a:extLst>
              <a:ext uri="{FF2B5EF4-FFF2-40B4-BE49-F238E27FC236}">
                <a16:creationId xmlns:a16="http://schemas.microsoft.com/office/drawing/2014/main" id="{DEEFF816-A395-427C-7358-FF9862762467}"/>
              </a:ext>
            </a:extLst>
          </p:cNvPr>
          <p:cNvSpPr/>
          <p:nvPr/>
        </p:nvSpPr>
        <p:spPr>
          <a:xfrm>
            <a:off x="10303036" y="4071073"/>
            <a:ext cx="1429206" cy="760205"/>
          </a:xfrm>
          <a:prstGeom prst="wedgeRectCallout">
            <a:avLst>
              <a:gd name="adj1" fmla="val -59256"/>
              <a:gd name="adj2" fmla="val 1533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u="sng" dirty="0">
                <a:solidFill>
                  <a:schemeClr val="tx1"/>
                </a:solidFill>
              </a:rPr>
              <a:t>3. Distractor generation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A79CA8EE-8A25-64ED-8990-5DE5275716A7}"/>
              </a:ext>
            </a:extLst>
          </p:cNvPr>
          <p:cNvSpPr txBox="1"/>
          <p:nvPr/>
        </p:nvSpPr>
        <p:spPr>
          <a:xfrm>
            <a:off x="8110373" y="1986728"/>
            <a:ext cx="13557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Final stem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CA35E1C6-23D7-9D19-BFE7-4505CBA2A240}"/>
              </a:ext>
            </a:extLst>
          </p:cNvPr>
          <p:cNvSpPr/>
          <p:nvPr/>
        </p:nvSpPr>
        <p:spPr>
          <a:xfrm>
            <a:off x="812119" y="5570410"/>
            <a:ext cx="9413000" cy="111042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b"/>
          <a:lstStyle/>
          <a:p>
            <a:endParaRPr lang="en-US" sz="1200" b="1" u="sng" dirty="0">
              <a:solidFill>
                <a:schemeClr val="tx1"/>
              </a:solidFill>
            </a:endParaRPr>
          </a:p>
        </p:txBody>
      </p:sp>
      <p:sp>
        <p:nvSpPr>
          <p:cNvPr id="140" name="Speech Bubble: Rectangle 139">
            <a:extLst>
              <a:ext uri="{FF2B5EF4-FFF2-40B4-BE49-F238E27FC236}">
                <a16:creationId xmlns:a16="http://schemas.microsoft.com/office/drawing/2014/main" id="{120CC5C7-C257-7B39-B6ED-5AD1E223D384}"/>
              </a:ext>
            </a:extLst>
          </p:cNvPr>
          <p:cNvSpPr/>
          <p:nvPr/>
        </p:nvSpPr>
        <p:spPr>
          <a:xfrm>
            <a:off x="10303036" y="5656033"/>
            <a:ext cx="1429206" cy="760205"/>
          </a:xfrm>
          <a:prstGeom prst="wedgeRectCallout">
            <a:avLst>
              <a:gd name="adj1" fmla="val -59256"/>
              <a:gd name="adj2" fmla="val 1533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u="sng" dirty="0">
                <a:solidFill>
                  <a:schemeClr val="tx1"/>
                </a:solidFill>
              </a:rPr>
              <a:t>4. Manual checking</a:t>
            </a:r>
          </a:p>
        </p:txBody>
      </p:sp>
      <p:cxnSp>
        <p:nvCxnSpPr>
          <p:cNvPr id="141" name="Connector: Elbow 140">
            <a:extLst>
              <a:ext uri="{FF2B5EF4-FFF2-40B4-BE49-F238E27FC236}">
                <a16:creationId xmlns:a16="http://schemas.microsoft.com/office/drawing/2014/main" id="{18F60A83-F9B0-F45A-5BAE-F8F320DC4E7A}"/>
              </a:ext>
            </a:extLst>
          </p:cNvPr>
          <p:cNvCxnSpPr>
            <a:cxnSpLocks/>
            <a:stCxn id="118" idx="3"/>
            <a:endCxn id="150" idx="1"/>
          </p:cNvCxnSpPr>
          <p:nvPr/>
        </p:nvCxnSpPr>
        <p:spPr>
          <a:xfrm flipH="1">
            <a:off x="2536910" y="4610336"/>
            <a:ext cx="6422845" cy="1644033"/>
          </a:xfrm>
          <a:prstGeom prst="bentConnector5">
            <a:avLst>
              <a:gd name="adj1" fmla="val -3559"/>
              <a:gd name="adj2" fmla="val 59809"/>
              <a:gd name="adj3" fmla="val 103559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nector: Elbow 143">
            <a:extLst>
              <a:ext uri="{FF2B5EF4-FFF2-40B4-BE49-F238E27FC236}">
                <a16:creationId xmlns:a16="http://schemas.microsoft.com/office/drawing/2014/main" id="{3CC8A5E2-114F-7236-D6F7-A80BB433CB05}"/>
              </a:ext>
            </a:extLst>
          </p:cNvPr>
          <p:cNvCxnSpPr>
            <a:cxnSpLocks/>
            <a:stCxn id="57" idx="3"/>
            <a:endCxn id="150" idx="0"/>
          </p:cNvCxnSpPr>
          <p:nvPr/>
        </p:nvCxnSpPr>
        <p:spPr>
          <a:xfrm flipH="1">
            <a:off x="2828303" y="2833664"/>
            <a:ext cx="7110371" cy="3129312"/>
          </a:xfrm>
          <a:prstGeom prst="bentConnector4">
            <a:avLst>
              <a:gd name="adj1" fmla="val -3215"/>
              <a:gd name="adj2" fmla="val 9095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Rectangle: Rounded Corners 169">
            <a:extLst>
              <a:ext uri="{FF2B5EF4-FFF2-40B4-BE49-F238E27FC236}">
                <a16:creationId xmlns:a16="http://schemas.microsoft.com/office/drawing/2014/main" id="{2110B89B-802D-18DD-1FE2-170D11F9A7EF}"/>
              </a:ext>
            </a:extLst>
          </p:cNvPr>
          <p:cNvSpPr/>
          <p:nvPr/>
        </p:nvSpPr>
        <p:spPr>
          <a:xfrm>
            <a:off x="3777876" y="5903389"/>
            <a:ext cx="4193591" cy="70317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(A final question.)</a:t>
            </a:r>
          </a:p>
          <a:p>
            <a:pPr algn="ctr"/>
            <a:r>
              <a:rPr lang="en-US" sz="1200" dirty="0"/>
              <a:t>A. Distractor1 B. Distractor2 C. Distractor3 D. Distractor4 </a:t>
            </a:r>
          </a:p>
        </p:txBody>
      </p: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1B805FAB-4342-7FD1-AF81-CDC3BE4E9AAE}"/>
              </a:ext>
            </a:extLst>
          </p:cNvPr>
          <p:cNvCxnSpPr>
            <a:cxnSpLocks/>
            <a:stCxn id="150" idx="3"/>
            <a:endCxn id="170" idx="1"/>
          </p:cNvCxnSpPr>
          <p:nvPr/>
        </p:nvCxnSpPr>
        <p:spPr>
          <a:xfrm>
            <a:off x="3119696" y="6254369"/>
            <a:ext cx="658180" cy="60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7608525C-9D96-0155-B941-46C68632F3DF}"/>
              </a:ext>
            </a:extLst>
          </p:cNvPr>
          <p:cNvGrpSpPr/>
          <p:nvPr/>
        </p:nvGrpSpPr>
        <p:grpSpPr>
          <a:xfrm>
            <a:off x="2417124" y="5962976"/>
            <a:ext cx="822357" cy="758578"/>
            <a:chOff x="2417124" y="5909636"/>
            <a:chExt cx="822357" cy="758578"/>
          </a:xfrm>
        </p:grpSpPr>
        <p:pic>
          <p:nvPicPr>
            <p:cNvPr id="150" name="Graphic 149" descr="User with solid fill">
              <a:extLst>
                <a:ext uri="{FF2B5EF4-FFF2-40B4-BE49-F238E27FC236}">
                  <a16:creationId xmlns:a16="http://schemas.microsoft.com/office/drawing/2014/main" id="{5D5AF46E-8651-6AC5-2A94-3C065D42561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536910" y="5909636"/>
              <a:ext cx="582786" cy="582786"/>
            </a:xfrm>
            <a:prstGeom prst="rect">
              <a:avLst/>
            </a:prstGeom>
          </p:spPr>
        </p:pic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7BEA9DD1-7AD7-F71B-2016-201619464139}"/>
                </a:ext>
              </a:extLst>
            </p:cNvPr>
            <p:cNvSpPr txBox="1"/>
            <p:nvPr/>
          </p:nvSpPr>
          <p:spPr>
            <a:xfrm>
              <a:off x="2417124" y="6391215"/>
              <a:ext cx="8223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Teacher</a:t>
              </a:r>
            </a:p>
          </p:txBody>
        </p:sp>
      </p:grp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3612208C-5A6D-4A7C-BAD2-068A0103E482}"/>
              </a:ext>
            </a:extLst>
          </p:cNvPr>
          <p:cNvCxnSpPr>
            <a:cxnSpLocks/>
          </p:cNvCxnSpPr>
          <p:nvPr/>
        </p:nvCxnSpPr>
        <p:spPr>
          <a:xfrm flipV="1">
            <a:off x="3716337" y="3041524"/>
            <a:ext cx="726264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Rectangle 188">
            <a:extLst>
              <a:ext uri="{FF2B5EF4-FFF2-40B4-BE49-F238E27FC236}">
                <a16:creationId xmlns:a16="http://schemas.microsoft.com/office/drawing/2014/main" id="{4BDEE8F0-EC4B-1CBB-2C7E-59ED6A972DF1}"/>
              </a:ext>
            </a:extLst>
          </p:cNvPr>
          <p:cNvSpPr/>
          <p:nvPr/>
        </p:nvSpPr>
        <p:spPr>
          <a:xfrm>
            <a:off x="4478701" y="2837952"/>
            <a:ext cx="977985" cy="4573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accounts</a:t>
            </a:r>
          </a:p>
          <a:p>
            <a:pPr algn="ctr"/>
            <a:r>
              <a:rPr lang="en-US" sz="1100" dirty="0">
                <a:solidFill>
                  <a:srgbClr val="92D050"/>
                </a:solidFill>
              </a:rPr>
              <a:t>(n. plural)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444F71F1-ED39-AC3C-3991-FF93D3CD416D}"/>
              </a:ext>
            </a:extLst>
          </p:cNvPr>
          <p:cNvSpPr txBox="1"/>
          <p:nvPr/>
        </p:nvSpPr>
        <p:spPr>
          <a:xfrm>
            <a:off x="3467842" y="2597215"/>
            <a:ext cx="13557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Select </a:t>
            </a:r>
            <a:r>
              <a:rPr lang="en-US" sz="1200" dirty="0" err="1"/>
              <a:t>PoS</a:t>
            </a:r>
            <a:r>
              <a:rPr lang="en-US" sz="1200" dirty="0"/>
              <a:t> and </a:t>
            </a:r>
            <a:r>
              <a:rPr lang="en-US" sz="1200" dirty="0" err="1"/>
              <a:t>inflexive</a:t>
            </a:r>
            <a:endParaRPr lang="en-US" sz="1200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23AAEBD1-5D3C-4EAC-DF20-70B2D3CE7A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7984001"/>
              </p:ext>
            </p:extLst>
          </p:nvPr>
        </p:nvGraphicFramePr>
        <p:xfrm>
          <a:off x="1583470" y="83004"/>
          <a:ext cx="2512162" cy="1600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6468">
                  <a:extLst>
                    <a:ext uri="{9D8B030D-6E8A-4147-A177-3AD203B41FA5}">
                      <a16:colId xmlns:a16="http://schemas.microsoft.com/office/drawing/2014/main" val="2069646438"/>
                    </a:ext>
                  </a:extLst>
                </a:gridCol>
                <a:gridCol w="498650">
                  <a:extLst>
                    <a:ext uri="{9D8B030D-6E8A-4147-A177-3AD203B41FA5}">
                      <a16:colId xmlns:a16="http://schemas.microsoft.com/office/drawing/2014/main" val="2510595564"/>
                    </a:ext>
                  </a:extLst>
                </a:gridCol>
                <a:gridCol w="1237044">
                  <a:extLst>
                    <a:ext uri="{9D8B030D-6E8A-4147-A177-3AD203B41FA5}">
                      <a16:colId xmlns:a16="http://schemas.microsoft.com/office/drawing/2014/main" val="2025087101"/>
                    </a:ext>
                  </a:extLst>
                </a:gridCol>
              </a:tblGrid>
              <a:tr h="184145">
                <a:tc>
                  <a:txBody>
                    <a:bodyPr/>
                    <a:lstStyle/>
                    <a:p>
                      <a:r>
                        <a:rPr lang="en-US" sz="900" dirty="0"/>
                        <a:t>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err="1"/>
                        <a:t>PoS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err="1"/>
                        <a:t>Inflexive</a:t>
                      </a:r>
                      <a:endParaRPr 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3169930"/>
                  </a:ext>
                </a:extLst>
              </a:tr>
              <a:tr h="184145">
                <a:tc>
                  <a:txBody>
                    <a:bodyPr/>
                    <a:lstStyle/>
                    <a:p>
                      <a:r>
                        <a:rPr lang="en-US" sz="900" dirty="0"/>
                        <a:t>account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original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3546435"/>
                  </a:ext>
                </a:extLst>
              </a:tr>
              <a:tr h="184145">
                <a:tc>
                  <a:txBody>
                    <a:bodyPr/>
                    <a:lstStyle/>
                    <a:p>
                      <a:r>
                        <a:rPr lang="en-US" sz="900" dirty="0"/>
                        <a:t>accounts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plural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6615131"/>
                  </a:ext>
                </a:extLst>
              </a:tr>
              <a:tr h="184145">
                <a:tc>
                  <a:txBody>
                    <a:bodyPr/>
                    <a:lstStyle/>
                    <a:p>
                      <a:r>
                        <a:rPr lang="en-US" sz="900" dirty="0"/>
                        <a:t>account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v.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original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1402472"/>
                  </a:ext>
                </a:extLst>
              </a:tr>
              <a:tr h="184145">
                <a:tc>
                  <a:txBody>
                    <a:bodyPr/>
                    <a:lstStyle/>
                    <a:p>
                      <a:r>
                        <a:rPr lang="en-US" sz="900" dirty="0"/>
                        <a:t>accounts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v.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3</a:t>
                      </a:r>
                      <a:r>
                        <a:rPr lang="en-US" sz="900" baseline="30000" dirty="0"/>
                        <a:t>rd</a:t>
                      </a:r>
                      <a:r>
                        <a:rPr lang="en-US" sz="900" dirty="0"/>
                        <a:t> person singular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1999011"/>
                  </a:ext>
                </a:extLst>
              </a:tr>
              <a:tr h="184145">
                <a:tc>
                  <a:txBody>
                    <a:bodyPr/>
                    <a:lstStyle/>
                    <a:p>
                      <a:r>
                        <a:rPr lang="en-US" sz="900" dirty="0"/>
                        <a:t>accounting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v.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v.+</a:t>
                      </a:r>
                      <a:r>
                        <a:rPr lang="en-US" sz="900" dirty="0" err="1"/>
                        <a:t>ing</a:t>
                      </a:r>
                      <a:endParaRPr 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5368594"/>
                  </a:ext>
                </a:extLst>
              </a:tr>
              <a:tr h="184145">
                <a:tc>
                  <a:txBody>
                    <a:bodyPr/>
                    <a:lstStyle/>
                    <a:p>
                      <a:r>
                        <a:rPr lang="en-US" sz="9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4398321"/>
                  </a:ext>
                </a:extLst>
              </a:tr>
            </a:tbl>
          </a:graphicData>
        </a:graphic>
      </p:graphicFrame>
      <p:sp>
        <p:nvSpPr>
          <p:cNvPr id="7" name="Callout: Line 6">
            <a:extLst>
              <a:ext uri="{FF2B5EF4-FFF2-40B4-BE49-F238E27FC236}">
                <a16:creationId xmlns:a16="http://schemas.microsoft.com/office/drawing/2014/main" id="{CA552878-4125-5031-91FE-D682D8D5B08E}"/>
              </a:ext>
            </a:extLst>
          </p:cNvPr>
          <p:cNvSpPr/>
          <p:nvPr/>
        </p:nvSpPr>
        <p:spPr>
          <a:xfrm>
            <a:off x="8479124" y="5795459"/>
            <a:ext cx="1459550" cy="936550"/>
          </a:xfrm>
          <a:prstGeom prst="borderCallout1">
            <a:avLst>
              <a:gd name="adj1" fmla="val 26420"/>
              <a:gd name="adj2" fmla="val -4722"/>
              <a:gd name="adj3" fmla="val 35864"/>
              <a:gd name="adj4" fmla="val -2299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Repeat the process until the questions are generated for every word in the database</a:t>
            </a:r>
          </a:p>
        </p:txBody>
      </p:sp>
    </p:spTree>
    <p:extLst>
      <p:ext uri="{BB962C8B-B14F-4D97-AF65-F5344CB8AC3E}">
        <p14:creationId xmlns:p14="http://schemas.microsoft.com/office/powerpoint/2010/main" val="39926307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499</TotalTime>
  <Words>375</Words>
  <Application>Microsoft Office PowerPoint</Application>
  <PresentationFormat>Widescreen</PresentationFormat>
  <Paragraphs>111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Judy Wang</dc:creator>
  <cp:lastModifiedBy>Author</cp:lastModifiedBy>
  <cp:revision>4</cp:revision>
  <dcterms:created xsi:type="dcterms:W3CDTF">2023-01-23T13:17:17Z</dcterms:created>
  <dcterms:modified xsi:type="dcterms:W3CDTF">2023-04-30T10:30:01Z</dcterms:modified>
</cp:coreProperties>
</file>