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75" r:id="rId3"/>
    <p:sldId id="266" r:id="rId4"/>
    <p:sldId id="276" r:id="rId5"/>
    <p:sldId id="278" r:id="rId6"/>
    <p:sldId id="258" r:id="rId7"/>
    <p:sldId id="277" r:id="rId8"/>
    <p:sldId id="287" r:id="rId9"/>
    <p:sldId id="283" r:id="rId10"/>
    <p:sldId id="284" r:id="rId11"/>
    <p:sldId id="285" r:id="rId12"/>
    <p:sldId id="286" r:id="rId13"/>
    <p:sldId id="288" r:id="rId14"/>
    <p:sldId id="282" r:id="rId15"/>
    <p:sldId id="262" r:id="rId16"/>
    <p:sldId id="281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384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5F-4698-98BA-BD6F601B4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5916887" y="5057777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清华大学电子工程系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武楚涵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98896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4993556" y="4063838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论文是怎样炼成的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508" y="5888775"/>
            <a:ext cx="7732034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wuch15@mails.tsinghua.edu.cn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91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引言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推销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5" y="2757881"/>
            <a:ext cx="69503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第一段，要干什么事，有什么重要性（摘要第一部分的扩写）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第二段，已有方法是怎么干的，有什么问题，为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motivation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铺垫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第三段，介绍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motivation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，出于什么观察，想解决什么问题（摘要第二部分的扩写）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第四段，介绍方法（摘要第三、四部分的扩写）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9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相关工作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推销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5" y="2757881"/>
            <a:ext cx="6950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核心：服务于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分门别类介绍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每种类别介绍优缺点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最后说明自己方法的不同之处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8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方法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推销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5" y="2757881"/>
            <a:ext cx="6950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How+Why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怎么做的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为什么这么做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C307D"/>
                </a:solidFill>
                <a:ea typeface="华文楷体" panose="02010600040101010101" pitchFamily="2" charset="-122"/>
              </a:rPr>
              <a:t>呼应</a:t>
            </a:r>
            <a:r>
              <a:rPr lang="en-US" altLang="zh-CN" b="1" dirty="0">
                <a:solidFill>
                  <a:srgbClr val="5C307D"/>
                </a:solidFill>
                <a:ea typeface="华文楷体" panose="02010600040101010101" pitchFamily="2" charset="-122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模块化介绍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子模块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子模块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DAE2B696-5678-4961-B15C-C1408F62C661}"/>
              </a:ext>
            </a:extLst>
          </p:cNvPr>
          <p:cNvSpPr txBox="1"/>
          <p:nvPr/>
        </p:nvSpPr>
        <p:spPr>
          <a:xfrm>
            <a:off x="4575007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4B555A-6C6E-4E7B-8079-8D75DE0137E0}"/>
              </a:ext>
            </a:extLst>
          </p:cNvPr>
          <p:cNvSpPr/>
          <p:nvPr/>
        </p:nvSpPr>
        <p:spPr>
          <a:xfrm>
            <a:off x="4767937" y="2757881"/>
            <a:ext cx="6950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主实验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说明方法好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为什么比已有方法好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辅助实验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具体探讨为什么好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最好有吸引眼球的内容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8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结论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推销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5" y="2757881"/>
            <a:ext cx="69503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摘要的进一步缩写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我要做什么事情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我怎么做的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(Method)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我做的很好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(Result)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总体效果好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比别人好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0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825BC5-B6A9-41CA-BEDE-20CC23BA24D9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找到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ABD7E0-D08C-4D49-9C6D-EC4D8AD17CA9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AA03B5-7162-437A-AB93-AA9552002EE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48BDA1-4BB1-4DE5-8F09-BF3C43176E4C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EE57580-8153-4E29-8EF4-7FE0DDF69744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坚持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4713CAE0-939C-44B7-94B5-C1DD241C4D4D}"/>
              </a:ext>
            </a:extLst>
          </p:cNvPr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论文被接受的因素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D0AE43-4D8F-4C94-AC22-9B86D3281559}"/>
              </a:ext>
            </a:extLst>
          </p:cNvPr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BD40B5-C657-4EEA-B3E2-10D65E90B9CF}"/>
              </a:ext>
            </a:extLst>
          </p:cNvPr>
          <p:cNvSpPr/>
          <p:nvPr/>
        </p:nvSpPr>
        <p:spPr>
          <a:xfrm>
            <a:off x="846146" y="2757881"/>
            <a:ext cx="3842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4686BA5-E8AE-4228-B75F-CBE8AB5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57305"/>
              </p:ext>
            </p:extLst>
          </p:nvPr>
        </p:nvGraphicFramePr>
        <p:xfrm>
          <a:off x="3763156" y="2801729"/>
          <a:ext cx="5726141" cy="305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A26DDD8-66F2-491A-B21A-5786033F01BC}"/>
              </a:ext>
            </a:extLst>
          </p:cNvPr>
          <p:cNvSpPr/>
          <p:nvPr/>
        </p:nvSpPr>
        <p:spPr>
          <a:xfrm>
            <a:off x="8045229" y="413648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24CFDF-0596-4AC3-A32C-E0461C3A8A55}"/>
              </a:ext>
            </a:extLst>
          </p:cNvPr>
          <p:cNvSpPr/>
          <p:nvPr/>
        </p:nvSpPr>
        <p:spPr>
          <a:xfrm>
            <a:off x="4746134" y="507288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运气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8C5973-A716-4641-9AB3-C32831F1A641}"/>
              </a:ext>
            </a:extLst>
          </p:cNvPr>
          <p:cNvSpPr/>
          <p:nvPr/>
        </p:nvSpPr>
        <p:spPr>
          <a:xfrm>
            <a:off x="5195827" y="287309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792C76A-BF4C-426C-81A6-F79E7783875B}"/>
              </a:ext>
            </a:extLst>
          </p:cNvPr>
          <p:cNvSpPr/>
          <p:nvPr/>
        </p:nvSpPr>
        <p:spPr>
          <a:xfrm>
            <a:off x="846146" y="2757881"/>
            <a:ext cx="38422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三分天注定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审稿人分四类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高水平、欣赏自己的工作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高水平、不欣赏自己的工作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低水平、欣赏自己的工作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低水平、不欣赏自己的工作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七分靠打拼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五分靠不断打磨论文的质量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两分靠坚持不懈的投稿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00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497EAD1-7AB0-44EE-BBAE-4642BEF428B3}"/>
              </a:ext>
            </a:extLst>
          </p:cNvPr>
          <p:cNvCxnSpPr>
            <a:cxnSpLocks/>
          </p:cNvCxnSpPr>
          <p:nvPr/>
        </p:nvCxnSpPr>
        <p:spPr>
          <a:xfrm>
            <a:off x="2026407" y="4075396"/>
            <a:ext cx="1" cy="2158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4713CAE0-939C-44B7-94B5-C1DD241C4D4D}"/>
              </a:ext>
            </a:extLst>
          </p:cNvPr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成败乃兵家常事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D0AE43-4D8F-4C94-AC22-9B86D3281559}"/>
              </a:ext>
            </a:extLst>
          </p:cNvPr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29">
            <a:extLst>
              <a:ext uri="{FF2B5EF4-FFF2-40B4-BE49-F238E27FC236}">
                <a16:creationId xmlns:a16="http://schemas.microsoft.com/office/drawing/2014/main" id="{06512ED8-6913-464E-8FC7-A1D5828FBFD6}"/>
              </a:ext>
            </a:extLst>
          </p:cNvPr>
          <p:cNvSpPr txBox="1"/>
          <p:nvPr/>
        </p:nvSpPr>
        <p:spPr>
          <a:xfrm>
            <a:off x="253220" y="2637962"/>
            <a:ext cx="4723042" cy="160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一次录取的顶会论文：</a:t>
            </a:r>
            <a:r>
              <a:rPr lang="en-US" altLang="zh-CN" dirty="0"/>
              <a:t>3</a:t>
            </a:r>
            <a:r>
              <a:rPr lang="zh-CN" altLang="en-US" dirty="0"/>
              <a:t>次（</a:t>
            </a:r>
            <a:r>
              <a:rPr lang="en-US" altLang="zh-CN" dirty="0"/>
              <a:t>&lt;20%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发表周期中最大拒稿次数：</a:t>
            </a:r>
            <a:r>
              <a:rPr lang="en-US" altLang="zh-CN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总拒稿次数：</a:t>
            </a:r>
            <a:r>
              <a:rPr lang="en-US" altLang="zh-CN" dirty="0"/>
              <a:t>&gt;20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期刊退修总次数</a:t>
            </a:r>
            <a:r>
              <a:rPr lang="zh-CN" altLang="en-US" dirty="0"/>
              <a:t>：</a:t>
            </a:r>
            <a:r>
              <a:rPr lang="en-US" altLang="zh-CN" dirty="0"/>
              <a:t>&gt;5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1A201B4-F011-477B-A5E8-3926AC8729C9}"/>
              </a:ext>
            </a:extLst>
          </p:cNvPr>
          <p:cNvSpPr/>
          <p:nvPr/>
        </p:nvSpPr>
        <p:spPr>
          <a:xfrm>
            <a:off x="1888747" y="4355028"/>
            <a:ext cx="290061" cy="290061"/>
          </a:xfrm>
          <a:prstGeom prst="ellipse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EBAB77F-30C9-45C4-803E-0437EE03E0B9}"/>
              </a:ext>
            </a:extLst>
          </p:cNvPr>
          <p:cNvSpPr/>
          <p:nvPr/>
        </p:nvSpPr>
        <p:spPr>
          <a:xfrm>
            <a:off x="3145765" y="5181838"/>
            <a:ext cx="290061" cy="290061"/>
          </a:xfrm>
          <a:prstGeom prst="ellipse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357C4F5-7422-477A-8E32-B2CC72371444}"/>
              </a:ext>
            </a:extLst>
          </p:cNvPr>
          <p:cNvSpPr/>
          <p:nvPr/>
        </p:nvSpPr>
        <p:spPr>
          <a:xfrm>
            <a:off x="4425564" y="5832478"/>
            <a:ext cx="290061" cy="290061"/>
          </a:xfrm>
          <a:prstGeom prst="ellipse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7859595-1172-4557-A44A-57FD9A2040FC}"/>
              </a:ext>
            </a:extLst>
          </p:cNvPr>
          <p:cNvSpPr/>
          <p:nvPr/>
        </p:nvSpPr>
        <p:spPr>
          <a:xfrm>
            <a:off x="5659801" y="5142202"/>
            <a:ext cx="290061" cy="290061"/>
          </a:xfrm>
          <a:prstGeom prst="ellipse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CC271E3-CF28-4D22-AD80-5FA35F24B3AC}"/>
              </a:ext>
            </a:extLst>
          </p:cNvPr>
          <p:cNvSpPr/>
          <p:nvPr/>
        </p:nvSpPr>
        <p:spPr>
          <a:xfrm>
            <a:off x="6968101" y="4287829"/>
            <a:ext cx="290061" cy="290061"/>
          </a:xfrm>
          <a:prstGeom prst="ellipse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B2448A-183E-45DC-B951-9CDF476B505D}"/>
              </a:ext>
            </a:extLst>
          </p:cNvPr>
          <p:cNvSpPr txBox="1"/>
          <p:nvPr/>
        </p:nvSpPr>
        <p:spPr>
          <a:xfrm>
            <a:off x="851386" y="4287829"/>
            <a:ext cx="195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Excellent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C6958BB-0955-4410-8BD4-3BBD71F73FCD}"/>
              </a:ext>
            </a:extLst>
          </p:cNvPr>
          <p:cNvSpPr txBox="1"/>
          <p:nvPr/>
        </p:nvSpPr>
        <p:spPr>
          <a:xfrm>
            <a:off x="2030867" y="5142202"/>
            <a:ext cx="195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borderline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4775FA-4151-4B4B-9BBB-94558C144C66}"/>
              </a:ext>
            </a:extLst>
          </p:cNvPr>
          <p:cNvSpPr txBox="1"/>
          <p:nvPr/>
        </p:nvSpPr>
        <p:spPr>
          <a:xfrm>
            <a:off x="3674068" y="5852865"/>
            <a:ext cx="8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junk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27BB4-A470-4DD0-A2FF-CCC3B002DA9D}"/>
              </a:ext>
            </a:extLst>
          </p:cNvPr>
          <p:cNvSpPr txBox="1"/>
          <p:nvPr/>
        </p:nvSpPr>
        <p:spPr>
          <a:xfrm>
            <a:off x="6021027" y="5070348"/>
            <a:ext cx="109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bad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1F8A969-0BEE-49B2-8C3C-465FD6C86BDF}"/>
              </a:ext>
            </a:extLst>
          </p:cNvPr>
          <p:cNvSpPr txBox="1"/>
          <p:nvPr/>
        </p:nvSpPr>
        <p:spPr>
          <a:xfrm>
            <a:off x="7325312" y="4275757"/>
            <a:ext cx="109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Great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1B2392F-13B9-4270-9F4F-47274B6F8DBC}"/>
              </a:ext>
            </a:extLst>
          </p:cNvPr>
          <p:cNvCxnSpPr>
            <a:cxnSpLocks/>
          </p:cNvCxnSpPr>
          <p:nvPr/>
        </p:nvCxnSpPr>
        <p:spPr>
          <a:xfrm>
            <a:off x="2030867" y="4544494"/>
            <a:ext cx="1114898" cy="71052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67E1BD1-9AD1-49A5-8F2F-85303B195AFB}"/>
              </a:ext>
            </a:extLst>
          </p:cNvPr>
          <p:cNvCxnSpPr>
            <a:cxnSpLocks/>
          </p:cNvCxnSpPr>
          <p:nvPr/>
        </p:nvCxnSpPr>
        <p:spPr>
          <a:xfrm>
            <a:off x="3287885" y="5326868"/>
            <a:ext cx="1211599" cy="563665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E63BADD-F584-481E-B36A-20841B296BFA}"/>
              </a:ext>
            </a:extLst>
          </p:cNvPr>
          <p:cNvCxnSpPr>
            <a:cxnSpLocks/>
          </p:cNvCxnSpPr>
          <p:nvPr/>
        </p:nvCxnSpPr>
        <p:spPr>
          <a:xfrm flipV="1">
            <a:off x="4570594" y="5306070"/>
            <a:ext cx="1234237" cy="643878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9E3AF15-D782-4B17-9D62-660A2C99D82F}"/>
              </a:ext>
            </a:extLst>
          </p:cNvPr>
          <p:cNvCxnSpPr>
            <a:cxnSpLocks/>
          </p:cNvCxnSpPr>
          <p:nvPr/>
        </p:nvCxnSpPr>
        <p:spPr>
          <a:xfrm flipV="1">
            <a:off x="5853304" y="4460424"/>
            <a:ext cx="1259827" cy="826808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585B5CF-EE47-4D7E-8AA0-E537E72A39FC}"/>
              </a:ext>
            </a:extLst>
          </p:cNvPr>
          <p:cNvCxnSpPr>
            <a:cxnSpLocks/>
          </p:cNvCxnSpPr>
          <p:nvPr/>
        </p:nvCxnSpPr>
        <p:spPr>
          <a:xfrm>
            <a:off x="3284570" y="4063323"/>
            <a:ext cx="1" cy="2158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C002A0C-6A20-403B-A3DE-EB3F9E419293}"/>
              </a:ext>
            </a:extLst>
          </p:cNvPr>
          <p:cNvCxnSpPr>
            <a:cxnSpLocks/>
          </p:cNvCxnSpPr>
          <p:nvPr/>
        </p:nvCxnSpPr>
        <p:spPr>
          <a:xfrm>
            <a:off x="4563458" y="4061426"/>
            <a:ext cx="1" cy="2158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46E41C7-A7F1-4A60-942C-EF4BA14BFAB6}"/>
              </a:ext>
            </a:extLst>
          </p:cNvPr>
          <p:cNvCxnSpPr>
            <a:cxnSpLocks/>
          </p:cNvCxnSpPr>
          <p:nvPr/>
        </p:nvCxnSpPr>
        <p:spPr>
          <a:xfrm>
            <a:off x="5801089" y="4061426"/>
            <a:ext cx="1" cy="2158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56DD45-ECEC-4BDD-80DE-8DC75A00BC4B}"/>
              </a:ext>
            </a:extLst>
          </p:cNvPr>
          <p:cNvCxnSpPr>
            <a:cxnSpLocks/>
          </p:cNvCxnSpPr>
          <p:nvPr/>
        </p:nvCxnSpPr>
        <p:spPr>
          <a:xfrm>
            <a:off x="7111103" y="4056097"/>
            <a:ext cx="1" cy="2158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01AAE690-9BFC-41B6-99E7-850A6F66CA0B}"/>
              </a:ext>
            </a:extLst>
          </p:cNvPr>
          <p:cNvSpPr txBox="1"/>
          <p:nvPr/>
        </p:nvSpPr>
        <p:spPr>
          <a:xfrm>
            <a:off x="408173" y="6166534"/>
            <a:ext cx="1955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Experiments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ABF6E43-B655-4DCA-B067-CC7FBEBE02E9}"/>
              </a:ext>
            </a:extLst>
          </p:cNvPr>
          <p:cNvSpPr txBox="1"/>
          <p:nvPr/>
        </p:nvSpPr>
        <p:spPr>
          <a:xfrm>
            <a:off x="1664284" y="6070143"/>
            <a:ext cx="195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Paper</a:t>
            </a:r>
          </a:p>
          <a:p>
            <a:pPr algn="ctr"/>
            <a:r>
              <a:rPr lang="en-US" altLang="zh-CN" sz="1600" dirty="0"/>
              <a:t>Writing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5ABBAD-4D14-4E03-BB0B-3923A6D8EFBB}"/>
              </a:ext>
            </a:extLst>
          </p:cNvPr>
          <p:cNvSpPr txBox="1"/>
          <p:nvPr/>
        </p:nvSpPr>
        <p:spPr>
          <a:xfrm>
            <a:off x="2970556" y="6097538"/>
            <a:ext cx="195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Against</a:t>
            </a:r>
          </a:p>
          <a:p>
            <a:pPr algn="ctr"/>
            <a:r>
              <a:rPr lang="en-US" altLang="zh-CN" sz="1600" dirty="0"/>
              <a:t>reviewers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C5B950F-C283-4E2A-8D2C-A0211565FAD6}"/>
              </a:ext>
            </a:extLst>
          </p:cNvPr>
          <p:cNvSpPr txBox="1"/>
          <p:nvPr/>
        </p:nvSpPr>
        <p:spPr>
          <a:xfrm>
            <a:off x="4276828" y="6212031"/>
            <a:ext cx="1955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Revise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87F6E1E-BB50-4BE8-A128-C43D330ABA30}"/>
              </a:ext>
            </a:extLst>
          </p:cNvPr>
          <p:cNvSpPr txBox="1"/>
          <p:nvPr/>
        </p:nvSpPr>
        <p:spPr>
          <a:xfrm>
            <a:off x="5505276" y="6078026"/>
            <a:ext cx="195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</a:t>
            </a:r>
          </a:p>
          <a:p>
            <a:pPr algn="ctr"/>
            <a:r>
              <a:rPr lang="en-US" altLang="zh-CN" sz="1600" dirty="0"/>
              <a:t>Accepted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31009B8-A4A5-48ED-9456-19FB281F2B88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找到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4F9354-5C48-4FB5-9414-FB1CA24F7DBB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A4EDD03-8AF0-4B68-A854-F79FCD3DD285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D2A8601-FF92-4184-9B0E-AF0C978D63B8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AA4A9-E917-4167-9A4B-39752C8181F1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坚持</a:t>
            </a:r>
            <a:r>
              <a:rPr lang="en-US" altLang="zh-CN" dirty="0"/>
              <a:t>idea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66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4713CAE0-939C-44B7-94B5-C1DD241C4D4D}"/>
              </a:ext>
            </a:extLst>
          </p:cNvPr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如何看待审稿人的意见？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D0AE43-4D8F-4C94-AC22-9B86D3281559}"/>
              </a:ext>
            </a:extLst>
          </p:cNvPr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29">
            <a:extLst>
              <a:ext uri="{FF2B5EF4-FFF2-40B4-BE49-F238E27FC236}">
                <a16:creationId xmlns:a16="http://schemas.microsoft.com/office/drawing/2014/main" id="{06512ED8-6913-464E-8FC7-A1D5828FBFD6}"/>
              </a:ext>
            </a:extLst>
          </p:cNvPr>
          <p:cNvSpPr txBox="1"/>
          <p:nvPr/>
        </p:nvSpPr>
        <p:spPr>
          <a:xfrm>
            <a:off x="253220" y="2637962"/>
            <a:ext cx="4723042" cy="392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/>
              <a:t>期刊论文</a:t>
            </a:r>
            <a:endParaRPr lang="en-US" altLang="zh-CN" sz="2000" dirty="0"/>
          </a:p>
          <a:p>
            <a:endParaRPr lang="en-US" altLang="zh-CN" sz="2000" dirty="0">
              <a:solidFill>
                <a:schemeClr val="tx1"/>
              </a:solidFill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合理意见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能改则必改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不能改也要适当改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不合理意见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据理力争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保持尊重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9" name="TextBox 29">
            <a:extLst>
              <a:ext uri="{FF2B5EF4-FFF2-40B4-BE49-F238E27FC236}">
                <a16:creationId xmlns:a16="http://schemas.microsoft.com/office/drawing/2014/main" id="{3049610B-3D7B-4E21-9F82-AEB831163F0B}"/>
              </a:ext>
            </a:extLst>
          </p:cNvPr>
          <p:cNvSpPr txBox="1"/>
          <p:nvPr/>
        </p:nvSpPr>
        <p:spPr>
          <a:xfrm>
            <a:off x="3814337" y="2637961"/>
            <a:ext cx="4723042" cy="36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/>
              <a:t>会议论文</a:t>
            </a:r>
            <a:endParaRPr lang="en-US" altLang="zh-CN" sz="2000" dirty="0"/>
          </a:p>
          <a:p>
            <a:endParaRPr lang="en-US" altLang="zh-CN" sz="2000" dirty="0">
              <a:solidFill>
                <a:schemeClr val="tx1"/>
              </a:solidFill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合理意见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能改则必改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不能改也要适当改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不合理意见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思考原因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放好心态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447410-E108-4CE6-B115-7EE66ACEF63A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找到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26962B-245F-4F5D-AA27-F98D87C54911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2578C8C-5BCD-4330-9497-5B57ABEA7C1E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B77DC4-1ABD-4D64-8D8B-83DBE913AAEF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96B978B-FBB4-481A-8A1F-F16CBE1ADFD7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坚持</a:t>
            </a:r>
            <a:r>
              <a:rPr lang="en-US" altLang="zh-CN" dirty="0"/>
              <a:t>idea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86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025572" y="482367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清华大学电子工程系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武楚涵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谢谢聆听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508" y="5888775"/>
            <a:ext cx="7732034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wuch15@mails.tsinghua.edu.cn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66170" y="1391910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BIO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0800000">
            <a:off x="478138" y="1571059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849203" y="1514901"/>
            <a:ext cx="0" cy="1522987"/>
          </a:xfrm>
          <a:prstGeom prst="line">
            <a:avLst/>
          </a:prstGeom>
          <a:ln w="38100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96606" y="4258319"/>
            <a:ext cx="1281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华文楷体" panose="02010600040101010101" pitchFamily="2" charset="-122"/>
              </a:rPr>
              <a:t>这里说明图片内容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0984" y="6627119"/>
            <a:ext cx="79682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9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1263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25600" y="29033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4044" y="2970124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找到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6631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1904" y="291361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0727" y="299490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24270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5600" y="34827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044" y="3549506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631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81904" y="34929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0727" y="357428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324270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25600" y="405652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84044" y="4123249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631" y="423615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253220" y="2637962"/>
            <a:ext cx="4723042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别人或自己之前的工作有什么缺陷？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解决不了某些问题？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代价太大？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一个问题有哪些额外的方面没有被挖掘？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是否可以利用该问题之外的资源？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是否可以借鉴其他领域的方法？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</p:txBody>
      </p:sp>
      <p:sp>
        <p:nvSpPr>
          <p:cNvPr id="27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如何找到你的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>
            <a:extLst>
              <a:ext uri="{FF2B5EF4-FFF2-40B4-BE49-F238E27FC236}">
                <a16:creationId xmlns:a16="http://schemas.microsoft.com/office/drawing/2014/main" id="{6D81AF50-331D-4C87-8FBB-754CDFFA4471}"/>
              </a:ext>
            </a:extLst>
          </p:cNvPr>
          <p:cNvSpPr txBox="1"/>
          <p:nvPr/>
        </p:nvSpPr>
        <p:spPr>
          <a:xfrm>
            <a:off x="4976262" y="2637962"/>
            <a:ext cx="472304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思而不学则殆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听报告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与别人交流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学而不思则罔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实际需求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观察现象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偶然灵感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3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253220" y="2637962"/>
            <a:ext cx="4723042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Motivation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要解决什么问题？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(Challenge)</a:t>
            </a:r>
          </a:p>
          <a:p>
            <a:pPr lvl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为什么要这样做？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(Intuition)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为什么可能解决问题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? (Potential)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找到你的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后需要思考的</a:t>
            </a:r>
          </a:p>
        </p:txBody>
      </p:sp>
      <p:sp>
        <p:nvSpPr>
          <p:cNvPr id="28" name="矩形 27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>
            <a:extLst>
              <a:ext uri="{FF2B5EF4-FFF2-40B4-BE49-F238E27FC236}">
                <a16:creationId xmlns:a16="http://schemas.microsoft.com/office/drawing/2014/main" id="{8109C354-1C8B-4E26-ACC1-A0B74296FA7B}"/>
              </a:ext>
            </a:extLst>
          </p:cNvPr>
          <p:cNvSpPr txBox="1"/>
          <p:nvPr/>
        </p:nvSpPr>
        <p:spPr>
          <a:xfrm>
            <a:off x="4167738" y="2637961"/>
            <a:ext cx="4723042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有什么创新？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(Novelty)</a:t>
            </a:r>
          </a:p>
          <a:p>
            <a:pPr lvl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可能有什么效果？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(Effectiveness)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是否可靠？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(Soundness)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12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如何做主实验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完善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5D922F9-5612-4EBE-B33D-0F193F1C0D7A}"/>
              </a:ext>
            </a:extLst>
          </p:cNvPr>
          <p:cNvSpPr/>
          <p:nvPr/>
        </p:nvSpPr>
        <p:spPr>
          <a:xfrm>
            <a:off x="466663" y="4257168"/>
            <a:ext cx="1463040" cy="736084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开始做实验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56C7F15-0F61-4BC0-9F16-8AD3E4BA71BB}"/>
              </a:ext>
            </a:extLst>
          </p:cNvPr>
          <p:cNvSpPr/>
          <p:nvPr/>
        </p:nvSpPr>
        <p:spPr>
          <a:xfrm>
            <a:off x="2716242" y="3545230"/>
            <a:ext cx="1463040" cy="736084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检验效果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78484A-2C9E-44A7-B429-2A8B0910AAB0}"/>
              </a:ext>
            </a:extLst>
          </p:cNvPr>
          <p:cNvSpPr/>
          <p:nvPr/>
        </p:nvSpPr>
        <p:spPr>
          <a:xfrm>
            <a:off x="1017114" y="38624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易于实现？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3FA164A-FAFD-4C95-9489-1169D8CA36D4}"/>
              </a:ext>
            </a:extLst>
          </p:cNvPr>
          <p:cNvCxnSpPr>
            <a:stCxn id="2" idx="3"/>
            <a:endCxn id="46" idx="1"/>
          </p:cNvCxnSpPr>
          <p:nvPr/>
        </p:nvCxnSpPr>
        <p:spPr>
          <a:xfrm flipV="1">
            <a:off x="1929703" y="3913272"/>
            <a:ext cx="786539" cy="711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F9EDAA4-65C0-42BF-BFB0-BF395272827A}"/>
              </a:ext>
            </a:extLst>
          </p:cNvPr>
          <p:cNvSpPr/>
          <p:nvPr/>
        </p:nvSpPr>
        <p:spPr>
          <a:xfrm>
            <a:off x="2716242" y="4935411"/>
            <a:ext cx="1463040" cy="736084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调整方案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E117D8B-F97A-405A-AC02-CFEE0C722C0B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1929703" y="4625210"/>
            <a:ext cx="786539" cy="678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CB85599-6566-4E1E-956D-5E4649C424FD}"/>
              </a:ext>
            </a:extLst>
          </p:cNvPr>
          <p:cNvSpPr/>
          <p:nvPr/>
        </p:nvSpPr>
        <p:spPr>
          <a:xfrm>
            <a:off x="2307271" y="3524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BD9FF49-DA79-4949-8919-582981ED5D30}"/>
              </a:ext>
            </a:extLst>
          </p:cNvPr>
          <p:cNvSpPr/>
          <p:nvPr/>
        </p:nvSpPr>
        <p:spPr>
          <a:xfrm>
            <a:off x="2293685" y="49254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312DE7-E988-4B5A-9EAB-D7B2087E0BC1}"/>
              </a:ext>
            </a:extLst>
          </p:cNvPr>
          <p:cNvSpPr/>
          <p:nvPr/>
        </p:nvSpPr>
        <p:spPr>
          <a:xfrm>
            <a:off x="3528522" y="3175253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有效果？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9266DE9-58BE-4236-B1D1-2E2E76700664}"/>
              </a:ext>
            </a:extLst>
          </p:cNvPr>
          <p:cNvCxnSpPr>
            <a:cxnSpLocks/>
            <a:stCxn id="85" idx="2"/>
            <a:endCxn id="46" idx="2"/>
          </p:cNvCxnSpPr>
          <p:nvPr/>
        </p:nvCxnSpPr>
        <p:spPr>
          <a:xfrm rot="5400000" flipH="1">
            <a:off x="4302855" y="3426221"/>
            <a:ext cx="445645" cy="2155832"/>
          </a:xfrm>
          <a:prstGeom prst="bentConnector3">
            <a:avLst>
              <a:gd name="adj1" fmla="val -25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9469A78-FB37-43D1-BC46-47FB13B0439F}"/>
              </a:ext>
            </a:extLst>
          </p:cNvPr>
          <p:cNvCxnSpPr>
            <a:cxnSpLocks/>
            <a:stCxn id="47" idx="2"/>
            <a:endCxn id="2" idx="2"/>
          </p:cNvCxnSpPr>
          <p:nvPr/>
        </p:nvCxnSpPr>
        <p:spPr>
          <a:xfrm rot="5400000" flipH="1">
            <a:off x="1983851" y="4207585"/>
            <a:ext cx="678243" cy="2249579"/>
          </a:xfrm>
          <a:prstGeom prst="bentConnector3">
            <a:avLst>
              <a:gd name="adj1" fmla="val -33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8282EB75-AAEC-48DD-A9E9-0F05B5390EC1}"/>
              </a:ext>
            </a:extLst>
          </p:cNvPr>
          <p:cNvSpPr/>
          <p:nvPr/>
        </p:nvSpPr>
        <p:spPr>
          <a:xfrm>
            <a:off x="4447196" y="29490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0716C90-A974-4D79-9FA3-7F05A3A0A99F}"/>
              </a:ext>
            </a:extLst>
          </p:cNvPr>
          <p:cNvSpPr/>
          <p:nvPr/>
        </p:nvSpPr>
        <p:spPr>
          <a:xfrm>
            <a:off x="4447196" y="42221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5983F7FE-48C1-4512-ACDA-9318CF550860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4179282" y="3287205"/>
            <a:ext cx="683412" cy="626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FB2295D-DDFE-4B35-B896-8C3F11CF7413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>
            <a:off x="4179282" y="3913272"/>
            <a:ext cx="692792" cy="5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1D9F278-2A46-4008-8D53-36DE35F754C1}"/>
              </a:ext>
            </a:extLst>
          </p:cNvPr>
          <p:cNvSpPr/>
          <p:nvPr/>
        </p:nvSpPr>
        <p:spPr>
          <a:xfrm>
            <a:off x="4872074" y="3047074"/>
            <a:ext cx="1463040" cy="497511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整理贡献</a:t>
            </a: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DC2B54B1-9A9F-4E71-81D9-3637BB0443DD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 flipV="1">
            <a:off x="6335114" y="2863846"/>
            <a:ext cx="641618" cy="431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F5C1AC23-4384-4E51-BE80-A2D4CDEB96A7}"/>
              </a:ext>
            </a:extLst>
          </p:cNvPr>
          <p:cNvSpPr/>
          <p:nvPr/>
        </p:nvSpPr>
        <p:spPr>
          <a:xfrm>
            <a:off x="5460822" y="25663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贡献足够？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EF60CB-9CE3-4896-94D1-1E4DF6F026F2}"/>
              </a:ext>
            </a:extLst>
          </p:cNvPr>
          <p:cNvSpPr/>
          <p:nvPr/>
        </p:nvSpPr>
        <p:spPr>
          <a:xfrm>
            <a:off x="6591901" y="2518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7A71CFA-059E-4C73-9A07-95EB93F2B453}"/>
              </a:ext>
            </a:extLst>
          </p:cNvPr>
          <p:cNvCxnSpPr>
            <a:cxnSpLocks/>
            <a:stCxn id="68" idx="3"/>
            <a:endCxn id="80" idx="1"/>
          </p:cNvCxnSpPr>
          <p:nvPr/>
        </p:nvCxnSpPr>
        <p:spPr>
          <a:xfrm>
            <a:off x="6335114" y="3295830"/>
            <a:ext cx="641618" cy="433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5CBD6818-6AA1-4E5C-BA47-DE236CBB0065}"/>
              </a:ext>
            </a:extLst>
          </p:cNvPr>
          <p:cNvSpPr/>
          <p:nvPr/>
        </p:nvSpPr>
        <p:spPr>
          <a:xfrm>
            <a:off x="6576399" y="34285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4F86627-F3DD-4DA0-85FF-351E4CC7AD96}"/>
              </a:ext>
            </a:extLst>
          </p:cNvPr>
          <p:cNvSpPr/>
          <p:nvPr/>
        </p:nvSpPr>
        <p:spPr>
          <a:xfrm>
            <a:off x="6976732" y="2606505"/>
            <a:ext cx="1463040" cy="514681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补充实验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1BC1B5E-1C16-43FC-8994-5A957303129A}"/>
              </a:ext>
            </a:extLst>
          </p:cNvPr>
          <p:cNvSpPr/>
          <p:nvPr/>
        </p:nvSpPr>
        <p:spPr>
          <a:xfrm>
            <a:off x="6976732" y="3472431"/>
            <a:ext cx="1463040" cy="514681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改进方法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2D97AB47-AFC7-44F7-8A30-4B290B65DF94}"/>
              </a:ext>
            </a:extLst>
          </p:cNvPr>
          <p:cNvCxnSpPr>
            <a:cxnSpLocks/>
            <a:stCxn id="80" idx="3"/>
            <a:endCxn id="46" idx="0"/>
          </p:cNvCxnSpPr>
          <p:nvPr/>
        </p:nvCxnSpPr>
        <p:spPr>
          <a:xfrm flipH="1" flipV="1">
            <a:off x="3447762" y="3545230"/>
            <a:ext cx="4992010" cy="184542"/>
          </a:xfrm>
          <a:prstGeom prst="bentConnector4">
            <a:avLst>
              <a:gd name="adj1" fmla="val -4579"/>
              <a:gd name="adj2" fmla="val 701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BE74851-A022-4B8A-96A0-A74964E8D0BA}"/>
              </a:ext>
            </a:extLst>
          </p:cNvPr>
          <p:cNvSpPr/>
          <p:nvPr/>
        </p:nvSpPr>
        <p:spPr>
          <a:xfrm>
            <a:off x="4872074" y="4242480"/>
            <a:ext cx="1463040" cy="4844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调整方法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5787143" y="4795349"/>
            <a:ext cx="38422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细节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原理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Debug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1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如何做辅助实验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6" y="2757881"/>
            <a:ext cx="3842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缺一不可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每个东西都是有用的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设计是有根据的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结果是可以证明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motivation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无懈可击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参数选择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敏感性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乘胜追击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直观效果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其他应用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6CE29-EBFE-4B8B-8AD8-178D9DF6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18" y="2421787"/>
            <a:ext cx="2068510" cy="1506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F8E737-2E0D-4A3A-8C88-F8CD5A4C8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91" y="5342957"/>
            <a:ext cx="2068510" cy="1054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E47845-A025-436F-BE42-6F18152B8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91" y="3928669"/>
            <a:ext cx="2068510" cy="13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推销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5" y="2757881"/>
            <a:ext cx="76529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出彩型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对论文创新点的概括出彩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you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对探讨任务的概括出彩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Are emoji predictable?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一语双关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NICE: Neural In-hospital Cost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中规中矩型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用什么方法，有什么特点，做了什么事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Hierarchical User and Item Representation</a:t>
            </a:r>
            <a:r>
              <a:rPr lang="zh-CN" altLang="en-US" dirty="0"/>
              <a:t>（方法）</a:t>
            </a:r>
            <a:r>
              <a:rPr lang="en-US" altLang="zh-CN" dirty="0"/>
              <a:t> with Three-Tier Attention</a:t>
            </a:r>
            <a:r>
              <a:rPr lang="zh-CN" altLang="en-US" dirty="0"/>
              <a:t>（特点）</a:t>
            </a:r>
            <a:r>
              <a:rPr lang="en-US" altLang="zh-CN" dirty="0"/>
              <a:t> for Recommendation</a:t>
            </a:r>
            <a:r>
              <a:rPr lang="zh-CN" altLang="en-US" dirty="0"/>
              <a:t>（事）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19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摘要</a:t>
            </a: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D0832-FC76-4373-9E7F-898BA2006F41}"/>
              </a:ext>
            </a:extLst>
          </p:cNvPr>
          <p:cNvSpPr txBox="1"/>
          <p:nvPr/>
        </p:nvSpPr>
        <p:spPr>
          <a:xfrm>
            <a:off x="253219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华文楷体" panose="02010600040101010101" pitchFamily="2" charset="-122"/>
              </a:rPr>
              <a:t>找到</a:t>
            </a:r>
            <a:r>
              <a:rPr lang="en-US" altLang="zh-CN" dirty="0">
                <a:ea typeface="华文楷体" panose="02010600040101010101" pitchFamily="2" charset="-122"/>
              </a:rPr>
              <a:t>idea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D110EB-6CA4-4F87-967E-19CB7E60E4E8}"/>
              </a:ext>
            </a:extLst>
          </p:cNvPr>
          <p:cNvSpPr txBox="1"/>
          <p:nvPr/>
        </p:nvSpPr>
        <p:spPr>
          <a:xfrm>
            <a:off x="1510237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6539-C616-4FB3-BC68-5A6FB4F493F2}"/>
              </a:ext>
            </a:extLst>
          </p:cNvPr>
          <p:cNvSpPr txBox="1"/>
          <p:nvPr/>
        </p:nvSpPr>
        <p:spPr>
          <a:xfrm>
            <a:off x="2767255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完善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1FA3C-75D8-4646-92B5-E7343A4F1EB4}"/>
              </a:ext>
            </a:extLst>
          </p:cNvPr>
          <p:cNvSpPr txBox="1"/>
          <p:nvPr/>
        </p:nvSpPr>
        <p:spPr>
          <a:xfrm>
            <a:off x="4024273" y="1303761"/>
            <a:ext cx="1047082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推销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24B622-6927-4B78-B51A-2724F370AE62}"/>
              </a:ext>
            </a:extLst>
          </p:cNvPr>
          <p:cNvSpPr txBox="1"/>
          <p:nvPr/>
        </p:nvSpPr>
        <p:spPr>
          <a:xfrm>
            <a:off x="5281291" y="13037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坚持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FD70ED-0F42-4C60-8013-251A82967DF8}"/>
              </a:ext>
            </a:extLst>
          </p:cNvPr>
          <p:cNvSpPr/>
          <p:nvPr/>
        </p:nvSpPr>
        <p:spPr>
          <a:xfrm>
            <a:off x="846146" y="2757881"/>
            <a:ext cx="3842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我要做什么事情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(Task)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这个事情是什么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为什么要做这个事情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我受什么启发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(Motivation)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我怎么做的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(Method)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我做的很好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(Result)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总体效果好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比别人好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8727D7-11B2-4BBB-8A1F-E1CEB6C0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63" y="2038726"/>
            <a:ext cx="3977744" cy="43832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A61EE5-ADA2-4164-94E5-6500AEA4A2E1}"/>
              </a:ext>
            </a:extLst>
          </p:cNvPr>
          <p:cNvSpPr/>
          <p:nvPr/>
        </p:nvSpPr>
        <p:spPr>
          <a:xfrm>
            <a:off x="4764505" y="2290629"/>
            <a:ext cx="3869356" cy="49107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BBC6E7-0C13-4C42-8DC1-BD03B0E5ABBD}"/>
              </a:ext>
            </a:extLst>
          </p:cNvPr>
          <p:cNvSpPr/>
          <p:nvPr/>
        </p:nvSpPr>
        <p:spPr>
          <a:xfrm>
            <a:off x="4780628" y="2777130"/>
            <a:ext cx="3869356" cy="7264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9CE8E4-8C72-43E5-8E28-3D27F2F29AE8}"/>
              </a:ext>
            </a:extLst>
          </p:cNvPr>
          <p:cNvSpPr/>
          <p:nvPr/>
        </p:nvSpPr>
        <p:spPr>
          <a:xfrm>
            <a:off x="4764505" y="3520105"/>
            <a:ext cx="3869356" cy="235019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45FC9C-1A5E-4BB6-A9F8-01D37DD707FA}"/>
              </a:ext>
            </a:extLst>
          </p:cNvPr>
          <p:cNvSpPr/>
          <p:nvPr/>
        </p:nvSpPr>
        <p:spPr>
          <a:xfrm>
            <a:off x="4747020" y="5886804"/>
            <a:ext cx="3869356" cy="5351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885</Words>
  <Application>Microsoft Office PowerPoint</Application>
  <PresentationFormat>全屏显示(4:3)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华文楷体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楚涵 武</cp:lastModifiedBy>
  <cp:revision>58</cp:revision>
  <dcterms:created xsi:type="dcterms:W3CDTF">2014-08-08T13:32:37Z</dcterms:created>
  <dcterms:modified xsi:type="dcterms:W3CDTF">2019-03-21T13:24:06Z</dcterms:modified>
</cp:coreProperties>
</file>