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0" r:id="rId5"/>
    <p:sldId id="261" r:id="rId6"/>
    <p:sldId id="262" r:id="rId7"/>
    <p:sldId id="263" r:id="rId8"/>
    <p:sldId id="267"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4" d="100"/>
          <a:sy n="74" d="100"/>
        </p:scale>
        <p:origin x="4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8605A01-BEE9-484E-8980-3CC574C7987D}"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1919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605A01-BEE9-484E-8980-3CC574C7987D}" type="slidenum">
              <a:rPr lang="en-US" smtClean="0"/>
              <a:t>‹#›</a:t>
            </a:fld>
            <a:endParaRPr lang="en-US" dirty="0"/>
          </a:p>
        </p:txBody>
      </p:sp>
    </p:spTree>
    <p:extLst>
      <p:ext uri="{BB962C8B-B14F-4D97-AF65-F5344CB8AC3E}">
        <p14:creationId xmlns:p14="http://schemas.microsoft.com/office/powerpoint/2010/main" val="192521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563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052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spTree>
    <p:extLst>
      <p:ext uri="{BB962C8B-B14F-4D97-AF65-F5344CB8AC3E}">
        <p14:creationId xmlns:p14="http://schemas.microsoft.com/office/powerpoint/2010/main" val="3746393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786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3678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263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8591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spTree>
    <p:extLst>
      <p:ext uri="{BB962C8B-B14F-4D97-AF65-F5344CB8AC3E}">
        <p14:creationId xmlns:p14="http://schemas.microsoft.com/office/powerpoint/2010/main" val="294110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605A01-BEE9-484E-8980-3CC574C7987D}"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92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605A01-BEE9-484E-8980-3CC574C7987D}" type="slidenum">
              <a:rPr lang="en-US" smtClean="0"/>
              <a:t>‹#›</a:t>
            </a:fld>
            <a:endParaRPr lang="en-US" dirty="0"/>
          </a:p>
        </p:txBody>
      </p:sp>
    </p:spTree>
    <p:extLst>
      <p:ext uri="{BB962C8B-B14F-4D97-AF65-F5344CB8AC3E}">
        <p14:creationId xmlns:p14="http://schemas.microsoft.com/office/powerpoint/2010/main" val="281464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605A01-BEE9-484E-8980-3CC574C7987D}"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193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605A01-BEE9-484E-8980-3CC574C7987D}"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747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605A01-BEE9-484E-8980-3CC574C7987D}" type="slidenum">
              <a:rPr lang="en-US" smtClean="0"/>
              <a:t>‹#›</a:t>
            </a:fld>
            <a:endParaRPr lang="en-US" dirty="0"/>
          </a:p>
        </p:txBody>
      </p:sp>
    </p:spTree>
    <p:extLst>
      <p:ext uri="{BB962C8B-B14F-4D97-AF65-F5344CB8AC3E}">
        <p14:creationId xmlns:p14="http://schemas.microsoft.com/office/powerpoint/2010/main" val="127717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605A01-BEE9-484E-8980-3CC574C7987D}"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93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7B8BE-6B9C-4F06-B94A-58B114F1CA48}" type="datetimeFigureOut">
              <a:rPr lang="en-US" smtClean="0"/>
              <a:t>5/4/2016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605A01-BEE9-484E-8980-3CC574C7987D}" type="slidenum">
              <a:rPr lang="en-US" smtClean="0"/>
              <a:t>‹#›</a:t>
            </a:fld>
            <a:endParaRPr lang="en-US" dirty="0"/>
          </a:p>
        </p:txBody>
      </p:sp>
    </p:spTree>
    <p:extLst>
      <p:ext uri="{BB962C8B-B14F-4D97-AF65-F5344CB8AC3E}">
        <p14:creationId xmlns:p14="http://schemas.microsoft.com/office/powerpoint/2010/main" val="409763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E7B8BE-6B9C-4F06-B94A-58B114F1CA48}" type="datetimeFigureOut">
              <a:rPr lang="en-US" smtClean="0"/>
              <a:t>5/4/2016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605A01-BEE9-484E-8980-3CC574C7987D}" type="slidenum">
              <a:rPr lang="en-US" smtClean="0"/>
              <a:t>‹#›</a:t>
            </a:fld>
            <a:endParaRPr lang="en-US" dirty="0"/>
          </a:p>
        </p:txBody>
      </p:sp>
    </p:spTree>
    <p:extLst>
      <p:ext uri="{BB962C8B-B14F-4D97-AF65-F5344CB8AC3E}">
        <p14:creationId xmlns:p14="http://schemas.microsoft.com/office/powerpoint/2010/main" val="17779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Determinants that </a:t>
            </a:r>
            <a:r>
              <a:rPr lang="en-US" sz="3600" dirty="0" smtClean="0"/>
              <a:t>Drive </a:t>
            </a:r>
            <a:r>
              <a:rPr lang="en-US" sz="3600" dirty="0"/>
              <a:t>NBA Talent to Western Conference Teams</a:t>
            </a:r>
          </a:p>
        </p:txBody>
      </p:sp>
      <p:sp>
        <p:nvSpPr>
          <p:cNvPr id="3" name="Subtitle 2"/>
          <p:cNvSpPr>
            <a:spLocks noGrp="1"/>
          </p:cNvSpPr>
          <p:nvPr>
            <p:ph type="subTitle" idx="1"/>
          </p:nvPr>
        </p:nvSpPr>
        <p:spPr/>
        <p:txBody>
          <a:bodyPr/>
          <a:lstStyle/>
          <a:p>
            <a:r>
              <a:rPr lang="en-US" dirty="0" smtClean="0"/>
              <a:t>Alex Bennett</a:t>
            </a:r>
          </a:p>
          <a:p>
            <a:r>
              <a:rPr lang="en-US" dirty="0" smtClean="0"/>
              <a:t>Joe Nickens</a:t>
            </a:r>
            <a:endParaRPr lang="en-US" dirty="0"/>
          </a:p>
        </p:txBody>
      </p:sp>
    </p:spTree>
    <p:extLst>
      <p:ext uri="{BB962C8B-B14F-4D97-AF65-F5344CB8AC3E}">
        <p14:creationId xmlns:p14="http://schemas.microsoft.com/office/powerpoint/2010/main" val="4080068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endParaRPr lang="en-US"/>
          </a:p>
        </p:txBody>
      </p:sp>
      <p:sp>
        <p:nvSpPr>
          <p:cNvPr id="3" name="Content Placeholder 2"/>
          <p:cNvSpPr>
            <a:spLocks noGrp="1"/>
          </p:cNvSpPr>
          <p:nvPr>
            <p:ph idx="1"/>
          </p:nvPr>
        </p:nvSpPr>
        <p:spPr/>
        <p:txBody>
          <a:bodyPr/>
          <a:lstStyle/>
          <a:p>
            <a:r>
              <a:rPr lang="en-US" dirty="0"/>
              <a:t>When we compare the results from our regressions to the means of the west and east we can see that the regression results match most closely with the western conference teams. Even though we cannot say for certain that the determinants are the reason why so many of the talented players choose to go there, we can say that there is evidence to suggest our hypothesis is true. </a:t>
            </a:r>
          </a:p>
          <a:p>
            <a:endParaRPr lang="en-US" dirty="0"/>
          </a:p>
        </p:txBody>
      </p:sp>
    </p:spTree>
    <p:extLst>
      <p:ext uri="{BB962C8B-B14F-4D97-AF65-F5344CB8AC3E}">
        <p14:creationId xmlns:p14="http://schemas.microsoft.com/office/powerpoint/2010/main" val="410780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During a timeframe of 17 years, 12 of the NBA Championship winners came from the Western Conference. </a:t>
            </a:r>
            <a:endParaRPr lang="en-US" dirty="0" smtClean="0"/>
          </a:p>
          <a:p>
            <a:r>
              <a:rPr lang="en-US" dirty="0" smtClean="0"/>
              <a:t>The </a:t>
            </a:r>
            <a:r>
              <a:rPr lang="en-US" dirty="0"/>
              <a:t>Western Conference won the All-Star game 10 times in the 17 years. </a:t>
            </a:r>
            <a:endParaRPr lang="en-US" dirty="0" smtClean="0"/>
          </a:p>
          <a:p>
            <a:r>
              <a:rPr lang="en-US" dirty="0" smtClean="0"/>
              <a:t>The </a:t>
            </a:r>
            <a:r>
              <a:rPr lang="en-US" dirty="0"/>
              <a:t>most alarming statistic is that the Western Conference has had more total wins than the Eastern Conference every year since 1999.</a:t>
            </a:r>
            <a:endParaRPr lang="en-US" dirty="0" smtClean="0"/>
          </a:p>
        </p:txBody>
      </p:sp>
    </p:spTree>
    <p:extLst>
      <p:ext uri="{BB962C8B-B14F-4D97-AF65-F5344CB8AC3E}">
        <p14:creationId xmlns:p14="http://schemas.microsoft.com/office/powerpoint/2010/main" val="3930392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a:t>The Western Conference performs better than the Eastern Conference because western teams are in locations that are more attractive to live in therefore the best players choose to play in the west during free agency. </a:t>
            </a:r>
          </a:p>
        </p:txBody>
      </p:sp>
    </p:spTree>
    <p:extLst>
      <p:ext uri="{BB962C8B-B14F-4D97-AF65-F5344CB8AC3E}">
        <p14:creationId xmlns:p14="http://schemas.microsoft.com/office/powerpoint/2010/main" val="7340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85000" lnSpcReduction="20000"/>
          </a:bodyPr>
          <a:lstStyle/>
          <a:p>
            <a:r>
              <a:rPr lang="en-US" dirty="0" smtClean="0"/>
              <a:t>Research that measures </a:t>
            </a:r>
            <a:r>
              <a:rPr lang="en-US" dirty="0"/>
              <a:t>overall competitiveness of NBA through the years of 1993-2009</a:t>
            </a:r>
          </a:p>
          <a:p>
            <a:r>
              <a:rPr lang="en-US" dirty="0"/>
              <a:t>Competitiveness was measured using an equation that measured the level of uncertainty in outcome of each game</a:t>
            </a:r>
          </a:p>
          <a:p>
            <a:r>
              <a:rPr lang="en-US" dirty="0" smtClean="0"/>
              <a:t>An article proposes </a:t>
            </a:r>
            <a:r>
              <a:rPr lang="en-US" dirty="0"/>
              <a:t>a competitive balance measure at the start of the season and suggest that the more favorable teams to win have a higher standard deviation.</a:t>
            </a:r>
          </a:p>
          <a:p>
            <a:r>
              <a:rPr lang="en-US" dirty="0"/>
              <a:t>A</a:t>
            </a:r>
            <a:r>
              <a:rPr lang="en-US" dirty="0" smtClean="0"/>
              <a:t>rticle </a:t>
            </a:r>
            <a:r>
              <a:rPr lang="en-US" dirty="0"/>
              <a:t>suggests that the NBA puts the Western Conference teams at a disadvantage by having longer travel distances and longer road trips when compared to the Eastern Conference</a:t>
            </a:r>
          </a:p>
          <a:p>
            <a:r>
              <a:rPr lang="en-US" dirty="0" smtClean="0"/>
              <a:t>An </a:t>
            </a:r>
            <a:r>
              <a:rPr lang="en-US" dirty="0"/>
              <a:t>article provides an analyzes NBA Statistics from the regular season going into the post season and how they correlate to winning.</a:t>
            </a:r>
          </a:p>
          <a:p>
            <a:endParaRPr lang="en-US" dirty="0"/>
          </a:p>
        </p:txBody>
      </p:sp>
    </p:spTree>
    <p:extLst>
      <p:ext uri="{BB962C8B-B14F-4D97-AF65-F5344CB8AC3E}">
        <p14:creationId xmlns:p14="http://schemas.microsoft.com/office/powerpoint/2010/main" val="3412001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Basketball Variables</a:t>
            </a:r>
          </a:p>
        </p:txBody>
      </p:sp>
      <p:sp>
        <p:nvSpPr>
          <p:cNvPr id="3" name="Content Placeholder 2"/>
          <p:cNvSpPr>
            <a:spLocks noGrp="1"/>
          </p:cNvSpPr>
          <p:nvPr>
            <p:ph idx="1"/>
          </p:nvPr>
        </p:nvSpPr>
        <p:spPr/>
        <p:txBody>
          <a:bodyPr>
            <a:normAutofit lnSpcReduction="10000"/>
          </a:bodyPr>
          <a:lstStyle/>
          <a:p>
            <a:r>
              <a:rPr lang="en-US" dirty="0" smtClean="0"/>
              <a:t>From the last article of our literature review we derived ideas about dependent variables to test against our determinates </a:t>
            </a:r>
          </a:p>
          <a:p>
            <a:r>
              <a:rPr lang="en-US" dirty="0" smtClean="0"/>
              <a:t>This helped us find significant variables</a:t>
            </a:r>
          </a:p>
          <a:p>
            <a:endParaRPr lang="en-US" dirty="0"/>
          </a:p>
          <a:p>
            <a:endParaRPr lang="en-US" dirty="0" smtClean="0"/>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293500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Econometric Model</a:t>
            </a:r>
          </a:p>
        </p:txBody>
      </p:sp>
      <p:sp>
        <p:nvSpPr>
          <p:cNvPr id="3" name="Content Placeholder 2"/>
          <p:cNvSpPr>
            <a:spLocks noGrp="1"/>
          </p:cNvSpPr>
          <p:nvPr>
            <p:ph idx="1"/>
          </p:nvPr>
        </p:nvSpPr>
        <p:spPr/>
        <p:txBody>
          <a:bodyPr/>
          <a:lstStyle/>
          <a:p>
            <a:r>
              <a:rPr lang="en-US" dirty="0"/>
              <a:t>Champion=(B</a:t>
            </a:r>
            <a:r>
              <a:rPr lang="en-US" baseline="-25000" dirty="0"/>
              <a:t>0</a:t>
            </a:r>
            <a:r>
              <a:rPr lang="en-US" dirty="0"/>
              <a:t>) + (B</a:t>
            </a:r>
            <a:r>
              <a:rPr lang="en-US" baseline="-25000" dirty="0"/>
              <a:t>1</a:t>
            </a:r>
            <a:r>
              <a:rPr lang="en-US" dirty="0"/>
              <a:t>FG% + (B</a:t>
            </a:r>
            <a:r>
              <a:rPr lang="en-US" baseline="-25000" dirty="0"/>
              <a:t>2</a:t>
            </a:r>
            <a:r>
              <a:rPr lang="en-US" dirty="0"/>
              <a:t>)3PT% + (B</a:t>
            </a:r>
            <a:r>
              <a:rPr lang="en-US" baseline="-25000" dirty="0"/>
              <a:t>3</a:t>
            </a:r>
            <a:r>
              <a:rPr lang="en-US" dirty="0"/>
              <a:t>)PPG + (B</a:t>
            </a:r>
            <a:r>
              <a:rPr lang="en-US" baseline="-25000" dirty="0"/>
              <a:t>4</a:t>
            </a:r>
            <a:r>
              <a:rPr lang="en-US" dirty="0"/>
              <a:t>)Assists + (B</a:t>
            </a:r>
            <a:r>
              <a:rPr lang="en-US" baseline="-25000" dirty="0"/>
              <a:t>5</a:t>
            </a:r>
            <a:r>
              <a:rPr lang="en-US" dirty="0"/>
              <a:t>)Steals +(B</a:t>
            </a:r>
            <a:r>
              <a:rPr lang="en-US" baseline="-25000" dirty="0"/>
              <a:t>6</a:t>
            </a:r>
            <a:r>
              <a:rPr lang="en-US" dirty="0"/>
              <a:t>)Blocks+ (B</a:t>
            </a:r>
            <a:r>
              <a:rPr lang="en-US" baseline="-25000" dirty="0"/>
              <a:t>7</a:t>
            </a:r>
            <a:r>
              <a:rPr lang="en-US" dirty="0"/>
              <a:t>)DRTG+ (B</a:t>
            </a:r>
            <a:r>
              <a:rPr lang="en-US" baseline="-25000" dirty="0"/>
              <a:t>8</a:t>
            </a:r>
            <a:r>
              <a:rPr lang="en-US" dirty="0"/>
              <a:t>)Pace+ (B</a:t>
            </a:r>
            <a:r>
              <a:rPr lang="en-US" baseline="-25000" dirty="0"/>
              <a:t>9</a:t>
            </a:r>
            <a:r>
              <a:rPr lang="en-US" dirty="0"/>
              <a:t>)turnovers.</a:t>
            </a:r>
          </a:p>
          <a:p>
            <a:r>
              <a:rPr lang="en-US" dirty="0" smtClean="0"/>
              <a:t>Playoffs=(</a:t>
            </a:r>
            <a:r>
              <a:rPr lang="en-US" dirty="0"/>
              <a:t>B</a:t>
            </a:r>
            <a:r>
              <a:rPr lang="en-US" baseline="-25000" dirty="0"/>
              <a:t>0</a:t>
            </a:r>
            <a:r>
              <a:rPr lang="en-US" dirty="0"/>
              <a:t>) + (B</a:t>
            </a:r>
            <a:r>
              <a:rPr lang="en-US" baseline="-25000" dirty="0"/>
              <a:t>1</a:t>
            </a:r>
            <a:r>
              <a:rPr lang="en-US" dirty="0"/>
              <a:t>FG% + (B</a:t>
            </a:r>
            <a:r>
              <a:rPr lang="en-US" baseline="-25000" dirty="0"/>
              <a:t>2</a:t>
            </a:r>
            <a:r>
              <a:rPr lang="en-US" dirty="0"/>
              <a:t>)3PT% + (B</a:t>
            </a:r>
            <a:r>
              <a:rPr lang="en-US" baseline="-25000" dirty="0"/>
              <a:t>3</a:t>
            </a:r>
            <a:r>
              <a:rPr lang="en-US" dirty="0"/>
              <a:t>)PPG + (B</a:t>
            </a:r>
            <a:r>
              <a:rPr lang="en-US" baseline="-25000" dirty="0"/>
              <a:t>4</a:t>
            </a:r>
            <a:r>
              <a:rPr lang="en-US" dirty="0"/>
              <a:t>)Assists + (B</a:t>
            </a:r>
            <a:r>
              <a:rPr lang="en-US" baseline="-25000" dirty="0"/>
              <a:t>5</a:t>
            </a:r>
            <a:r>
              <a:rPr lang="en-US" dirty="0"/>
              <a:t>)Steals +(B</a:t>
            </a:r>
            <a:r>
              <a:rPr lang="en-US" baseline="-25000" dirty="0"/>
              <a:t>6</a:t>
            </a:r>
            <a:r>
              <a:rPr lang="en-US" dirty="0"/>
              <a:t>)Blocks+ (B</a:t>
            </a:r>
            <a:r>
              <a:rPr lang="en-US" baseline="-25000" dirty="0"/>
              <a:t>7</a:t>
            </a:r>
            <a:r>
              <a:rPr lang="en-US" dirty="0"/>
              <a:t>)DRTG+ (B</a:t>
            </a:r>
            <a:r>
              <a:rPr lang="en-US" baseline="-25000" dirty="0"/>
              <a:t>8</a:t>
            </a:r>
            <a:r>
              <a:rPr lang="en-US" dirty="0"/>
              <a:t>)Pace+ (B</a:t>
            </a:r>
            <a:r>
              <a:rPr lang="en-US" baseline="-25000" dirty="0"/>
              <a:t>9</a:t>
            </a:r>
            <a:r>
              <a:rPr lang="en-US" dirty="0"/>
              <a:t>)turnovers</a:t>
            </a:r>
            <a:r>
              <a:rPr lang="en-US" dirty="0" smtClean="0"/>
              <a:t>.</a:t>
            </a:r>
          </a:p>
          <a:p>
            <a:r>
              <a:rPr lang="en-US" dirty="0"/>
              <a:t>PPG=(B</a:t>
            </a:r>
            <a:r>
              <a:rPr lang="en-US" baseline="-25000" dirty="0"/>
              <a:t>0</a:t>
            </a:r>
            <a:r>
              <a:rPr lang="en-US" dirty="0"/>
              <a:t>) + (B</a:t>
            </a:r>
            <a:r>
              <a:rPr lang="en-US" baseline="-25000" dirty="0"/>
              <a:t>1</a:t>
            </a:r>
            <a:r>
              <a:rPr lang="en-US" dirty="0"/>
              <a:t>)</a:t>
            </a:r>
            <a:r>
              <a:rPr lang="en-US" dirty="0" err="1"/>
              <a:t>MurderRate</a:t>
            </a:r>
            <a:r>
              <a:rPr lang="en-US" dirty="0"/>
              <a:t> + (B</a:t>
            </a:r>
            <a:r>
              <a:rPr lang="en-US" baseline="-25000" dirty="0"/>
              <a:t>2</a:t>
            </a:r>
            <a:r>
              <a:rPr lang="en-US" dirty="0"/>
              <a:t>)</a:t>
            </a:r>
            <a:r>
              <a:rPr lang="en-US" dirty="0" err="1"/>
              <a:t>Median_Housing_Price</a:t>
            </a:r>
            <a:r>
              <a:rPr lang="en-US" dirty="0"/>
              <a:t> + (B</a:t>
            </a:r>
            <a:r>
              <a:rPr lang="en-US" baseline="-25000" dirty="0"/>
              <a:t>3</a:t>
            </a:r>
            <a:r>
              <a:rPr lang="en-US" dirty="0"/>
              <a:t>)State_ </a:t>
            </a:r>
            <a:r>
              <a:rPr lang="en-US" dirty="0" err="1"/>
              <a:t>Property_Tax</a:t>
            </a:r>
            <a:r>
              <a:rPr lang="en-US" dirty="0"/>
              <a:t>  + (B</a:t>
            </a:r>
            <a:r>
              <a:rPr lang="en-US" baseline="-25000" dirty="0"/>
              <a:t>4</a:t>
            </a:r>
            <a:r>
              <a:rPr lang="en-US" dirty="0"/>
              <a:t>)</a:t>
            </a:r>
            <a:r>
              <a:rPr lang="en-US" dirty="0" err="1"/>
              <a:t>Median_HouseholdIncome</a:t>
            </a:r>
            <a:r>
              <a:rPr lang="en-US" dirty="0"/>
              <a:t> + (B</a:t>
            </a:r>
            <a:r>
              <a:rPr lang="en-US" baseline="-25000" dirty="0"/>
              <a:t>5</a:t>
            </a:r>
            <a:r>
              <a:rPr lang="en-US" dirty="0"/>
              <a:t>)Ticket Prices +(B</a:t>
            </a:r>
            <a:r>
              <a:rPr lang="en-US" baseline="-25000" dirty="0"/>
              <a:t>6</a:t>
            </a:r>
            <a:r>
              <a:rPr lang="en-US" dirty="0"/>
              <a:t>)Average Age</a:t>
            </a:r>
          </a:p>
          <a:p>
            <a:endParaRPr lang="en-US" dirty="0"/>
          </a:p>
          <a:p>
            <a:endParaRPr lang="en-US" dirty="0" smtClean="0"/>
          </a:p>
          <a:p>
            <a:endParaRPr lang="en-US" dirty="0"/>
          </a:p>
        </p:txBody>
      </p:sp>
    </p:spTree>
    <p:extLst>
      <p:ext uri="{BB962C8B-B14F-4D97-AF65-F5344CB8AC3E}">
        <p14:creationId xmlns:p14="http://schemas.microsoft.com/office/powerpoint/2010/main" val="2434015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Results</a:t>
            </a:r>
          </a:p>
        </p:txBody>
      </p:sp>
      <p:sp>
        <p:nvSpPr>
          <p:cNvPr id="3" name="Content Placeholder 2"/>
          <p:cNvSpPr>
            <a:spLocks noGrp="1"/>
          </p:cNvSpPr>
          <p:nvPr>
            <p:ph idx="1"/>
          </p:nvPr>
        </p:nvSpPr>
        <p:spPr/>
        <p:txBody>
          <a:bodyPr/>
          <a:lstStyle/>
          <a:p>
            <a:r>
              <a:rPr lang="en-US" dirty="0"/>
              <a:t>Field Goal Percentage and Defensive Rating were the only two variables that came up significant with championship as the dependent variable. </a:t>
            </a:r>
            <a:endParaRPr lang="en-US" dirty="0" smtClean="0"/>
          </a:p>
          <a:p>
            <a:r>
              <a:rPr lang="en-US" dirty="0" smtClean="0"/>
              <a:t>We </a:t>
            </a:r>
            <a:r>
              <a:rPr lang="en-US" dirty="0"/>
              <a:t>figured this was because the dependent variable of champion was too narrow and we lacked the amount of observations needed to achieve accuracy. </a:t>
            </a:r>
          </a:p>
          <a:p>
            <a:r>
              <a:rPr lang="en-US" dirty="0"/>
              <a:t> </a:t>
            </a:r>
            <a:r>
              <a:rPr lang="en-US" dirty="0" smtClean="0"/>
              <a:t>We </a:t>
            </a:r>
            <a:r>
              <a:rPr lang="en-US" dirty="0"/>
              <a:t>found that with playoffs as our dependent variable we had slightly more success</a:t>
            </a:r>
          </a:p>
        </p:txBody>
      </p:sp>
    </p:spTree>
    <p:extLst>
      <p:ext uri="{BB962C8B-B14F-4D97-AF65-F5344CB8AC3E}">
        <p14:creationId xmlns:p14="http://schemas.microsoft.com/office/powerpoint/2010/main" val="3339938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Results </a:t>
            </a:r>
            <a:r>
              <a:rPr lang="en-US" dirty="0" err="1" smtClean="0"/>
              <a:t>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3905961"/>
              </p:ext>
            </p:extLst>
          </p:nvPr>
        </p:nvGraphicFramePr>
        <p:xfrm>
          <a:off x="2520462" y="2813538"/>
          <a:ext cx="7273681" cy="2558369"/>
        </p:xfrm>
        <a:graphic>
          <a:graphicData uri="http://schemas.openxmlformats.org/drawingml/2006/table">
            <a:tbl>
              <a:tblPr firstRow="1" firstCol="1" bandRow="1">
                <a:tableStyleId>{5C22544A-7EE6-4342-B048-85BDC9FD1C3A}</a:tableStyleId>
              </a:tblPr>
              <a:tblGrid>
                <a:gridCol w="3236979"/>
                <a:gridCol w="2018351"/>
                <a:gridCol w="2018351"/>
              </a:tblGrid>
              <a:tr h="193499">
                <a:tc>
                  <a:txBody>
                    <a:bodyPr/>
                    <a:lstStyle/>
                    <a:p>
                      <a:pPr marL="0" marR="0">
                        <a:lnSpc>
                          <a:spcPct val="115000"/>
                        </a:lnSpc>
                        <a:spcBef>
                          <a:spcPts val="0"/>
                        </a:spcBef>
                        <a:spcAft>
                          <a:spcPts val="0"/>
                        </a:spcAft>
                      </a:pPr>
                      <a:r>
                        <a:rPr lang="en-US" sz="1600" dirty="0">
                          <a:effectLst/>
                        </a:rPr>
                        <a:t>DRTG</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err="1">
                          <a:effectLst/>
                        </a:rPr>
                        <a:t>Coef</a:t>
                      </a:r>
                      <a:r>
                        <a:rPr lang="en-US" sz="1600" dirty="0">
                          <a:effectLst/>
                        </a:rPr>
                        <a:t>.</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P&gt;[t]</a:t>
                      </a:r>
                      <a:endParaRPr lang="en-US" sz="1600" dirty="0">
                        <a:effectLst/>
                        <a:latin typeface="Calibri"/>
                        <a:ea typeface="Calibri"/>
                        <a:cs typeface="Times New Roman"/>
                      </a:endParaRPr>
                    </a:p>
                  </a:txBody>
                  <a:tcPr marL="68580" marR="68580" marT="0" marB="0" anchor="b"/>
                </a:tc>
              </a:tr>
              <a:tr h="381966">
                <a:tc>
                  <a:txBody>
                    <a:bodyPr/>
                    <a:lstStyle/>
                    <a:p>
                      <a:pPr marL="0" marR="0">
                        <a:lnSpc>
                          <a:spcPct val="115000"/>
                        </a:lnSpc>
                        <a:spcBef>
                          <a:spcPts val="0"/>
                        </a:spcBef>
                        <a:spcAft>
                          <a:spcPts val="0"/>
                        </a:spcAft>
                      </a:pPr>
                      <a:r>
                        <a:rPr lang="en-US" sz="1600" dirty="0" smtClean="0">
                          <a:effectLst/>
                        </a:rPr>
                        <a:t>Murder Rate</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-0.000557</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0.0017436</a:t>
                      </a:r>
                      <a:endParaRPr lang="en-US" sz="1600">
                        <a:effectLst/>
                        <a:latin typeface="Calibri"/>
                        <a:ea typeface="Calibri"/>
                        <a:cs typeface="Times New Roman"/>
                      </a:endParaRPr>
                    </a:p>
                  </a:txBody>
                  <a:tcPr marL="68580" marR="68580" marT="0" marB="0" anchor="b"/>
                </a:tc>
              </a:tr>
              <a:tr h="381966">
                <a:tc>
                  <a:txBody>
                    <a:bodyPr/>
                    <a:lstStyle/>
                    <a:p>
                      <a:pPr marL="0" marR="0">
                        <a:lnSpc>
                          <a:spcPct val="115000"/>
                        </a:lnSpc>
                        <a:spcBef>
                          <a:spcPts val="0"/>
                        </a:spcBef>
                        <a:spcAft>
                          <a:spcPts val="0"/>
                        </a:spcAft>
                      </a:pPr>
                      <a:r>
                        <a:rPr lang="en-US" sz="1600" dirty="0" smtClean="0">
                          <a:effectLst/>
                        </a:rPr>
                        <a:t>Median House</a:t>
                      </a:r>
                      <a:r>
                        <a:rPr lang="en-US" sz="1600" baseline="0" dirty="0" smtClean="0">
                          <a:effectLst/>
                        </a:rPr>
                        <a:t> Price</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5.73E-06</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2.67E-06</a:t>
                      </a:r>
                      <a:endParaRPr lang="en-US" sz="1600">
                        <a:effectLst/>
                        <a:latin typeface="Calibri"/>
                        <a:ea typeface="Calibri"/>
                        <a:cs typeface="Times New Roman"/>
                      </a:endParaRPr>
                    </a:p>
                  </a:txBody>
                  <a:tcPr marL="68580" marR="68580" marT="0" marB="0" anchor="b"/>
                </a:tc>
              </a:tr>
              <a:tr h="381966">
                <a:tc>
                  <a:txBody>
                    <a:bodyPr/>
                    <a:lstStyle/>
                    <a:p>
                      <a:pPr marL="0" marR="0">
                        <a:lnSpc>
                          <a:spcPct val="115000"/>
                        </a:lnSpc>
                        <a:spcBef>
                          <a:spcPts val="0"/>
                        </a:spcBef>
                        <a:spcAft>
                          <a:spcPts val="0"/>
                        </a:spcAft>
                      </a:pPr>
                      <a:r>
                        <a:rPr lang="en-US" sz="1600" dirty="0" smtClean="0">
                          <a:effectLst/>
                        </a:rPr>
                        <a:t>Property Tax </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0.0005225</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0.0002573</a:t>
                      </a:r>
                      <a:endParaRPr lang="en-US" sz="1600">
                        <a:effectLst/>
                        <a:latin typeface="Calibri"/>
                        <a:ea typeface="Calibri"/>
                        <a:cs typeface="Times New Roman"/>
                      </a:endParaRPr>
                    </a:p>
                  </a:txBody>
                  <a:tcPr marL="68580" marR="68580" marT="0" marB="0" anchor="b"/>
                </a:tc>
              </a:tr>
              <a:tr h="381966">
                <a:tc>
                  <a:txBody>
                    <a:bodyPr/>
                    <a:lstStyle/>
                    <a:p>
                      <a:pPr marL="0" marR="0">
                        <a:lnSpc>
                          <a:spcPct val="115000"/>
                        </a:lnSpc>
                        <a:spcBef>
                          <a:spcPts val="0"/>
                        </a:spcBef>
                        <a:spcAft>
                          <a:spcPts val="0"/>
                        </a:spcAft>
                      </a:pPr>
                      <a:r>
                        <a:rPr lang="en-US" sz="1600" dirty="0" smtClean="0">
                          <a:effectLst/>
                          <a:latin typeface="+mn-lt"/>
                          <a:ea typeface="+mn-ea"/>
                          <a:cs typeface="+mn-cs"/>
                        </a:rPr>
                        <a:t>Median</a:t>
                      </a:r>
                      <a:r>
                        <a:rPr lang="en-US" sz="1600" baseline="0" dirty="0" smtClean="0">
                          <a:effectLst/>
                          <a:latin typeface="+mn-lt"/>
                          <a:ea typeface="+mn-ea"/>
                          <a:cs typeface="+mn-cs"/>
                        </a:rPr>
                        <a:t> Household Income</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0.0000187</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0.0000222</a:t>
                      </a:r>
                      <a:endParaRPr lang="en-US" sz="1600">
                        <a:effectLst/>
                        <a:latin typeface="Calibri"/>
                        <a:ea typeface="Calibri"/>
                        <a:cs typeface="Times New Roman"/>
                      </a:endParaRPr>
                    </a:p>
                  </a:txBody>
                  <a:tcPr marL="68580" marR="68580" marT="0" marB="0" anchor="b"/>
                </a:tc>
              </a:tr>
              <a:tr h="381966">
                <a:tc>
                  <a:txBody>
                    <a:bodyPr/>
                    <a:lstStyle/>
                    <a:p>
                      <a:pPr marL="0" marR="0">
                        <a:lnSpc>
                          <a:spcPct val="115000"/>
                        </a:lnSpc>
                        <a:spcBef>
                          <a:spcPts val="0"/>
                        </a:spcBef>
                        <a:spcAft>
                          <a:spcPts val="0"/>
                        </a:spcAft>
                      </a:pPr>
                      <a:r>
                        <a:rPr lang="en-US" sz="1600" dirty="0" smtClean="0">
                          <a:effectLst/>
                          <a:latin typeface="+mn-lt"/>
                          <a:ea typeface="+mn-ea"/>
                          <a:cs typeface="+mn-cs"/>
                        </a:rPr>
                        <a:t>Average</a:t>
                      </a:r>
                      <a:r>
                        <a:rPr lang="en-US" sz="1600" baseline="0" dirty="0" smtClean="0">
                          <a:effectLst/>
                          <a:latin typeface="+mn-lt"/>
                          <a:ea typeface="+mn-ea"/>
                          <a:cs typeface="+mn-cs"/>
                        </a:rPr>
                        <a:t> Game Ticket Price</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0.0032421</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0.0033667</a:t>
                      </a:r>
                      <a:endParaRPr lang="en-US" sz="1600">
                        <a:effectLst/>
                        <a:latin typeface="Calibri"/>
                        <a:ea typeface="Calibri"/>
                        <a:cs typeface="Times New Roman"/>
                      </a:endParaRPr>
                    </a:p>
                  </a:txBody>
                  <a:tcPr marL="68580" marR="68580" marT="0" marB="0" anchor="b"/>
                </a:tc>
              </a:tr>
              <a:tr h="381966">
                <a:tc>
                  <a:txBody>
                    <a:bodyPr/>
                    <a:lstStyle/>
                    <a:p>
                      <a:pPr marL="0" marR="0">
                        <a:lnSpc>
                          <a:spcPct val="115000"/>
                        </a:lnSpc>
                        <a:spcBef>
                          <a:spcPts val="0"/>
                        </a:spcBef>
                        <a:spcAft>
                          <a:spcPts val="0"/>
                        </a:spcAft>
                      </a:pPr>
                      <a:r>
                        <a:rPr lang="en-US" sz="1600" dirty="0" smtClean="0">
                          <a:effectLst/>
                        </a:rPr>
                        <a:t>Average Team Age</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-0.700042</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0.1208282</a:t>
                      </a:r>
                      <a:endParaRPr lang="en-US" sz="16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252242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7530876"/>
              </p:ext>
            </p:extLst>
          </p:nvPr>
        </p:nvGraphicFramePr>
        <p:xfrm>
          <a:off x="1500555" y="2672861"/>
          <a:ext cx="8768861" cy="1992011"/>
        </p:xfrm>
        <a:graphic>
          <a:graphicData uri="http://schemas.openxmlformats.org/drawingml/2006/table">
            <a:tbl>
              <a:tblPr firstRow="1" firstCol="1" bandRow="1">
                <a:tableStyleId>{5C22544A-7EE6-4342-B048-85BDC9FD1C3A}</a:tableStyleId>
              </a:tblPr>
              <a:tblGrid>
                <a:gridCol w="1710558"/>
                <a:gridCol w="1926629"/>
                <a:gridCol w="2718887"/>
                <a:gridCol w="2412787"/>
              </a:tblGrid>
              <a:tr h="284084">
                <a:tc>
                  <a:txBody>
                    <a:bodyPr/>
                    <a:lstStyle/>
                    <a:p>
                      <a:pPr>
                        <a:lnSpc>
                          <a:spcPct val="115000"/>
                        </a:lnSpc>
                      </a:pPr>
                      <a:endParaRPr lang="en-US" sz="1100" dirty="0">
                        <a:effectLst/>
                        <a:latin typeface="Calibri"/>
                      </a:endParaRPr>
                    </a:p>
                  </a:txBody>
                  <a:tcPr marL="68580" marR="68580" marT="0" marB="0" anchor="b"/>
                </a:tc>
                <a:tc>
                  <a:txBody>
                    <a:bodyPr/>
                    <a:lstStyle/>
                    <a:p>
                      <a:pPr marL="0" marR="0">
                        <a:lnSpc>
                          <a:spcPct val="115000"/>
                        </a:lnSpc>
                        <a:spcBef>
                          <a:spcPts val="0"/>
                        </a:spcBef>
                        <a:spcAft>
                          <a:spcPts val="0"/>
                        </a:spcAft>
                      </a:pPr>
                      <a:r>
                        <a:rPr lang="en-US" sz="1800" dirty="0">
                          <a:effectLst/>
                        </a:rPr>
                        <a:t>State tax</a:t>
                      </a:r>
                      <a:endParaRPr lang="en-US" sz="18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800" dirty="0" err="1">
                          <a:effectLst/>
                        </a:rPr>
                        <a:t>Median_Home_Value</a:t>
                      </a:r>
                      <a:endParaRPr lang="en-US" sz="18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800" dirty="0">
                          <a:effectLst/>
                        </a:rPr>
                        <a:t>Murder Rate</a:t>
                      </a:r>
                      <a:endParaRPr lang="en-US" sz="1800" dirty="0">
                        <a:effectLst/>
                        <a:latin typeface="Calibri"/>
                        <a:ea typeface="Calibri"/>
                        <a:cs typeface="Times New Roman"/>
                      </a:endParaRPr>
                    </a:p>
                  </a:txBody>
                  <a:tcPr marL="68580" marR="68580" marT="0" marB="0" anchor="b"/>
                </a:tc>
              </a:tr>
              <a:tr h="284084">
                <a:tc>
                  <a:txBody>
                    <a:bodyPr/>
                    <a:lstStyle/>
                    <a:p>
                      <a:pPr marL="0" marR="0">
                        <a:lnSpc>
                          <a:spcPct val="115000"/>
                        </a:lnSpc>
                        <a:spcBef>
                          <a:spcPts val="0"/>
                        </a:spcBef>
                        <a:spcAft>
                          <a:spcPts val="0"/>
                        </a:spcAft>
                      </a:pPr>
                      <a:r>
                        <a:rPr lang="en-US" sz="1800" dirty="0">
                          <a:effectLst/>
                        </a:rPr>
                        <a:t>Observations</a:t>
                      </a:r>
                      <a:endParaRPr lang="en-US" sz="18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180</a:t>
                      </a:r>
                      <a:endParaRPr lang="en-US" sz="14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180</a:t>
                      </a:r>
                      <a:endParaRPr lang="en-US" sz="14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180</a:t>
                      </a:r>
                      <a:endParaRPr lang="en-US" sz="1400">
                        <a:effectLst/>
                        <a:latin typeface="Calibri"/>
                        <a:ea typeface="Calibri"/>
                        <a:cs typeface="Times New Roman"/>
                      </a:endParaRPr>
                    </a:p>
                  </a:txBody>
                  <a:tcPr marL="68580" marR="68580" marT="0" marB="0" anchor="b"/>
                </a:tc>
              </a:tr>
              <a:tr h="284084">
                <a:tc>
                  <a:txBody>
                    <a:bodyPr/>
                    <a:lstStyle/>
                    <a:p>
                      <a:pPr marL="0" marR="0">
                        <a:lnSpc>
                          <a:spcPct val="115000"/>
                        </a:lnSpc>
                        <a:spcBef>
                          <a:spcPts val="0"/>
                        </a:spcBef>
                        <a:spcAft>
                          <a:spcPts val="0"/>
                        </a:spcAft>
                      </a:pPr>
                      <a:r>
                        <a:rPr lang="en-US" sz="1400" dirty="0">
                          <a:effectLst/>
                        </a:rPr>
                        <a:t>Mean</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2120.433333</a:t>
                      </a:r>
                      <a:endParaRPr lang="en-US" sz="14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215956.6667</a:t>
                      </a:r>
                      <a:endParaRPr lang="en-US" sz="14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145.883333</a:t>
                      </a:r>
                      <a:endParaRPr lang="en-US" sz="1400">
                        <a:effectLst/>
                        <a:latin typeface="Calibri"/>
                        <a:ea typeface="Calibri"/>
                        <a:cs typeface="Times New Roman"/>
                      </a:endParaRPr>
                    </a:p>
                  </a:txBody>
                  <a:tcPr marL="68580" marR="68580" marT="0" marB="0" anchor="b"/>
                </a:tc>
              </a:tr>
              <a:tr h="560781">
                <a:tc>
                  <a:txBody>
                    <a:bodyPr/>
                    <a:lstStyle/>
                    <a:p>
                      <a:pPr marL="0" marR="0">
                        <a:lnSpc>
                          <a:spcPct val="115000"/>
                        </a:lnSpc>
                        <a:spcBef>
                          <a:spcPts val="0"/>
                        </a:spcBef>
                        <a:spcAft>
                          <a:spcPts val="0"/>
                        </a:spcAft>
                      </a:pPr>
                      <a:r>
                        <a:rPr lang="en-US" sz="1400" dirty="0">
                          <a:effectLst/>
                        </a:rPr>
                        <a:t>Standard Deviation</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973.616068</a:t>
                      </a:r>
                      <a:endParaRPr lang="en-US" sz="14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94435.74985</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131.71945</a:t>
                      </a:r>
                      <a:endParaRPr lang="en-US" sz="1400">
                        <a:effectLst/>
                        <a:latin typeface="Calibri"/>
                        <a:ea typeface="Calibri"/>
                        <a:cs typeface="Times New Roman"/>
                      </a:endParaRPr>
                    </a:p>
                  </a:txBody>
                  <a:tcPr marL="68580" marR="68580" marT="0" marB="0" anchor="b"/>
                </a:tc>
              </a:tr>
              <a:tr h="263368">
                <a:tc>
                  <a:txBody>
                    <a:bodyPr/>
                    <a:lstStyle/>
                    <a:p>
                      <a:pPr marL="0" marR="0">
                        <a:lnSpc>
                          <a:spcPct val="115000"/>
                        </a:lnSpc>
                        <a:spcBef>
                          <a:spcPts val="0"/>
                        </a:spcBef>
                        <a:spcAft>
                          <a:spcPts val="0"/>
                        </a:spcAft>
                      </a:pPr>
                      <a:r>
                        <a:rPr lang="en-US" sz="1400" dirty="0">
                          <a:effectLst/>
                        </a:rPr>
                        <a:t>Min</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841</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115000</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6</a:t>
                      </a:r>
                      <a:endParaRPr lang="en-US" sz="1400" dirty="0">
                        <a:effectLst/>
                        <a:latin typeface="Calibri"/>
                        <a:ea typeface="Calibri"/>
                        <a:cs typeface="Times New Roman"/>
                      </a:endParaRPr>
                    </a:p>
                  </a:txBody>
                  <a:tcPr marL="68580" marR="68580" marT="0" marB="0" anchor="b"/>
                </a:tc>
              </a:tr>
              <a:tr h="284084">
                <a:tc>
                  <a:txBody>
                    <a:bodyPr/>
                    <a:lstStyle/>
                    <a:p>
                      <a:pPr marL="0" marR="0">
                        <a:lnSpc>
                          <a:spcPct val="115000"/>
                        </a:lnSpc>
                        <a:spcBef>
                          <a:spcPts val="0"/>
                        </a:spcBef>
                        <a:spcAft>
                          <a:spcPts val="0"/>
                        </a:spcAft>
                      </a:pPr>
                      <a:r>
                        <a:rPr lang="en-US" sz="1400" dirty="0">
                          <a:effectLst/>
                        </a:rPr>
                        <a:t>Max</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3992</a:t>
                      </a:r>
                      <a:endParaRPr lang="en-US" sz="14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a:effectLst/>
                        </a:rPr>
                        <a:t>454500</a:t>
                      </a:r>
                      <a:endParaRPr lang="en-US" sz="14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400" dirty="0">
                          <a:effectLst/>
                        </a:rPr>
                        <a:t>536</a:t>
                      </a:r>
                      <a:endParaRPr lang="en-US" sz="1400" dirty="0">
                        <a:effectLst/>
                        <a:latin typeface="Calibri"/>
                        <a:ea typeface="Calibri"/>
                        <a:cs typeface="Times New Roman"/>
                      </a:endParaRPr>
                    </a:p>
                  </a:txBody>
                  <a:tcPr marL="68580" marR="68580" marT="0"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24748257"/>
              </p:ext>
            </p:extLst>
          </p:nvPr>
        </p:nvGraphicFramePr>
        <p:xfrm>
          <a:off x="2977662" y="4747847"/>
          <a:ext cx="6241074" cy="1269015"/>
        </p:xfrm>
        <a:graphic>
          <a:graphicData uri="http://schemas.openxmlformats.org/drawingml/2006/table">
            <a:tbl>
              <a:tblPr firstRow="1" firstCol="1" bandRow="1">
                <a:tableStyleId>{5C22544A-7EE6-4342-B048-85BDC9FD1C3A}</a:tableStyleId>
              </a:tblPr>
              <a:tblGrid>
                <a:gridCol w="2162262"/>
                <a:gridCol w="786277"/>
                <a:gridCol w="1719981"/>
                <a:gridCol w="786277"/>
                <a:gridCol w="786277"/>
              </a:tblGrid>
              <a:tr h="347294">
                <a:tc>
                  <a:txBody>
                    <a:bodyPr/>
                    <a:lstStyle/>
                    <a:p>
                      <a:pPr marL="0" marR="0">
                        <a:lnSpc>
                          <a:spcPct val="115000"/>
                        </a:lnSpc>
                        <a:spcBef>
                          <a:spcPts val="0"/>
                        </a:spcBef>
                        <a:spcAft>
                          <a:spcPts val="0"/>
                        </a:spcAft>
                      </a:pPr>
                      <a:r>
                        <a:rPr lang="en-US" sz="1600" dirty="0">
                          <a:effectLst/>
                        </a:rPr>
                        <a:t>Murder Rate</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dirty="0">
                          <a:effectLst/>
                        </a:rPr>
                        <a:t>Mean</a:t>
                      </a:r>
                      <a:endParaRPr lang="en-US" sz="1600" dirty="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Standard Deviation</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Min</a:t>
                      </a:r>
                      <a:endParaRPr lang="en-US" sz="1600">
                        <a:effectLst/>
                        <a:latin typeface="Calibri"/>
                        <a:ea typeface="Calibri"/>
                        <a:cs typeface="Times New Roman"/>
                      </a:endParaRPr>
                    </a:p>
                  </a:txBody>
                  <a:tcPr marL="68580" marR="68580" marT="0" marB="0" anchor="b"/>
                </a:tc>
                <a:tc>
                  <a:txBody>
                    <a:bodyPr/>
                    <a:lstStyle/>
                    <a:p>
                      <a:pPr marL="0" marR="0">
                        <a:lnSpc>
                          <a:spcPct val="115000"/>
                        </a:lnSpc>
                        <a:spcBef>
                          <a:spcPts val="0"/>
                        </a:spcBef>
                        <a:spcAft>
                          <a:spcPts val="0"/>
                        </a:spcAft>
                      </a:pPr>
                      <a:r>
                        <a:rPr lang="en-US" sz="1600">
                          <a:effectLst/>
                        </a:rPr>
                        <a:t>Max</a:t>
                      </a:r>
                      <a:endParaRPr lang="en-US" sz="1600">
                        <a:effectLst/>
                        <a:latin typeface="Calibri"/>
                        <a:ea typeface="Calibri"/>
                        <a:cs typeface="Times New Roman"/>
                      </a:endParaRPr>
                    </a:p>
                  </a:txBody>
                  <a:tcPr marL="68580" marR="68580" marT="0" marB="0" anchor="b"/>
                </a:tc>
              </a:tr>
              <a:tr h="361013">
                <a:tc>
                  <a:txBody>
                    <a:bodyPr/>
                    <a:lstStyle/>
                    <a:p>
                      <a:pPr marL="0" marR="0">
                        <a:lnSpc>
                          <a:spcPct val="115000"/>
                        </a:lnSpc>
                        <a:spcBef>
                          <a:spcPts val="0"/>
                        </a:spcBef>
                        <a:spcAft>
                          <a:spcPts val="0"/>
                        </a:spcAft>
                      </a:pPr>
                      <a:r>
                        <a:rPr lang="en-US" sz="1600" dirty="0">
                          <a:effectLst/>
                        </a:rPr>
                        <a:t>East</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177.16</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158.493</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17</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536</a:t>
                      </a:r>
                      <a:endParaRPr lang="en-US" sz="1600">
                        <a:effectLst/>
                        <a:latin typeface="Calibri"/>
                        <a:ea typeface="Calibri"/>
                        <a:cs typeface="Times New Roman"/>
                      </a:endParaRPr>
                    </a:p>
                  </a:txBody>
                  <a:tcPr marL="68580" marR="68580" marT="0" marB="0" anchor="b"/>
                </a:tc>
              </a:tr>
              <a:tr h="361013">
                <a:tc>
                  <a:txBody>
                    <a:bodyPr/>
                    <a:lstStyle/>
                    <a:p>
                      <a:pPr marL="0" marR="0">
                        <a:lnSpc>
                          <a:spcPct val="115000"/>
                        </a:lnSpc>
                        <a:spcBef>
                          <a:spcPts val="0"/>
                        </a:spcBef>
                        <a:spcAft>
                          <a:spcPts val="0"/>
                        </a:spcAft>
                      </a:pPr>
                      <a:r>
                        <a:rPr lang="en-US" sz="1600">
                          <a:effectLst/>
                        </a:rPr>
                        <a:t>West</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a:effectLst/>
                        </a:rPr>
                        <a:t>100.13</a:t>
                      </a:r>
                      <a:endParaRPr lang="en-US" sz="160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63.322</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16.66</a:t>
                      </a:r>
                      <a:endParaRPr lang="en-US" sz="1600" dirty="0">
                        <a:effectLst/>
                        <a:latin typeface="Calibri"/>
                        <a:ea typeface="Calibri"/>
                        <a:cs typeface="Times New Roman"/>
                      </a:endParaRPr>
                    </a:p>
                  </a:txBody>
                  <a:tcPr marL="68580" marR="68580" marT="0" marB="0" anchor="b"/>
                </a:tc>
                <a:tc>
                  <a:txBody>
                    <a:bodyPr/>
                    <a:lstStyle/>
                    <a:p>
                      <a:pPr marL="0" marR="0" algn="r">
                        <a:lnSpc>
                          <a:spcPct val="115000"/>
                        </a:lnSpc>
                        <a:spcBef>
                          <a:spcPts val="0"/>
                        </a:spcBef>
                        <a:spcAft>
                          <a:spcPts val="0"/>
                        </a:spcAft>
                      </a:pPr>
                      <a:r>
                        <a:rPr lang="en-US" sz="1600" dirty="0">
                          <a:effectLst/>
                        </a:rPr>
                        <a:t>293.15</a:t>
                      </a:r>
                      <a:endParaRPr lang="en-US" sz="1600" dirty="0">
                        <a:effectLst/>
                        <a:latin typeface="Calibri"/>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42908066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186</TotalTime>
  <Words>545</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Garamond</vt:lpstr>
      <vt:lpstr>Times New Roman</vt:lpstr>
      <vt:lpstr>Organic</vt:lpstr>
      <vt:lpstr>Determinants that Drive NBA Talent to Western Conference Teams</vt:lpstr>
      <vt:lpstr>Introduction</vt:lpstr>
      <vt:lpstr>Hypothesis</vt:lpstr>
      <vt:lpstr>Literature Review</vt:lpstr>
      <vt:lpstr>Basketball Variables</vt:lpstr>
      <vt:lpstr>Econometric Model</vt:lpstr>
      <vt:lpstr>Regression Results</vt:lpstr>
      <vt:lpstr>Regression Results Cont</vt:lpstr>
      <vt:lpstr>Data Description</vt:lpstr>
      <vt:lpstr>Conclusion</vt:lpstr>
    </vt:vector>
  </TitlesOfParts>
  <Company>Towson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vs West</dc:title>
  <dc:creator>Bennett, Alexander</dc:creator>
  <cp:lastModifiedBy>Alex Bennett</cp:lastModifiedBy>
  <cp:revision>24</cp:revision>
  <dcterms:created xsi:type="dcterms:W3CDTF">2016-03-22T21:36:27Z</dcterms:created>
  <dcterms:modified xsi:type="dcterms:W3CDTF">2016-05-04T13:47:23Z</dcterms:modified>
</cp:coreProperties>
</file>