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58" r:id="rId4"/>
    <p:sldId id="259" r:id="rId5"/>
    <p:sldId id="272" r:id="rId6"/>
    <p:sldId id="270" r:id="rId7"/>
    <p:sldId id="273" r:id="rId8"/>
    <p:sldId id="274" r:id="rId9"/>
    <p:sldId id="265" r:id="rId10"/>
    <p:sldId id="260" r:id="rId11"/>
    <p:sldId id="261" r:id="rId12"/>
    <p:sldId id="262" r:id="rId13"/>
    <p:sldId id="263" r:id="rId14"/>
    <p:sldId id="266" r:id="rId15"/>
    <p:sldId id="264" r:id="rId16"/>
    <p:sldId id="268" r:id="rId17"/>
    <p:sldId id="267" r:id="rId18"/>
    <p:sldId id="269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8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4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7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7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7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2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72D5A-50AD-4C84-905A-E6F90D989AE4}" type="datetimeFigureOut">
              <a:rPr lang="en-US" smtClean="0"/>
              <a:t>5/4/2016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0A610-AC22-4D65-8025-4CBA1366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44080"/>
            <a:ext cx="6641969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65229" y="2209800"/>
            <a:ext cx="38877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Maryland Corporate Tax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 431 Final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953" y="1161068"/>
            <a:ext cx="2904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 Nguyen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857889" y="6318465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Total:_________</a:t>
            </a:r>
          </a:p>
        </p:txBody>
      </p:sp>
    </p:spTree>
    <p:extLst>
      <p:ext uri="{BB962C8B-B14F-4D97-AF65-F5344CB8AC3E}">
        <p14:creationId xmlns:p14="http://schemas.microsoft.com/office/powerpoint/2010/main" val="40865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Models</a:t>
            </a:r>
            <a:endParaRPr lang="en-US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847" y="1584155"/>
            <a:ext cx="11239130" cy="4994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alpha + β</a:t>
            </a:r>
            <a:r>
              <a:rPr lang="en-US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*CIT +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</a:t>
            </a:r>
            <a:r>
              <a:rPr lang="en-US" sz="30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*GDP/capita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*Year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alpha + β</a:t>
            </a:r>
            <a:r>
              <a:rPr lang="en-US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*CIT +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</a:t>
            </a:r>
            <a:r>
              <a:rPr lang="en-US" sz="30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*GDP/capita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β</a:t>
            </a:r>
            <a:r>
              <a:rPr lang="en-US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*Year + </a:t>
            </a:r>
            <a:r>
              <a:rPr lang="el-G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(β</a:t>
            </a:r>
            <a:r>
              <a:rPr lang="en-US" sz="3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*D</a:t>
            </a:r>
            <a:r>
              <a:rPr lang="en-US" sz="3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alpha +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</a:t>
            </a:r>
            <a:r>
              <a:rPr lang="en-US" sz="30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</a:t>
            </a:r>
            <a:r>
              <a:rPr lang="en-US" sz="30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*GDP/capita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β</a:t>
            </a:r>
            <a:r>
              <a:rPr lang="en-US" sz="3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*Year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(β</a:t>
            </a:r>
            <a:r>
              <a:rPr lang="en-US" sz="3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*D</a:t>
            </a:r>
            <a:r>
              <a:rPr lang="en-US" sz="3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: Tax revenue/capita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CIT: Tax rate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7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65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Results: Model 1</a:t>
            </a:r>
            <a:endParaRPr lang="en-US" sz="4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169563"/>
              </p:ext>
            </p:extLst>
          </p:nvPr>
        </p:nvGraphicFramePr>
        <p:xfrm>
          <a:off x="838200" y="1721396"/>
          <a:ext cx="4473102" cy="3779398"/>
        </p:xfrm>
        <a:graphic>
          <a:graphicData uri="http://schemas.openxmlformats.org/drawingml/2006/table">
            <a:tbl>
              <a:tblPr firstRow="1" firstCol="1" bandRow="1"/>
              <a:tblGrid>
                <a:gridCol w="2285307"/>
                <a:gridCol w="2187795"/>
              </a:tblGrid>
              <a:tr h="5043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Variables</a:t>
                      </a:r>
                      <a:endParaRPr lang="en-US" sz="30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Model 1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545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Intercept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5316.36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545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CIT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3199.93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CIT</a:t>
                      </a:r>
                      <a:r>
                        <a:rPr lang="en-US" sz="3000" b="1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-</a:t>
                      </a:r>
                      <a:r>
                        <a:rPr lang="en-US" sz="30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14574.89</a:t>
                      </a:r>
                      <a:endParaRPr lang="en-US" sz="3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545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GDP/Capita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0.0039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5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Year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2.55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</a:tr>
              <a:tr h="5458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</a:t>
                      </a:r>
                      <a:r>
                        <a:rPr lang="en-US" sz="3000" b="1" baseline="30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3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0.4240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596" y="1690688"/>
            <a:ext cx="5883615" cy="412452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970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195" y="188667"/>
            <a:ext cx="10515600" cy="1124567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Results: Model 2</a:t>
            </a:r>
            <a:endParaRPr lang="en-US" sz="4000" dirty="0">
              <a:latin typeface="Cambria" panose="020405030504060302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741214"/>
              </p:ext>
            </p:extLst>
          </p:nvPr>
        </p:nvGraphicFramePr>
        <p:xfrm>
          <a:off x="889694" y="1313234"/>
          <a:ext cx="4402152" cy="4892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359344"/>
                <a:gridCol w="2042808"/>
              </a:tblGrid>
              <a:tr h="46887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Variables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Model 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6887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Intercept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-</a:t>
                      </a: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5781.10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887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CIT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3044.24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87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CIT</a:t>
                      </a:r>
                      <a:r>
                        <a:rPr lang="en-US" sz="30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en-US" sz="3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-</a:t>
                      </a:r>
                      <a:r>
                        <a:rPr lang="en-US" sz="300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16101.57</a:t>
                      </a:r>
                      <a:endParaRPr lang="en-US" sz="3000" kern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87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GDP/Capita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0.0032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87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Year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2.80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87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midwest</a:t>
                      </a:r>
                      <a:endParaRPr lang="en-US" sz="3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14.94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87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northeast</a:t>
                      </a:r>
                      <a:endParaRPr lang="en-US" sz="3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44.83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87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south</a:t>
                      </a:r>
                      <a:endParaRPr lang="en-US" sz="3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12.06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6887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</a:t>
                      </a:r>
                      <a:r>
                        <a:rPr lang="en-US" sz="30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en-US" sz="3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0.4442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067" y="1514230"/>
            <a:ext cx="5569142" cy="39040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28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312" y="277576"/>
            <a:ext cx="10515600" cy="101620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Result: Model 3</a:t>
            </a:r>
            <a:endParaRPr lang="en-US" sz="40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018228"/>
              </p:ext>
            </p:extLst>
          </p:nvPr>
        </p:nvGraphicFramePr>
        <p:xfrm>
          <a:off x="692285" y="1381328"/>
          <a:ext cx="4570379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747"/>
                <a:gridCol w="2227632"/>
              </a:tblGrid>
              <a:tr h="45265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Variables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Model </a:t>
                      </a:r>
                      <a:r>
                        <a:rPr lang="en-US" sz="3000" kern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  <a:endParaRPr lang="en-US" sz="300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265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Intercept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-</a:t>
                      </a: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5709.03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5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CIT</a:t>
                      </a:r>
                      <a:r>
                        <a:rPr lang="en-US" sz="30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en-US" sz="3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49042.19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65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CIT</a:t>
                      </a:r>
                      <a:r>
                        <a:rPr lang="en-US" sz="30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  <a:endParaRPr lang="en-US" sz="3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-</a:t>
                      </a:r>
                      <a:r>
                        <a:rPr lang="en-US" sz="3000" kern="12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361873.96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5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GDP/Capita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0.0028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65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Year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2.78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5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midwest</a:t>
                      </a:r>
                      <a:endParaRPr lang="en-US" sz="3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21.98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65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northeast</a:t>
                      </a:r>
                      <a:endParaRPr lang="en-US" sz="3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42.78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65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south</a:t>
                      </a:r>
                      <a:endParaRPr lang="en-US" sz="3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16.52</a:t>
                      </a:r>
                      <a:endParaRPr lang="en-US" sz="3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2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</a:t>
                      </a:r>
                      <a:r>
                        <a:rPr kumimoji="0" lang="en-US" sz="30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0.4370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112" y="1595337"/>
            <a:ext cx="5828109" cy="40856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92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Optimal Tax Rate</a:t>
            </a:r>
            <a:endParaRPr lang="en-US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541322"/>
              </p:ext>
            </p:extLst>
          </p:nvPr>
        </p:nvGraphicFramePr>
        <p:xfrm>
          <a:off x="963847" y="1690689"/>
          <a:ext cx="10389952" cy="2540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7488"/>
                <a:gridCol w="2597488"/>
                <a:gridCol w="2597488"/>
                <a:gridCol w="2597488"/>
              </a:tblGrid>
              <a:tr h="967410">
                <a:tc>
                  <a:txBody>
                    <a:bodyPr/>
                    <a:lstStyle/>
                    <a:p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1</a:t>
                      </a:r>
                      <a:endParaRPr lang="en-US" sz="35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2</a:t>
                      </a:r>
                      <a:endParaRPr lang="en-US" sz="35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3</a:t>
                      </a:r>
                      <a:endParaRPr lang="en-US" sz="35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808644"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</a:t>
                      </a:r>
                      <a:r>
                        <a:rPr lang="en-US" sz="3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Rate</a:t>
                      </a:r>
                      <a:endParaRPr lang="en-US" sz="3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10.72%</a:t>
                      </a:r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9.45%</a:t>
                      </a:r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9.03%</a:t>
                      </a:r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4791">
                <a:tc>
                  <a:txBody>
                    <a:bodyPr/>
                    <a:lstStyle/>
                    <a:p>
                      <a:r>
                        <a:rPr lang="en-US" sz="35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  <a:r>
                        <a:rPr lang="en-US" sz="35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3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$203.45</a:t>
                      </a:r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$185.10</a:t>
                      </a:r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$189.52</a:t>
                      </a:r>
                      <a:endParaRPr lang="en-US" sz="3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9225" y="4503905"/>
            <a:ext cx="53502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Maryland: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Tax Rate: 8.25%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Tax revenue/capita: $164.4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2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626" y="545566"/>
            <a:ext cx="8336604" cy="5446672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643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Result vs. Prediction</a:t>
            </a:r>
            <a:endParaRPr lang="en-US" sz="48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017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Prediction: Maryland Tax rate  &gt; Optimal Tax Rate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Lower tax rate to compete.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Maryland Tax Rate &lt; Optimal Tax Rate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No need to lower tax rate.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95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Problems</a:t>
            </a:r>
            <a:endParaRPr lang="en-US" sz="48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30711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don’t explain most of the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dependent variable.</a:t>
            </a:r>
          </a:p>
          <a:p>
            <a:pPr marL="457200" lvl="1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Highest R = 44.4%.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state-specific solutions.</a:t>
            </a:r>
          </a:p>
          <a:p>
            <a:pPr marL="457200" lvl="1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No variable to link “state” and “tax rate”.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Conclusion</a:t>
            </a:r>
            <a:endParaRPr lang="en-US" b="1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Maryland Tax Rate isn’t too high.</a:t>
            </a:r>
          </a:p>
          <a:p>
            <a:pPr marL="514350" indent="-514350">
              <a:buFont typeface="+mj-lt"/>
              <a:buAutoNum type="arabicPeriod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more study.</a:t>
            </a:r>
          </a:p>
          <a:p>
            <a:pPr marL="973138"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easily quantified.</a:t>
            </a:r>
          </a:p>
          <a:p>
            <a:pPr marL="973138" lvl="1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more and better variables.</a:t>
            </a:r>
          </a:p>
          <a:p>
            <a:pPr marL="973138" lvl="1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61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655" y="1834001"/>
            <a:ext cx="10591799" cy="2212705"/>
          </a:xfrm>
        </p:spPr>
        <p:txBody>
          <a:bodyPr/>
          <a:lstStyle/>
          <a:p>
            <a:pPr algn="ctr"/>
            <a:r>
              <a:rPr lang="en-US" b="1" dirty="0" smtClean="0">
                <a:latin typeface="Cambria" panose="02040503050406030204" pitchFamily="18" charset="0"/>
              </a:rPr>
              <a:t>Thank You!!!</a:t>
            </a:r>
            <a:br>
              <a:rPr lang="en-US" b="1" dirty="0" smtClean="0">
                <a:latin typeface="Cambria" panose="02040503050406030204" pitchFamily="18" charset="0"/>
              </a:rPr>
            </a:br>
            <a:r>
              <a:rPr lang="en-US" b="1" dirty="0" smtClean="0">
                <a:latin typeface="Cambria" panose="02040503050406030204" pitchFamily="18" charset="0"/>
              </a:rPr>
              <a:t>Q&amp;A</a:t>
            </a:r>
            <a:endParaRPr lang="en-US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41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Arguments</a:t>
            </a:r>
            <a:endParaRPr lang="en-US" sz="4800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3902" cy="435133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Maryland state corporate income tax rate is too high.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better to reduce tax rate from 8.25% to 6%.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2013, the tax rate hasn’t changed.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6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250"/>
            <a:ext cx="10893357" cy="4545992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800" dirty="0" smtClean="0"/>
              <a:t>Bureau of Economic Analysis. (</a:t>
            </a:r>
            <a:r>
              <a:rPr lang="en-US" sz="3800" dirty="0" err="1" smtClean="0"/>
              <a:t>n.d.</a:t>
            </a:r>
            <a:r>
              <a:rPr lang="en-US" sz="3800" dirty="0" smtClean="0"/>
              <a:t>). Regional Data-GDP &amp; Personal Income. Retrieved from http://www.bea.gov/: http://www.bea.gov/itable/iTable.cfm?ReqID=70&amp;step=1#reqid=70&amp;step=10&amp;isuri=1&amp;7003=1000&amp;7035=-1&amp;7004=naics&amp;7005=1&amp;7006=xx&amp;7036=-1&amp;7001=11000&amp;7002=1&amp;7090=70&amp;7007=2014,2013,2012,2011,2010,2009,2008,2007,2006,2005,2004,2003,2002,2001,2000&amp;7093=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800" dirty="0" smtClean="0"/>
              <a:t>CSV of States and State Abbreviations. (2008, April 6). Retrieved from http://www.fonz.net/: http://www.fonz.net/blog/archives/2008/04/06/csv-of-states-and-state-abbreviations/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800" dirty="0" smtClean="0"/>
              <a:t>Morrison, R. (2013, February 26). Tax Foundation Testifies on Corporate Tax Cut in Maryland. Retrieved from http://taxfoundation.org/: http://taxfoundation.org/article/tax-foundation-testifies-corporate-tax-cut-maryland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800" dirty="0" smtClean="0"/>
              <a:t>Tax Foundation. (2013, March 22). State Corporate Income Tax Rates, 2000-2014. Retrieved from http://taxfoundation.org/: http://taxfoundation.org/article/state-corporate-income-tax-rates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800" dirty="0" smtClean="0"/>
              <a:t>U.S. Census Bureau. (</a:t>
            </a:r>
            <a:r>
              <a:rPr lang="en-US" sz="3800" dirty="0" err="1" smtClean="0"/>
              <a:t>n.d.</a:t>
            </a:r>
            <a:r>
              <a:rPr lang="en-US" sz="3800" dirty="0" smtClean="0"/>
              <a:t>). Population Estimates-Historical Data. Retrieved from https://www.census.gov/: https://www.census.gov/popest/data/historical/index.html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800" dirty="0" smtClean="0"/>
              <a:t>U.S. Census Bureau. (</a:t>
            </a:r>
            <a:r>
              <a:rPr lang="en-US" sz="3800" dirty="0" err="1" smtClean="0"/>
              <a:t>n.d.</a:t>
            </a:r>
            <a:r>
              <a:rPr lang="en-US" sz="3800" dirty="0" smtClean="0"/>
              <a:t>). State Government Tax Collections. Retrieved from https://www.census.gov: https://www.census.gov/govs/statetax/historical_data.html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800" dirty="0" err="1" smtClean="0"/>
              <a:t>Yakolev</a:t>
            </a:r>
            <a:r>
              <a:rPr lang="en-US" sz="3800" dirty="0" smtClean="0"/>
              <a:t>, P., &amp; </a:t>
            </a:r>
            <a:r>
              <a:rPr lang="en-US" sz="3800" dirty="0" err="1" smtClean="0"/>
              <a:t>Nur-Tegin</a:t>
            </a:r>
            <a:r>
              <a:rPr lang="en-US" sz="3800" dirty="0" smtClean="0"/>
              <a:t>, K. (2015). A CASE FOR LOWERING MARYLAND’S CORPORATE INCOME TAX. Rockville: The Maryland Public Policy Institute.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2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57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750 observations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states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years: 2000 – 2014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 revenue per capita</a:t>
            </a:r>
          </a:p>
          <a:p>
            <a:pPr lvl="1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Tax rate, GDP per capita, Year.</a:t>
            </a:r>
          </a:p>
        </p:txBody>
      </p:sp>
    </p:spTree>
    <p:extLst>
      <p:ext uri="{BB962C8B-B14F-4D97-AF65-F5344CB8AC3E}">
        <p14:creationId xmlns:p14="http://schemas.microsoft.com/office/powerpoint/2010/main" val="35109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7812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Data cleaning:</a:t>
            </a:r>
            <a:endParaRPr lang="en-US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35" y="1603683"/>
            <a:ext cx="10990635" cy="4873557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unsuitable observations: 19 observations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Tax rate = 0</a:t>
            </a:r>
          </a:p>
          <a:p>
            <a:pPr marL="457200" lvl="1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Tax revenue &gt; 0</a:t>
            </a:r>
          </a:p>
          <a:p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outliers: 15 observations</a:t>
            </a:r>
          </a:p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Lie outside 3 standard deviations.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Alaska.</a:t>
            </a: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=&gt; 716 observations.</a:t>
            </a:r>
          </a:p>
          <a:p>
            <a:pPr marL="0" indent="0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31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20" y="1612867"/>
            <a:ext cx="11056909" cy="3170267"/>
          </a:xfrm>
        </p:spPr>
      </p:pic>
      <p:sp>
        <p:nvSpPr>
          <p:cNvPr id="5" name="TextBox 4"/>
          <p:cNvSpPr txBox="1"/>
          <p:nvPr/>
        </p:nvSpPr>
        <p:spPr>
          <a:xfrm>
            <a:off x="1186775" y="768485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Frame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81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017" y="258121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Summary Stats: Tax rate</a:t>
            </a:r>
            <a:endParaRPr lang="en-US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23" y="1690688"/>
            <a:ext cx="6290454" cy="43513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391535"/>
              </p:ext>
            </p:extLst>
          </p:nvPr>
        </p:nvGraphicFramePr>
        <p:xfrm>
          <a:off x="7925104" y="1690688"/>
          <a:ext cx="3670266" cy="3652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87382"/>
                <a:gridCol w="1682884"/>
              </a:tblGrid>
              <a:tr h="405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6.71%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5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STDev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2.65%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5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5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6%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5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7%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05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75%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8.5%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1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12%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135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Maryland</a:t>
                      </a: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8.25%</a:t>
                      </a:r>
                      <a:endParaRPr lang="en-US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6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309" y="219211"/>
            <a:ext cx="10186481" cy="1103752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Tax revenue/capita</a:t>
            </a:r>
            <a:endParaRPr lang="en-US" b="1" dirty="0">
              <a:latin typeface="Cambria" panose="02040503050406030204" pitchFamily="18" charset="0"/>
            </a:endParaRP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0" y="1439695"/>
            <a:ext cx="6225864" cy="43513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21022"/>
              </p:ext>
            </p:extLst>
          </p:nvPr>
        </p:nvGraphicFramePr>
        <p:xfrm>
          <a:off x="7733489" y="1660833"/>
          <a:ext cx="3832698" cy="3998098"/>
        </p:xfrm>
        <a:graphic>
          <a:graphicData uri="http://schemas.openxmlformats.org/drawingml/2006/table">
            <a:tbl>
              <a:tblPr firstRow="1" firstCol="1" bandRow="1"/>
              <a:tblGrid>
                <a:gridCol w="1916349"/>
                <a:gridCol w="1916349"/>
              </a:tblGrid>
              <a:tr h="472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124.04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STDev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85.70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70.09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108.99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154.53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555.07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9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Maryland</a:t>
                      </a: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164.44</a:t>
                      </a:r>
                      <a:endParaRPr lang="en-US" sz="2800" b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9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18" y="1690688"/>
            <a:ext cx="6395045" cy="435133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43218" y="365125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Cambria" panose="02040503050406030204" pitchFamily="18" charset="0"/>
              </a:rPr>
              <a:t>GDP/capita</a:t>
            </a:r>
            <a:endParaRPr lang="en-US" b="1" dirty="0">
              <a:latin typeface="Cambria" panose="020405030504060302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13398"/>
              </p:ext>
            </p:extLst>
          </p:nvPr>
        </p:nvGraphicFramePr>
        <p:xfrm>
          <a:off x="7950169" y="1838529"/>
          <a:ext cx="3508649" cy="3838129"/>
        </p:xfrm>
        <a:graphic>
          <a:graphicData uri="http://schemas.openxmlformats.org/drawingml/2006/table">
            <a:tbl>
              <a:tblPr firstRow="1" firstCol="1" bandRow="1"/>
              <a:tblGrid>
                <a:gridCol w="1811972"/>
                <a:gridCol w="1696677"/>
              </a:tblGrid>
              <a:tr h="4928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45,476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STDev</a:t>
                      </a:r>
                      <a:endParaRPr lang="en-US" sz="28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8,197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28,957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39,188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44,100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62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50,566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69,787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20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Maryland</a:t>
                      </a: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53,454</a:t>
                      </a:r>
                      <a:endParaRPr lang="en-US" sz="2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136" y="1673158"/>
            <a:ext cx="5817344" cy="4700414"/>
          </a:xfrm>
        </p:spPr>
      </p:pic>
      <p:sp>
        <p:nvSpPr>
          <p:cNvPr id="5" name="TextBox 4"/>
          <p:cNvSpPr txBox="1"/>
          <p:nvPr/>
        </p:nvSpPr>
        <p:spPr>
          <a:xfrm>
            <a:off x="1011677" y="603114"/>
            <a:ext cx="3881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Cambria" panose="02040503050406030204" pitchFamily="18" charset="0"/>
              </a:rPr>
              <a:t>Models</a:t>
            </a:r>
            <a:endParaRPr lang="en-US" sz="40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39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569</Words>
  <Application>Microsoft Office PowerPoint</Application>
  <PresentationFormat>Widescreen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Arguments</vt:lpstr>
      <vt:lpstr>Data</vt:lpstr>
      <vt:lpstr>Data cleaning:</vt:lpstr>
      <vt:lpstr>PowerPoint Presentation</vt:lpstr>
      <vt:lpstr>Summary Stats: Tax rate</vt:lpstr>
      <vt:lpstr>Tax revenue/capita</vt:lpstr>
      <vt:lpstr>GDP/capita</vt:lpstr>
      <vt:lpstr>PowerPoint Presentation</vt:lpstr>
      <vt:lpstr>Models</vt:lpstr>
      <vt:lpstr>Results: Model 1</vt:lpstr>
      <vt:lpstr>Results: Model 2</vt:lpstr>
      <vt:lpstr>Result: Model 3</vt:lpstr>
      <vt:lpstr>Optimal Tax Rate</vt:lpstr>
      <vt:lpstr>PowerPoint Presentation</vt:lpstr>
      <vt:lpstr>Result vs. Prediction</vt:lpstr>
      <vt:lpstr>Problems</vt:lpstr>
      <vt:lpstr>Conclusion</vt:lpstr>
      <vt:lpstr>Thank You!!! Q&amp;A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Tra</dc:creator>
  <cp:lastModifiedBy>Nguyen, Tra</cp:lastModifiedBy>
  <cp:revision>18</cp:revision>
  <dcterms:created xsi:type="dcterms:W3CDTF">2016-05-04T01:56:30Z</dcterms:created>
  <dcterms:modified xsi:type="dcterms:W3CDTF">2016-05-04T04:58:18Z</dcterms:modified>
</cp:coreProperties>
</file>