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12/7/15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>
                <a:solidFill>
                  <a:srgbClr val="8b8b8b"/>
                </a:solidFill>
                <a:latin typeface="Times New Roman"/>
              </a:rPr>
              <a:t>&lt;number&gt;</a:t>
            </a:fld>
            <a:r>
              <a:rPr lang="en-US" sz="1200">
                <a:solidFill>
                  <a:srgbClr val="8b8b8b"/>
                </a:solidFill>
                <a:latin typeface="Times New Roman"/>
              </a:rPr>
              <a:t>/15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Econ 202 - Roadmap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12/7/15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2971800" y="65689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830F1B-B11B-4D65-8EFF-1D6F20B48C3B}" type="slidenum">
              <a:rPr lang="en-US" sz="1200">
                <a:solidFill>
                  <a:srgbClr val="8b8b8b"/>
                </a:solidFill>
                <a:latin typeface="Times New Roman"/>
              </a:rPr>
              <a:t>&lt;number&gt;</a:t>
            </a:fld>
            <a:r>
              <a:rPr lang="en-US" sz="1200">
                <a:solidFill>
                  <a:srgbClr val="8b8b8b"/>
                </a:solidFill>
                <a:latin typeface="Times New Roman"/>
              </a:rPr>
              <a:t>/15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76320" y="1447920"/>
            <a:ext cx="2742840" cy="8823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Intro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1-4: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Basic Econ Concepts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76320" y="5334120"/>
            <a:ext cx="2742840" cy="13086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" name="CustomShape 7"/>
          <p:cNvSpPr/>
          <p:nvPr/>
        </p:nvSpPr>
        <p:spPr>
          <a:xfrm>
            <a:off x="76320" y="3733920"/>
            <a:ext cx="2742840" cy="8823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Unemployment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6: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46" name="CustomShape 8"/>
          <p:cNvSpPr/>
          <p:nvPr/>
        </p:nvSpPr>
        <p:spPr>
          <a:xfrm>
            <a:off x="76320" y="2468880"/>
            <a:ext cx="2742840" cy="11854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Measuring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Chapter 5: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GDP, GNP, Inflation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Measurements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Accounting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>
            <a:off x="91440" y="640080"/>
            <a:ext cx="292608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1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3048120" y="1447920"/>
            <a:ext cx="2895120" cy="8215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Long-Run Economy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7: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3108960" y="4754880"/>
            <a:ext cx="2895120" cy="8215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Fiscal Policy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10: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50" name="CustomShape 12"/>
          <p:cNvSpPr/>
          <p:nvPr/>
        </p:nvSpPr>
        <p:spPr>
          <a:xfrm>
            <a:off x="3072960" y="3291840"/>
            <a:ext cx="2895120" cy="13082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Aggregate Demand/Supply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9: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3"/>
          <p:cNvSpPr/>
          <p:nvPr/>
        </p:nvSpPr>
        <p:spPr>
          <a:xfrm>
            <a:off x="3072960" y="2396880"/>
            <a:ext cx="2895120" cy="7297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Growth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Chapter 8: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Solow growth model</a:t>
            </a:r>
            <a:endParaRPr/>
          </a:p>
        </p:txBody>
      </p:sp>
      <p:sp>
        <p:nvSpPr>
          <p:cNvPr id="52" name="CustomShape 14"/>
          <p:cNvSpPr/>
          <p:nvPr/>
        </p:nvSpPr>
        <p:spPr>
          <a:xfrm>
            <a:off x="3108960" y="640080"/>
            <a:ext cx="2834640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2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081120" y="641160"/>
            <a:ext cx="2514240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Final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126480" y="3630600"/>
            <a:ext cx="2819160" cy="790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Money and Banking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Chapters 13-14: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55" name="CustomShape 17"/>
          <p:cNvSpPr/>
          <p:nvPr/>
        </p:nvSpPr>
        <p:spPr>
          <a:xfrm>
            <a:off x="6095880" y="1447920"/>
            <a:ext cx="2819160" cy="10026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Income Expenditure Model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Chapter 11: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56" name="CustomShape 18"/>
          <p:cNvSpPr/>
          <p:nvPr/>
        </p:nvSpPr>
        <p:spPr>
          <a:xfrm>
            <a:off x="6126480" y="2532600"/>
            <a:ext cx="2819160" cy="10638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Investments/Financial Markets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 12: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57" name="CustomShape 19"/>
          <p:cNvSpPr/>
          <p:nvPr/>
        </p:nvSpPr>
        <p:spPr>
          <a:xfrm>
            <a:off x="6126480" y="4540680"/>
            <a:ext cx="2819160" cy="790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Short to Long-Run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Chapters 15: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  <p:sp>
        <p:nvSpPr>
          <p:cNvPr id="58" name="CustomShape 20"/>
          <p:cNvSpPr/>
          <p:nvPr/>
        </p:nvSpPr>
        <p:spPr>
          <a:xfrm>
            <a:off x="6126480" y="5414760"/>
            <a:ext cx="2819160" cy="790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Inflation Dynamics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Chapters 16: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