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766" r:id="rId1"/>
  </p:sldMasterIdLst>
  <p:notesMasterIdLst>
    <p:notesMasterId r:id="rId54"/>
  </p:notesMasterIdLst>
  <p:handoutMasterIdLst>
    <p:handoutMasterId r:id="rId55"/>
  </p:handoutMasterIdLst>
  <p:sldIdLst>
    <p:sldId id="256" r:id="rId2"/>
    <p:sldId id="261" r:id="rId3"/>
    <p:sldId id="298" r:id="rId4"/>
    <p:sldId id="262" r:id="rId5"/>
    <p:sldId id="299" r:id="rId6"/>
    <p:sldId id="300" r:id="rId7"/>
    <p:sldId id="301" r:id="rId8"/>
    <p:sldId id="263" r:id="rId9"/>
    <p:sldId id="264" r:id="rId10"/>
    <p:sldId id="302" r:id="rId11"/>
    <p:sldId id="303" r:id="rId12"/>
    <p:sldId id="304" r:id="rId13"/>
    <p:sldId id="305" r:id="rId14"/>
    <p:sldId id="306" r:id="rId15"/>
    <p:sldId id="265" r:id="rId16"/>
    <p:sldId id="307" r:id="rId17"/>
    <p:sldId id="266" r:id="rId18"/>
    <p:sldId id="267" r:id="rId19"/>
    <p:sldId id="268" r:id="rId20"/>
    <p:sldId id="269" r:id="rId21"/>
    <p:sldId id="258" r:id="rId22"/>
    <p:sldId id="259" r:id="rId23"/>
    <p:sldId id="260" r:id="rId24"/>
    <p:sldId id="270" r:id="rId25"/>
    <p:sldId id="271" r:id="rId26"/>
    <p:sldId id="272" r:id="rId27"/>
    <p:sldId id="273" r:id="rId28"/>
    <p:sldId id="274" r:id="rId29"/>
    <p:sldId id="257" r:id="rId30"/>
    <p:sldId id="275" r:id="rId31"/>
    <p:sldId id="276" r:id="rId32"/>
    <p:sldId id="277" r:id="rId33"/>
    <p:sldId id="278" r:id="rId34"/>
    <p:sldId id="279" r:id="rId35"/>
    <p:sldId id="280" r:id="rId36"/>
    <p:sldId id="281" r:id="rId37"/>
    <p:sldId id="282" r:id="rId38"/>
    <p:sldId id="283" r:id="rId39"/>
    <p:sldId id="287" r:id="rId40"/>
    <p:sldId id="284" r:id="rId41"/>
    <p:sldId id="285" r:id="rId42"/>
    <p:sldId id="288" r:id="rId43"/>
    <p:sldId id="286" r:id="rId44"/>
    <p:sldId id="289" r:id="rId45"/>
    <p:sldId id="290" r:id="rId46"/>
    <p:sldId id="291" r:id="rId47"/>
    <p:sldId id="292" r:id="rId48"/>
    <p:sldId id="293" r:id="rId49"/>
    <p:sldId id="294" r:id="rId50"/>
    <p:sldId id="296" r:id="rId51"/>
    <p:sldId id="295" r:id="rId52"/>
    <p:sldId id="297" r:id="rId53"/>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charset="0"/>
        <a:ea typeface="+mn-ea"/>
        <a:cs typeface="Arial" charset="0"/>
      </a:defRPr>
    </a:lvl1pPr>
    <a:lvl2pPr marL="457200" algn="l" rtl="0" fontAlgn="base">
      <a:spcBef>
        <a:spcPct val="0"/>
      </a:spcBef>
      <a:spcAft>
        <a:spcPct val="0"/>
      </a:spcAft>
      <a:defRPr kern="1200">
        <a:solidFill>
          <a:schemeClr val="tx1"/>
        </a:solidFill>
        <a:latin typeface="Arial" charset="0"/>
        <a:ea typeface="+mn-ea"/>
        <a:cs typeface="Arial" charset="0"/>
      </a:defRPr>
    </a:lvl2pPr>
    <a:lvl3pPr marL="914400" algn="l" rtl="0" fontAlgn="base">
      <a:spcBef>
        <a:spcPct val="0"/>
      </a:spcBef>
      <a:spcAft>
        <a:spcPct val="0"/>
      </a:spcAft>
      <a:defRPr kern="1200">
        <a:solidFill>
          <a:schemeClr val="tx1"/>
        </a:solidFill>
        <a:latin typeface="Arial" charset="0"/>
        <a:ea typeface="+mn-ea"/>
        <a:cs typeface="Arial" charset="0"/>
      </a:defRPr>
    </a:lvl3pPr>
    <a:lvl4pPr marL="1371600" algn="l" rtl="0" fontAlgn="base">
      <a:spcBef>
        <a:spcPct val="0"/>
      </a:spcBef>
      <a:spcAft>
        <a:spcPct val="0"/>
      </a:spcAft>
      <a:defRPr kern="1200">
        <a:solidFill>
          <a:schemeClr val="tx1"/>
        </a:solidFill>
        <a:latin typeface="Arial" charset="0"/>
        <a:ea typeface="+mn-ea"/>
        <a:cs typeface="Arial" charset="0"/>
      </a:defRPr>
    </a:lvl4pPr>
    <a:lvl5pPr marL="1828800" algn="l" rtl="0" fontAlgn="base">
      <a:spcBef>
        <a:spcPct val="0"/>
      </a:spcBef>
      <a:spcAft>
        <a:spcPct val="0"/>
      </a:spcAft>
      <a:defRPr kern="1200">
        <a:solidFill>
          <a:schemeClr val="tx1"/>
        </a:solidFill>
        <a:latin typeface="Arial" charset="0"/>
        <a:ea typeface="+mn-ea"/>
        <a:cs typeface="Arial" charset="0"/>
      </a:defRPr>
    </a:lvl5pPr>
    <a:lvl6pPr marL="2286000" algn="l" defTabSz="914400" rtl="0" eaLnBrk="1" latinLnBrk="0" hangingPunct="1">
      <a:defRPr kern="1200">
        <a:solidFill>
          <a:schemeClr val="tx1"/>
        </a:solidFill>
        <a:latin typeface="Arial" charset="0"/>
        <a:ea typeface="+mn-ea"/>
        <a:cs typeface="Arial" charset="0"/>
      </a:defRPr>
    </a:lvl6pPr>
    <a:lvl7pPr marL="2743200" algn="l" defTabSz="914400" rtl="0" eaLnBrk="1" latinLnBrk="0" hangingPunct="1">
      <a:defRPr kern="1200">
        <a:solidFill>
          <a:schemeClr val="tx1"/>
        </a:solidFill>
        <a:latin typeface="Arial" charset="0"/>
        <a:ea typeface="+mn-ea"/>
        <a:cs typeface="Arial" charset="0"/>
      </a:defRPr>
    </a:lvl7pPr>
    <a:lvl8pPr marL="3200400" algn="l" defTabSz="914400" rtl="0" eaLnBrk="1" latinLnBrk="0" hangingPunct="1">
      <a:defRPr kern="1200">
        <a:solidFill>
          <a:schemeClr val="tx1"/>
        </a:solidFill>
        <a:latin typeface="Arial" charset="0"/>
        <a:ea typeface="+mn-ea"/>
        <a:cs typeface="Arial" charset="0"/>
      </a:defRPr>
    </a:lvl8pPr>
    <a:lvl9pPr marL="3657600" algn="l" defTabSz="914400" rtl="0" eaLnBrk="1" latinLnBrk="0" hangingPunct="1">
      <a:defRPr kern="1200">
        <a:solidFill>
          <a:schemeClr val="tx1"/>
        </a:solidFill>
        <a:latin typeface="Arial" charset="0"/>
        <a:ea typeface="+mn-ea"/>
        <a:cs typeface="Arial"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CC00"/>
    <a:srgbClr val="FF0000"/>
    <a:srgbClr val="FFCC00"/>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149" d="100"/>
          <a:sy n="149" d="100"/>
        </p:scale>
        <p:origin x="-102" y="-21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handoutMaster" Target="handoutMasters/handout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6462868B-7F42-4912-9FCD-61CCAC9142CC}" type="datetimeFigureOut">
              <a:rPr lang="en-US" smtClean="0"/>
              <a:t>12/8/2015</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0A48E950-6A08-4D4C-A834-9053090DDAD8}" type="slidenum">
              <a:rPr lang="en-US" smtClean="0"/>
              <a:t>‹#›</a:t>
            </a:fld>
            <a:endParaRPr lang="en-US"/>
          </a:p>
        </p:txBody>
      </p:sp>
    </p:spTree>
    <p:extLst>
      <p:ext uri="{BB962C8B-B14F-4D97-AF65-F5344CB8AC3E}">
        <p14:creationId xmlns:p14="http://schemas.microsoft.com/office/powerpoint/2010/main" val="31774795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6"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lvl1pPr>
          </a:lstStyle>
          <a:p>
            <a:endParaRPr lang="en-US" altLang="en-US"/>
          </a:p>
        </p:txBody>
      </p:sp>
      <p:sp>
        <p:nvSpPr>
          <p:cNvPr id="6147"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en-US" altLang="en-US"/>
          </a:p>
        </p:txBody>
      </p:sp>
      <p:sp>
        <p:nvSpPr>
          <p:cNvPr id="6148" name="Rectangle 4"/>
          <p:cNvSpPr>
            <a:spLocks noRo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6149"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6150"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lvl1pPr>
          </a:lstStyle>
          <a:p>
            <a:endParaRPr lang="en-US" altLang="en-US"/>
          </a:p>
        </p:txBody>
      </p:sp>
      <p:sp>
        <p:nvSpPr>
          <p:cNvPr id="6151"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1978D479-680E-476B-A217-A863A33B00EB}" type="slidenum">
              <a:rPr lang="en-US" altLang="en-US"/>
              <a:pPr/>
              <a:t>‹#›</a:t>
            </a:fld>
            <a:endParaRPr lang="en-US" altLang="en-US"/>
          </a:p>
        </p:txBody>
      </p:sp>
    </p:spTree>
    <p:extLst>
      <p:ext uri="{BB962C8B-B14F-4D97-AF65-F5344CB8AC3E}">
        <p14:creationId xmlns:p14="http://schemas.microsoft.com/office/powerpoint/2010/main" val="3847111826"/>
      </p:ext>
    </p:extLst>
  </p:cSld>
  <p:clrMap bg1="lt1" tx1="dk1" bg2="lt2" tx2="dk2" accent1="accent1" accent2="accent2" accent3="accent3" accent4="accent4" accent5="accent5" accent6="accent6" hlink="hlink" folHlink="folHlink"/>
  <p:hf hdr="0" ftr="0" dt="0"/>
  <p:notesStyle>
    <a:lvl1pPr algn="l" rtl="0" fontAlgn="base">
      <a:spcBef>
        <a:spcPct val="30000"/>
      </a:spcBef>
      <a:spcAft>
        <a:spcPct val="0"/>
      </a:spcAft>
      <a:defRPr sz="1200" kern="1200">
        <a:solidFill>
          <a:schemeClr val="tx1"/>
        </a:solidFill>
        <a:latin typeface="Arial" charset="0"/>
        <a:ea typeface="+mn-ea"/>
        <a:cs typeface="Arial" charset="0"/>
      </a:defRPr>
    </a:lvl1pPr>
    <a:lvl2pPr marL="457200" algn="l" rtl="0" fontAlgn="base">
      <a:spcBef>
        <a:spcPct val="30000"/>
      </a:spcBef>
      <a:spcAft>
        <a:spcPct val="0"/>
      </a:spcAft>
      <a:defRPr sz="1200" kern="1200">
        <a:solidFill>
          <a:schemeClr val="tx1"/>
        </a:solidFill>
        <a:latin typeface="Arial" charset="0"/>
        <a:ea typeface="+mn-ea"/>
        <a:cs typeface="Arial" charset="0"/>
      </a:defRPr>
    </a:lvl2pPr>
    <a:lvl3pPr marL="914400" algn="l" rtl="0" fontAlgn="base">
      <a:spcBef>
        <a:spcPct val="30000"/>
      </a:spcBef>
      <a:spcAft>
        <a:spcPct val="0"/>
      </a:spcAft>
      <a:defRPr sz="1200" kern="1200">
        <a:solidFill>
          <a:schemeClr val="tx1"/>
        </a:solidFill>
        <a:latin typeface="Arial" charset="0"/>
        <a:ea typeface="+mn-ea"/>
        <a:cs typeface="Arial" charset="0"/>
      </a:defRPr>
    </a:lvl3pPr>
    <a:lvl4pPr marL="1371600" algn="l" rtl="0" fontAlgn="base">
      <a:spcBef>
        <a:spcPct val="30000"/>
      </a:spcBef>
      <a:spcAft>
        <a:spcPct val="0"/>
      </a:spcAft>
      <a:defRPr sz="1200" kern="1200">
        <a:solidFill>
          <a:schemeClr val="tx1"/>
        </a:solidFill>
        <a:latin typeface="Arial" charset="0"/>
        <a:ea typeface="+mn-ea"/>
        <a:cs typeface="Arial" charset="0"/>
      </a:defRPr>
    </a:lvl4pPr>
    <a:lvl5pPr marL="1828800" algn="l" rtl="0" fontAlgn="base">
      <a:spcBef>
        <a:spcPct val="30000"/>
      </a:spcBef>
      <a:spcAft>
        <a:spcPct val="0"/>
      </a:spcAft>
      <a:defRPr sz="1200" kern="1200">
        <a:solidFill>
          <a:schemeClr val="tx1"/>
        </a:solidFill>
        <a:latin typeface="Arial" charset="0"/>
        <a:ea typeface="+mn-ea"/>
        <a:cs typeface="Arial"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978D479-680E-476B-A217-A863A33B00EB}" type="slidenum">
              <a:rPr lang="en-US" altLang="en-US" smtClean="0"/>
              <a:pPr/>
              <a:t>1</a:t>
            </a:fld>
            <a:endParaRPr lang="en-US" altLang="en-US"/>
          </a:p>
        </p:txBody>
      </p:sp>
    </p:spTree>
    <p:extLst>
      <p:ext uri="{BB962C8B-B14F-4D97-AF65-F5344CB8AC3E}">
        <p14:creationId xmlns:p14="http://schemas.microsoft.com/office/powerpoint/2010/main" val="3200415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1978D479-680E-476B-A217-A863A33B00EB}" type="slidenum">
              <a:rPr lang="en-US" altLang="en-US" smtClean="0"/>
              <a:pPr/>
              <a:t>2</a:t>
            </a:fld>
            <a:endParaRPr lang="en-US" altLang="en-US"/>
          </a:p>
        </p:txBody>
      </p:sp>
    </p:spTree>
    <p:extLst>
      <p:ext uri="{BB962C8B-B14F-4D97-AF65-F5344CB8AC3E}">
        <p14:creationId xmlns:p14="http://schemas.microsoft.com/office/powerpoint/2010/main" val="184328536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r>
              <a:rPr lang="en-US" altLang="en-US" smtClean="0"/>
              <a:t>Basics</a:t>
            </a:r>
            <a:endParaRPr lang="en-US" altLang="en-US"/>
          </a:p>
        </p:txBody>
      </p:sp>
      <p:sp>
        <p:nvSpPr>
          <p:cNvPr id="6" name="Slide Number Placeholder 5"/>
          <p:cNvSpPr>
            <a:spLocks noGrp="1"/>
          </p:cNvSpPr>
          <p:nvPr>
            <p:ph type="sldNum" sz="quarter" idx="12"/>
          </p:nvPr>
        </p:nvSpPr>
        <p:spPr/>
        <p:txBody>
          <a:bodyPr/>
          <a:lstStyle/>
          <a:p>
            <a:r>
              <a:rPr lang="en-US" altLang="en-US" smtClean="0"/>
              <a:t>/</a:t>
            </a:r>
            <a:fld id="{6D894CD1-7D09-495C-94F2-373D7C536F31}" type="slidenum">
              <a:rPr lang="en-US" altLang="en-US" smtClean="0"/>
              <a:pPr/>
              <a:t>‹#›</a:t>
            </a:fld>
            <a:endParaRPr lang="en-US" altLang="en-US"/>
          </a:p>
        </p:txBody>
      </p:sp>
    </p:spTree>
    <p:extLst>
      <p:ext uri="{BB962C8B-B14F-4D97-AF65-F5344CB8AC3E}">
        <p14:creationId xmlns:p14="http://schemas.microsoft.com/office/powerpoint/2010/main" val="423944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r>
              <a:rPr lang="en-US" altLang="en-US" smtClean="0"/>
              <a:t>Basics</a:t>
            </a:r>
            <a:endParaRPr lang="en-US" altLang="en-US"/>
          </a:p>
        </p:txBody>
      </p:sp>
      <p:sp>
        <p:nvSpPr>
          <p:cNvPr id="6" name="Slide Number Placeholder 5"/>
          <p:cNvSpPr>
            <a:spLocks noGrp="1"/>
          </p:cNvSpPr>
          <p:nvPr>
            <p:ph type="sldNum" sz="quarter" idx="12"/>
          </p:nvPr>
        </p:nvSpPr>
        <p:spPr/>
        <p:txBody>
          <a:bodyPr/>
          <a:lstStyle/>
          <a:p>
            <a:r>
              <a:rPr lang="en-US" altLang="en-US" smtClean="0"/>
              <a:t>/</a:t>
            </a:r>
            <a:fld id="{99A5E955-9D4E-4DDE-BCB1-A83267D9DBA8}" type="slidenum">
              <a:rPr lang="en-US" altLang="en-US" smtClean="0"/>
              <a:pPr/>
              <a:t>‹#›</a:t>
            </a:fld>
            <a:endParaRPr lang="en-US" altLang="en-US"/>
          </a:p>
        </p:txBody>
      </p:sp>
    </p:spTree>
    <p:extLst>
      <p:ext uri="{BB962C8B-B14F-4D97-AF65-F5344CB8AC3E}">
        <p14:creationId xmlns:p14="http://schemas.microsoft.com/office/powerpoint/2010/main" val="2217475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r>
              <a:rPr lang="en-US" altLang="en-US" smtClean="0"/>
              <a:t>Basics</a:t>
            </a:r>
            <a:endParaRPr lang="en-US" altLang="en-US"/>
          </a:p>
        </p:txBody>
      </p:sp>
      <p:sp>
        <p:nvSpPr>
          <p:cNvPr id="6" name="Slide Number Placeholder 5"/>
          <p:cNvSpPr>
            <a:spLocks noGrp="1"/>
          </p:cNvSpPr>
          <p:nvPr>
            <p:ph type="sldNum" sz="quarter" idx="12"/>
          </p:nvPr>
        </p:nvSpPr>
        <p:spPr/>
        <p:txBody>
          <a:bodyPr/>
          <a:lstStyle/>
          <a:p>
            <a:r>
              <a:rPr lang="en-US" altLang="en-US" smtClean="0"/>
              <a:t>/</a:t>
            </a:r>
            <a:fld id="{4431B57C-71B7-4FBD-B115-D8F460B09ECB}" type="slidenum">
              <a:rPr lang="en-US" altLang="en-US" smtClean="0"/>
              <a:pPr/>
              <a:t>‹#›</a:t>
            </a:fld>
            <a:endParaRPr lang="en-US" altLang="en-US"/>
          </a:p>
        </p:txBody>
      </p:sp>
    </p:spTree>
    <p:extLst>
      <p:ext uri="{BB962C8B-B14F-4D97-AF65-F5344CB8AC3E}">
        <p14:creationId xmlns:p14="http://schemas.microsoft.com/office/powerpoint/2010/main" val="144600378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p>
            <a:r>
              <a:rPr lang="en-US" smtClean="0"/>
              <a:t>Click to edit Master title style</a:t>
            </a:r>
            <a:endParaRPr lang="en-US"/>
          </a:p>
        </p:txBody>
      </p:sp>
      <p:sp>
        <p:nvSpPr>
          <p:cNvPr id="3" name="Text Placeholder 2"/>
          <p:cNvSpPr>
            <a:spLocks noGrp="1"/>
          </p:cNvSpPr>
          <p:nvPr>
            <p:ph type="body" sz="half" idx="1"/>
          </p:nvPr>
        </p:nvSpPr>
        <p:spPr>
          <a:xfrm>
            <a:off x="457200" y="15240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524000"/>
            <a:ext cx="4038600" cy="4525963"/>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Slide Number Placeholder 4"/>
          <p:cNvSpPr>
            <a:spLocks noGrp="1"/>
          </p:cNvSpPr>
          <p:nvPr>
            <p:ph type="sldNum" sz="quarter" idx="10"/>
          </p:nvPr>
        </p:nvSpPr>
        <p:spPr>
          <a:xfrm>
            <a:off x="1003300" y="6337300"/>
            <a:ext cx="730250" cy="476250"/>
          </a:xfrm>
        </p:spPr>
        <p:txBody>
          <a:bodyPr/>
          <a:lstStyle>
            <a:lvl1pPr>
              <a:defRPr/>
            </a:lvl1pPr>
          </a:lstStyle>
          <a:p>
            <a:r>
              <a:rPr lang="en-US" altLang="en-US" smtClean="0"/>
              <a:t>/</a:t>
            </a:r>
            <a:fld id="{0A3C0CE4-C662-44A0-AE84-E7D445EDB5D8}" type="slidenum">
              <a:rPr lang="en-US" altLang="en-US" smtClean="0"/>
              <a:pPr/>
              <a:t>‹#›</a:t>
            </a:fld>
            <a:endParaRPr lang="en-US" altLang="en-US"/>
          </a:p>
        </p:txBody>
      </p:sp>
      <p:sp>
        <p:nvSpPr>
          <p:cNvPr id="6" name="Footer Placeholder 5"/>
          <p:cNvSpPr>
            <a:spLocks noGrp="1"/>
          </p:cNvSpPr>
          <p:nvPr>
            <p:ph type="ftr" sz="quarter" idx="11"/>
          </p:nvPr>
        </p:nvSpPr>
        <p:spPr>
          <a:xfrm>
            <a:off x="2133600" y="6337300"/>
            <a:ext cx="3810000" cy="476250"/>
          </a:xfrm>
        </p:spPr>
        <p:txBody>
          <a:bodyPr/>
          <a:lstStyle>
            <a:lvl1pPr>
              <a:defRPr/>
            </a:lvl1pPr>
          </a:lstStyle>
          <a:p>
            <a:r>
              <a:rPr lang="en-US" altLang="en-US" smtClean="0"/>
              <a:t>Basics</a:t>
            </a:r>
            <a:endParaRPr lang="en-US" altLang="en-US"/>
          </a:p>
        </p:txBody>
      </p:sp>
      <p:sp>
        <p:nvSpPr>
          <p:cNvPr id="7" name="Date Placeholder 6"/>
          <p:cNvSpPr>
            <a:spLocks noGrp="1"/>
          </p:cNvSpPr>
          <p:nvPr>
            <p:ph type="dt" sz="half" idx="12"/>
          </p:nvPr>
        </p:nvSpPr>
        <p:spPr>
          <a:xfrm>
            <a:off x="342900" y="6330950"/>
            <a:ext cx="1219200" cy="476250"/>
          </a:xfrm>
        </p:spPr>
        <p:txBody>
          <a:bodyPr/>
          <a:lstStyle>
            <a:lvl1pPr>
              <a:defRPr/>
            </a:lvl1pPr>
          </a:lstStyle>
          <a:p>
            <a:endParaRPr lang="en-US" altLang="en-US"/>
          </a:p>
        </p:txBody>
      </p:sp>
    </p:spTree>
    <p:extLst>
      <p:ext uri="{BB962C8B-B14F-4D97-AF65-F5344CB8AC3E}">
        <p14:creationId xmlns:p14="http://schemas.microsoft.com/office/powerpoint/2010/main" val="17580851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r>
              <a:rPr lang="en-US" altLang="en-US" smtClean="0"/>
              <a:t>Basics</a:t>
            </a:r>
            <a:endParaRPr lang="en-US" altLang="en-US"/>
          </a:p>
        </p:txBody>
      </p:sp>
      <p:sp>
        <p:nvSpPr>
          <p:cNvPr id="6" name="Slide Number Placeholder 5"/>
          <p:cNvSpPr>
            <a:spLocks noGrp="1"/>
          </p:cNvSpPr>
          <p:nvPr>
            <p:ph type="sldNum" sz="quarter" idx="12"/>
          </p:nvPr>
        </p:nvSpPr>
        <p:spPr/>
        <p:txBody>
          <a:bodyPr/>
          <a:lstStyle/>
          <a:p>
            <a:r>
              <a:rPr lang="en-US" altLang="en-US" smtClean="0"/>
              <a:t>/</a:t>
            </a:r>
            <a:fld id="{705F6386-E0A0-418F-876F-1CEA219DF3D9}" type="slidenum">
              <a:rPr lang="en-US" altLang="en-US" smtClean="0"/>
              <a:pPr/>
              <a:t>‹#›</a:t>
            </a:fld>
            <a:endParaRPr lang="en-US" altLang="en-US"/>
          </a:p>
        </p:txBody>
      </p:sp>
    </p:spTree>
    <p:extLst>
      <p:ext uri="{BB962C8B-B14F-4D97-AF65-F5344CB8AC3E}">
        <p14:creationId xmlns:p14="http://schemas.microsoft.com/office/powerpoint/2010/main" val="14806615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endParaRPr lang="en-US" altLang="en-US"/>
          </a:p>
        </p:txBody>
      </p:sp>
      <p:sp>
        <p:nvSpPr>
          <p:cNvPr id="5" name="Footer Placeholder 4"/>
          <p:cNvSpPr>
            <a:spLocks noGrp="1"/>
          </p:cNvSpPr>
          <p:nvPr>
            <p:ph type="ftr" sz="quarter" idx="11"/>
          </p:nvPr>
        </p:nvSpPr>
        <p:spPr/>
        <p:txBody>
          <a:bodyPr/>
          <a:lstStyle/>
          <a:p>
            <a:r>
              <a:rPr lang="en-US" altLang="en-US" smtClean="0"/>
              <a:t>Basics</a:t>
            </a:r>
            <a:endParaRPr lang="en-US" altLang="en-US"/>
          </a:p>
        </p:txBody>
      </p:sp>
      <p:sp>
        <p:nvSpPr>
          <p:cNvPr id="6" name="Slide Number Placeholder 5"/>
          <p:cNvSpPr>
            <a:spLocks noGrp="1"/>
          </p:cNvSpPr>
          <p:nvPr>
            <p:ph type="sldNum" sz="quarter" idx="12"/>
          </p:nvPr>
        </p:nvSpPr>
        <p:spPr/>
        <p:txBody>
          <a:bodyPr/>
          <a:lstStyle/>
          <a:p>
            <a:r>
              <a:rPr lang="en-US" altLang="en-US" smtClean="0"/>
              <a:t>/</a:t>
            </a:r>
            <a:fld id="{57B4824B-DDAB-4D23-8038-900B3D9F6A75}" type="slidenum">
              <a:rPr lang="en-US" altLang="en-US" smtClean="0"/>
              <a:pPr/>
              <a:t>‹#›</a:t>
            </a:fld>
            <a:endParaRPr lang="en-US" altLang="en-US"/>
          </a:p>
        </p:txBody>
      </p:sp>
    </p:spTree>
    <p:extLst>
      <p:ext uri="{BB962C8B-B14F-4D97-AF65-F5344CB8AC3E}">
        <p14:creationId xmlns:p14="http://schemas.microsoft.com/office/powerpoint/2010/main" val="37249753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r>
              <a:rPr lang="en-US" altLang="en-US" smtClean="0"/>
              <a:t>Basics</a:t>
            </a:r>
            <a:endParaRPr lang="en-US" altLang="en-US"/>
          </a:p>
        </p:txBody>
      </p:sp>
      <p:sp>
        <p:nvSpPr>
          <p:cNvPr id="7" name="Slide Number Placeholder 6"/>
          <p:cNvSpPr>
            <a:spLocks noGrp="1"/>
          </p:cNvSpPr>
          <p:nvPr>
            <p:ph type="sldNum" sz="quarter" idx="12"/>
          </p:nvPr>
        </p:nvSpPr>
        <p:spPr/>
        <p:txBody>
          <a:bodyPr/>
          <a:lstStyle/>
          <a:p>
            <a:r>
              <a:rPr lang="en-US" altLang="en-US" smtClean="0"/>
              <a:t>/</a:t>
            </a:r>
            <a:fld id="{72C9A606-1EF7-4C6D-A0C6-0919A5BD860E}" type="slidenum">
              <a:rPr lang="en-US" altLang="en-US" smtClean="0"/>
              <a:pPr/>
              <a:t>‹#›</a:t>
            </a:fld>
            <a:endParaRPr lang="en-US" altLang="en-US"/>
          </a:p>
        </p:txBody>
      </p:sp>
    </p:spTree>
    <p:extLst>
      <p:ext uri="{BB962C8B-B14F-4D97-AF65-F5344CB8AC3E}">
        <p14:creationId xmlns:p14="http://schemas.microsoft.com/office/powerpoint/2010/main" val="11547240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endParaRPr lang="en-US" altLang="en-US"/>
          </a:p>
        </p:txBody>
      </p:sp>
      <p:sp>
        <p:nvSpPr>
          <p:cNvPr id="8" name="Footer Placeholder 7"/>
          <p:cNvSpPr>
            <a:spLocks noGrp="1"/>
          </p:cNvSpPr>
          <p:nvPr>
            <p:ph type="ftr" sz="quarter" idx="11"/>
          </p:nvPr>
        </p:nvSpPr>
        <p:spPr/>
        <p:txBody>
          <a:bodyPr/>
          <a:lstStyle/>
          <a:p>
            <a:r>
              <a:rPr lang="en-US" altLang="en-US" smtClean="0"/>
              <a:t>Basics</a:t>
            </a:r>
            <a:endParaRPr lang="en-US" altLang="en-US"/>
          </a:p>
        </p:txBody>
      </p:sp>
      <p:sp>
        <p:nvSpPr>
          <p:cNvPr id="9" name="Slide Number Placeholder 8"/>
          <p:cNvSpPr>
            <a:spLocks noGrp="1"/>
          </p:cNvSpPr>
          <p:nvPr>
            <p:ph type="sldNum" sz="quarter" idx="12"/>
          </p:nvPr>
        </p:nvSpPr>
        <p:spPr/>
        <p:txBody>
          <a:bodyPr/>
          <a:lstStyle/>
          <a:p>
            <a:r>
              <a:rPr lang="en-US" altLang="en-US" smtClean="0"/>
              <a:t>/</a:t>
            </a:r>
            <a:fld id="{A2355541-AD66-4155-A167-4A66EC9B76EF}" type="slidenum">
              <a:rPr lang="en-US" altLang="en-US" smtClean="0"/>
              <a:pPr/>
              <a:t>‹#›</a:t>
            </a:fld>
            <a:endParaRPr lang="en-US" altLang="en-US"/>
          </a:p>
        </p:txBody>
      </p:sp>
    </p:spTree>
    <p:extLst>
      <p:ext uri="{BB962C8B-B14F-4D97-AF65-F5344CB8AC3E}">
        <p14:creationId xmlns:p14="http://schemas.microsoft.com/office/powerpoint/2010/main" val="360819688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endParaRPr lang="en-US" altLang="en-US"/>
          </a:p>
        </p:txBody>
      </p:sp>
      <p:sp>
        <p:nvSpPr>
          <p:cNvPr id="4" name="Footer Placeholder 3"/>
          <p:cNvSpPr>
            <a:spLocks noGrp="1"/>
          </p:cNvSpPr>
          <p:nvPr>
            <p:ph type="ftr" sz="quarter" idx="11"/>
          </p:nvPr>
        </p:nvSpPr>
        <p:spPr/>
        <p:txBody>
          <a:bodyPr/>
          <a:lstStyle/>
          <a:p>
            <a:r>
              <a:rPr lang="en-US" altLang="en-US" smtClean="0"/>
              <a:t>Basics</a:t>
            </a:r>
            <a:endParaRPr lang="en-US" altLang="en-US"/>
          </a:p>
        </p:txBody>
      </p:sp>
      <p:sp>
        <p:nvSpPr>
          <p:cNvPr id="5" name="Slide Number Placeholder 4"/>
          <p:cNvSpPr>
            <a:spLocks noGrp="1"/>
          </p:cNvSpPr>
          <p:nvPr>
            <p:ph type="sldNum" sz="quarter" idx="12"/>
          </p:nvPr>
        </p:nvSpPr>
        <p:spPr/>
        <p:txBody>
          <a:bodyPr/>
          <a:lstStyle/>
          <a:p>
            <a:r>
              <a:rPr lang="en-US" altLang="en-US" smtClean="0"/>
              <a:t>/</a:t>
            </a:r>
            <a:fld id="{806BAA41-B671-43BD-BB7A-F74578E8C893}" type="slidenum">
              <a:rPr lang="en-US" altLang="en-US" smtClean="0"/>
              <a:pPr/>
              <a:t>‹#›</a:t>
            </a:fld>
            <a:endParaRPr lang="en-US" altLang="en-US"/>
          </a:p>
        </p:txBody>
      </p:sp>
    </p:spTree>
    <p:extLst>
      <p:ext uri="{BB962C8B-B14F-4D97-AF65-F5344CB8AC3E}">
        <p14:creationId xmlns:p14="http://schemas.microsoft.com/office/powerpoint/2010/main" val="6617426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endParaRPr lang="en-US" altLang="en-US"/>
          </a:p>
        </p:txBody>
      </p:sp>
      <p:sp>
        <p:nvSpPr>
          <p:cNvPr id="3" name="Footer Placeholder 2"/>
          <p:cNvSpPr>
            <a:spLocks noGrp="1"/>
          </p:cNvSpPr>
          <p:nvPr>
            <p:ph type="ftr" sz="quarter" idx="11"/>
          </p:nvPr>
        </p:nvSpPr>
        <p:spPr/>
        <p:txBody>
          <a:bodyPr/>
          <a:lstStyle/>
          <a:p>
            <a:r>
              <a:rPr lang="en-US" altLang="en-US" smtClean="0"/>
              <a:t>Basics</a:t>
            </a:r>
            <a:endParaRPr lang="en-US" altLang="en-US"/>
          </a:p>
        </p:txBody>
      </p:sp>
      <p:sp>
        <p:nvSpPr>
          <p:cNvPr id="4" name="Slide Number Placeholder 3"/>
          <p:cNvSpPr>
            <a:spLocks noGrp="1"/>
          </p:cNvSpPr>
          <p:nvPr>
            <p:ph type="sldNum" sz="quarter" idx="12"/>
          </p:nvPr>
        </p:nvSpPr>
        <p:spPr/>
        <p:txBody>
          <a:bodyPr/>
          <a:lstStyle/>
          <a:p>
            <a:r>
              <a:rPr lang="en-US" altLang="en-US" smtClean="0"/>
              <a:t>/</a:t>
            </a:r>
            <a:fld id="{0E58B913-0065-4A24-8BAF-BED705A7BB73}" type="slidenum">
              <a:rPr lang="en-US" altLang="en-US" smtClean="0"/>
              <a:pPr/>
              <a:t>‹#›</a:t>
            </a:fld>
            <a:endParaRPr lang="en-US" altLang="en-US"/>
          </a:p>
        </p:txBody>
      </p:sp>
    </p:spTree>
    <p:extLst>
      <p:ext uri="{BB962C8B-B14F-4D97-AF65-F5344CB8AC3E}">
        <p14:creationId xmlns:p14="http://schemas.microsoft.com/office/powerpoint/2010/main" val="274136023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r>
              <a:rPr lang="en-US" altLang="en-US" smtClean="0"/>
              <a:t>Basics</a:t>
            </a:r>
            <a:endParaRPr lang="en-US" altLang="en-US"/>
          </a:p>
        </p:txBody>
      </p:sp>
      <p:sp>
        <p:nvSpPr>
          <p:cNvPr id="7" name="Slide Number Placeholder 6"/>
          <p:cNvSpPr>
            <a:spLocks noGrp="1"/>
          </p:cNvSpPr>
          <p:nvPr>
            <p:ph type="sldNum" sz="quarter" idx="12"/>
          </p:nvPr>
        </p:nvSpPr>
        <p:spPr/>
        <p:txBody>
          <a:bodyPr/>
          <a:lstStyle/>
          <a:p>
            <a:r>
              <a:rPr lang="en-US" altLang="en-US" smtClean="0"/>
              <a:t>/</a:t>
            </a:r>
            <a:fld id="{67FC4F84-F617-4722-B837-C34716A47782}" type="slidenum">
              <a:rPr lang="en-US" altLang="en-US" smtClean="0"/>
              <a:pPr/>
              <a:t>‹#›</a:t>
            </a:fld>
            <a:endParaRPr lang="en-US" altLang="en-US"/>
          </a:p>
        </p:txBody>
      </p:sp>
    </p:spTree>
    <p:extLst>
      <p:ext uri="{BB962C8B-B14F-4D97-AF65-F5344CB8AC3E}">
        <p14:creationId xmlns:p14="http://schemas.microsoft.com/office/powerpoint/2010/main" val="178763539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endParaRPr lang="en-US" altLang="en-US"/>
          </a:p>
        </p:txBody>
      </p:sp>
      <p:sp>
        <p:nvSpPr>
          <p:cNvPr id="6" name="Footer Placeholder 5"/>
          <p:cNvSpPr>
            <a:spLocks noGrp="1"/>
          </p:cNvSpPr>
          <p:nvPr>
            <p:ph type="ftr" sz="quarter" idx="11"/>
          </p:nvPr>
        </p:nvSpPr>
        <p:spPr/>
        <p:txBody>
          <a:bodyPr/>
          <a:lstStyle/>
          <a:p>
            <a:r>
              <a:rPr lang="en-US" altLang="en-US" smtClean="0"/>
              <a:t>Basics</a:t>
            </a:r>
            <a:endParaRPr lang="en-US" altLang="en-US"/>
          </a:p>
        </p:txBody>
      </p:sp>
      <p:sp>
        <p:nvSpPr>
          <p:cNvPr id="7" name="Slide Number Placeholder 6"/>
          <p:cNvSpPr>
            <a:spLocks noGrp="1"/>
          </p:cNvSpPr>
          <p:nvPr>
            <p:ph type="sldNum" sz="quarter" idx="12"/>
          </p:nvPr>
        </p:nvSpPr>
        <p:spPr/>
        <p:txBody>
          <a:bodyPr/>
          <a:lstStyle/>
          <a:p>
            <a:r>
              <a:rPr lang="en-US" altLang="en-US" smtClean="0"/>
              <a:t>/</a:t>
            </a:r>
            <a:fld id="{81759CF4-2FCE-48E8-B1C7-390868AC54E9}" type="slidenum">
              <a:rPr lang="en-US" altLang="en-US" smtClean="0"/>
              <a:pPr/>
              <a:t>‹#›</a:t>
            </a:fld>
            <a:endParaRPr lang="en-US" altLang="en-US"/>
          </a:p>
        </p:txBody>
      </p:sp>
    </p:spTree>
    <p:extLst>
      <p:ext uri="{BB962C8B-B14F-4D97-AF65-F5344CB8AC3E}">
        <p14:creationId xmlns:p14="http://schemas.microsoft.com/office/powerpoint/2010/main" val="12455304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lt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altLang="en-US" smtClean="0"/>
              <a:t>Basics</a:t>
            </a:r>
            <a:endParaRPr lang="en-US" alt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r>
              <a:rPr lang="en-US" altLang="en-US" smtClean="0"/>
              <a:t>/</a:t>
            </a:r>
            <a:fld id="{9E9BE733-02A7-43DD-8285-0CDF9768BAE7}" type="slidenum">
              <a:rPr lang="en-US" altLang="en-US" smtClean="0"/>
              <a:pPr/>
              <a:t>‹#›</a:t>
            </a:fld>
            <a:endParaRPr lang="en-US" altLang="en-US"/>
          </a:p>
        </p:txBody>
      </p:sp>
    </p:spTree>
    <p:extLst>
      <p:ext uri="{BB962C8B-B14F-4D97-AF65-F5344CB8AC3E}">
        <p14:creationId xmlns:p14="http://schemas.microsoft.com/office/powerpoint/2010/main" val="782527201"/>
      </p:ext>
    </p:extLst>
  </p:cSld>
  <p:clrMap bg1="lt1" tx1="dk1" bg2="lt2" tx2="dk2" accent1="accent1" accent2="accent2" accent3="accent3" accent4="accent4" accent5="accent5" accent6="accent6" hlink="hlink" folHlink="folHlink"/>
  <p:sldLayoutIdLst>
    <p:sldLayoutId id="2147483767" r:id="rId1"/>
    <p:sldLayoutId id="2147483768" r:id="rId2"/>
    <p:sldLayoutId id="2147483769" r:id="rId3"/>
    <p:sldLayoutId id="2147483770" r:id="rId4"/>
    <p:sldLayoutId id="2147483771" r:id="rId5"/>
    <p:sldLayoutId id="2147483772" r:id="rId6"/>
    <p:sldLayoutId id="2147483773" r:id="rId7"/>
    <p:sldLayoutId id="2147483774" r:id="rId8"/>
    <p:sldLayoutId id="2147483775" r:id="rId9"/>
    <p:sldLayoutId id="2147483776" r:id="rId10"/>
    <p:sldLayoutId id="2147483777" r:id="rId11"/>
    <p:sldLayoutId id="2147483778" r:id="rId12"/>
  </p:sldLayoutIdLst>
  <p:hf hd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a:ln/>
        </p:spPr>
        <p:txBody>
          <a:bodyPr/>
          <a:lstStyle/>
          <a:p>
            <a:r>
              <a:rPr lang="en-US" altLang="en-US"/>
              <a:t>Basics for E201 and E202 That You Should Know!</a:t>
            </a:r>
          </a:p>
        </p:txBody>
      </p:sp>
      <p:sp>
        <p:nvSpPr>
          <p:cNvPr id="2051" name="Rectangle 3"/>
          <p:cNvSpPr>
            <a:spLocks noGrp="1" noChangeArrowheads="1"/>
          </p:cNvSpPr>
          <p:nvPr>
            <p:ph type="subTitle" idx="1"/>
          </p:nvPr>
        </p:nvSpPr>
        <p:spPr/>
        <p:txBody>
          <a:bodyPr/>
          <a:lstStyle/>
          <a:p>
            <a:r>
              <a:rPr lang="en-US" altLang="en-US"/>
              <a:t>Chapter 1 - 4</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a:ln/>
        </p:spPr>
        <p:txBody>
          <a:bodyPr>
            <a:normAutofit fontScale="90000"/>
          </a:bodyPr>
          <a:lstStyle/>
          <a:p>
            <a:r>
              <a:rPr lang="en-US" altLang="en-US" sz="4000"/>
              <a:t>The Production Possibilities Frontier (PPF) Curve</a:t>
            </a:r>
          </a:p>
        </p:txBody>
      </p:sp>
      <p:sp>
        <p:nvSpPr>
          <p:cNvPr id="56323" name="Rectangle 3"/>
          <p:cNvSpPr>
            <a:spLocks noGrp="1" noChangeArrowheads="1"/>
          </p:cNvSpPr>
          <p:nvPr>
            <p:ph type="body" sz="half" idx="1"/>
          </p:nvPr>
        </p:nvSpPr>
        <p:spPr>
          <a:xfrm>
            <a:off x="457200" y="1524000"/>
            <a:ext cx="3810000" cy="4525963"/>
          </a:xfrm>
        </p:spPr>
        <p:txBody>
          <a:bodyPr/>
          <a:lstStyle/>
          <a:p>
            <a:r>
              <a:rPr lang="en-US" altLang="en-US"/>
              <a:t>When the economy is at point </a:t>
            </a:r>
            <a:r>
              <a:rPr lang="en-US" altLang="en-US" i="1"/>
              <a:t>i</a:t>
            </a:r>
            <a:r>
              <a:rPr lang="en-US" altLang="en-US"/>
              <a:t>, resources are not fully employed and/or they are not used efficiently. </a:t>
            </a:r>
            <a:endParaRPr lang="en-US" altLang="en-US" sz="2800"/>
          </a:p>
        </p:txBody>
      </p:sp>
      <p:pic>
        <p:nvPicPr>
          <p:cNvPr id="56324" name="Picture 4" descr="fig1_1_4"/>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343400" y="1676400"/>
            <a:ext cx="4419600" cy="4572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Footer Placeholder 5"/>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0"/>
          </p:nvPr>
        </p:nvSpPr>
        <p:spPr/>
        <p:txBody>
          <a:bodyPr/>
          <a:lstStyle/>
          <a:p>
            <a:r>
              <a:rPr lang="en-US" altLang="en-US" smtClean="0"/>
              <a:t>/</a:t>
            </a:r>
            <a:fld id="{0A3C0CE4-C662-44A0-AE84-E7D445EDB5D8}" type="slidenum">
              <a:rPr lang="en-US" altLang="en-US" smtClean="0"/>
              <a:pPr/>
              <a:t>10</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 presetClass="entr" presetSubtype="32" fill="hold" nodeType="clickEffect">
                                  <p:stCondLst>
                                    <p:cond delay="0"/>
                                  </p:stCondLst>
                                  <p:childTnLst>
                                    <p:set>
                                      <p:cBhvr>
                                        <p:cTn id="6" dur="1" fill="hold">
                                          <p:stCondLst>
                                            <p:cond delay="0"/>
                                          </p:stCondLst>
                                        </p:cTn>
                                        <p:tgtEl>
                                          <p:spTgt spid="56324"/>
                                        </p:tgtEl>
                                        <p:attrNameLst>
                                          <p:attrName>style.visibility</p:attrName>
                                        </p:attrNameLst>
                                      </p:cBhvr>
                                      <p:to>
                                        <p:strVal val="visible"/>
                                      </p:to>
                                    </p:set>
                                    <p:animEffect transition="in" filter="box(out)">
                                      <p:cBhvr>
                                        <p:cTn id="7" dur="500"/>
                                        <p:tgtEl>
                                          <p:spTgt spid="563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ChangeArrowheads="1"/>
          </p:cNvSpPr>
          <p:nvPr>
            <p:ph type="title"/>
          </p:nvPr>
        </p:nvSpPr>
        <p:spPr>
          <a:ln/>
        </p:spPr>
        <p:txBody>
          <a:bodyPr>
            <a:normAutofit fontScale="90000"/>
          </a:bodyPr>
          <a:lstStyle/>
          <a:p>
            <a:r>
              <a:rPr lang="en-US" altLang="en-US" sz="4000"/>
              <a:t>The Production Possibilities Frontier (PPF) Curve</a:t>
            </a:r>
          </a:p>
        </p:txBody>
      </p:sp>
      <p:sp>
        <p:nvSpPr>
          <p:cNvPr id="58371" name="Rectangle 3"/>
          <p:cNvSpPr>
            <a:spLocks noGrp="1" noChangeArrowheads="1"/>
          </p:cNvSpPr>
          <p:nvPr>
            <p:ph type="body" sz="half" idx="1"/>
          </p:nvPr>
        </p:nvSpPr>
        <p:spPr/>
        <p:txBody>
          <a:bodyPr/>
          <a:lstStyle/>
          <a:p>
            <a:r>
              <a:rPr lang="en-US" altLang="en-US"/>
              <a:t>Point </a:t>
            </a:r>
            <a:r>
              <a:rPr lang="en-US" altLang="en-US" i="1"/>
              <a:t>g</a:t>
            </a:r>
            <a:r>
              <a:rPr lang="en-US" altLang="en-US"/>
              <a:t> is desirable because it yields more of both goods, but not attainable given the amount of resources available.</a:t>
            </a:r>
          </a:p>
          <a:p>
            <a:pPr>
              <a:buFont typeface="Wingdings" pitchFamily="2" charset="2"/>
              <a:buNone/>
            </a:pPr>
            <a:endParaRPr lang="en-US" altLang="en-US" sz="2800"/>
          </a:p>
        </p:txBody>
      </p:sp>
      <p:pic>
        <p:nvPicPr>
          <p:cNvPr id="58372" name="Picture 4" descr="fig1_1_5"/>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495800" y="1371600"/>
            <a:ext cx="4519613" cy="4724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Footer Placeholder 5"/>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0"/>
          </p:nvPr>
        </p:nvSpPr>
        <p:spPr/>
        <p:txBody>
          <a:bodyPr/>
          <a:lstStyle/>
          <a:p>
            <a:r>
              <a:rPr lang="en-US" altLang="en-US" smtClean="0"/>
              <a:t>/</a:t>
            </a:r>
            <a:fld id="{0A3C0CE4-C662-44A0-AE84-E7D445EDB5D8}" type="slidenum">
              <a:rPr lang="en-US" altLang="en-US" smtClean="0"/>
              <a:pPr/>
              <a:t>11</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58372"/>
                                        </p:tgtEl>
                                        <p:attrNameLst>
                                          <p:attrName>style.visibility</p:attrName>
                                        </p:attrNameLst>
                                      </p:cBhvr>
                                      <p:to>
                                        <p:strVal val="visible"/>
                                      </p:to>
                                    </p:set>
                                    <p:animEffect transition="in" filter="wipe(left)">
                                      <p:cBhvr>
                                        <p:cTn id="7" dur="500"/>
                                        <p:tgtEl>
                                          <p:spTgt spid="583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ChangeArrowheads="1"/>
          </p:cNvSpPr>
          <p:nvPr>
            <p:ph type="title"/>
          </p:nvPr>
        </p:nvSpPr>
        <p:spPr>
          <a:ln/>
        </p:spPr>
        <p:txBody>
          <a:bodyPr>
            <a:normAutofit fontScale="90000"/>
          </a:bodyPr>
          <a:lstStyle/>
          <a:p>
            <a:r>
              <a:rPr lang="en-US" altLang="en-US" sz="4000"/>
              <a:t>The Production Possibilities Frontier (PPF) Curve</a:t>
            </a:r>
          </a:p>
        </p:txBody>
      </p:sp>
      <p:sp>
        <p:nvSpPr>
          <p:cNvPr id="60419" name="Rectangle 3"/>
          <p:cNvSpPr>
            <a:spLocks noGrp="1" noChangeArrowheads="1"/>
          </p:cNvSpPr>
          <p:nvPr>
            <p:ph type="body" sz="half" idx="1"/>
          </p:nvPr>
        </p:nvSpPr>
        <p:spPr/>
        <p:txBody>
          <a:bodyPr/>
          <a:lstStyle/>
          <a:p>
            <a:r>
              <a:rPr lang="en-US" altLang="en-US"/>
              <a:t>Point </a:t>
            </a:r>
            <a:r>
              <a:rPr lang="en-US" altLang="en-US" i="1"/>
              <a:t>d</a:t>
            </a:r>
            <a:r>
              <a:rPr lang="en-US" altLang="en-US"/>
              <a:t> is one of the possible combinations of goods produced when resources are fully and efficiently employed.</a:t>
            </a:r>
          </a:p>
          <a:p>
            <a:endParaRPr lang="en-US" altLang="en-US" sz="2800"/>
          </a:p>
        </p:txBody>
      </p:sp>
      <p:pic>
        <p:nvPicPr>
          <p:cNvPr id="60420" name="Picture 4" descr="fig1_1_6"/>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4191000" y="1727200"/>
            <a:ext cx="4724400" cy="44450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Footer Placeholder 5"/>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0"/>
          </p:nvPr>
        </p:nvSpPr>
        <p:spPr/>
        <p:txBody>
          <a:bodyPr/>
          <a:lstStyle/>
          <a:p>
            <a:r>
              <a:rPr lang="en-US" altLang="en-US" smtClean="0"/>
              <a:t>/</a:t>
            </a:r>
            <a:fld id="{0A3C0CE4-C662-44A0-AE84-E7D445EDB5D8}" type="slidenum">
              <a:rPr lang="en-US" altLang="en-US" smtClean="0"/>
              <a:pPr/>
              <a:t>12</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2" fill="hold" nodeType="clickEffect">
                                  <p:stCondLst>
                                    <p:cond delay="0"/>
                                  </p:stCondLst>
                                  <p:childTnLst>
                                    <p:set>
                                      <p:cBhvr>
                                        <p:cTn id="6" dur="1" fill="hold">
                                          <p:stCondLst>
                                            <p:cond delay="0"/>
                                          </p:stCondLst>
                                        </p:cTn>
                                        <p:tgtEl>
                                          <p:spTgt spid="60420"/>
                                        </p:tgtEl>
                                        <p:attrNameLst>
                                          <p:attrName>style.visibility</p:attrName>
                                        </p:attrNameLst>
                                      </p:cBhvr>
                                      <p:to>
                                        <p:strVal val="visible"/>
                                      </p:to>
                                    </p:set>
                                    <p:animEffect transition="in" filter="wipe(right)">
                                      <p:cBhvr>
                                        <p:cTn id="7" dur="500"/>
                                        <p:tgtEl>
                                          <p:spTgt spid="604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a:ln/>
        </p:spPr>
        <p:txBody>
          <a:bodyPr>
            <a:normAutofit fontScale="90000"/>
          </a:bodyPr>
          <a:lstStyle/>
          <a:p>
            <a:r>
              <a:rPr lang="en-US" altLang="en-US" sz="4000"/>
              <a:t>Scarcity and the Production Possibilities Curve</a:t>
            </a:r>
          </a:p>
        </p:txBody>
      </p:sp>
      <p:sp>
        <p:nvSpPr>
          <p:cNvPr id="62468" name="Rectangle 4"/>
          <p:cNvSpPr>
            <a:spLocks noGrp="1" noChangeArrowheads="1"/>
          </p:cNvSpPr>
          <p:nvPr>
            <p:ph sz="half" idx="1"/>
          </p:nvPr>
        </p:nvSpPr>
        <p:spPr/>
        <p:txBody>
          <a:bodyPr/>
          <a:lstStyle/>
          <a:p>
            <a:pPr eaLnBrk="0" hangingPunct="0">
              <a:lnSpc>
                <a:spcPct val="90000"/>
              </a:lnSpc>
              <a:spcBef>
                <a:spcPct val="50000"/>
              </a:spcBef>
              <a:buClr>
                <a:schemeClr val="tx1"/>
              </a:buClr>
              <a:buFontTx/>
              <a:buNone/>
            </a:pPr>
            <a:endParaRPr lang="en-US" altLang="en-US" sz="3200"/>
          </a:p>
          <a:p>
            <a:endParaRPr lang="en-US" altLang="en-US"/>
          </a:p>
        </p:txBody>
      </p:sp>
      <p:sp>
        <p:nvSpPr>
          <p:cNvPr id="62470" name="Rectangle 6"/>
          <p:cNvSpPr>
            <a:spLocks noGrp="1" noChangeArrowheads="1"/>
          </p:cNvSpPr>
          <p:nvPr>
            <p:ph sz="half" idx="2"/>
          </p:nvPr>
        </p:nvSpPr>
        <p:spPr>
          <a:xfrm>
            <a:off x="4648200" y="1524000"/>
            <a:ext cx="4038600" cy="3200400"/>
          </a:xfrm>
        </p:spPr>
        <p:txBody>
          <a:bodyPr/>
          <a:lstStyle/>
          <a:p>
            <a:r>
              <a:rPr lang="en-US" altLang="en-US" sz="3200"/>
              <a:t>To increase the amount of farm goods by 10 tons, we must sacrifice 100 tons of factory goods.</a:t>
            </a:r>
          </a:p>
        </p:txBody>
      </p:sp>
      <p:sp>
        <p:nvSpPr>
          <p:cNvPr id="7" name="Footer Placeholder 5"/>
          <p:cNvSpPr>
            <a:spLocks noGrp="1"/>
          </p:cNvSpPr>
          <p:nvPr>
            <p:ph type="ftr" sz="quarter" idx="11"/>
          </p:nvPr>
        </p:nvSpPr>
        <p:spPr/>
        <p:txBody>
          <a:bodyPr/>
          <a:lstStyle/>
          <a:p>
            <a:r>
              <a:rPr lang="en-US" altLang="en-US"/>
              <a:t>Basics</a:t>
            </a:r>
          </a:p>
        </p:txBody>
      </p:sp>
      <p:pic>
        <p:nvPicPr>
          <p:cNvPr id="62471" name="Picture 7" descr="fig1_1_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49425"/>
            <a:ext cx="4079875" cy="3736975"/>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12"/>
          </p:nvPr>
        </p:nvSpPr>
        <p:spPr/>
        <p:txBody>
          <a:bodyPr/>
          <a:lstStyle/>
          <a:p>
            <a:r>
              <a:rPr lang="en-US" altLang="en-US" smtClean="0"/>
              <a:t>/</a:t>
            </a:r>
            <a:fld id="{72C9A606-1EF7-4C6D-A0C6-0919A5BD860E}" type="slidenum">
              <a:rPr lang="en-US" altLang="en-US" smtClean="0"/>
              <a:pPr/>
              <a:t>13</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2471"/>
                                        </p:tgtEl>
                                        <p:attrNameLst>
                                          <p:attrName>style.visibility</p:attrName>
                                        </p:attrNameLst>
                                      </p:cBhvr>
                                      <p:to>
                                        <p:strVal val="visible"/>
                                      </p:to>
                                    </p:set>
                                    <p:animEffect transition="in" filter="wipe(left)">
                                      <p:cBhvr>
                                        <p:cTn id="7" dur="500"/>
                                        <p:tgtEl>
                                          <p:spTgt spid="624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ChangeArrowheads="1"/>
          </p:cNvSpPr>
          <p:nvPr>
            <p:ph type="title"/>
          </p:nvPr>
        </p:nvSpPr>
        <p:spPr>
          <a:ln/>
        </p:spPr>
        <p:txBody>
          <a:bodyPr>
            <a:normAutofit fontScale="90000"/>
          </a:bodyPr>
          <a:lstStyle/>
          <a:p>
            <a:r>
              <a:rPr lang="en-US" altLang="en-US" sz="4000"/>
              <a:t>The Production Possibilities Frontier (PPF) Curve</a:t>
            </a:r>
          </a:p>
        </p:txBody>
      </p:sp>
      <p:pic>
        <p:nvPicPr>
          <p:cNvPr id="65542" name="Picture 6" descr="fig1_3_2"/>
          <p:cNvPicPr>
            <a:picLocks noGrp="1" noChangeAspect="1" noChangeArrowheads="1"/>
          </p:cNvPicPr>
          <p:nvPr>
            <p:ph sz="half" idx="1"/>
          </p:nvPr>
        </p:nvPicPr>
        <p:blipFill>
          <a:blip r:embed="rId2">
            <a:extLst>
              <a:ext uri="{28A0092B-C50C-407E-A947-70E740481C1C}">
                <a14:useLocalDpi xmlns:a14="http://schemas.microsoft.com/office/drawing/2010/main" val="0"/>
              </a:ext>
            </a:extLst>
          </a:blip>
          <a:srcRect/>
          <a:stretch>
            <a:fillRect/>
          </a:stretch>
        </p:blipFill>
        <p:spPr>
          <a:xfrm>
            <a:off x="152400" y="1714500"/>
            <a:ext cx="3962400" cy="3629025"/>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5545" name="Rectangle 9"/>
          <p:cNvSpPr>
            <a:spLocks noGrp="1" noChangeArrowheads="1"/>
          </p:cNvSpPr>
          <p:nvPr>
            <p:ph sz="half" idx="2"/>
          </p:nvPr>
        </p:nvSpPr>
        <p:spPr/>
        <p:txBody>
          <a:bodyPr>
            <a:normAutofit/>
          </a:bodyPr>
          <a:lstStyle/>
          <a:p>
            <a:pPr>
              <a:lnSpc>
                <a:spcPct val="90000"/>
              </a:lnSpc>
            </a:pPr>
            <a:r>
              <a:rPr lang="en-US" altLang="en-US"/>
              <a:t>The PPF curve is bowed out because resources are not perfectly adaptable to the production of the two goods.</a:t>
            </a:r>
          </a:p>
          <a:p>
            <a:pPr>
              <a:lnSpc>
                <a:spcPct val="90000"/>
              </a:lnSpc>
            </a:pPr>
            <a:r>
              <a:rPr lang="en-US" altLang="en-US"/>
              <a:t>As we increase the production of one good, we sacrifice </a:t>
            </a:r>
            <a:r>
              <a:rPr lang="en-US" altLang="en-US" b="1"/>
              <a:t>progressively more</a:t>
            </a:r>
            <a:r>
              <a:rPr lang="en-US" altLang="en-US"/>
              <a:t> of the other.</a:t>
            </a:r>
          </a:p>
          <a:p>
            <a:pPr>
              <a:lnSpc>
                <a:spcPct val="90000"/>
              </a:lnSpc>
            </a:pPr>
            <a:endParaRPr lang="en-US" altLang="en-US"/>
          </a:p>
        </p:txBody>
      </p:sp>
      <p:sp>
        <p:nvSpPr>
          <p:cNvPr id="6" name="Footer Placeholder 5"/>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2C9A606-1EF7-4C6D-A0C6-0919A5BD860E}" type="slidenum">
              <a:rPr lang="en-US" altLang="en-US" smtClean="0"/>
              <a:pPr/>
              <a:t>14</a:t>
            </a:fld>
            <a:endParaRPr lang="en-US" altLang="en-US"/>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65542"/>
                                        </p:tgtEl>
                                        <p:attrNameLst>
                                          <p:attrName>style.visibility</p:attrName>
                                        </p:attrNameLst>
                                      </p:cBhvr>
                                      <p:to>
                                        <p:strVal val="visible"/>
                                      </p:to>
                                    </p:set>
                                    <p:animEffect transition="in" filter="wipe(left)">
                                      <p:cBhvr>
                                        <p:cTn id="7" dur="500"/>
                                        <p:tgtEl>
                                          <p:spTgt spid="655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ln/>
        </p:spPr>
        <p:txBody>
          <a:bodyPr>
            <a:normAutofit fontScale="90000"/>
          </a:bodyPr>
          <a:lstStyle/>
          <a:p>
            <a:r>
              <a:rPr lang="en-US" altLang="en-US" sz="4000"/>
              <a:t>Shifting the Production Possibilities Curve</a:t>
            </a:r>
          </a:p>
        </p:txBody>
      </p:sp>
      <p:sp>
        <p:nvSpPr>
          <p:cNvPr id="15363" name="Rectangle 3"/>
          <p:cNvSpPr>
            <a:spLocks noGrp="1" noChangeArrowheads="1"/>
          </p:cNvSpPr>
          <p:nvPr>
            <p:ph idx="1"/>
          </p:nvPr>
        </p:nvSpPr>
        <p:spPr>
          <a:xfrm>
            <a:off x="457200" y="1524000"/>
            <a:ext cx="8229600" cy="762000"/>
          </a:xfrm>
        </p:spPr>
        <p:txBody>
          <a:bodyPr/>
          <a:lstStyle/>
          <a:p>
            <a:pPr>
              <a:lnSpc>
                <a:spcPct val="90000"/>
              </a:lnSpc>
            </a:pPr>
            <a:r>
              <a:rPr lang="en-US" altLang="en-US" sz="2400"/>
              <a:t>If economy acquires more resources the entire curve shifts outward.</a:t>
            </a:r>
          </a:p>
        </p:txBody>
      </p:sp>
      <p:sp>
        <p:nvSpPr>
          <p:cNvPr id="13" name="Footer Placeholder 4"/>
          <p:cNvSpPr>
            <a:spLocks noGrp="1"/>
          </p:cNvSpPr>
          <p:nvPr>
            <p:ph type="ftr" sz="quarter" idx="11"/>
          </p:nvPr>
        </p:nvSpPr>
        <p:spPr/>
        <p:txBody>
          <a:bodyPr/>
          <a:lstStyle/>
          <a:p>
            <a:r>
              <a:rPr lang="en-US" altLang="en-US"/>
              <a:t>Basics</a:t>
            </a:r>
          </a:p>
        </p:txBody>
      </p:sp>
      <p:sp>
        <p:nvSpPr>
          <p:cNvPr id="15364" name="Line 4"/>
          <p:cNvSpPr>
            <a:spLocks noChangeShapeType="1"/>
          </p:cNvSpPr>
          <p:nvPr/>
        </p:nvSpPr>
        <p:spPr bwMode="auto">
          <a:xfrm flipV="1">
            <a:off x="1752600" y="2514600"/>
            <a:ext cx="0" cy="2895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5" name="Line 5"/>
          <p:cNvSpPr>
            <a:spLocks noChangeShapeType="1"/>
          </p:cNvSpPr>
          <p:nvPr/>
        </p:nvSpPr>
        <p:spPr bwMode="auto">
          <a:xfrm>
            <a:off x="1752600" y="5410200"/>
            <a:ext cx="434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66" name="Arc 6"/>
          <p:cNvSpPr>
            <a:spLocks/>
          </p:cNvSpPr>
          <p:nvPr/>
        </p:nvSpPr>
        <p:spPr bwMode="auto">
          <a:xfrm>
            <a:off x="1752600" y="3276600"/>
            <a:ext cx="3124200" cy="21336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67" name="Text Box 7"/>
          <p:cNvSpPr txBox="1">
            <a:spLocks noChangeArrowheads="1"/>
          </p:cNvSpPr>
          <p:nvPr/>
        </p:nvSpPr>
        <p:spPr bwMode="auto">
          <a:xfrm>
            <a:off x="4495800" y="5410200"/>
            <a:ext cx="2438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Tons of farm goods</a:t>
            </a:r>
          </a:p>
        </p:txBody>
      </p:sp>
      <p:sp>
        <p:nvSpPr>
          <p:cNvPr id="15368" name="Text Box 8"/>
          <p:cNvSpPr txBox="1">
            <a:spLocks noChangeArrowheads="1"/>
          </p:cNvSpPr>
          <p:nvPr/>
        </p:nvSpPr>
        <p:spPr bwMode="auto">
          <a:xfrm rot="16200000">
            <a:off x="159544" y="3664744"/>
            <a:ext cx="2514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Tons of factory goods</a:t>
            </a:r>
          </a:p>
        </p:txBody>
      </p:sp>
      <p:sp>
        <p:nvSpPr>
          <p:cNvPr id="15390" name="Arc 30"/>
          <p:cNvSpPr>
            <a:spLocks/>
          </p:cNvSpPr>
          <p:nvPr/>
        </p:nvSpPr>
        <p:spPr bwMode="auto">
          <a:xfrm>
            <a:off x="1752600" y="2593975"/>
            <a:ext cx="4103688" cy="3502025"/>
          </a:xfrm>
          <a:custGeom>
            <a:avLst/>
            <a:gdLst>
              <a:gd name="G0" fmla="+- 0 0 0"/>
              <a:gd name="G1" fmla="+- 21600 0 0"/>
              <a:gd name="G2" fmla="+- 21600 0 0"/>
              <a:gd name="T0" fmla="*/ 0 w 21146"/>
              <a:gd name="T1" fmla="*/ 0 h 21600"/>
              <a:gd name="T2" fmla="*/ 21146 w 21146"/>
              <a:gd name="T3" fmla="*/ 17193 h 21600"/>
              <a:gd name="T4" fmla="*/ 0 w 21146"/>
              <a:gd name="T5" fmla="*/ 21600 h 21600"/>
            </a:gdLst>
            <a:ahLst/>
            <a:cxnLst>
              <a:cxn ang="0">
                <a:pos x="T0" y="T1"/>
              </a:cxn>
              <a:cxn ang="0">
                <a:pos x="T2" y="T3"/>
              </a:cxn>
              <a:cxn ang="0">
                <a:pos x="T4" y="T5"/>
              </a:cxn>
            </a:cxnLst>
            <a:rect l="0" t="0" r="r" b="b"/>
            <a:pathLst>
              <a:path w="21146" h="21600" fill="none" extrusionOk="0">
                <a:moveTo>
                  <a:pt x="-1" y="0"/>
                </a:moveTo>
                <a:cubicBezTo>
                  <a:pt x="10230" y="0"/>
                  <a:pt x="19058" y="7177"/>
                  <a:pt x="21145" y="17193"/>
                </a:cubicBezTo>
              </a:path>
              <a:path w="21146" h="21600" stroke="0" extrusionOk="0">
                <a:moveTo>
                  <a:pt x="-1" y="0"/>
                </a:moveTo>
                <a:cubicBezTo>
                  <a:pt x="10230" y="0"/>
                  <a:pt x="19058" y="7177"/>
                  <a:pt x="21145" y="17193"/>
                </a:cubicBezTo>
                <a:lnTo>
                  <a:pt x="0" y="21600"/>
                </a:lnTo>
                <a:close/>
              </a:path>
            </a:pathLst>
          </a:custGeom>
          <a:noFill/>
          <a:ln w="28575">
            <a:solidFill>
              <a:schemeClr val="accent2"/>
            </a:solidFill>
            <a:prstDash val="dash"/>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5391" name="Line 31"/>
          <p:cNvSpPr>
            <a:spLocks noChangeShapeType="1"/>
          </p:cNvSpPr>
          <p:nvPr/>
        </p:nvSpPr>
        <p:spPr bwMode="auto">
          <a:xfrm flipV="1">
            <a:off x="4038600" y="3581400"/>
            <a:ext cx="304800" cy="304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392" name="Text Box 32"/>
          <p:cNvSpPr txBox="1">
            <a:spLocks noChangeArrowheads="1"/>
          </p:cNvSpPr>
          <p:nvPr/>
        </p:nvSpPr>
        <p:spPr bwMode="auto">
          <a:xfrm>
            <a:off x="6172200" y="2590800"/>
            <a:ext cx="2362200" cy="822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sz="2400"/>
              <a:t>What happens during a war?</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15</a:t>
            </a:fld>
            <a:endParaRPr lang="en-US" altLang="en-US"/>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ChangeArrowheads="1"/>
          </p:cNvSpPr>
          <p:nvPr>
            <p:ph type="title"/>
          </p:nvPr>
        </p:nvSpPr>
        <p:spPr>
          <a:ln/>
        </p:spPr>
        <p:txBody>
          <a:bodyPr>
            <a:normAutofit fontScale="90000"/>
          </a:bodyPr>
          <a:lstStyle/>
          <a:p>
            <a:r>
              <a:rPr lang="en-US" altLang="en-US" sz="4000"/>
              <a:t>Shifting the Production Possibilities Frontier Curve</a:t>
            </a:r>
          </a:p>
        </p:txBody>
      </p:sp>
      <p:sp>
        <p:nvSpPr>
          <p:cNvPr id="69635" name="Rectangle 3"/>
          <p:cNvSpPr>
            <a:spLocks noGrp="1" noChangeArrowheads="1"/>
          </p:cNvSpPr>
          <p:nvPr>
            <p:ph type="body" sz="half" idx="1"/>
          </p:nvPr>
        </p:nvSpPr>
        <p:spPr/>
        <p:txBody>
          <a:bodyPr>
            <a:normAutofit/>
          </a:bodyPr>
          <a:lstStyle/>
          <a:p>
            <a:r>
              <a:rPr lang="en-US" altLang="en-US" sz="2800"/>
              <a:t>The PPF curve shifts outward as a result of:</a:t>
            </a:r>
          </a:p>
          <a:p>
            <a:pPr lvl="1">
              <a:buFontTx/>
              <a:buAutoNum type="arabicPeriod"/>
            </a:pPr>
            <a:r>
              <a:rPr lang="en-US" altLang="en-US" sz="2400"/>
              <a:t>An increase in the economy’s resources, or</a:t>
            </a:r>
          </a:p>
          <a:p>
            <a:pPr lvl="1">
              <a:buFontTx/>
              <a:buAutoNum type="arabicPeriod"/>
            </a:pPr>
            <a:r>
              <a:rPr lang="en-US" altLang="en-US" sz="2400"/>
              <a:t>A technological innovation that increases the output obtained from a given amount of resources.</a:t>
            </a:r>
          </a:p>
          <a:p>
            <a:endParaRPr lang="en-US" altLang="en-US" sz="2800"/>
          </a:p>
        </p:txBody>
      </p:sp>
      <p:pic>
        <p:nvPicPr>
          <p:cNvPr id="69636" name="Picture 4" descr="1_2"/>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a:stretch>
            <a:fillRect/>
          </a:stretch>
        </p:blipFill>
        <p:spPr>
          <a:xfrm>
            <a:off x="5051425" y="1600200"/>
            <a:ext cx="3940175" cy="43434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6" name="Footer Placeholder 5"/>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0"/>
          </p:nvPr>
        </p:nvSpPr>
        <p:spPr/>
        <p:txBody>
          <a:bodyPr/>
          <a:lstStyle/>
          <a:p>
            <a:r>
              <a:rPr lang="en-US" altLang="en-US" smtClean="0"/>
              <a:t>/</a:t>
            </a:r>
            <a:fld id="{0A3C0CE4-C662-44A0-AE84-E7D445EDB5D8}" type="slidenum">
              <a:rPr lang="en-US" altLang="en-US" smtClean="0"/>
              <a:pPr/>
              <a:t>16</a:t>
            </a:fld>
            <a:endParaRPr lang="en-US" altLang="en-US"/>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a:ln/>
        </p:spPr>
        <p:txBody>
          <a:bodyPr/>
          <a:lstStyle/>
          <a:p>
            <a:r>
              <a:rPr lang="en-US" altLang="en-US"/>
              <a:t>Markets</a:t>
            </a:r>
          </a:p>
        </p:txBody>
      </p:sp>
      <p:sp>
        <p:nvSpPr>
          <p:cNvPr id="16387" name="Rectangle 3"/>
          <p:cNvSpPr>
            <a:spLocks noGrp="1" noChangeArrowheads="1"/>
          </p:cNvSpPr>
          <p:nvPr>
            <p:ph idx="1"/>
          </p:nvPr>
        </p:nvSpPr>
        <p:spPr/>
        <p:txBody>
          <a:bodyPr/>
          <a:lstStyle/>
          <a:p>
            <a:r>
              <a:rPr lang="en-US" altLang="en-US"/>
              <a:t>A market is an arrangement that  allows buyers and sellers to exchange things, trading what they have for what they want.</a:t>
            </a:r>
          </a:p>
          <a:p>
            <a:r>
              <a:rPr lang="en-US" altLang="en-US"/>
              <a:t>Markets determine the price of goods and services purely by bringing together people who act in their self interest.</a:t>
            </a:r>
          </a:p>
          <a:p>
            <a:r>
              <a:rPr lang="en-US" altLang="en-US"/>
              <a:t>The invisible hand.</a:t>
            </a:r>
          </a:p>
        </p:txBody>
      </p:sp>
      <p:sp>
        <p:nvSpPr>
          <p:cNvPr id="5"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17</a:t>
            </a:fld>
            <a:endParaRPr lang="en-US" altLang="en-US"/>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a:ln/>
        </p:spPr>
        <p:txBody>
          <a:bodyPr/>
          <a:lstStyle/>
          <a:p>
            <a:r>
              <a:rPr lang="en-US" altLang="en-US"/>
              <a:t>Adam Smith’s Idea</a:t>
            </a:r>
          </a:p>
        </p:txBody>
      </p:sp>
      <p:sp>
        <p:nvSpPr>
          <p:cNvPr id="17411" name="Rectangle 3"/>
          <p:cNvSpPr>
            <a:spLocks noGrp="1" noChangeArrowheads="1"/>
          </p:cNvSpPr>
          <p:nvPr>
            <p:ph idx="1"/>
          </p:nvPr>
        </p:nvSpPr>
        <p:spPr/>
        <p:txBody>
          <a:bodyPr>
            <a:normAutofit/>
          </a:bodyPr>
          <a:lstStyle/>
          <a:p>
            <a:pPr>
              <a:lnSpc>
                <a:spcPct val="90000"/>
              </a:lnSpc>
              <a:buFont typeface="Wingdings" pitchFamily="2" charset="2"/>
              <a:buNone/>
            </a:pPr>
            <a:r>
              <a:rPr lang="en-US" altLang="en-US" sz="2800" i="1"/>
              <a:t>“It is not from the benevolence of the butcher, the brewer, or the baker that we expect our dinner, but from their regard to their own interest. </a:t>
            </a:r>
            <a:br>
              <a:rPr lang="en-US" altLang="en-US" sz="2800" i="1"/>
            </a:br>
            <a:r>
              <a:rPr lang="en-US" altLang="en-US" sz="2800" i="1"/>
              <a:t>We address ourselves, not to their humanity but to their self-love, and never talk to them of our own necessities but of their advantages. </a:t>
            </a:r>
            <a:br>
              <a:rPr lang="en-US" altLang="en-US" sz="2800" i="1"/>
            </a:br>
            <a:r>
              <a:rPr lang="en-US" altLang="en-US" sz="2800" i="1"/>
              <a:t>[Man is] led by an invisible hand to promote an end which was not part of his intention …. By pursuing his own interest he frequently promotes that of the society more effectually than when he really intends to promote it.”</a:t>
            </a:r>
          </a:p>
        </p:txBody>
      </p:sp>
      <p:sp>
        <p:nvSpPr>
          <p:cNvPr id="5"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18</a:t>
            </a:fld>
            <a:endParaRPr lang="en-US" altLang="en-US"/>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ln/>
        </p:spPr>
        <p:txBody>
          <a:bodyPr/>
          <a:lstStyle/>
          <a:p>
            <a:r>
              <a:rPr lang="en-US" altLang="en-US" sz="4000"/>
              <a:t>Efficiency Idea of Market Economies</a:t>
            </a:r>
          </a:p>
        </p:txBody>
      </p:sp>
      <p:sp>
        <p:nvSpPr>
          <p:cNvPr id="18435" name="Rectangle 3"/>
          <p:cNvSpPr>
            <a:spLocks noGrp="1" noChangeArrowheads="1"/>
          </p:cNvSpPr>
          <p:nvPr>
            <p:ph idx="1"/>
          </p:nvPr>
        </p:nvSpPr>
        <p:spPr/>
        <p:txBody>
          <a:bodyPr/>
          <a:lstStyle/>
          <a:p>
            <a:r>
              <a:rPr lang="en-US" altLang="en-US"/>
              <a:t>Competitive markets are (Pareto-)efficient</a:t>
            </a:r>
          </a:p>
        </p:txBody>
      </p:sp>
      <p:sp>
        <p:nvSpPr>
          <p:cNvPr id="5"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19</a:t>
            </a:fld>
            <a:endParaRPr lang="en-US" altLang="en-US"/>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2"/>
          <p:cNvSpPr>
            <a:spLocks noGrp="1"/>
          </p:cNvSpPr>
          <p:nvPr>
            <p:ph type="ftr" sz="quarter" idx="11"/>
          </p:nvPr>
        </p:nvSpPr>
        <p:spPr/>
        <p:txBody>
          <a:bodyPr/>
          <a:lstStyle/>
          <a:p>
            <a:r>
              <a:rPr lang="en-US" altLang="en-US"/>
              <a:t>Basics</a:t>
            </a:r>
          </a:p>
        </p:txBody>
      </p:sp>
      <p:sp>
        <p:nvSpPr>
          <p:cNvPr id="11268" name="Rectangle 4"/>
          <p:cNvSpPr>
            <a:spLocks noChangeArrowheads="1"/>
          </p:cNvSpPr>
          <p:nvPr/>
        </p:nvSpPr>
        <p:spPr bwMode="auto">
          <a:xfrm>
            <a:off x="457200" y="274638"/>
            <a:ext cx="8229600" cy="1143000"/>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lstStyle>
            <a:lvl1pPr algn="ctr">
              <a:defRPr sz="4400" b="1">
                <a:solidFill>
                  <a:schemeClr val="tx2"/>
                </a:solidFill>
                <a:latin typeface="Arial" charset="0"/>
                <a:cs typeface="Arial" charset="0"/>
              </a:defRPr>
            </a:lvl1pPr>
            <a:lvl2pPr algn="ctr">
              <a:defRPr sz="4400" b="1">
                <a:solidFill>
                  <a:schemeClr val="tx2"/>
                </a:solidFill>
                <a:latin typeface="Arial" charset="0"/>
                <a:cs typeface="Arial" charset="0"/>
              </a:defRPr>
            </a:lvl2pPr>
            <a:lvl3pPr algn="ctr">
              <a:defRPr sz="4400" b="1">
                <a:solidFill>
                  <a:schemeClr val="tx2"/>
                </a:solidFill>
                <a:latin typeface="Arial" charset="0"/>
                <a:cs typeface="Arial" charset="0"/>
              </a:defRPr>
            </a:lvl3pPr>
            <a:lvl4pPr algn="ctr">
              <a:defRPr sz="4400" b="1">
                <a:solidFill>
                  <a:schemeClr val="tx2"/>
                </a:solidFill>
                <a:latin typeface="Arial" charset="0"/>
                <a:cs typeface="Arial" charset="0"/>
              </a:defRPr>
            </a:lvl4pPr>
            <a:lvl5pPr algn="ctr">
              <a:defRPr sz="4400" b="1">
                <a:solidFill>
                  <a:schemeClr val="tx2"/>
                </a:solidFill>
                <a:latin typeface="Arial" charset="0"/>
                <a:cs typeface="Arial" charset="0"/>
              </a:defRPr>
            </a:lvl5pPr>
            <a:lvl6pPr marL="457200" algn="ctr" fontAlgn="base">
              <a:spcBef>
                <a:spcPct val="0"/>
              </a:spcBef>
              <a:spcAft>
                <a:spcPct val="0"/>
              </a:spcAft>
              <a:defRPr sz="4400" b="1">
                <a:solidFill>
                  <a:schemeClr val="tx2"/>
                </a:solidFill>
                <a:latin typeface="Arial" charset="0"/>
                <a:cs typeface="Arial" charset="0"/>
              </a:defRPr>
            </a:lvl6pPr>
            <a:lvl7pPr marL="914400" algn="ctr" fontAlgn="base">
              <a:spcBef>
                <a:spcPct val="0"/>
              </a:spcBef>
              <a:spcAft>
                <a:spcPct val="0"/>
              </a:spcAft>
              <a:defRPr sz="4400" b="1">
                <a:solidFill>
                  <a:schemeClr val="tx2"/>
                </a:solidFill>
                <a:latin typeface="Arial" charset="0"/>
                <a:cs typeface="Arial" charset="0"/>
              </a:defRPr>
            </a:lvl7pPr>
            <a:lvl8pPr marL="1371600" algn="ctr" fontAlgn="base">
              <a:spcBef>
                <a:spcPct val="0"/>
              </a:spcBef>
              <a:spcAft>
                <a:spcPct val="0"/>
              </a:spcAft>
              <a:defRPr sz="4400" b="1">
                <a:solidFill>
                  <a:schemeClr val="tx2"/>
                </a:solidFill>
                <a:latin typeface="Arial" charset="0"/>
                <a:cs typeface="Arial" charset="0"/>
              </a:defRPr>
            </a:lvl8pPr>
            <a:lvl9pPr marL="1828800" algn="ctr" fontAlgn="base">
              <a:spcBef>
                <a:spcPct val="0"/>
              </a:spcBef>
              <a:spcAft>
                <a:spcPct val="0"/>
              </a:spcAft>
              <a:defRPr sz="4400" b="1">
                <a:solidFill>
                  <a:schemeClr val="tx2"/>
                </a:solidFill>
                <a:latin typeface="Arial" charset="0"/>
                <a:cs typeface="Arial" charset="0"/>
              </a:defRPr>
            </a:lvl9pPr>
          </a:lstStyle>
          <a:p>
            <a:r>
              <a:rPr lang="en-US" altLang="en-US"/>
              <a:t>What is Economics?</a:t>
            </a:r>
          </a:p>
        </p:txBody>
      </p:sp>
      <p:sp>
        <p:nvSpPr>
          <p:cNvPr id="11269" name="Rectangle 5"/>
          <p:cNvSpPr>
            <a:spLocks noChangeArrowheads="1"/>
          </p:cNvSpPr>
          <p:nvPr/>
        </p:nvSpPr>
        <p:spPr bwMode="auto">
          <a:xfrm>
            <a:off x="457200" y="15240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spcBef>
                <a:spcPct val="20000"/>
              </a:spcBef>
              <a:buClr>
                <a:srgbClr val="00CC00"/>
              </a:buClr>
              <a:buSzPct val="75000"/>
              <a:buFont typeface="Wingdings" pitchFamily="2" charset="2"/>
              <a:buChar char="q"/>
              <a:defRPr sz="3200">
                <a:solidFill>
                  <a:schemeClr val="tx1"/>
                </a:solidFill>
                <a:latin typeface="Arial" charset="0"/>
                <a:cs typeface="Arial" charset="0"/>
              </a:defRPr>
            </a:lvl1pPr>
            <a:lvl2pPr marL="742950" indent="-285750">
              <a:spcBef>
                <a:spcPct val="20000"/>
              </a:spcBef>
              <a:buSzPct val="65000"/>
              <a:buFont typeface="Wingdings" pitchFamily="2" charset="2"/>
              <a:buBlip>
                <a:blip r:embed="rId3"/>
              </a:buBlip>
              <a:defRPr sz="2800">
                <a:solidFill>
                  <a:schemeClr val="tx1"/>
                </a:solidFill>
                <a:latin typeface="Arial" charset="0"/>
                <a:cs typeface="Arial" charset="0"/>
              </a:defRPr>
            </a:lvl2pPr>
            <a:lvl3pPr marL="1143000" indent="-228600">
              <a:spcBef>
                <a:spcPct val="20000"/>
              </a:spcBef>
              <a:buClr>
                <a:srgbClr val="00CC00"/>
              </a:buClr>
              <a:buSzPct val="60000"/>
              <a:buFont typeface="Wingdings" pitchFamily="2" charset="2"/>
              <a:buChar char="q"/>
              <a:defRPr sz="2400">
                <a:solidFill>
                  <a:schemeClr val="tx1"/>
                </a:solidFill>
                <a:latin typeface="Arial" charset="0"/>
                <a:cs typeface="Arial" charset="0"/>
              </a:defRPr>
            </a:lvl3pPr>
            <a:lvl4pPr marL="1600200" indent="-228600">
              <a:spcBef>
                <a:spcPct val="20000"/>
              </a:spcBef>
              <a:buBlip>
                <a:blip r:embed="rId4"/>
              </a:buBlip>
              <a:defRPr sz="2000">
                <a:solidFill>
                  <a:schemeClr val="tx1"/>
                </a:solidFill>
                <a:latin typeface="Arial" charset="0"/>
                <a:cs typeface="Arial" charset="0"/>
              </a:defRPr>
            </a:lvl4pPr>
            <a:lvl5pPr marL="2057400" indent="-228600">
              <a:spcBef>
                <a:spcPct val="20000"/>
              </a:spcBef>
              <a:buBlip>
                <a:blip r:embed="rId4"/>
              </a:buBlip>
              <a:defRPr sz="2000">
                <a:solidFill>
                  <a:schemeClr val="tx1"/>
                </a:solidFill>
                <a:latin typeface="Arial" charset="0"/>
                <a:cs typeface="Arial" charset="0"/>
              </a:defRPr>
            </a:lvl5pPr>
            <a:lvl6pPr marL="2514600" indent="-228600" fontAlgn="base">
              <a:spcBef>
                <a:spcPct val="20000"/>
              </a:spcBef>
              <a:spcAft>
                <a:spcPct val="0"/>
              </a:spcAft>
              <a:buBlip>
                <a:blip r:embed="rId4"/>
              </a:buBlip>
              <a:defRPr sz="2000">
                <a:solidFill>
                  <a:schemeClr val="tx1"/>
                </a:solidFill>
                <a:latin typeface="Arial" charset="0"/>
                <a:cs typeface="Arial" charset="0"/>
              </a:defRPr>
            </a:lvl6pPr>
            <a:lvl7pPr marL="2971800" indent="-228600" fontAlgn="base">
              <a:spcBef>
                <a:spcPct val="20000"/>
              </a:spcBef>
              <a:spcAft>
                <a:spcPct val="0"/>
              </a:spcAft>
              <a:buBlip>
                <a:blip r:embed="rId4"/>
              </a:buBlip>
              <a:defRPr sz="2000">
                <a:solidFill>
                  <a:schemeClr val="tx1"/>
                </a:solidFill>
                <a:latin typeface="Arial" charset="0"/>
                <a:cs typeface="Arial" charset="0"/>
              </a:defRPr>
            </a:lvl7pPr>
            <a:lvl8pPr marL="3429000" indent="-228600" fontAlgn="base">
              <a:spcBef>
                <a:spcPct val="20000"/>
              </a:spcBef>
              <a:spcAft>
                <a:spcPct val="0"/>
              </a:spcAft>
              <a:buBlip>
                <a:blip r:embed="rId4"/>
              </a:buBlip>
              <a:defRPr sz="2000">
                <a:solidFill>
                  <a:schemeClr val="tx1"/>
                </a:solidFill>
                <a:latin typeface="Arial" charset="0"/>
                <a:cs typeface="Arial" charset="0"/>
              </a:defRPr>
            </a:lvl8pPr>
            <a:lvl9pPr marL="3886200" indent="-228600" fontAlgn="base">
              <a:spcBef>
                <a:spcPct val="20000"/>
              </a:spcBef>
              <a:spcAft>
                <a:spcPct val="0"/>
              </a:spcAft>
              <a:buBlip>
                <a:blip r:embed="rId4"/>
              </a:buBlip>
              <a:defRPr sz="2000">
                <a:solidFill>
                  <a:schemeClr val="tx1"/>
                </a:solidFill>
                <a:latin typeface="Arial" charset="0"/>
                <a:cs typeface="Arial" charset="0"/>
              </a:defRPr>
            </a:lvl9pPr>
          </a:lstStyle>
          <a:p>
            <a:r>
              <a:rPr lang="en-US" altLang="en-US" dirty="0"/>
              <a:t>Economics is the study of the choices mad by people when there is scarcity.</a:t>
            </a:r>
          </a:p>
          <a:p>
            <a:r>
              <a:rPr lang="en-US" altLang="en-US" dirty="0"/>
              <a:t>Scarcity is a situation in which resources are limited in quantity and can be used in different ways.</a:t>
            </a:r>
          </a:p>
          <a:p>
            <a:r>
              <a:rPr lang="en-US" altLang="en-US" dirty="0"/>
              <a:t>Without scarcity the problem of choice would be an easy one, just take everything, always!</a:t>
            </a:r>
          </a:p>
          <a:p>
            <a:endParaRPr lang="en-US" altLang="en-US" dirty="0"/>
          </a:p>
        </p:txBody>
      </p:sp>
      <p:sp>
        <p:nvSpPr>
          <p:cNvPr id="3" name="Slide Number Placeholder 2"/>
          <p:cNvSpPr>
            <a:spLocks noGrp="1"/>
          </p:cNvSpPr>
          <p:nvPr>
            <p:ph type="sldNum" sz="quarter" idx="12"/>
          </p:nvPr>
        </p:nvSpPr>
        <p:spPr/>
        <p:txBody>
          <a:bodyPr/>
          <a:lstStyle/>
          <a:p>
            <a:r>
              <a:rPr lang="en-US" altLang="en-US" smtClean="0"/>
              <a:t>/</a:t>
            </a:r>
            <a:fld id="{0E58B913-0065-4A24-8BAF-BED705A7BB73}" type="slidenum">
              <a:rPr lang="en-US" altLang="en-US" smtClean="0"/>
              <a:pPr/>
              <a:t>2</a:t>
            </a:fld>
            <a:endParaRPr lang="en-US" altLang="en-US"/>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ln/>
        </p:spPr>
        <p:txBody>
          <a:bodyPr/>
          <a:lstStyle/>
          <a:p>
            <a:r>
              <a:rPr lang="en-US" altLang="en-US" sz="4000"/>
              <a:t>Positive and Normative Economics</a:t>
            </a:r>
          </a:p>
        </p:txBody>
      </p:sp>
      <p:sp>
        <p:nvSpPr>
          <p:cNvPr id="19459" name="Rectangle 3"/>
          <p:cNvSpPr>
            <a:spLocks noGrp="1" noChangeArrowheads="1"/>
          </p:cNvSpPr>
          <p:nvPr>
            <p:ph idx="1"/>
          </p:nvPr>
        </p:nvSpPr>
        <p:spPr/>
        <p:txBody>
          <a:bodyPr/>
          <a:lstStyle/>
          <a:p>
            <a:r>
              <a:rPr lang="en-US" altLang="en-US"/>
              <a:t>Positive economics answers the questions</a:t>
            </a:r>
          </a:p>
          <a:p>
            <a:pPr lvl="1"/>
            <a:r>
              <a:rPr lang="en-US" altLang="en-US"/>
              <a:t>What is or</a:t>
            </a:r>
          </a:p>
          <a:p>
            <a:pPr lvl="1"/>
            <a:r>
              <a:rPr lang="en-US" altLang="en-US"/>
              <a:t>What will be?</a:t>
            </a:r>
          </a:p>
          <a:p>
            <a:r>
              <a:rPr lang="en-US" altLang="en-US"/>
              <a:t>Normative economics answers the question</a:t>
            </a:r>
          </a:p>
          <a:p>
            <a:pPr lvl="1"/>
            <a:r>
              <a:rPr lang="en-US" altLang="en-US"/>
              <a:t>What ought to be?</a:t>
            </a:r>
          </a:p>
        </p:txBody>
      </p:sp>
      <p:sp>
        <p:nvSpPr>
          <p:cNvPr id="5"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20</a:t>
            </a:fld>
            <a:endParaRPr lang="en-US" altLang="en-US"/>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title"/>
          </p:nvPr>
        </p:nvSpPr>
        <p:spPr>
          <a:ln/>
        </p:spPr>
        <p:txBody>
          <a:bodyPr>
            <a:normAutofit fontScale="90000"/>
          </a:bodyPr>
          <a:lstStyle/>
          <a:p>
            <a:r>
              <a:rPr lang="en-US" altLang="en-US" sz="4000"/>
              <a:t>Think Carefully About the Underlying Assumptions</a:t>
            </a:r>
          </a:p>
        </p:txBody>
      </p:sp>
      <p:sp>
        <p:nvSpPr>
          <p:cNvPr id="4099" name="Rectangle 3"/>
          <p:cNvSpPr>
            <a:spLocks noGrp="1" noChangeArrowheads="1"/>
          </p:cNvSpPr>
          <p:nvPr>
            <p:ph idx="1"/>
          </p:nvPr>
        </p:nvSpPr>
        <p:spPr/>
        <p:txBody>
          <a:bodyPr/>
          <a:lstStyle/>
          <a:p>
            <a:r>
              <a:rPr lang="en-US" altLang="en-US"/>
              <a:t>In economic modeling we use many assumptions.</a:t>
            </a:r>
          </a:p>
          <a:p>
            <a:r>
              <a:rPr lang="en-US" altLang="en-US"/>
              <a:t>Assumptions are generalizations or simplifications that make a model more tractable or workable by eliminating irrelevant details.</a:t>
            </a:r>
          </a:p>
          <a:p>
            <a:r>
              <a:rPr lang="en-US" altLang="en-US"/>
              <a:t>How do we know which details are irrelevant?</a:t>
            </a:r>
          </a:p>
        </p:txBody>
      </p:sp>
      <p:sp>
        <p:nvSpPr>
          <p:cNvPr id="5"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21</a:t>
            </a:fld>
            <a:endParaRPr lang="en-US" altLang="en-US"/>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a:ln/>
        </p:spPr>
        <p:txBody>
          <a:bodyPr>
            <a:normAutofit fontScale="90000"/>
          </a:bodyPr>
          <a:lstStyle/>
          <a:p>
            <a:r>
              <a:rPr lang="en-US" altLang="en-US" sz="4000"/>
              <a:t>The Two Main Assumptions in this Course are</a:t>
            </a:r>
          </a:p>
        </p:txBody>
      </p:sp>
      <p:sp>
        <p:nvSpPr>
          <p:cNvPr id="5123" name="Rectangle 3"/>
          <p:cNvSpPr>
            <a:spLocks noGrp="1" noChangeArrowheads="1"/>
          </p:cNvSpPr>
          <p:nvPr>
            <p:ph idx="1"/>
          </p:nvPr>
        </p:nvSpPr>
        <p:spPr/>
        <p:txBody>
          <a:bodyPr/>
          <a:lstStyle/>
          <a:p>
            <a:pPr>
              <a:lnSpc>
                <a:spcPct val="90000"/>
              </a:lnSpc>
            </a:pPr>
            <a:r>
              <a:rPr lang="en-US" altLang="en-US"/>
              <a:t>People are self interested.</a:t>
            </a:r>
          </a:p>
          <a:p>
            <a:pPr lvl="1">
              <a:lnSpc>
                <a:spcPct val="90000"/>
              </a:lnSpc>
            </a:pPr>
            <a:r>
              <a:rPr lang="en-US" altLang="en-US"/>
              <a:t>There is solid evidence hat most people act in their own interest in many (not all) situations. Hence the economic analysis in this course is relevant for a wide range of decisions.</a:t>
            </a:r>
          </a:p>
          <a:p>
            <a:pPr>
              <a:lnSpc>
                <a:spcPct val="90000"/>
              </a:lnSpc>
            </a:pPr>
            <a:r>
              <a:rPr lang="en-US" altLang="en-US"/>
              <a:t>People make informed (rational) decisions.</a:t>
            </a:r>
          </a:p>
          <a:p>
            <a:pPr lvl="1">
              <a:lnSpc>
                <a:spcPct val="90000"/>
              </a:lnSpc>
            </a:pPr>
            <a:r>
              <a:rPr lang="en-US" altLang="en-US"/>
              <a:t>People observe prices and then decide whether to buy or sell etc.</a:t>
            </a:r>
          </a:p>
          <a:p>
            <a:pPr lvl="1">
              <a:lnSpc>
                <a:spcPct val="90000"/>
              </a:lnSpc>
            </a:pPr>
            <a:r>
              <a:rPr lang="en-US" altLang="en-US"/>
              <a:t>There are also models that deal with asymmetric information etc.</a:t>
            </a:r>
          </a:p>
        </p:txBody>
      </p:sp>
      <p:sp>
        <p:nvSpPr>
          <p:cNvPr id="5"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22</a:t>
            </a:fld>
            <a:endParaRPr lang="en-US" alt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a:ln/>
        </p:spPr>
        <p:txBody>
          <a:bodyPr/>
          <a:lstStyle/>
          <a:p>
            <a:r>
              <a:rPr lang="en-US" altLang="en-US"/>
              <a:t>Graphs</a:t>
            </a:r>
          </a:p>
        </p:txBody>
      </p:sp>
      <p:sp>
        <p:nvSpPr>
          <p:cNvPr id="10243" name="Rectangle 3"/>
          <p:cNvSpPr>
            <a:spLocks noGrp="1" noChangeArrowheads="1"/>
          </p:cNvSpPr>
          <p:nvPr>
            <p:ph idx="1"/>
          </p:nvPr>
        </p:nvSpPr>
        <p:spPr/>
        <p:txBody>
          <a:bodyPr/>
          <a:lstStyle/>
          <a:p>
            <a:r>
              <a:rPr lang="en-US" altLang="en-US"/>
              <a:t>To illustrate relationships between variables.</a:t>
            </a:r>
          </a:p>
          <a:p>
            <a:pPr lvl="1"/>
            <a:r>
              <a:rPr lang="en-US" altLang="en-US"/>
              <a:t>Make sure you understand how to draw a positive and negative relationship between two variables in a 2-dimensional graph.</a:t>
            </a:r>
          </a:p>
          <a:p>
            <a:pPr lvl="1"/>
            <a:r>
              <a:rPr lang="en-US" altLang="en-US"/>
              <a:t>Computing the slope of a curve</a:t>
            </a:r>
          </a:p>
          <a:p>
            <a:pPr lvl="2"/>
            <a:r>
              <a:rPr lang="en-US" altLang="en-US"/>
              <a:t>Slope=vertical difference between 2 points/horizontal difference between the 2 points.</a:t>
            </a:r>
          </a:p>
        </p:txBody>
      </p:sp>
      <p:sp>
        <p:nvSpPr>
          <p:cNvPr id="5"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23</a:t>
            </a:fld>
            <a:endParaRPr lang="en-US" altLang="en-US"/>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a:ln/>
        </p:spPr>
        <p:txBody>
          <a:bodyPr/>
          <a:lstStyle/>
          <a:p>
            <a:r>
              <a:rPr lang="en-US" altLang="en-US"/>
              <a:t>The Slope</a:t>
            </a:r>
          </a:p>
        </p:txBody>
      </p:sp>
      <p:sp>
        <p:nvSpPr>
          <p:cNvPr id="20483" name="Rectangle 3"/>
          <p:cNvSpPr>
            <a:spLocks noGrp="1" noChangeArrowheads="1"/>
          </p:cNvSpPr>
          <p:nvPr>
            <p:ph idx="1"/>
          </p:nvPr>
        </p:nvSpPr>
        <p:spPr>
          <a:xfrm>
            <a:off x="457200" y="1524000"/>
            <a:ext cx="8229600" cy="533400"/>
          </a:xfrm>
        </p:spPr>
        <p:txBody>
          <a:bodyPr/>
          <a:lstStyle/>
          <a:p>
            <a:pPr>
              <a:lnSpc>
                <a:spcPct val="90000"/>
              </a:lnSpc>
            </a:pPr>
            <a:r>
              <a:rPr lang="en-US" altLang="en-US"/>
              <a:t>Linear curve</a:t>
            </a:r>
          </a:p>
        </p:txBody>
      </p:sp>
      <p:sp>
        <p:nvSpPr>
          <p:cNvPr id="16" name="Footer Placeholder 4"/>
          <p:cNvSpPr>
            <a:spLocks noGrp="1"/>
          </p:cNvSpPr>
          <p:nvPr>
            <p:ph type="ftr" sz="quarter" idx="11"/>
          </p:nvPr>
        </p:nvSpPr>
        <p:spPr/>
        <p:txBody>
          <a:bodyPr/>
          <a:lstStyle/>
          <a:p>
            <a:r>
              <a:rPr lang="en-US" altLang="en-US"/>
              <a:t>Basics</a:t>
            </a:r>
          </a:p>
        </p:txBody>
      </p:sp>
      <p:sp>
        <p:nvSpPr>
          <p:cNvPr id="20484" name="Line 4"/>
          <p:cNvSpPr>
            <a:spLocks noChangeShapeType="1"/>
          </p:cNvSpPr>
          <p:nvPr/>
        </p:nvSpPr>
        <p:spPr bwMode="auto">
          <a:xfrm flipV="1">
            <a:off x="1524000" y="2286000"/>
            <a:ext cx="0" cy="2667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5" name="Line 5"/>
          <p:cNvSpPr>
            <a:spLocks noChangeShapeType="1"/>
          </p:cNvSpPr>
          <p:nvPr/>
        </p:nvSpPr>
        <p:spPr bwMode="auto">
          <a:xfrm>
            <a:off x="1524000" y="4953000"/>
            <a:ext cx="4724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6" name="Text Box 6"/>
          <p:cNvSpPr txBox="1">
            <a:spLocks noChangeArrowheads="1"/>
          </p:cNvSpPr>
          <p:nvPr/>
        </p:nvSpPr>
        <p:spPr bwMode="auto">
          <a:xfrm>
            <a:off x="609600" y="2590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y</a:t>
            </a:r>
          </a:p>
        </p:txBody>
      </p:sp>
      <p:sp>
        <p:nvSpPr>
          <p:cNvPr id="20487" name="Text Box 7"/>
          <p:cNvSpPr txBox="1">
            <a:spLocks noChangeArrowheads="1"/>
          </p:cNvSpPr>
          <p:nvPr/>
        </p:nvSpPr>
        <p:spPr bwMode="auto">
          <a:xfrm>
            <a:off x="5562600" y="5181600"/>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x</a:t>
            </a:r>
          </a:p>
        </p:txBody>
      </p:sp>
      <p:sp>
        <p:nvSpPr>
          <p:cNvPr id="20488" name="Line 8"/>
          <p:cNvSpPr>
            <a:spLocks noChangeShapeType="1"/>
          </p:cNvSpPr>
          <p:nvPr/>
        </p:nvSpPr>
        <p:spPr bwMode="auto">
          <a:xfrm flipV="1">
            <a:off x="1524000" y="2667000"/>
            <a:ext cx="4191000" cy="1143000"/>
          </a:xfrm>
          <a:prstGeom prst="line">
            <a:avLst/>
          </a:prstGeom>
          <a:noFill/>
          <a:ln w="2857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89" name="Line 9"/>
          <p:cNvSpPr>
            <a:spLocks noChangeShapeType="1"/>
          </p:cNvSpPr>
          <p:nvPr/>
        </p:nvSpPr>
        <p:spPr bwMode="auto">
          <a:xfrm>
            <a:off x="2743200" y="3505200"/>
            <a:ext cx="19050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0" name="Line 10"/>
          <p:cNvSpPr>
            <a:spLocks noChangeShapeType="1"/>
          </p:cNvSpPr>
          <p:nvPr/>
        </p:nvSpPr>
        <p:spPr bwMode="auto">
          <a:xfrm flipV="1">
            <a:off x="4648200" y="2971800"/>
            <a:ext cx="0" cy="533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491" name="AutoShape 11"/>
          <p:cNvSpPr>
            <a:spLocks/>
          </p:cNvSpPr>
          <p:nvPr/>
        </p:nvSpPr>
        <p:spPr bwMode="auto">
          <a:xfrm>
            <a:off x="1295400" y="3810000"/>
            <a:ext cx="76200" cy="990600"/>
          </a:xfrm>
          <a:prstGeom prst="leftBrace">
            <a:avLst>
              <a:gd name="adj1" fmla="val 108333"/>
              <a:gd name="adj2" fmla="val 50000"/>
            </a:avLst>
          </a:prstGeom>
          <a:noFill/>
          <a:ln w="9525">
            <a:solidFill>
              <a:schemeClr val="tx1"/>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0492" name="Text Box 12"/>
          <p:cNvSpPr txBox="1">
            <a:spLocks noChangeArrowheads="1"/>
          </p:cNvSpPr>
          <p:nvPr/>
        </p:nvSpPr>
        <p:spPr bwMode="auto">
          <a:xfrm>
            <a:off x="609600" y="41148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d</a:t>
            </a:r>
          </a:p>
        </p:txBody>
      </p:sp>
      <p:sp>
        <p:nvSpPr>
          <p:cNvPr id="20493" name="Text Box 13"/>
          <p:cNvSpPr txBox="1">
            <a:spLocks noChangeArrowheads="1"/>
          </p:cNvSpPr>
          <p:nvPr/>
        </p:nvSpPr>
        <p:spPr bwMode="auto">
          <a:xfrm>
            <a:off x="4724400" y="3048000"/>
            <a:ext cx="3048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k=vertical distance/ horizontal distance</a:t>
            </a:r>
          </a:p>
        </p:txBody>
      </p:sp>
      <p:sp>
        <p:nvSpPr>
          <p:cNvPr id="20494" name="Text Box 14"/>
          <p:cNvSpPr txBox="1">
            <a:spLocks noChangeArrowheads="1"/>
          </p:cNvSpPr>
          <p:nvPr/>
        </p:nvSpPr>
        <p:spPr bwMode="auto">
          <a:xfrm>
            <a:off x="5257800" y="2286000"/>
            <a:ext cx="2286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y=k</a:t>
            </a:r>
            <a:r>
              <a:rPr lang="en-US" altLang="en-US">
                <a:latin typeface="cmsy10" pitchFamily="34" charset="0"/>
              </a:rPr>
              <a:t>£</a:t>
            </a:r>
            <a:r>
              <a:rPr lang="en-US" altLang="en-US"/>
              <a:t>x + d</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24</a:t>
            </a:fld>
            <a:endParaRPr lang="en-US" altLang="en-US"/>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ln/>
        </p:spPr>
        <p:txBody>
          <a:bodyPr/>
          <a:lstStyle/>
          <a:p>
            <a:r>
              <a:rPr lang="en-US" altLang="en-US" sz="4000"/>
              <a:t>Linear and Nonlinear Relationships</a:t>
            </a:r>
          </a:p>
        </p:txBody>
      </p:sp>
      <p:sp>
        <p:nvSpPr>
          <p:cNvPr id="22" name="Footer Placeholder 4"/>
          <p:cNvSpPr>
            <a:spLocks noGrp="1"/>
          </p:cNvSpPr>
          <p:nvPr>
            <p:ph type="ftr" sz="quarter" idx="11"/>
          </p:nvPr>
        </p:nvSpPr>
        <p:spPr/>
        <p:txBody>
          <a:bodyPr/>
          <a:lstStyle/>
          <a:p>
            <a:r>
              <a:rPr lang="en-US" altLang="en-US"/>
              <a:t>Basics</a:t>
            </a:r>
          </a:p>
        </p:txBody>
      </p:sp>
      <p:sp>
        <p:nvSpPr>
          <p:cNvPr id="21508" name="Line 4"/>
          <p:cNvSpPr>
            <a:spLocks noChangeShapeType="1"/>
          </p:cNvSpPr>
          <p:nvPr/>
        </p:nvSpPr>
        <p:spPr bwMode="auto">
          <a:xfrm flipV="1">
            <a:off x="762000" y="2438400"/>
            <a:ext cx="0" cy="2667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09" name="Line 5"/>
          <p:cNvSpPr>
            <a:spLocks noChangeShapeType="1"/>
          </p:cNvSpPr>
          <p:nvPr/>
        </p:nvSpPr>
        <p:spPr bwMode="auto">
          <a:xfrm>
            <a:off x="762000" y="5105400"/>
            <a:ext cx="2362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0" name="Line 6"/>
          <p:cNvSpPr>
            <a:spLocks noChangeShapeType="1"/>
          </p:cNvSpPr>
          <p:nvPr/>
        </p:nvSpPr>
        <p:spPr bwMode="auto">
          <a:xfrm flipV="1">
            <a:off x="3429000" y="2438400"/>
            <a:ext cx="0" cy="2667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1" name="Line 7"/>
          <p:cNvSpPr>
            <a:spLocks noChangeShapeType="1"/>
          </p:cNvSpPr>
          <p:nvPr/>
        </p:nvSpPr>
        <p:spPr bwMode="auto">
          <a:xfrm>
            <a:off x="3429000" y="5105400"/>
            <a:ext cx="2362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2" name="Line 8"/>
          <p:cNvSpPr>
            <a:spLocks noChangeShapeType="1"/>
          </p:cNvSpPr>
          <p:nvPr/>
        </p:nvSpPr>
        <p:spPr bwMode="auto">
          <a:xfrm flipV="1">
            <a:off x="6477000" y="2438400"/>
            <a:ext cx="0" cy="2667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3" name="Line 9"/>
          <p:cNvSpPr>
            <a:spLocks noChangeShapeType="1"/>
          </p:cNvSpPr>
          <p:nvPr/>
        </p:nvSpPr>
        <p:spPr bwMode="auto">
          <a:xfrm>
            <a:off x="6477000" y="5105400"/>
            <a:ext cx="2362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4" name="Line 10"/>
          <p:cNvSpPr>
            <a:spLocks noChangeShapeType="1"/>
          </p:cNvSpPr>
          <p:nvPr/>
        </p:nvSpPr>
        <p:spPr bwMode="auto">
          <a:xfrm>
            <a:off x="762000" y="2971800"/>
            <a:ext cx="1905000" cy="2133600"/>
          </a:xfrm>
          <a:prstGeom prst="line">
            <a:avLst/>
          </a:prstGeom>
          <a:noFill/>
          <a:ln w="28575">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515" name="Arc 11"/>
          <p:cNvSpPr>
            <a:spLocks/>
          </p:cNvSpPr>
          <p:nvPr/>
        </p:nvSpPr>
        <p:spPr bwMode="auto">
          <a:xfrm rot="11127056" flipV="1">
            <a:off x="3773488" y="2436813"/>
            <a:ext cx="2132012" cy="5259387"/>
          </a:xfrm>
          <a:custGeom>
            <a:avLst/>
            <a:gdLst>
              <a:gd name="G0" fmla="+- 0 0 0"/>
              <a:gd name="G1" fmla="+- 20538 0 0"/>
              <a:gd name="G2" fmla="+- 21600 0 0"/>
              <a:gd name="T0" fmla="*/ 6688 w 19026"/>
              <a:gd name="T1" fmla="*/ 0 h 20538"/>
              <a:gd name="T2" fmla="*/ 19026 w 19026"/>
              <a:gd name="T3" fmla="*/ 10312 h 20538"/>
              <a:gd name="T4" fmla="*/ 0 w 19026"/>
              <a:gd name="T5" fmla="*/ 20538 h 20538"/>
            </a:gdLst>
            <a:ahLst/>
            <a:cxnLst>
              <a:cxn ang="0">
                <a:pos x="T0" y="T1"/>
              </a:cxn>
              <a:cxn ang="0">
                <a:pos x="T2" y="T3"/>
              </a:cxn>
              <a:cxn ang="0">
                <a:pos x="T4" y="T5"/>
              </a:cxn>
            </a:cxnLst>
            <a:rect l="0" t="0" r="r" b="b"/>
            <a:pathLst>
              <a:path w="19026" h="20538" fill="none" extrusionOk="0">
                <a:moveTo>
                  <a:pt x="6688" y="-1"/>
                </a:moveTo>
                <a:cubicBezTo>
                  <a:pt x="11974" y="1721"/>
                  <a:pt x="16393" y="5414"/>
                  <a:pt x="19026" y="10311"/>
                </a:cubicBezTo>
              </a:path>
              <a:path w="19026" h="20538" stroke="0" extrusionOk="0">
                <a:moveTo>
                  <a:pt x="6688" y="-1"/>
                </a:moveTo>
                <a:cubicBezTo>
                  <a:pt x="11974" y="1721"/>
                  <a:pt x="16393" y="5414"/>
                  <a:pt x="19026" y="10311"/>
                </a:cubicBezTo>
                <a:lnTo>
                  <a:pt x="0" y="20538"/>
                </a:lnTo>
                <a:close/>
              </a:path>
            </a:pathLst>
          </a:custGeom>
          <a:noFill/>
          <a:ln w="28575">
            <a:solidFill>
              <a:srgbClr val="339966"/>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6" name="Arc 12"/>
          <p:cNvSpPr>
            <a:spLocks/>
          </p:cNvSpPr>
          <p:nvPr/>
        </p:nvSpPr>
        <p:spPr bwMode="auto">
          <a:xfrm rot="21141830" flipV="1">
            <a:off x="6294438" y="-609600"/>
            <a:ext cx="2011362" cy="5502275"/>
          </a:xfrm>
          <a:custGeom>
            <a:avLst/>
            <a:gdLst>
              <a:gd name="G0" fmla="+- 0 0 0"/>
              <a:gd name="G1" fmla="+- 21490 0 0"/>
              <a:gd name="G2" fmla="+- 21600 0 0"/>
              <a:gd name="T0" fmla="*/ 2179 w 17947"/>
              <a:gd name="T1" fmla="*/ 0 h 21490"/>
              <a:gd name="T2" fmla="*/ 17947 w 17947"/>
              <a:gd name="T3" fmla="*/ 9470 h 21490"/>
              <a:gd name="T4" fmla="*/ 0 w 17947"/>
              <a:gd name="T5" fmla="*/ 21490 h 21490"/>
            </a:gdLst>
            <a:ahLst/>
            <a:cxnLst>
              <a:cxn ang="0">
                <a:pos x="T0" y="T1"/>
              </a:cxn>
              <a:cxn ang="0">
                <a:pos x="T2" y="T3"/>
              </a:cxn>
              <a:cxn ang="0">
                <a:pos x="T4" y="T5"/>
              </a:cxn>
            </a:cxnLst>
            <a:rect l="0" t="0" r="r" b="b"/>
            <a:pathLst>
              <a:path w="17947" h="21490" fill="none" extrusionOk="0">
                <a:moveTo>
                  <a:pt x="2178" y="0"/>
                </a:moveTo>
                <a:cubicBezTo>
                  <a:pt x="8583" y="649"/>
                  <a:pt x="14364" y="4121"/>
                  <a:pt x="17946" y="9470"/>
                </a:cubicBezTo>
              </a:path>
              <a:path w="17947" h="21490" stroke="0" extrusionOk="0">
                <a:moveTo>
                  <a:pt x="2178" y="0"/>
                </a:moveTo>
                <a:cubicBezTo>
                  <a:pt x="8583" y="649"/>
                  <a:pt x="14364" y="4121"/>
                  <a:pt x="17946" y="9470"/>
                </a:cubicBezTo>
                <a:lnTo>
                  <a:pt x="0" y="21490"/>
                </a:lnTo>
                <a:close/>
              </a:path>
            </a:pathLst>
          </a:custGeom>
          <a:noFill/>
          <a:ln w="28575">
            <a:solidFill>
              <a:srgbClr val="FF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1517" name="Text Box 13"/>
          <p:cNvSpPr txBox="1">
            <a:spLocks noChangeArrowheads="1"/>
          </p:cNvSpPr>
          <p:nvPr/>
        </p:nvSpPr>
        <p:spPr bwMode="auto">
          <a:xfrm>
            <a:off x="1219200" y="2286000"/>
            <a:ext cx="1371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Negative linear</a:t>
            </a:r>
          </a:p>
        </p:txBody>
      </p:sp>
      <p:sp>
        <p:nvSpPr>
          <p:cNvPr id="21518" name="Text Box 14"/>
          <p:cNvSpPr txBox="1">
            <a:spLocks noChangeArrowheads="1"/>
          </p:cNvSpPr>
          <p:nvPr/>
        </p:nvSpPr>
        <p:spPr bwMode="auto">
          <a:xfrm>
            <a:off x="3429000" y="1828800"/>
            <a:ext cx="18288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Positive nonlinear, decreasing rate</a:t>
            </a:r>
          </a:p>
        </p:txBody>
      </p:sp>
      <p:sp>
        <p:nvSpPr>
          <p:cNvPr id="21519" name="Text Box 15"/>
          <p:cNvSpPr txBox="1">
            <a:spLocks noChangeArrowheads="1"/>
          </p:cNvSpPr>
          <p:nvPr/>
        </p:nvSpPr>
        <p:spPr bwMode="auto">
          <a:xfrm>
            <a:off x="6477000" y="1828800"/>
            <a:ext cx="1752600" cy="915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Positive nonlinear, increasing rate</a:t>
            </a:r>
          </a:p>
        </p:txBody>
      </p:sp>
      <p:sp>
        <p:nvSpPr>
          <p:cNvPr id="21520" name="Text Box 16"/>
          <p:cNvSpPr txBox="1">
            <a:spLocks noChangeArrowheads="1"/>
          </p:cNvSpPr>
          <p:nvPr/>
        </p:nvSpPr>
        <p:spPr bwMode="auto">
          <a:xfrm>
            <a:off x="1600200" y="5105400"/>
            <a:ext cx="1905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CDs purchased in a month</a:t>
            </a:r>
          </a:p>
        </p:txBody>
      </p:sp>
      <p:sp>
        <p:nvSpPr>
          <p:cNvPr id="21521" name="Text Box 17"/>
          <p:cNvSpPr txBox="1">
            <a:spLocks noChangeArrowheads="1"/>
          </p:cNvSpPr>
          <p:nvPr/>
        </p:nvSpPr>
        <p:spPr bwMode="auto">
          <a:xfrm rot="16200000">
            <a:off x="-1112043" y="3321843"/>
            <a:ext cx="3200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Tapes purchased in a month</a:t>
            </a:r>
          </a:p>
        </p:txBody>
      </p:sp>
      <p:sp>
        <p:nvSpPr>
          <p:cNvPr id="21522" name="Text Box 18"/>
          <p:cNvSpPr txBox="1">
            <a:spLocks noChangeArrowheads="1"/>
          </p:cNvSpPr>
          <p:nvPr/>
        </p:nvSpPr>
        <p:spPr bwMode="auto">
          <a:xfrm>
            <a:off x="4114800" y="5181600"/>
            <a:ext cx="2514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Study time in hours</a:t>
            </a:r>
          </a:p>
        </p:txBody>
      </p:sp>
      <p:sp>
        <p:nvSpPr>
          <p:cNvPr id="21523" name="Text Box 19"/>
          <p:cNvSpPr txBox="1">
            <a:spLocks noChangeArrowheads="1"/>
          </p:cNvSpPr>
          <p:nvPr/>
        </p:nvSpPr>
        <p:spPr bwMode="auto">
          <a:xfrm rot="16200000">
            <a:off x="2224882" y="3413918"/>
            <a:ext cx="2012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Points at exam</a:t>
            </a:r>
          </a:p>
        </p:txBody>
      </p:sp>
      <p:sp>
        <p:nvSpPr>
          <p:cNvPr id="21524" name="Text Box 20"/>
          <p:cNvSpPr txBox="1">
            <a:spLocks noChangeArrowheads="1"/>
          </p:cNvSpPr>
          <p:nvPr/>
        </p:nvSpPr>
        <p:spPr bwMode="auto">
          <a:xfrm>
            <a:off x="6553200" y="5105400"/>
            <a:ext cx="2590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Tons of grain produced</a:t>
            </a:r>
          </a:p>
        </p:txBody>
      </p:sp>
      <p:sp>
        <p:nvSpPr>
          <p:cNvPr id="21525" name="Text Box 21"/>
          <p:cNvSpPr txBox="1">
            <a:spLocks noChangeArrowheads="1"/>
          </p:cNvSpPr>
          <p:nvPr/>
        </p:nvSpPr>
        <p:spPr bwMode="auto">
          <a:xfrm rot="16200000">
            <a:off x="5136357" y="3245643"/>
            <a:ext cx="2286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Cost of production</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25</a:t>
            </a:fld>
            <a:endParaRPr lang="en-US" altLang="en-US"/>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a:ln/>
        </p:spPr>
        <p:txBody>
          <a:bodyPr/>
          <a:lstStyle/>
          <a:p>
            <a:r>
              <a:rPr lang="en-US" altLang="en-US" sz="4000"/>
              <a:t>Computing Percentage Changes</a:t>
            </a:r>
          </a:p>
        </p:txBody>
      </p:sp>
      <p:sp>
        <p:nvSpPr>
          <p:cNvPr id="22531" name="Rectangle 3"/>
          <p:cNvSpPr>
            <a:spLocks noGrp="1" noChangeArrowheads="1"/>
          </p:cNvSpPr>
          <p:nvPr>
            <p:ph idx="1"/>
          </p:nvPr>
        </p:nvSpPr>
        <p:spPr/>
        <p:txBody>
          <a:bodyPr/>
          <a:lstStyle/>
          <a:p>
            <a:r>
              <a:rPr lang="en-US" altLang="en-US"/>
              <a:t>Percentage change = </a:t>
            </a:r>
          </a:p>
          <a:p>
            <a:pPr>
              <a:buFont typeface="Wingdings" pitchFamily="2" charset="2"/>
              <a:buNone/>
            </a:pPr>
            <a:r>
              <a:rPr lang="en-US" altLang="en-US"/>
              <a:t>(absolute change/initial value)</a:t>
            </a:r>
            <a:r>
              <a:rPr lang="en-US" altLang="en-US">
                <a:latin typeface="cmsy10" pitchFamily="34" charset="0"/>
              </a:rPr>
              <a:t>£</a:t>
            </a:r>
            <a:r>
              <a:rPr lang="en-US" altLang="en-US"/>
              <a:t>100</a:t>
            </a:r>
          </a:p>
          <a:p>
            <a:pPr>
              <a:buFont typeface="Wingdings" pitchFamily="2" charset="2"/>
              <a:buNone/>
            </a:pPr>
            <a:endParaRPr lang="en-US" altLang="en-US"/>
          </a:p>
        </p:txBody>
      </p:sp>
      <p:sp>
        <p:nvSpPr>
          <p:cNvPr id="5"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26</a:t>
            </a:fld>
            <a:endParaRPr lang="en-US" altLang="en-US"/>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a:ln/>
        </p:spPr>
        <p:txBody>
          <a:bodyPr/>
          <a:lstStyle/>
          <a:p>
            <a:r>
              <a:rPr lang="en-US" altLang="en-US"/>
              <a:t>Opportunity Cost Principle</a:t>
            </a:r>
          </a:p>
        </p:txBody>
      </p:sp>
      <p:sp>
        <p:nvSpPr>
          <p:cNvPr id="23555" name="Rectangle 3"/>
          <p:cNvSpPr>
            <a:spLocks noGrp="1" noChangeArrowheads="1"/>
          </p:cNvSpPr>
          <p:nvPr>
            <p:ph idx="1"/>
          </p:nvPr>
        </p:nvSpPr>
        <p:spPr/>
        <p:txBody>
          <a:bodyPr/>
          <a:lstStyle/>
          <a:p>
            <a:r>
              <a:rPr lang="en-US" altLang="en-US"/>
              <a:t>The opportunity cost of something is what you sacrifice to get it.</a:t>
            </a:r>
          </a:p>
          <a:p>
            <a:pPr lvl="1"/>
            <a:r>
              <a:rPr lang="en-US" altLang="en-US"/>
              <a:t>You calculate the opportunity cost of something by picking the best alternative to it.</a:t>
            </a:r>
          </a:p>
          <a:p>
            <a:pPr lvl="1"/>
            <a:r>
              <a:rPr lang="en-US" altLang="en-US"/>
              <a:t>The principle of opportunity cost also explains why the production possibilities frontier is negatively sloped.</a:t>
            </a:r>
          </a:p>
        </p:txBody>
      </p:sp>
      <p:sp>
        <p:nvSpPr>
          <p:cNvPr id="5"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27</a:t>
            </a:fld>
            <a:endParaRPr lang="en-US" alt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ln/>
        </p:spPr>
        <p:txBody>
          <a:bodyPr/>
          <a:lstStyle/>
          <a:p>
            <a:r>
              <a:rPr lang="en-US" altLang="en-US"/>
              <a:t>Opportunity Costs</a:t>
            </a:r>
          </a:p>
        </p:txBody>
      </p:sp>
      <p:sp>
        <p:nvSpPr>
          <p:cNvPr id="24579" name="Rectangle 3"/>
          <p:cNvSpPr>
            <a:spLocks noGrp="1" noChangeArrowheads="1"/>
          </p:cNvSpPr>
          <p:nvPr>
            <p:ph idx="1"/>
          </p:nvPr>
        </p:nvSpPr>
        <p:spPr/>
        <p:txBody>
          <a:bodyPr/>
          <a:lstStyle/>
          <a:p>
            <a:r>
              <a:rPr lang="en-US" altLang="en-US"/>
              <a:t>What is the opportunity cost of military spending?</a:t>
            </a:r>
          </a:p>
          <a:p>
            <a:r>
              <a:rPr lang="en-US" altLang="en-US"/>
              <a:t>What is the opportunity cost of a college degree?</a:t>
            </a:r>
          </a:p>
        </p:txBody>
      </p:sp>
      <p:sp>
        <p:nvSpPr>
          <p:cNvPr id="5"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28</a:t>
            </a:fld>
            <a:endParaRPr lang="en-US" altLang="en-US"/>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title"/>
          </p:nvPr>
        </p:nvSpPr>
        <p:spPr>
          <a:ln/>
        </p:spPr>
        <p:txBody>
          <a:bodyPr/>
          <a:lstStyle/>
          <a:p>
            <a:r>
              <a:rPr lang="en-US" altLang="en-US"/>
              <a:t>Marginal Thinking</a:t>
            </a:r>
          </a:p>
        </p:txBody>
      </p:sp>
      <p:sp>
        <p:nvSpPr>
          <p:cNvPr id="3075" name="Rectangle 3"/>
          <p:cNvSpPr>
            <a:spLocks noGrp="1" noChangeArrowheads="1"/>
          </p:cNvSpPr>
          <p:nvPr>
            <p:ph idx="1"/>
          </p:nvPr>
        </p:nvSpPr>
        <p:spPr/>
        <p:txBody>
          <a:bodyPr/>
          <a:lstStyle/>
          <a:p>
            <a:r>
              <a:rPr lang="en-US" altLang="en-US"/>
              <a:t>A small change in one variable is called a marginal change.</a:t>
            </a:r>
          </a:p>
          <a:p>
            <a:r>
              <a:rPr lang="en-US" altLang="en-US"/>
              <a:t>We denote marginal changes is say, variable y, as:</a:t>
            </a:r>
          </a:p>
          <a:p>
            <a:pPr lvl="1"/>
            <a:r>
              <a:rPr lang="en-US" altLang="en-US"/>
              <a:t> </a:t>
            </a:r>
            <a:r>
              <a:rPr lang="en-US" altLang="en-US">
                <a:latin typeface="Symbol" pitchFamily="18" charset="2"/>
                <a:sym typeface="Symbol" pitchFamily="18" charset="2"/>
              </a:rPr>
              <a:t></a:t>
            </a:r>
            <a:r>
              <a:rPr lang="en-US" altLang="en-US"/>
              <a:t>y (delta y) or</a:t>
            </a:r>
          </a:p>
          <a:p>
            <a:pPr lvl="1"/>
            <a:r>
              <a:rPr lang="en-US" altLang="en-US"/>
              <a:t>y’</a:t>
            </a:r>
          </a:p>
        </p:txBody>
      </p:sp>
      <p:sp>
        <p:nvSpPr>
          <p:cNvPr id="5"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29</a:t>
            </a:fld>
            <a:endParaRPr lang="en-US" altLang="en-US"/>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7" name="Rectangle 5"/>
          <p:cNvSpPr>
            <a:spLocks noGrp="1" noChangeArrowheads="1"/>
          </p:cNvSpPr>
          <p:nvPr>
            <p:ph type="title"/>
          </p:nvPr>
        </p:nvSpPr>
        <p:spPr>
          <a:ln/>
        </p:spPr>
        <p:txBody>
          <a:bodyPr/>
          <a:lstStyle/>
          <a:p>
            <a:r>
              <a:rPr lang="en-US" altLang="en-US"/>
              <a:t>Society’s Choices</a:t>
            </a:r>
          </a:p>
        </p:txBody>
      </p:sp>
      <p:sp>
        <p:nvSpPr>
          <p:cNvPr id="49158" name="Rectangle 6"/>
          <p:cNvSpPr>
            <a:spLocks noGrp="1" noChangeArrowheads="1"/>
          </p:cNvSpPr>
          <p:nvPr>
            <p:ph idx="1"/>
          </p:nvPr>
        </p:nvSpPr>
        <p:spPr/>
        <p:txBody>
          <a:bodyPr/>
          <a:lstStyle/>
          <a:p>
            <a:pPr marL="0" indent="0" eaLnBrk="0" hangingPunct="0">
              <a:spcBef>
                <a:spcPct val="75000"/>
              </a:spcBef>
              <a:buClr>
                <a:schemeClr val="tx1"/>
              </a:buClr>
              <a:buNone/>
            </a:pPr>
            <a:r>
              <a:rPr lang="en-US" altLang="en-US" dirty="0"/>
              <a:t>The decisions of producers, consumers and government determine how an economic system answers three fundamental questions:</a:t>
            </a:r>
          </a:p>
          <a:p>
            <a:pPr lvl="1" eaLnBrk="0" hangingPunct="0">
              <a:spcBef>
                <a:spcPct val="75000"/>
              </a:spcBef>
              <a:buFontTx/>
              <a:buAutoNum type="arabicPeriod"/>
            </a:pPr>
            <a:r>
              <a:rPr lang="en-US" altLang="en-US" dirty="0"/>
              <a:t>What products do we produce?</a:t>
            </a:r>
          </a:p>
          <a:p>
            <a:pPr lvl="1" eaLnBrk="0" hangingPunct="0">
              <a:spcBef>
                <a:spcPct val="75000"/>
              </a:spcBef>
              <a:buFontTx/>
              <a:buAutoNum type="arabicPeriod"/>
            </a:pPr>
            <a:r>
              <a:rPr lang="en-US" altLang="en-US" dirty="0"/>
              <a:t>How do we produce these products?</a:t>
            </a:r>
          </a:p>
          <a:p>
            <a:pPr lvl="1" eaLnBrk="0" hangingPunct="0">
              <a:spcBef>
                <a:spcPct val="75000"/>
              </a:spcBef>
              <a:buFontTx/>
              <a:buAutoNum type="arabicPeriod"/>
            </a:pPr>
            <a:r>
              <a:rPr lang="en-US" altLang="en-US" dirty="0"/>
              <a:t>Who consumes the products?</a:t>
            </a:r>
          </a:p>
        </p:txBody>
      </p:sp>
      <p:sp>
        <p:nvSpPr>
          <p:cNvPr id="5"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3</a:t>
            </a:fld>
            <a:endParaRPr lang="en-US" altLang="en-US"/>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a:ln/>
        </p:spPr>
        <p:txBody>
          <a:bodyPr/>
          <a:lstStyle/>
          <a:p>
            <a:r>
              <a:rPr lang="en-US" altLang="en-US" sz="4000"/>
              <a:t>Marginal Cost and Marginal Benefit</a:t>
            </a:r>
          </a:p>
        </p:txBody>
      </p:sp>
      <p:sp>
        <p:nvSpPr>
          <p:cNvPr id="25603" name="Rectangle 3"/>
          <p:cNvSpPr>
            <a:spLocks noGrp="1" noChangeArrowheads="1"/>
          </p:cNvSpPr>
          <p:nvPr>
            <p:ph idx="1"/>
          </p:nvPr>
        </p:nvSpPr>
        <p:spPr/>
        <p:txBody>
          <a:bodyPr>
            <a:normAutofit/>
          </a:bodyPr>
          <a:lstStyle/>
          <a:p>
            <a:r>
              <a:rPr lang="en-US" altLang="en-US" sz="2800"/>
              <a:t>Marginal Benefit (MB): is the extra benefit resulting from small (one unit) increase in an activity.</a:t>
            </a:r>
          </a:p>
          <a:p>
            <a:r>
              <a:rPr lang="en-US" altLang="en-US" sz="2800"/>
              <a:t>Marginal Cost (MC): is the extra cost resulting from a small (one unit) increase I an activity.</a:t>
            </a:r>
          </a:p>
          <a:p>
            <a:r>
              <a:rPr lang="en-US" altLang="en-US" sz="2800"/>
              <a:t>Increase the level of an activity if marginal benefit is larger than marginal cost.</a:t>
            </a:r>
          </a:p>
          <a:p>
            <a:r>
              <a:rPr lang="en-US" altLang="en-US" sz="2800"/>
              <a:t>Does a one unit increase of something make us better off?</a:t>
            </a:r>
          </a:p>
          <a:p>
            <a:endParaRPr lang="en-US" altLang="en-US" sz="2800"/>
          </a:p>
        </p:txBody>
      </p:sp>
      <p:sp>
        <p:nvSpPr>
          <p:cNvPr id="5"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30</a:t>
            </a:fld>
            <a:endParaRPr lang="en-US" altLang="en-US"/>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ln/>
        </p:spPr>
        <p:txBody>
          <a:bodyPr/>
          <a:lstStyle/>
          <a:p>
            <a:r>
              <a:rPr lang="en-US" altLang="en-US" sz="4000"/>
              <a:t>The Marginal Principle and TV Time</a:t>
            </a:r>
          </a:p>
        </p:txBody>
      </p:sp>
      <p:sp>
        <p:nvSpPr>
          <p:cNvPr id="20" name="Footer Placeholder 4"/>
          <p:cNvSpPr>
            <a:spLocks noGrp="1"/>
          </p:cNvSpPr>
          <p:nvPr>
            <p:ph type="ftr" sz="quarter" idx="11"/>
          </p:nvPr>
        </p:nvSpPr>
        <p:spPr/>
        <p:txBody>
          <a:bodyPr/>
          <a:lstStyle/>
          <a:p>
            <a:r>
              <a:rPr lang="en-US" altLang="en-US"/>
              <a:t>Basics</a:t>
            </a:r>
          </a:p>
        </p:txBody>
      </p:sp>
      <p:sp>
        <p:nvSpPr>
          <p:cNvPr id="26628" name="Line 4"/>
          <p:cNvSpPr>
            <a:spLocks noChangeShapeType="1"/>
          </p:cNvSpPr>
          <p:nvPr/>
        </p:nvSpPr>
        <p:spPr bwMode="auto">
          <a:xfrm flipV="1">
            <a:off x="1447800" y="2286000"/>
            <a:ext cx="0" cy="3276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29" name="Line 5"/>
          <p:cNvSpPr>
            <a:spLocks noChangeShapeType="1"/>
          </p:cNvSpPr>
          <p:nvPr/>
        </p:nvSpPr>
        <p:spPr bwMode="auto">
          <a:xfrm>
            <a:off x="1447800" y="5562600"/>
            <a:ext cx="5105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0" name="Line 6"/>
          <p:cNvSpPr>
            <a:spLocks noChangeShapeType="1"/>
          </p:cNvSpPr>
          <p:nvPr/>
        </p:nvSpPr>
        <p:spPr bwMode="auto">
          <a:xfrm>
            <a:off x="1447800" y="3200400"/>
            <a:ext cx="4800600"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1" name="Line 7"/>
          <p:cNvSpPr>
            <a:spLocks noChangeShapeType="1"/>
          </p:cNvSpPr>
          <p:nvPr/>
        </p:nvSpPr>
        <p:spPr bwMode="auto">
          <a:xfrm>
            <a:off x="1447800" y="4724400"/>
            <a:ext cx="4724400" cy="0"/>
          </a:xfrm>
          <a:prstGeom prst="line">
            <a:avLst/>
          </a:prstGeom>
          <a:noFill/>
          <a:ln w="28575">
            <a:solidFill>
              <a:srgbClr val="3399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2" name="Line 8"/>
          <p:cNvSpPr>
            <a:spLocks noChangeShapeType="1"/>
          </p:cNvSpPr>
          <p:nvPr/>
        </p:nvSpPr>
        <p:spPr bwMode="auto">
          <a:xfrm>
            <a:off x="1447800" y="2590800"/>
            <a:ext cx="4343400" cy="25908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33" name="Text Box 9"/>
          <p:cNvSpPr txBox="1">
            <a:spLocks noChangeArrowheads="1"/>
          </p:cNvSpPr>
          <p:nvPr/>
        </p:nvSpPr>
        <p:spPr bwMode="auto">
          <a:xfrm>
            <a:off x="4267200" y="2743200"/>
            <a:ext cx="2438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MC with pedaling</a:t>
            </a:r>
          </a:p>
        </p:txBody>
      </p:sp>
      <p:sp>
        <p:nvSpPr>
          <p:cNvPr id="26634" name="Text Box 10"/>
          <p:cNvSpPr txBox="1">
            <a:spLocks noChangeArrowheads="1"/>
          </p:cNvSpPr>
          <p:nvPr/>
        </p:nvSpPr>
        <p:spPr bwMode="auto">
          <a:xfrm>
            <a:off x="5181600" y="4343400"/>
            <a:ext cx="2667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MC without pedaling</a:t>
            </a:r>
          </a:p>
        </p:txBody>
      </p:sp>
      <p:sp>
        <p:nvSpPr>
          <p:cNvPr id="26635" name="Text Box 11"/>
          <p:cNvSpPr txBox="1">
            <a:spLocks noChangeArrowheads="1"/>
          </p:cNvSpPr>
          <p:nvPr/>
        </p:nvSpPr>
        <p:spPr bwMode="auto">
          <a:xfrm>
            <a:off x="5257800" y="5181600"/>
            <a:ext cx="2057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MB</a:t>
            </a:r>
          </a:p>
        </p:txBody>
      </p:sp>
      <p:sp>
        <p:nvSpPr>
          <p:cNvPr id="26636" name="Text Box 12"/>
          <p:cNvSpPr txBox="1">
            <a:spLocks noChangeArrowheads="1"/>
          </p:cNvSpPr>
          <p:nvPr/>
        </p:nvSpPr>
        <p:spPr bwMode="auto">
          <a:xfrm>
            <a:off x="838200" y="2971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1.20</a:t>
            </a:r>
          </a:p>
        </p:txBody>
      </p:sp>
      <p:sp>
        <p:nvSpPr>
          <p:cNvPr id="26637" name="Text Box 13"/>
          <p:cNvSpPr txBox="1">
            <a:spLocks noChangeArrowheads="1"/>
          </p:cNvSpPr>
          <p:nvPr/>
        </p:nvSpPr>
        <p:spPr bwMode="auto">
          <a:xfrm>
            <a:off x="685800" y="4495800"/>
            <a:ext cx="1524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0.35</a:t>
            </a:r>
          </a:p>
        </p:txBody>
      </p:sp>
      <p:sp>
        <p:nvSpPr>
          <p:cNvPr id="26638" name="Text Box 14"/>
          <p:cNvSpPr txBox="1">
            <a:spLocks noChangeArrowheads="1"/>
          </p:cNvSpPr>
          <p:nvPr/>
        </p:nvSpPr>
        <p:spPr bwMode="auto">
          <a:xfrm rot="16200000">
            <a:off x="-1416843" y="3321843"/>
            <a:ext cx="3810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Benefit or cost in $ per hour</a:t>
            </a:r>
          </a:p>
        </p:txBody>
      </p:sp>
      <p:sp>
        <p:nvSpPr>
          <p:cNvPr id="26639" name="Text Box 15"/>
          <p:cNvSpPr txBox="1">
            <a:spLocks noChangeArrowheads="1"/>
          </p:cNvSpPr>
          <p:nvPr/>
        </p:nvSpPr>
        <p:spPr bwMode="auto">
          <a:xfrm>
            <a:off x="2895600" y="5943600"/>
            <a:ext cx="3581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Hours of TV time per week</a:t>
            </a:r>
          </a:p>
        </p:txBody>
      </p:sp>
      <p:sp>
        <p:nvSpPr>
          <p:cNvPr id="26640" name="Line 16"/>
          <p:cNvSpPr>
            <a:spLocks noChangeShapeType="1"/>
          </p:cNvSpPr>
          <p:nvPr/>
        </p:nvSpPr>
        <p:spPr bwMode="auto">
          <a:xfrm>
            <a:off x="2438400" y="3200400"/>
            <a:ext cx="0" cy="2362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41" name="Text Box 17"/>
          <p:cNvSpPr txBox="1">
            <a:spLocks noChangeArrowheads="1"/>
          </p:cNvSpPr>
          <p:nvPr/>
        </p:nvSpPr>
        <p:spPr bwMode="auto">
          <a:xfrm>
            <a:off x="2209800" y="5638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3</a:t>
            </a:r>
          </a:p>
        </p:txBody>
      </p:sp>
      <p:sp>
        <p:nvSpPr>
          <p:cNvPr id="26642" name="Line 18"/>
          <p:cNvSpPr>
            <a:spLocks noChangeShapeType="1"/>
          </p:cNvSpPr>
          <p:nvPr/>
        </p:nvSpPr>
        <p:spPr bwMode="auto">
          <a:xfrm>
            <a:off x="5029200" y="4724400"/>
            <a:ext cx="0" cy="838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6643" name="Text Box 19"/>
          <p:cNvSpPr txBox="1">
            <a:spLocks noChangeArrowheads="1"/>
          </p:cNvSpPr>
          <p:nvPr/>
        </p:nvSpPr>
        <p:spPr bwMode="auto">
          <a:xfrm>
            <a:off x="4876800" y="5562600"/>
            <a:ext cx="1066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20</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31</a:t>
            </a:fld>
            <a:endParaRPr lang="en-US" altLang="en-US"/>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a:ln/>
        </p:spPr>
        <p:txBody>
          <a:bodyPr/>
          <a:lstStyle/>
          <a:p>
            <a:r>
              <a:rPr lang="en-US" altLang="en-US" sz="4000"/>
              <a:t>Principle of Diminishing Returns </a:t>
            </a:r>
          </a:p>
        </p:txBody>
      </p:sp>
      <p:sp>
        <p:nvSpPr>
          <p:cNvPr id="27651" name="Rectangle 3"/>
          <p:cNvSpPr>
            <a:spLocks noGrp="1" noChangeArrowheads="1"/>
          </p:cNvSpPr>
          <p:nvPr>
            <p:ph idx="1"/>
          </p:nvPr>
        </p:nvSpPr>
        <p:spPr/>
        <p:txBody>
          <a:bodyPr>
            <a:normAutofit/>
          </a:bodyPr>
          <a:lstStyle/>
          <a:p>
            <a:r>
              <a:rPr lang="en-US" altLang="en-US" sz="2800"/>
              <a:t>Example:</a:t>
            </a:r>
          </a:p>
          <a:p>
            <a:pPr lvl="1"/>
            <a:r>
              <a:rPr lang="en-US" altLang="en-US" sz="2400"/>
              <a:t>1 copy machine and 1 worker produce 1000 pages.</a:t>
            </a:r>
          </a:p>
          <a:p>
            <a:pPr lvl="1"/>
            <a:r>
              <a:rPr lang="en-US" altLang="en-US" sz="2400"/>
              <a:t>1 copy machine and 2 workers produce how many pages?</a:t>
            </a:r>
          </a:p>
          <a:p>
            <a:pPr lvl="1"/>
            <a:r>
              <a:rPr lang="en-US" altLang="en-US" sz="2400"/>
              <a:t>1 copy machine and 100 workers produce how many pages?</a:t>
            </a:r>
          </a:p>
          <a:p>
            <a:r>
              <a:rPr lang="en-US" altLang="en-US" sz="2800"/>
              <a:t>As we increase the number of workers and hold the number of copy machines constant output per additional worker decreases.</a:t>
            </a:r>
          </a:p>
          <a:p>
            <a:pPr lvl="1"/>
            <a:endParaRPr lang="en-US" altLang="en-US" sz="2400"/>
          </a:p>
        </p:txBody>
      </p:sp>
      <p:sp>
        <p:nvSpPr>
          <p:cNvPr id="5"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32</a:t>
            </a:fld>
            <a:endParaRPr lang="en-US" altLang="en-US"/>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a:ln/>
        </p:spPr>
        <p:txBody>
          <a:bodyPr/>
          <a:lstStyle/>
          <a:p>
            <a:r>
              <a:rPr lang="en-US" altLang="en-US"/>
              <a:t>Production Curve</a:t>
            </a:r>
          </a:p>
        </p:txBody>
      </p:sp>
      <p:sp>
        <p:nvSpPr>
          <p:cNvPr id="28675" name="Rectangle 3"/>
          <p:cNvSpPr>
            <a:spLocks noGrp="1" noChangeArrowheads="1"/>
          </p:cNvSpPr>
          <p:nvPr>
            <p:ph idx="1"/>
          </p:nvPr>
        </p:nvSpPr>
        <p:spPr>
          <a:xfrm>
            <a:off x="457200" y="1524000"/>
            <a:ext cx="8229600" cy="533400"/>
          </a:xfrm>
        </p:spPr>
        <p:txBody>
          <a:bodyPr/>
          <a:lstStyle/>
          <a:p>
            <a:pPr>
              <a:lnSpc>
                <a:spcPct val="90000"/>
              </a:lnSpc>
            </a:pPr>
            <a:r>
              <a:rPr lang="en-US" altLang="en-US"/>
              <a:t>With 1 copy machine</a:t>
            </a:r>
          </a:p>
        </p:txBody>
      </p:sp>
      <p:sp>
        <p:nvSpPr>
          <p:cNvPr id="18" name="Footer Placeholder 4"/>
          <p:cNvSpPr>
            <a:spLocks noGrp="1"/>
          </p:cNvSpPr>
          <p:nvPr>
            <p:ph type="ftr" sz="quarter" idx="11"/>
          </p:nvPr>
        </p:nvSpPr>
        <p:spPr/>
        <p:txBody>
          <a:bodyPr/>
          <a:lstStyle/>
          <a:p>
            <a:r>
              <a:rPr lang="en-US" altLang="en-US"/>
              <a:t>Basics</a:t>
            </a:r>
          </a:p>
        </p:txBody>
      </p:sp>
      <p:sp>
        <p:nvSpPr>
          <p:cNvPr id="28676" name="Line 4"/>
          <p:cNvSpPr>
            <a:spLocks noChangeShapeType="1"/>
          </p:cNvSpPr>
          <p:nvPr/>
        </p:nvSpPr>
        <p:spPr bwMode="auto">
          <a:xfrm flipV="1">
            <a:off x="1447800" y="2514600"/>
            <a:ext cx="0" cy="2743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77" name="Line 5"/>
          <p:cNvSpPr>
            <a:spLocks noChangeShapeType="1"/>
          </p:cNvSpPr>
          <p:nvPr/>
        </p:nvSpPr>
        <p:spPr bwMode="auto">
          <a:xfrm>
            <a:off x="1447800" y="5257800"/>
            <a:ext cx="46482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78" name="Arc 6"/>
          <p:cNvSpPr>
            <a:spLocks/>
          </p:cNvSpPr>
          <p:nvPr/>
        </p:nvSpPr>
        <p:spPr bwMode="auto">
          <a:xfrm rot="10800000" flipV="1">
            <a:off x="1447800" y="3124200"/>
            <a:ext cx="4419600" cy="21336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8679" name="Text Box 7"/>
          <p:cNvSpPr txBox="1">
            <a:spLocks noChangeArrowheads="1"/>
          </p:cNvSpPr>
          <p:nvPr/>
        </p:nvSpPr>
        <p:spPr bwMode="auto">
          <a:xfrm>
            <a:off x="5486400" y="5257800"/>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Number of workers</a:t>
            </a:r>
          </a:p>
        </p:txBody>
      </p:sp>
      <p:sp>
        <p:nvSpPr>
          <p:cNvPr id="28680" name="Text Box 8"/>
          <p:cNvSpPr txBox="1">
            <a:spLocks noChangeArrowheads="1"/>
          </p:cNvSpPr>
          <p:nvPr/>
        </p:nvSpPr>
        <p:spPr bwMode="auto">
          <a:xfrm rot="16200000">
            <a:off x="-235743" y="2826543"/>
            <a:ext cx="1905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Pages produced</a:t>
            </a:r>
          </a:p>
        </p:txBody>
      </p:sp>
      <p:sp>
        <p:nvSpPr>
          <p:cNvPr id="28681" name="Line 9"/>
          <p:cNvSpPr>
            <a:spLocks noChangeShapeType="1"/>
          </p:cNvSpPr>
          <p:nvPr/>
        </p:nvSpPr>
        <p:spPr bwMode="auto">
          <a:xfrm flipV="1">
            <a:off x="2057400" y="4191000"/>
            <a:ext cx="0" cy="1066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2" name="Line 10"/>
          <p:cNvSpPr>
            <a:spLocks noChangeShapeType="1"/>
          </p:cNvSpPr>
          <p:nvPr/>
        </p:nvSpPr>
        <p:spPr bwMode="auto">
          <a:xfrm flipH="1">
            <a:off x="1447800" y="4191000"/>
            <a:ext cx="6096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3" name="Text Box 11"/>
          <p:cNvSpPr txBox="1">
            <a:spLocks noChangeArrowheads="1"/>
          </p:cNvSpPr>
          <p:nvPr/>
        </p:nvSpPr>
        <p:spPr bwMode="auto">
          <a:xfrm>
            <a:off x="1828800" y="52578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a:t>
            </a:r>
          </a:p>
        </p:txBody>
      </p:sp>
      <p:sp>
        <p:nvSpPr>
          <p:cNvPr id="28684" name="Text Box 12"/>
          <p:cNvSpPr txBox="1">
            <a:spLocks noChangeArrowheads="1"/>
          </p:cNvSpPr>
          <p:nvPr/>
        </p:nvSpPr>
        <p:spPr bwMode="auto">
          <a:xfrm>
            <a:off x="762000" y="41910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1000</a:t>
            </a:r>
          </a:p>
        </p:txBody>
      </p:sp>
      <p:sp>
        <p:nvSpPr>
          <p:cNvPr id="28685" name="Line 13"/>
          <p:cNvSpPr>
            <a:spLocks noChangeShapeType="1"/>
          </p:cNvSpPr>
          <p:nvPr/>
        </p:nvSpPr>
        <p:spPr bwMode="auto">
          <a:xfrm flipV="1">
            <a:off x="2667000" y="3810000"/>
            <a:ext cx="0" cy="1447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6" name="Line 14"/>
          <p:cNvSpPr>
            <a:spLocks noChangeShapeType="1"/>
          </p:cNvSpPr>
          <p:nvPr/>
        </p:nvSpPr>
        <p:spPr bwMode="auto">
          <a:xfrm flipH="1">
            <a:off x="1447800" y="3733800"/>
            <a:ext cx="12192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8687" name="Text Box 15"/>
          <p:cNvSpPr txBox="1">
            <a:spLocks noChangeArrowheads="1"/>
          </p:cNvSpPr>
          <p:nvPr/>
        </p:nvSpPr>
        <p:spPr bwMode="auto">
          <a:xfrm>
            <a:off x="2514600" y="52578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2</a:t>
            </a:r>
          </a:p>
        </p:txBody>
      </p:sp>
      <p:sp>
        <p:nvSpPr>
          <p:cNvPr id="28688" name="Text Box 16"/>
          <p:cNvSpPr txBox="1">
            <a:spLocks noChangeArrowheads="1"/>
          </p:cNvSpPr>
          <p:nvPr/>
        </p:nvSpPr>
        <p:spPr bwMode="auto">
          <a:xfrm>
            <a:off x="762000" y="35052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1800</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33</a:t>
            </a:fld>
            <a:endParaRPr lang="en-US" altLang="en-US"/>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a:ln/>
        </p:spPr>
        <p:txBody>
          <a:bodyPr/>
          <a:lstStyle/>
          <a:p>
            <a:r>
              <a:rPr lang="en-US" altLang="en-US"/>
              <a:t>Marginal Product of Labor</a:t>
            </a:r>
          </a:p>
        </p:txBody>
      </p:sp>
      <p:sp>
        <p:nvSpPr>
          <p:cNvPr id="29699" name="Rectangle 3"/>
          <p:cNvSpPr>
            <a:spLocks noGrp="1" noChangeArrowheads="1"/>
          </p:cNvSpPr>
          <p:nvPr>
            <p:ph idx="1"/>
          </p:nvPr>
        </p:nvSpPr>
        <p:spPr>
          <a:xfrm>
            <a:off x="457200" y="1524000"/>
            <a:ext cx="8229600" cy="762000"/>
          </a:xfrm>
        </p:spPr>
        <p:txBody>
          <a:bodyPr/>
          <a:lstStyle/>
          <a:p>
            <a:r>
              <a:rPr lang="en-US" altLang="en-US"/>
              <a:t>With 1 copy machine</a:t>
            </a:r>
          </a:p>
        </p:txBody>
      </p:sp>
      <p:sp>
        <p:nvSpPr>
          <p:cNvPr id="19" name="Footer Placeholder 4"/>
          <p:cNvSpPr>
            <a:spLocks noGrp="1"/>
          </p:cNvSpPr>
          <p:nvPr>
            <p:ph type="ftr" sz="quarter" idx="11"/>
          </p:nvPr>
        </p:nvSpPr>
        <p:spPr/>
        <p:txBody>
          <a:bodyPr/>
          <a:lstStyle/>
          <a:p>
            <a:r>
              <a:rPr lang="en-US" altLang="en-US"/>
              <a:t>Basics</a:t>
            </a:r>
          </a:p>
        </p:txBody>
      </p:sp>
      <p:sp>
        <p:nvSpPr>
          <p:cNvPr id="29700" name="Line 4"/>
          <p:cNvSpPr>
            <a:spLocks noChangeShapeType="1"/>
          </p:cNvSpPr>
          <p:nvPr/>
        </p:nvSpPr>
        <p:spPr bwMode="auto">
          <a:xfrm flipV="1">
            <a:off x="1447800" y="2514600"/>
            <a:ext cx="1588" cy="27432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1" name="Line 5"/>
          <p:cNvSpPr>
            <a:spLocks noChangeShapeType="1"/>
          </p:cNvSpPr>
          <p:nvPr/>
        </p:nvSpPr>
        <p:spPr bwMode="auto">
          <a:xfrm>
            <a:off x="1447800" y="5638800"/>
            <a:ext cx="4648200" cy="1588"/>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2" name="Arc 6"/>
          <p:cNvSpPr>
            <a:spLocks/>
          </p:cNvSpPr>
          <p:nvPr/>
        </p:nvSpPr>
        <p:spPr bwMode="auto">
          <a:xfrm rot="4659430" flipV="1">
            <a:off x="1008856" y="2953544"/>
            <a:ext cx="3160713" cy="1520825"/>
          </a:xfrm>
          <a:custGeom>
            <a:avLst/>
            <a:gdLst>
              <a:gd name="G0" fmla="+- 0 0 0"/>
              <a:gd name="G1" fmla="+- 21550 0 0"/>
              <a:gd name="G2" fmla="+- 21600 0 0"/>
              <a:gd name="T0" fmla="*/ 1469 w 21362"/>
              <a:gd name="T1" fmla="*/ 0 h 21550"/>
              <a:gd name="T2" fmla="*/ 21362 w 21362"/>
              <a:gd name="T3" fmla="*/ 18350 h 21550"/>
              <a:gd name="T4" fmla="*/ 0 w 21362"/>
              <a:gd name="T5" fmla="*/ 21550 h 21550"/>
            </a:gdLst>
            <a:ahLst/>
            <a:cxnLst>
              <a:cxn ang="0">
                <a:pos x="T0" y="T1"/>
              </a:cxn>
              <a:cxn ang="0">
                <a:pos x="T2" y="T3"/>
              </a:cxn>
              <a:cxn ang="0">
                <a:pos x="T4" y="T5"/>
              </a:cxn>
            </a:cxnLst>
            <a:rect l="0" t="0" r="r" b="b"/>
            <a:pathLst>
              <a:path w="21362" h="21550" fill="none" extrusionOk="0">
                <a:moveTo>
                  <a:pt x="1468" y="0"/>
                </a:moveTo>
                <a:cubicBezTo>
                  <a:pt x="11584" y="689"/>
                  <a:pt x="19859" y="8322"/>
                  <a:pt x="21361" y="18350"/>
                </a:cubicBezTo>
              </a:path>
              <a:path w="21362" h="21550" stroke="0" extrusionOk="0">
                <a:moveTo>
                  <a:pt x="1468" y="0"/>
                </a:moveTo>
                <a:cubicBezTo>
                  <a:pt x="11584" y="689"/>
                  <a:pt x="19859" y="8322"/>
                  <a:pt x="21361" y="18350"/>
                </a:cubicBezTo>
                <a:lnTo>
                  <a:pt x="0" y="21550"/>
                </a:lnTo>
                <a:close/>
              </a:path>
            </a:pathLst>
          </a:cu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29703" name="Text Box 7"/>
          <p:cNvSpPr txBox="1">
            <a:spLocks noChangeArrowheads="1"/>
          </p:cNvSpPr>
          <p:nvPr/>
        </p:nvSpPr>
        <p:spPr bwMode="auto">
          <a:xfrm>
            <a:off x="5486400" y="5257800"/>
            <a:ext cx="2895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Number of workers</a:t>
            </a:r>
          </a:p>
        </p:txBody>
      </p:sp>
      <p:sp>
        <p:nvSpPr>
          <p:cNvPr id="29704" name="Text Box 8"/>
          <p:cNvSpPr txBox="1">
            <a:spLocks noChangeArrowheads="1"/>
          </p:cNvSpPr>
          <p:nvPr/>
        </p:nvSpPr>
        <p:spPr bwMode="auto">
          <a:xfrm rot="16200000">
            <a:off x="55563" y="3070225"/>
            <a:ext cx="19050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Pages produced per worker</a:t>
            </a:r>
          </a:p>
        </p:txBody>
      </p:sp>
      <p:sp>
        <p:nvSpPr>
          <p:cNvPr id="29705" name="Line 9"/>
          <p:cNvSpPr>
            <a:spLocks noChangeShapeType="1"/>
          </p:cNvSpPr>
          <p:nvPr/>
        </p:nvSpPr>
        <p:spPr bwMode="auto">
          <a:xfrm flipV="1">
            <a:off x="2286000" y="4191000"/>
            <a:ext cx="1588" cy="1066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6" name="Line 10"/>
          <p:cNvSpPr>
            <a:spLocks noChangeShapeType="1"/>
          </p:cNvSpPr>
          <p:nvPr/>
        </p:nvSpPr>
        <p:spPr bwMode="auto">
          <a:xfrm flipH="1">
            <a:off x="1447800" y="4191000"/>
            <a:ext cx="838200" cy="1588"/>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07" name="Text Box 11"/>
          <p:cNvSpPr txBox="1">
            <a:spLocks noChangeArrowheads="1"/>
          </p:cNvSpPr>
          <p:nvPr/>
        </p:nvSpPr>
        <p:spPr bwMode="auto">
          <a:xfrm>
            <a:off x="2133600" y="52578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a:t>
            </a:r>
          </a:p>
        </p:txBody>
      </p:sp>
      <p:sp>
        <p:nvSpPr>
          <p:cNvPr id="29708" name="Text Box 12"/>
          <p:cNvSpPr txBox="1">
            <a:spLocks noChangeArrowheads="1"/>
          </p:cNvSpPr>
          <p:nvPr/>
        </p:nvSpPr>
        <p:spPr bwMode="auto">
          <a:xfrm>
            <a:off x="762000" y="41910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1000</a:t>
            </a:r>
          </a:p>
        </p:txBody>
      </p:sp>
      <p:sp>
        <p:nvSpPr>
          <p:cNvPr id="29709" name="Line 13"/>
          <p:cNvSpPr>
            <a:spLocks noChangeShapeType="1"/>
          </p:cNvSpPr>
          <p:nvPr/>
        </p:nvSpPr>
        <p:spPr bwMode="auto">
          <a:xfrm flipV="1">
            <a:off x="3200400" y="5105400"/>
            <a:ext cx="0" cy="1524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0" name="Line 14"/>
          <p:cNvSpPr>
            <a:spLocks noChangeShapeType="1"/>
          </p:cNvSpPr>
          <p:nvPr/>
        </p:nvSpPr>
        <p:spPr bwMode="auto">
          <a:xfrm flipH="1">
            <a:off x="1447800" y="5103813"/>
            <a:ext cx="1676400" cy="1587"/>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9711" name="Text Box 15"/>
          <p:cNvSpPr txBox="1">
            <a:spLocks noChangeArrowheads="1"/>
          </p:cNvSpPr>
          <p:nvPr/>
        </p:nvSpPr>
        <p:spPr bwMode="auto">
          <a:xfrm>
            <a:off x="3124200" y="52578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2</a:t>
            </a:r>
          </a:p>
        </p:txBody>
      </p:sp>
      <p:sp>
        <p:nvSpPr>
          <p:cNvPr id="29712" name="Text Box 16"/>
          <p:cNvSpPr txBox="1">
            <a:spLocks noChangeArrowheads="1"/>
          </p:cNvSpPr>
          <p:nvPr/>
        </p:nvSpPr>
        <p:spPr bwMode="auto">
          <a:xfrm>
            <a:off x="838200" y="48768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800</a:t>
            </a:r>
          </a:p>
        </p:txBody>
      </p:sp>
      <p:sp>
        <p:nvSpPr>
          <p:cNvPr id="29713" name="Line 17"/>
          <p:cNvSpPr>
            <a:spLocks noChangeShapeType="1"/>
          </p:cNvSpPr>
          <p:nvPr/>
        </p:nvSpPr>
        <p:spPr bwMode="auto">
          <a:xfrm>
            <a:off x="1447800" y="5334000"/>
            <a:ext cx="0" cy="228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34</a:t>
            </a:fld>
            <a:endParaRPr lang="en-US" altLang="en-US"/>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a:ln/>
        </p:spPr>
        <p:txBody>
          <a:bodyPr/>
          <a:lstStyle/>
          <a:p>
            <a:r>
              <a:rPr lang="en-US" altLang="en-US"/>
              <a:t>The Short Run</a:t>
            </a:r>
          </a:p>
        </p:txBody>
      </p:sp>
      <p:sp>
        <p:nvSpPr>
          <p:cNvPr id="30723" name="Rectangle 3"/>
          <p:cNvSpPr>
            <a:spLocks noGrp="1" noChangeArrowheads="1"/>
          </p:cNvSpPr>
          <p:nvPr>
            <p:ph idx="1"/>
          </p:nvPr>
        </p:nvSpPr>
        <p:spPr/>
        <p:txBody>
          <a:bodyPr/>
          <a:lstStyle/>
          <a:p>
            <a:r>
              <a:rPr lang="en-US" altLang="en-US"/>
              <a:t>Is the time period over which one or more variable are fixed (wages, factors of production etc.)</a:t>
            </a:r>
          </a:p>
          <a:p>
            <a:r>
              <a:rPr lang="en-US" altLang="en-US"/>
              <a:t>In the long run most variables are flexible.</a:t>
            </a:r>
          </a:p>
          <a:p>
            <a:pPr lvl="1"/>
            <a:r>
              <a:rPr lang="en-US" altLang="en-US"/>
              <a:t>In the long run, more photo copy machines would be acquired and we would not see diminishing returns to labor. Since firms can duplicate or replicate production facilities.</a:t>
            </a:r>
          </a:p>
        </p:txBody>
      </p:sp>
      <p:sp>
        <p:nvSpPr>
          <p:cNvPr id="5"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35</a:t>
            </a:fld>
            <a:endParaRPr lang="en-US" altLang="en-US"/>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ln/>
        </p:spPr>
        <p:txBody>
          <a:bodyPr/>
          <a:lstStyle/>
          <a:p>
            <a:r>
              <a:rPr lang="en-US" altLang="en-US" sz="4000"/>
              <a:t>Spillover Principle - Externalities</a:t>
            </a:r>
          </a:p>
        </p:txBody>
      </p:sp>
      <p:sp>
        <p:nvSpPr>
          <p:cNvPr id="31747" name="Rectangle 3"/>
          <p:cNvSpPr>
            <a:spLocks noGrp="1" noChangeArrowheads="1"/>
          </p:cNvSpPr>
          <p:nvPr>
            <p:ph idx="1"/>
          </p:nvPr>
        </p:nvSpPr>
        <p:spPr/>
        <p:txBody>
          <a:bodyPr>
            <a:normAutofit/>
          </a:bodyPr>
          <a:lstStyle/>
          <a:p>
            <a:r>
              <a:rPr lang="en-US" altLang="en-US" sz="2800"/>
              <a:t>A cost of benefit by people who are external to the decision about how much of a good to produce or consume (externalities).</a:t>
            </a:r>
          </a:p>
          <a:p>
            <a:pPr lvl="1"/>
            <a:r>
              <a:rPr lang="en-US" altLang="en-US" sz="2400"/>
              <a:t>Pollution</a:t>
            </a:r>
          </a:p>
          <a:p>
            <a:pPr lvl="1"/>
            <a:r>
              <a:rPr lang="en-US" altLang="en-US" sz="2400"/>
              <a:t>Secondhand smoke</a:t>
            </a:r>
          </a:p>
          <a:p>
            <a:pPr lvl="1"/>
            <a:r>
              <a:rPr lang="en-US" altLang="en-US" sz="2400"/>
              <a:t>Scientific discovery</a:t>
            </a:r>
          </a:p>
          <a:p>
            <a:r>
              <a:rPr lang="en-US" altLang="en-US" sz="2800"/>
              <a:t>Unregulated markets often make decisions disregarding externalities. Gov’t intervention can help in such cases.</a:t>
            </a:r>
          </a:p>
          <a:p>
            <a:endParaRPr lang="en-US" altLang="en-US" sz="2800"/>
          </a:p>
        </p:txBody>
      </p:sp>
      <p:sp>
        <p:nvSpPr>
          <p:cNvPr id="5"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36</a:t>
            </a:fld>
            <a:endParaRPr lang="en-US" altLang="en-US"/>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ln/>
        </p:spPr>
        <p:txBody>
          <a:bodyPr/>
          <a:lstStyle/>
          <a:p>
            <a:r>
              <a:rPr lang="en-US" altLang="en-US"/>
              <a:t>Consumer Demand</a:t>
            </a:r>
          </a:p>
        </p:txBody>
      </p:sp>
      <p:sp>
        <p:nvSpPr>
          <p:cNvPr id="32771" name="Rectangle 3"/>
          <p:cNvSpPr>
            <a:spLocks noGrp="1" noChangeArrowheads="1"/>
          </p:cNvSpPr>
          <p:nvPr>
            <p:ph idx="1"/>
          </p:nvPr>
        </p:nvSpPr>
        <p:spPr/>
        <p:txBody>
          <a:bodyPr>
            <a:normAutofit/>
          </a:bodyPr>
          <a:lstStyle/>
          <a:p>
            <a:pPr marL="609600" indent="-609600">
              <a:lnSpc>
                <a:spcPct val="90000"/>
              </a:lnSpc>
            </a:pPr>
            <a:r>
              <a:rPr lang="en-US" altLang="en-US" sz="2800"/>
              <a:t>What affects consumer demand?</a:t>
            </a:r>
          </a:p>
          <a:p>
            <a:pPr marL="990600" lvl="1" indent="-533400">
              <a:lnSpc>
                <a:spcPct val="90000"/>
              </a:lnSpc>
              <a:buClr>
                <a:srgbClr val="008000"/>
              </a:buClr>
              <a:buSzPct val="80000"/>
              <a:buFont typeface="Wingdings" pitchFamily="2" charset="2"/>
              <a:buAutoNum type="arabicPeriod"/>
            </a:pPr>
            <a:r>
              <a:rPr lang="en-US" altLang="en-US" sz="2400"/>
              <a:t>Price of the product</a:t>
            </a:r>
          </a:p>
          <a:p>
            <a:pPr marL="990600" lvl="1" indent="-533400">
              <a:lnSpc>
                <a:spcPct val="90000"/>
              </a:lnSpc>
              <a:buClr>
                <a:srgbClr val="008000"/>
              </a:buClr>
              <a:buSzPct val="80000"/>
              <a:buFont typeface="Wingdings" pitchFamily="2" charset="2"/>
              <a:buAutoNum type="arabicPeriod"/>
            </a:pPr>
            <a:r>
              <a:rPr lang="en-US" altLang="en-US" sz="2400"/>
              <a:t>Consumer income</a:t>
            </a:r>
          </a:p>
          <a:p>
            <a:pPr marL="990600" lvl="1" indent="-533400">
              <a:lnSpc>
                <a:spcPct val="90000"/>
              </a:lnSpc>
              <a:buClr>
                <a:srgbClr val="008000"/>
              </a:buClr>
              <a:buSzPct val="80000"/>
              <a:buFont typeface="Wingdings" pitchFamily="2" charset="2"/>
              <a:buAutoNum type="arabicPeriod"/>
            </a:pPr>
            <a:r>
              <a:rPr lang="en-US" altLang="en-US" sz="2400"/>
              <a:t>Price of substitute goods</a:t>
            </a:r>
          </a:p>
          <a:p>
            <a:pPr marL="990600" lvl="1" indent="-533400">
              <a:lnSpc>
                <a:spcPct val="90000"/>
              </a:lnSpc>
              <a:buClr>
                <a:srgbClr val="008000"/>
              </a:buClr>
              <a:buSzPct val="80000"/>
              <a:buFont typeface="Wingdings" pitchFamily="2" charset="2"/>
              <a:buAutoNum type="arabicPeriod"/>
            </a:pPr>
            <a:r>
              <a:rPr lang="en-US" altLang="en-US" sz="2400"/>
              <a:t>Price of complementary goods</a:t>
            </a:r>
          </a:p>
          <a:p>
            <a:pPr marL="990600" lvl="1" indent="-533400">
              <a:lnSpc>
                <a:spcPct val="90000"/>
              </a:lnSpc>
              <a:buClr>
                <a:srgbClr val="008000"/>
              </a:buClr>
              <a:buSzPct val="80000"/>
              <a:buFont typeface="Wingdings" pitchFamily="2" charset="2"/>
              <a:buAutoNum type="arabicPeriod"/>
            </a:pPr>
            <a:r>
              <a:rPr lang="en-US" altLang="en-US" sz="2400"/>
              <a:t>Consumer tastes and advertising</a:t>
            </a:r>
          </a:p>
          <a:p>
            <a:pPr marL="990600" lvl="1" indent="-533400">
              <a:lnSpc>
                <a:spcPct val="90000"/>
              </a:lnSpc>
              <a:buClr>
                <a:srgbClr val="008000"/>
              </a:buClr>
              <a:buSzPct val="80000"/>
              <a:buFont typeface="Wingdings" pitchFamily="2" charset="2"/>
              <a:buAutoNum type="arabicPeriod"/>
            </a:pPr>
            <a:r>
              <a:rPr lang="en-US" altLang="en-US" sz="2400"/>
              <a:t>Consumer expectations about future prices</a:t>
            </a:r>
          </a:p>
          <a:p>
            <a:pPr marL="609600" indent="-609600">
              <a:lnSpc>
                <a:spcPct val="90000"/>
              </a:lnSpc>
            </a:pPr>
            <a:endParaRPr lang="en-US" altLang="en-US" sz="2800"/>
          </a:p>
          <a:p>
            <a:pPr marL="609600" indent="-609600">
              <a:lnSpc>
                <a:spcPct val="90000"/>
              </a:lnSpc>
            </a:pPr>
            <a:r>
              <a:rPr lang="en-US" altLang="en-US" sz="2800"/>
              <a:t>Item 2 to 6 are held constant in the demand schedule.</a:t>
            </a:r>
          </a:p>
        </p:txBody>
      </p:sp>
      <p:sp>
        <p:nvSpPr>
          <p:cNvPr id="5"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37</a:t>
            </a:fld>
            <a:endParaRPr lang="en-US" alt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ln/>
        </p:spPr>
        <p:txBody>
          <a:bodyPr/>
          <a:lstStyle/>
          <a:p>
            <a:r>
              <a:rPr lang="en-US" altLang="en-US"/>
              <a:t>Law of Demand</a:t>
            </a:r>
          </a:p>
        </p:txBody>
      </p:sp>
      <p:sp>
        <p:nvSpPr>
          <p:cNvPr id="33795" name="Rectangle 3"/>
          <p:cNvSpPr>
            <a:spLocks noGrp="1" noChangeArrowheads="1"/>
          </p:cNvSpPr>
          <p:nvPr>
            <p:ph idx="1"/>
          </p:nvPr>
        </p:nvSpPr>
        <p:spPr>
          <a:xfrm>
            <a:off x="457200" y="1524000"/>
            <a:ext cx="8229600" cy="4343400"/>
          </a:xfrm>
        </p:spPr>
        <p:txBody>
          <a:bodyPr/>
          <a:lstStyle/>
          <a:p>
            <a:r>
              <a:rPr lang="en-US" altLang="en-US"/>
              <a:t>Holding 2-6 constant the demand curve is downward sloping. </a:t>
            </a:r>
          </a:p>
          <a:p>
            <a:r>
              <a:rPr lang="en-US" altLang="en-US"/>
              <a:t>That is, as prices increase, demand goes down.</a:t>
            </a:r>
          </a:p>
        </p:txBody>
      </p:sp>
      <p:sp>
        <p:nvSpPr>
          <p:cNvPr id="5"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38</a:t>
            </a:fld>
            <a:endParaRPr lang="en-US" altLang="en-US"/>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noChangeArrowheads="1"/>
          </p:cNvSpPr>
          <p:nvPr>
            <p:ph type="title"/>
          </p:nvPr>
        </p:nvSpPr>
        <p:spPr>
          <a:ln/>
        </p:spPr>
        <p:txBody>
          <a:bodyPr/>
          <a:lstStyle/>
          <a:p>
            <a:r>
              <a:rPr lang="en-US" altLang="en-US"/>
              <a:t>Market Demand</a:t>
            </a:r>
          </a:p>
        </p:txBody>
      </p:sp>
      <p:sp>
        <p:nvSpPr>
          <p:cNvPr id="28" name="Footer Placeholder 4"/>
          <p:cNvSpPr>
            <a:spLocks noGrp="1"/>
          </p:cNvSpPr>
          <p:nvPr>
            <p:ph type="ftr" sz="quarter" idx="11"/>
          </p:nvPr>
        </p:nvSpPr>
        <p:spPr/>
        <p:txBody>
          <a:bodyPr/>
          <a:lstStyle/>
          <a:p>
            <a:r>
              <a:rPr lang="en-US" altLang="en-US"/>
              <a:t>Basics</a:t>
            </a:r>
          </a:p>
        </p:txBody>
      </p:sp>
      <p:sp>
        <p:nvSpPr>
          <p:cNvPr id="37892" name="Line 4"/>
          <p:cNvSpPr>
            <a:spLocks noChangeShapeType="1"/>
          </p:cNvSpPr>
          <p:nvPr/>
        </p:nvSpPr>
        <p:spPr bwMode="auto">
          <a:xfrm>
            <a:off x="1295400" y="3733800"/>
            <a:ext cx="54864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3" name="Line 5"/>
          <p:cNvSpPr>
            <a:spLocks noChangeShapeType="1"/>
          </p:cNvSpPr>
          <p:nvPr/>
        </p:nvSpPr>
        <p:spPr bwMode="auto">
          <a:xfrm flipV="1">
            <a:off x="1295400" y="3122613"/>
            <a:ext cx="0" cy="2590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4" name="Line 6"/>
          <p:cNvSpPr>
            <a:spLocks noChangeShapeType="1"/>
          </p:cNvSpPr>
          <p:nvPr/>
        </p:nvSpPr>
        <p:spPr bwMode="auto">
          <a:xfrm>
            <a:off x="1295400" y="5713413"/>
            <a:ext cx="1828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5" name="Line 7"/>
          <p:cNvSpPr>
            <a:spLocks noChangeShapeType="1"/>
          </p:cNvSpPr>
          <p:nvPr/>
        </p:nvSpPr>
        <p:spPr bwMode="auto">
          <a:xfrm>
            <a:off x="1524000" y="3351213"/>
            <a:ext cx="838200" cy="2133600"/>
          </a:xfrm>
          <a:prstGeom prst="line">
            <a:avLst/>
          </a:prstGeom>
          <a:noFill/>
          <a:ln w="2857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6" name="Text Box 8"/>
          <p:cNvSpPr txBox="1">
            <a:spLocks noChangeArrowheads="1"/>
          </p:cNvSpPr>
          <p:nvPr/>
        </p:nvSpPr>
        <p:spPr bwMode="auto">
          <a:xfrm>
            <a:off x="0" y="3048000"/>
            <a:ext cx="1219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Price per pizza in $</a:t>
            </a:r>
          </a:p>
        </p:txBody>
      </p:sp>
      <p:sp>
        <p:nvSpPr>
          <p:cNvPr id="37897" name="Text Box 9"/>
          <p:cNvSpPr txBox="1">
            <a:spLocks noChangeArrowheads="1"/>
          </p:cNvSpPr>
          <p:nvPr/>
        </p:nvSpPr>
        <p:spPr bwMode="auto">
          <a:xfrm>
            <a:off x="1447800" y="5729288"/>
            <a:ext cx="2514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Pizzas per month</a:t>
            </a:r>
          </a:p>
        </p:txBody>
      </p:sp>
      <p:sp>
        <p:nvSpPr>
          <p:cNvPr id="37898" name="Line 10"/>
          <p:cNvSpPr>
            <a:spLocks noChangeShapeType="1"/>
          </p:cNvSpPr>
          <p:nvPr/>
        </p:nvSpPr>
        <p:spPr bwMode="auto">
          <a:xfrm flipV="1">
            <a:off x="3810000" y="3124200"/>
            <a:ext cx="0" cy="2590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899" name="Line 11"/>
          <p:cNvSpPr>
            <a:spLocks noChangeShapeType="1"/>
          </p:cNvSpPr>
          <p:nvPr/>
        </p:nvSpPr>
        <p:spPr bwMode="auto">
          <a:xfrm>
            <a:off x="3810000" y="5715000"/>
            <a:ext cx="1828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0" name="Line 12"/>
          <p:cNvSpPr>
            <a:spLocks noChangeShapeType="1"/>
          </p:cNvSpPr>
          <p:nvPr/>
        </p:nvSpPr>
        <p:spPr bwMode="auto">
          <a:xfrm>
            <a:off x="3886200" y="3429000"/>
            <a:ext cx="1524000" cy="1981200"/>
          </a:xfrm>
          <a:prstGeom prst="line">
            <a:avLst/>
          </a:prstGeom>
          <a:noFill/>
          <a:ln w="2857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1" name="Text Box 13"/>
          <p:cNvSpPr txBox="1">
            <a:spLocks noChangeArrowheads="1"/>
          </p:cNvSpPr>
          <p:nvPr/>
        </p:nvSpPr>
        <p:spPr bwMode="auto">
          <a:xfrm>
            <a:off x="3810000" y="5729288"/>
            <a:ext cx="2362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Pizzas per month</a:t>
            </a:r>
          </a:p>
        </p:txBody>
      </p:sp>
      <p:sp>
        <p:nvSpPr>
          <p:cNvPr id="37902" name="Line 14"/>
          <p:cNvSpPr>
            <a:spLocks noChangeShapeType="1"/>
          </p:cNvSpPr>
          <p:nvPr/>
        </p:nvSpPr>
        <p:spPr bwMode="auto">
          <a:xfrm>
            <a:off x="6324600" y="5715000"/>
            <a:ext cx="1828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3" name="Line 15"/>
          <p:cNvSpPr>
            <a:spLocks noChangeShapeType="1"/>
          </p:cNvSpPr>
          <p:nvPr/>
        </p:nvSpPr>
        <p:spPr bwMode="auto">
          <a:xfrm>
            <a:off x="6477000" y="3352800"/>
            <a:ext cx="1828800" cy="1905000"/>
          </a:xfrm>
          <a:prstGeom prst="line">
            <a:avLst/>
          </a:prstGeom>
          <a:noFill/>
          <a:ln w="28575">
            <a:solidFill>
              <a:srgbClr val="8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4" name="Text Box 16"/>
          <p:cNvSpPr txBox="1">
            <a:spLocks noChangeArrowheads="1"/>
          </p:cNvSpPr>
          <p:nvPr/>
        </p:nvSpPr>
        <p:spPr bwMode="auto">
          <a:xfrm>
            <a:off x="6324600" y="5729288"/>
            <a:ext cx="2362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Pizzas per month</a:t>
            </a:r>
          </a:p>
        </p:txBody>
      </p:sp>
      <p:sp>
        <p:nvSpPr>
          <p:cNvPr id="37905" name="Line 17"/>
          <p:cNvSpPr>
            <a:spLocks noChangeShapeType="1"/>
          </p:cNvSpPr>
          <p:nvPr/>
        </p:nvSpPr>
        <p:spPr bwMode="auto">
          <a:xfrm flipV="1">
            <a:off x="6324600" y="3124200"/>
            <a:ext cx="0" cy="2590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6" name="Line 18"/>
          <p:cNvSpPr>
            <a:spLocks noChangeShapeType="1"/>
          </p:cNvSpPr>
          <p:nvPr/>
        </p:nvSpPr>
        <p:spPr bwMode="auto">
          <a:xfrm>
            <a:off x="1676400" y="3733800"/>
            <a:ext cx="0" cy="1981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7" name="Line 19"/>
          <p:cNvSpPr>
            <a:spLocks noChangeShapeType="1"/>
          </p:cNvSpPr>
          <p:nvPr/>
        </p:nvSpPr>
        <p:spPr bwMode="auto">
          <a:xfrm>
            <a:off x="4114800" y="3733800"/>
            <a:ext cx="0" cy="1981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8" name="Line 20"/>
          <p:cNvSpPr>
            <a:spLocks noChangeShapeType="1"/>
          </p:cNvSpPr>
          <p:nvPr/>
        </p:nvSpPr>
        <p:spPr bwMode="auto">
          <a:xfrm>
            <a:off x="6858000" y="3733800"/>
            <a:ext cx="0" cy="1981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7909" name="Text Box 21"/>
          <p:cNvSpPr txBox="1">
            <a:spLocks noChangeArrowheads="1"/>
          </p:cNvSpPr>
          <p:nvPr/>
        </p:nvSpPr>
        <p:spPr bwMode="auto">
          <a:xfrm>
            <a:off x="990600" y="36576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8</a:t>
            </a:r>
          </a:p>
        </p:txBody>
      </p:sp>
      <p:sp>
        <p:nvSpPr>
          <p:cNvPr id="37910" name="Text Box 22"/>
          <p:cNvSpPr txBox="1">
            <a:spLocks noChangeArrowheads="1"/>
          </p:cNvSpPr>
          <p:nvPr/>
        </p:nvSpPr>
        <p:spPr bwMode="auto">
          <a:xfrm>
            <a:off x="1752600" y="54102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4</a:t>
            </a:r>
          </a:p>
        </p:txBody>
      </p:sp>
      <p:sp>
        <p:nvSpPr>
          <p:cNvPr id="37911" name="Text Box 23"/>
          <p:cNvSpPr txBox="1">
            <a:spLocks noChangeArrowheads="1"/>
          </p:cNvSpPr>
          <p:nvPr/>
        </p:nvSpPr>
        <p:spPr bwMode="auto">
          <a:xfrm>
            <a:off x="4267200" y="54102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2</a:t>
            </a:r>
          </a:p>
        </p:txBody>
      </p:sp>
      <p:sp>
        <p:nvSpPr>
          <p:cNvPr id="37912" name="Text Box 24"/>
          <p:cNvSpPr txBox="1">
            <a:spLocks noChangeArrowheads="1"/>
          </p:cNvSpPr>
          <p:nvPr/>
        </p:nvSpPr>
        <p:spPr bwMode="auto">
          <a:xfrm>
            <a:off x="7010400" y="54102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6</a:t>
            </a:r>
          </a:p>
        </p:txBody>
      </p:sp>
      <p:sp>
        <p:nvSpPr>
          <p:cNvPr id="37913" name="Text Box 25"/>
          <p:cNvSpPr txBox="1">
            <a:spLocks noChangeArrowheads="1"/>
          </p:cNvSpPr>
          <p:nvPr/>
        </p:nvSpPr>
        <p:spPr bwMode="auto">
          <a:xfrm>
            <a:off x="1447800" y="2743200"/>
            <a:ext cx="1981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John’s demand</a:t>
            </a:r>
          </a:p>
        </p:txBody>
      </p:sp>
      <p:sp>
        <p:nvSpPr>
          <p:cNvPr id="37914" name="Text Box 26"/>
          <p:cNvSpPr txBox="1">
            <a:spLocks noChangeArrowheads="1"/>
          </p:cNvSpPr>
          <p:nvPr/>
        </p:nvSpPr>
        <p:spPr bwMode="auto">
          <a:xfrm>
            <a:off x="4038600" y="2743200"/>
            <a:ext cx="1752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Mary’s demand</a:t>
            </a:r>
          </a:p>
        </p:txBody>
      </p:sp>
      <p:sp>
        <p:nvSpPr>
          <p:cNvPr id="37915" name="Text Box 27"/>
          <p:cNvSpPr txBox="1">
            <a:spLocks noChangeArrowheads="1"/>
          </p:cNvSpPr>
          <p:nvPr/>
        </p:nvSpPr>
        <p:spPr bwMode="auto">
          <a:xfrm>
            <a:off x="6629400" y="2667000"/>
            <a:ext cx="182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Market demand</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39</a:t>
            </a:fld>
            <a:endParaRPr lang="en-US" altLang="en-US"/>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a:ln/>
        </p:spPr>
        <p:txBody>
          <a:bodyPr/>
          <a:lstStyle/>
          <a:p>
            <a:r>
              <a:rPr lang="en-US" altLang="en-US"/>
              <a:t>Factors of Production</a:t>
            </a:r>
          </a:p>
        </p:txBody>
      </p:sp>
      <p:sp>
        <p:nvSpPr>
          <p:cNvPr id="12291" name="Rectangle 3"/>
          <p:cNvSpPr>
            <a:spLocks noGrp="1" noChangeArrowheads="1"/>
          </p:cNvSpPr>
          <p:nvPr>
            <p:ph idx="1"/>
          </p:nvPr>
        </p:nvSpPr>
        <p:spPr/>
        <p:txBody>
          <a:bodyPr/>
          <a:lstStyle/>
          <a:p>
            <a:pPr marL="609600" indent="-609600"/>
            <a:r>
              <a:rPr lang="en-US" altLang="en-US"/>
              <a:t>The resources used for production are called factors of production.</a:t>
            </a:r>
          </a:p>
          <a:p>
            <a:pPr marL="990600" lvl="1" indent="-533400">
              <a:buClr>
                <a:srgbClr val="008000"/>
              </a:buClr>
              <a:buSzPct val="80000"/>
              <a:buFont typeface="Wingdings" pitchFamily="2" charset="2"/>
              <a:buAutoNum type="arabicPeriod"/>
            </a:pPr>
            <a:r>
              <a:rPr lang="en-US" altLang="en-US"/>
              <a:t>Natural resources</a:t>
            </a:r>
          </a:p>
          <a:p>
            <a:pPr marL="990600" lvl="1" indent="-533400">
              <a:buClr>
                <a:srgbClr val="008000"/>
              </a:buClr>
              <a:buSzPct val="80000"/>
              <a:buFont typeface="Wingdings" pitchFamily="2" charset="2"/>
              <a:buAutoNum type="arabicPeriod"/>
            </a:pPr>
            <a:r>
              <a:rPr lang="en-US" altLang="en-US"/>
              <a:t>Labor</a:t>
            </a:r>
          </a:p>
          <a:p>
            <a:pPr marL="990600" lvl="1" indent="-533400">
              <a:buClr>
                <a:srgbClr val="008000"/>
              </a:buClr>
              <a:buSzPct val="80000"/>
              <a:buFont typeface="Wingdings" pitchFamily="2" charset="2"/>
              <a:buAutoNum type="arabicPeriod"/>
            </a:pPr>
            <a:r>
              <a:rPr lang="en-US" altLang="en-US"/>
              <a:t>Physical capital</a:t>
            </a:r>
          </a:p>
          <a:p>
            <a:pPr marL="990600" lvl="1" indent="-533400">
              <a:buClr>
                <a:srgbClr val="008000"/>
              </a:buClr>
              <a:buSzPct val="80000"/>
              <a:buFont typeface="Wingdings" pitchFamily="2" charset="2"/>
              <a:buAutoNum type="arabicPeriod"/>
            </a:pPr>
            <a:r>
              <a:rPr lang="en-US" altLang="en-US"/>
              <a:t>Human capital</a:t>
            </a:r>
          </a:p>
          <a:p>
            <a:pPr marL="990600" lvl="1" indent="-533400">
              <a:buClr>
                <a:srgbClr val="008000"/>
              </a:buClr>
              <a:buSzPct val="80000"/>
              <a:buFont typeface="Wingdings" pitchFamily="2" charset="2"/>
              <a:buAutoNum type="arabicPeriod"/>
            </a:pPr>
            <a:r>
              <a:rPr lang="en-US" altLang="en-US"/>
              <a:t>Entrepreneurship </a:t>
            </a:r>
          </a:p>
        </p:txBody>
      </p:sp>
      <p:sp>
        <p:nvSpPr>
          <p:cNvPr id="5"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4</a:t>
            </a:fld>
            <a:endParaRPr lang="en-US" altLang="en-US"/>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p:nvPr>
        </p:nvSpPr>
        <p:spPr>
          <a:ln/>
        </p:spPr>
        <p:txBody>
          <a:bodyPr/>
          <a:lstStyle/>
          <a:p>
            <a:r>
              <a:rPr lang="en-US" altLang="en-US"/>
              <a:t>When Prices Change</a:t>
            </a:r>
          </a:p>
        </p:txBody>
      </p:sp>
      <p:sp>
        <p:nvSpPr>
          <p:cNvPr id="34819" name="Rectangle 3"/>
          <p:cNvSpPr>
            <a:spLocks noGrp="1" noChangeArrowheads="1"/>
          </p:cNvSpPr>
          <p:nvPr>
            <p:ph idx="1"/>
          </p:nvPr>
        </p:nvSpPr>
        <p:spPr/>
        <p:txBody>
          <a:bodyPr/>
          <a:lstStyle/>
          <a:p>
            <a:r>
              <a:rPr lang="en-US" altLang="en-US"/>
              <a:t>Income effect</a:t>
            </a:r>
          </a:p>
          <a:p>
            <a:r>
              <a:rPr lang="en-US" altLang="en-US"/>
              <a:t>Substitution effect</a:t>
            </a:r>
          </a:p>
        </p:txBody>
      </p:sp>
      <p:sp>
        <p:nvSpPr>
          <p:cNvPr id="5"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40</a:t>
            </a:fld>
            <a:endParaRPr lang="en-US" altLang="en-US"/>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a:ln/>
        </p:spPr>
        <p:txBody>
          <a:bodyPr/>
          <a:lstStyle/>
          <a:p>
            <a:r>
              <a:rPr lang="en-US" altLang="en-US"/>
              <a:t>The Supply Curve</a:t>
            </a:r>
          </a:p>
        </p:txBody>
      </p:sp>
      <p:sp>
        <p:nvSpPr>
          <p:cNvPr id="35843" name="Rectangle 3"/>
          <p:cNvSpPr>
            <a:spLocks noGrp="1" noChangeArrowheads="1"/>
          </p:cNvSpPr>
          <p:nvPr>
            <p:ph idx="1"/>
          </p:nvPr>
        </p:nvSpPr>
        <p:spPr/>
        <p:txBody>
          <a:bodyPr/>
          <a:lstStyle/>
          <a:p>
            <a:pPr marL="609600" indent="-609600"/>
            <a:r>
              <a:rPr lang="en-US" altLang="en-US"/>
              <a:t>Sellers decisions are influenced by</a:t>
            </a:r>
          </a:p>
          <a:p>
            <a:pPr marL="990600" lvl="1" indent="-533400">
              <a:buFont typeface="Wingdings" pitchFamily="2" charset="2"/>
              <a:buAutoNum type="arabicPeriod"/>
            </a:pPr>
            <a:r>
              <a:rPr lang="en-US" altLang="en-US"/>
              <a:t>Price of the product.</a:t>
            </a:r>
          </a:p>
          <a:p>
            <a:pPr marL="990600" lvl="1" indent="-533400">
              <a:buFont typeface="Wingdings" pitchFamily="2" charset="2"/>
              <a:buAutoNum type="arabicPeriod"/>
            </a:pPr>
            <a:r>
              <a:rPr lang="en-US" altLang="en-US"/>
              <a:t>Cost of the inputs used in production (e.g. wages, cost of electricity, etc.).</a:t>
            </a:r>
          </a:p>
          <a:p>
            <a:pPr marL="990600" lvl="1" indent="-533400">
              <a:buFont typeface="Wingdings" pitchFamily="2" charset="2"/>
              <a:buAutoNum type="arabicPeriod"/>
            </a:pPr>
            <a:r>
              <a:rPr lang="en-US" altLang="en-US"/>
              <a:t>State of production technology.</a:t>
            </a:r>
          </a:p>
          <a:p>
            <a:pPr marL="990600" lvl="1" indent="-533400">
              <a:buFont typeface="Wingdings" pitchFamily="2" charset="2"/>
              <a:buAutoNum type="arabicPeriod"/>
            </a:pPr>
            <a:r>
              <a:rPr lang="en-US" altLang="en-US"/>
              <a:t>Number of producers in the market.</a:t>
            </a:r>
          </a:p>
          <a:p>
            <a:pPr marL="990600" lvl="1" indent="-533400">
              <a:buFont typeface="Wingdings" pitchFamily="2" charset="2"/>
              <a:buAutoNum type="arabicPeriod"/>
            </a:pPr>
            <a:r>
              <a:rPr lang="en-US" altLang="en-US"/>
              <a:t>Producer expectation about future prices.</a:t>
            </a:r>
          </a:p>
          <a:p>
            <a:pPr marL="990600" lvl="1" indent="-533400">
              <a:buFont typeface="Wingdings" pitchFamily="2" charset="2"/>
              <a:buAutoNum type="arabicPeriod"/>
            </a:pPr>
            <a:r>
              <a:rPr lang="en-US" altLang="en-US"/>
              <a:t>Taxes or subsidies from the government.</a:t>
            </a:r>
          </a:p>
          <a:p>
            <a:pPr marL="609600" indent="-609600"/>
            <a:endParaRPr lang="en-US" altLang="en-US"/>
          </a:p>
        </p:txBody>
      </p:sp>
      <p:sp>
        <p:nvSpPr>
          <p:cNvPr id="5"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41</a:t>
            </a:fld>
            <a:endParaRPr lang="en-US" altLang="en-US"/>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a:ln/>
        </p:spPr>
        <p:txBody>
          <a:bodyPr/>
          <a:lstStyle/>
          <a:p>
            <a:r>
              <a:rPr lang="en-US" altLang="en-US"/>
              <a:t>Law of Supply</a:t>
            </a:r>
          </a:p>
        </p:txBody>
      </p:sp>
      <p:sp>
        <p:nvSpPr>
          <p:cNvPr id="38915" name="Rectangle 3"/>
          <p:cNvSpPr>
            <a:spLocks noGrp="1" noChangeArrowheads="1"/>
          </p:cNvSpPr>
          <p:nvPr>
            <p:ph idx="1"/>
          </p:nvPr>
        </p:nvSpPr>
        <p:spPr>
          <a:xfrm>
            <a:off x="457200" y="1524000"/>
            <a:ext cx="8229600" cy="1295400"/>
          </a:xfrm>
        </p:spPr>
        <p:txBody>
          <a:bodyPr>
            <a:normAutofit/>
          </a:bodyPr>
          <a:lstStyle/>
          <a:p>
            <a:pPr>
              <a:lnSpc>
                <a:spcPct val="80000"/>
              </a:lnSpc>
            </a:pPr>
            <a:r>
              <a:rPr lang="en-US" altLang="en-US" sz="2800"/>
              <a:t>As prices increase, supply increases.</a:t>
            </a:r>
          </a:p>
          <a:p>
            <a:pPr>
              <a:lnSpc>
                <a:spcPct val="80000"/>
              </a:lnSpc>
            </a:pPr>
            <a:r>
              <a:rPr lang="en-US" altLang="en-US" sz="2800"/>
              <a:t>Upward sloping supply curves.</a:t>
            </a:r>
          </a:p>
          <a:p>
            <a:pPr>
              <a:lnSpc>
                <a:spcPct val="80000"/>
              </a:lnSpc>
            </a:pPr>
            <a:r>
              <a:rPr lang="en-US" altLang="en-US" sz="2800"/>
              <a:t>The marginality principle.</a:t>
            </a:r>
          </a:p>
        </p:txBody>
      </p:sp>
      <p:sp>
        <p:nvSpPr>
          <p:cNvPr id="21" name="Footer Placeholder 4"/>
          <p:cNvSpPr>
            <a:spLocks noGrp="1"/>
          </p:cNvSpPr>
          <p:nvPr>
            <p:ph type="ftr" sz="quarter" idx="11"/>
          </p:nvPr>
        </p:nvSpPr>
        <p:spPr/>
        <p:txBody>
          <a:bodyPr/>
          <a:lstStyle/>
          <a:p>
            <a:r>
              <a:rPr lang="en-US" altLang="en-US"/>
              <a:t>Basics</a:t>
            </a:r>
          </a:p>
        </p:txBody>
      </p:sp>
      <p:sp>
        <p:nvSpPr>
          <p:cNvPr id="38916" name="Line 4"/>
          <p:cNvSpPr>
            <a:spLocks noChangeShapeType="1"/>
          </p:cNvSpPr>
          <p:nvPr/>
        </p:nvSpPr>
        <p:spPr bwMode="auto">
          <a:xfrm flipV="1">
            <a:off x="1524000" y="2819400"/>
            <a:ext cx="0" cy="297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7" name="Line 5"/>
          <p:cNvSpPr>
            <a:spLocks noChangeShapeType="1"/>
          </p:cNvSpPr>
          <p:nvPr/>
        </p:nvSpPr>
        <p:spPr bwMode="auto">
          <a:xfrm>
            <a:off x="1524000" y="5791200"/>
            <a:ext cx="5486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8" name="Line 6"/>
          <p:cNvSpPr>
            <a:spLocks noChangeShapeType="1"/>
          </p:cNvSpPr>
          <p:nvPr/>
        </p:nvSpPr>
        <p:spPr bwMode="auto">
          <a:xfrm>
            <a:off x="1524000" y="3429000"/>
            <a:ext cx="4495800"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19" name="Line 7"/>
          <p:cNvSpPr>
            <a:spLocks noChangeShapeType="1"/>
          </p:cNvSpPr>
          <p:nvPr/>
        </p:nvSpPr>
        <p:spPr bwMode="auto">
          <a:xfrm>
            <a:off x="1524000" y="4038600"/>
            <a:ext cx="4495800" cy="0"/>
          </a:xfrm>
          <a:prstGeom prst="line">
            <a:avLst/>
          </a:prstGeom>
          <a:noFill/>
          <a:ln w="28575">
            <a:solidFill>
              <a:srgbClr val="FFCC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0" name="Line 8"/>
          <p:cNvSpPr>
            <a:spLocks noChangeShapeType="1"/>
          </p:cNvSpPr>
          <p:nvPr/>
        </p:nvSpPr>
        <p:spPr bwMode="auto">
          <a:xfrm flipV="1">
            <a:off x="2362200" y="2971800"/>
            <a:ext cx="3048000" cy="19812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1" name="Text Box 9"/>
          <p:cNvSpPr txBox="1">
            <a:spLocks noChangeArrowheads="1"/>
          </p:cNvSpPr>
          <p:nvPr/>
        </p:nvSpPr>
        <p:spPr bwMode="auto">
          <a:xfrm>
            <a:off x="1066800" y="32146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10</a:t>
            </a:r>
          </a:p>
        </p:txBody>
      </p:sp>
      <p:sp>
        <p:nvSpPr>
          <p:cNvPr id="38922" name="Text Box 10"/>
          <p:cNvSpPr txBox="1">
            <a:spLocks noChangeArrowheads="1"/>
          </p:cNvSpPr>
          <p:nvPr/>
        </p:nvSpPr>
        <p:spPr bwMode="auto">
          <a:xfrm>
            <a:off x="1143000" y="38100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8</a:t>
            </a:r>
          </a:p>
        </p:txBody>
      </p:sp>
      <p:sp>
        <p:nvSpPr>
          <p:cNvPr id="38923" name="Text Box 11"/>
          <p:cNvSpPr txBox="1">
            <a:spLocks noChangeArrowheads="1"/>
          </p:cNvSpPr>
          <p:nvPr/>
        </p:nvSpPr>
        <p:spPr bwMode="auto">
          <a:xfrm rot="16200000">
            <a:off x="-578643" y="3398043"/>
            <a:ext cx="2743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MB or MC in $</a:t>
            </a:r>
          </a:p>
        </p:txBody>
      </p:sp>
      <p:sp>
        <p:nvSpPr>
          <p:cNvPr id="38924" name="Text Box 12"/>
          <p:cNvSpPr txBox="1">
            <a:spLocks noChangeArrowheads="1"/>
          </p:cNvSpPr>
          <p:nvPr/>
        </p:nvSpPr>
        <p:spPr bwMode="auto">
          <a:xfrm>
            <a:off x="5410200" y="2743200"/>
            <a:ext cx="182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Marginal Cost</a:t>
            </a:r>
          </a:p>
        </p:txBody>
      </p:sp>
      <p:sp>
        <p:nvSpPr>
          <p:cNvPr id="38925" name="Line 13"/>
          <p:cNvSpPr>
            <a:spLocks noChangeShapeType="1"/>
          </p:cNvSpPr>
          <p:nvPr/>
        </p:nvSpPr>
        <p:spPr bwMode="auto">
          <a:xfrm>
            <a:off x="3733800" y="4038600"/>
            <a:ext cx="0" cy="1752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6" name="Line 14"/>
          <p:cNvSpPr>
            <a:spLocks noChangeShapeType="1"/>
          </p:cNvSpPr>
          <p:nvPr/>
        </p:nvSpPr>
        <p:spPr bwMode="auto">
          <a:xfrm>
            <a:off x="4724400" y="3429000"/>
            <a:ext cx="0" cy="2362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27" name="Text Box 15"/>
          <p:cNvSpPr txBox="1">
            <a:spLocks noChangeArrowheads="1"/>
          </p:cNvSpPr>
          <p:nvPr/>
        </p:nvSpPr>
        <p:spPr bwMode="auto">
          <a:xfrm>
            <a:off x="3505200" y="57912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300</a:t>
            </a:r>
          </a:p>
        </p:txBody>
      </p:sp>
      <p:sp>
        <p:nvSpPr>
          <p:cNvPr id="38928" name="Text Box 16"/>
          <p:cNvSpPr txBox="1">
            <a:spLocks noChangeArrowheads="1"/>
          </p:cNvSpPr>
          <p:nvPr/>
        </p:nvSpPr>
        <p:spPr bwMode="auto">
          <a:xfrm>
            <a:off x="4495800" y="57912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400</a:t>
            </a:r>
          </a:p>
        </p:txBody>
      </p:sp>
      <p:sp>
        <p:nvSpPr>
          <p:cNvPr id="38929" name="Text Box 17"/>
          <p:cNvSpPr txBox="1">
            <a:spLocks noChangeArrowheads="1"/>
          </p:cNvSpPr>
          <p:nvPr/>
        </p:nvSpPr>
        <p:spPr bwMode="auto">
          <a:xfrm>
            <a:off x="5486400" y="5334000"/>
            <a:ext cx="2286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Pizzas per month</a:t>
            </a:r>
          </a:p>
        </p:txBody>
      </p:sp>
      <p:sp>
        <p:nvSpPr>
          <p:cNvPr id="38930" name="Line 18"/>
          <p:cNvSpPr>
            <a:spLocks noChangeShapeType="1"/>
          </p:cNvSpPr>
          <p:nvPr/>
        </p:nvSpPr>
        <p:spPr bwMode="auto">
          <a:xfrm flipV="1">
            <a:off x="2438400" y="3581400"/>
            <a:ext cx="0" cy="3810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8931" name="Line 19"/>
          <p:cNvSpPr>
            <a:spLocks noChangeShapeType="1"/>
          </p:cNvSpPr>
          <p:nvPr/>
        </p:nvSpPr>
        <p:spPr bwMode="auto">
          <a:xfrm>
            <a:off x="3962400" y="5257800"/>
            <a:ext cx="685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42</a:t>
            </a:fld>
            <a:endParaRPr lang="en-US"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a:ln/>
        </p:spPr>
        <p:txBody>
          <a:bodyPr/>
          <a:lstStyle/>
          <a:p>
            <a:r>
              <a:rPr lang="en-US" altLang="en-US" sz="4000"/>
              <a:t>Supply Curves and Market Supply</a:t>
            </a:r>
          </a:p>
        </p:txBody>
      </p:sp>
      <p:sp>
        <p:nvSpPr>
          <p:cNvPr id="28" name="Footer Placeholder 4"/>
          <p:cNvSpPr>
            <a:spLocks noGrp="1"/>
          </p:cNvSpPr>
          <p:nvPr>
            <p:ph type="ftr" sz="quarter" idx="11"/>
          </p:nvPr>
        </p:nvSpPr>
        <p:spPr/>
        <p:txBody>
          <a:bodyPr/>
          <a:lstStyle/>
          <a:p>
            <a:r>
              <a:rPr lang="en-US" altLang="en-US"/>
              <a:t>Basics</a:t>
            </a:r>
          </a:p>
        </p:txBody>
      </p:sp>
      <p:sp>
        <p:nvSpPr>
          <p:cNvPr id="36868" name="Line 4"/>
          <p:cNvSpPr>
            <a:spLocks noChangeShapeType="1"/>
          </p:cNvSpPr>
          <p:nvPr/>
        </p:nvSpPr>
        <p:spPr bwMode="auto">
          <a:xfrm>
            <a:off x="1295400" y="4724400"/>
            <a:ext cx="54864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69" name="Line 5"/>
          <p:cNvSpPr>
            <a:spLocks noChangeShapeType="1"/>
          </p:cNvSpPr>
          <p:nvPr/>
        </p:nvSpPr>
        <p:spPr bwMode="auto">
          <a:xfrm flipV="1">
            <a:off x="1295400" y="3122613"/>
            <a:ext cx="0" cy="2590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0" name="Line 6"/>
          <p:cNvSpPr>
            <a:spLocks noChangeShapeType="1"/>
          </p:cNvSpPr>
          <p:nvPr/>
        </p:nvSpPr>
        <p:spPr bwMode="auto">
          <a:xfrm>
            <a:off x="1295400" y="5713413"/>
            <a:ext cx="1828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2" name="Text Box 8"/>
          <p:cNvSpPr txBox="1">
            <a:spLocks noChangeArrowheads="1"/>
          </p:cNvSpPr>
          <p:nvPr/>
        </p:nvSpPr>
        <p:spPr bwMode="auto">
          <a:xfrm>
            <a:off x="0" y="3048000"/>
            <a:ext cx="12192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Price per pizza in $</a:t>
            </a:r>
          </a:p>
        </p:txBody>
      </p:sp>
      <p:sp>
        <p:nvSpPr>
          <p:cNvPr id="36873" name="Text Box 9"/>
          <p:cNvSpPr txBox="1">
            <a:spLocks noChangeArrowheads="1"/>
          </p:cNvSpPr>
          <p:nvPr/>
        </p:nvSpPr>
        <p:spPr bwMode="auto">
          <a:xfrm>
            <a:off x="1447800" y="5729288"/>
            <a:ext cx="2514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Pizzas per month</a:t>
            </a:r>
          </a:p>
        </p:txBody>
      </p:sp>
      <p:sp>
        <p:nvSpPr>
          <p:cNvPr id="36874" name="Line 10"/>
          <p:cNvSpPr>
            <a:spLocks noChangeShapeType="1"/>
          </p:cNvSpPr>
          <p:nvPr/>
        </p:nvSpPr>
        <p:spPr bwMode="auto">
          <a:xfrm flipV="1">
            <a:off x="3810000" y="3124200"/>
            <a:ext cx="0" cy="2590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5" name="Line 11"/>
          <p:cNvSpPr>
            <a:spLocks noChangeShapeType="1"/>
          </p:cNvSpPr>
          <p:nvPr/>
        </p:nvSpPr>
        <p:spPr bwMode="auto">
          <a:xfrm>
            <a:off x="3810000" y="5715000"/>
            <a:ext cx="1828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6" name="Line 12"/>
          <p:cNvSpPr>
            <a:spLocks noChangeShapeType="1"/>
          </p:cNvSpPr>
          <p:nvPr/>
        </p:nvSpPr>
        <p:spPr bwMode="auto">
          <a:xfrm flipV="1">
            <a:off x="3962400" y="3429000"/>
            <a:ext cx="838200" cy="1600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77" name="Text Box 13"/>
          <p:cNvSpPr txBox="1">
            <a:spLocks noChangeArrowheads="1"/>
          </p:cNvSpPr>
          <p:nvPr/>
        </p:nvSpPr>
        <p:spPr bwMode="auto">
          <a:xfrm>
            <a:off x="3810000" y="5729288"/>
            <a:ext cx="2362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Pizzas per month</a:t>
            </a:r>
          </a:p>
        </p:txBody>
      </p:sp>
      <p:sp>
        <p:nvSpPr>
          <p:cNvPr id="36878" name="Line 14"/>
          <p:cNvSpPr>
            <a:spLocks noChangeShapeType="1"/>
          </p:cNvSpPr>
          <p:nvPr/>
        </p:nvSpPr>
        <p:spPr bwMode="auto">
          <a:xfrm>
            <a:off x="6324600" y="5715000"/>
            <a:ext cx="18288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0" name="Text Box 16"/>
          <p:cNvSpPr txBox="1">
            <a:spLocks noChangeArrowheads="1"/>
          </p:cNvSpPr>
          <p:nvPr/>
        </p:nvSpPr>
        <p:spPr bwMode="auto">
          <a:xfrm>
            <a:off x="6324600" y="5729288"/>
            <a:ext cx="23622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Pizzas per month</a:t>
            </a:r>
          </a:p>
        </p:txBody>
      </p:sp>
      <p:sp>
        <p:nvSpPr>
          <p:cNvPr id="36881" name="Line 17"/>
          <p:cNvSpPr>
            <a:spLocks noChangeShapeType="1"/>
          </p:cNvSpPr>
          <p:nvPr/>
        </p:nvSpPr>
        <p:spPr bwMode="auto">
          <a:xfrm flipV="1">
            <a:off x="6324600" y="3124200"/>
            <a:ext cx="0" cy="2590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2" name="Line 18"/>
          <p:cNvSpPr>
            <a:spLocks noChangeShapeType="1"/>
          </p:cNvSpPr>
          <p:nvPr/>
        </p:nvSpPr>
        <p:spPr bwMode="auto">
          <a:xfrm>
            <a:off x="1676400" y="4724400"/>
            <a:ext cx="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3" name="Line 19"/>
          <p:cNvSpPr>
            <a:spLocks noChangeShapeType="1"/>
          </p:cNvSpPr>
          <p:nvPr/>
        </p:nvSpPr>
        <p:spPr bwMode="auto">
          <a:xfrm>
            <a:off x="4114800" y="4724400"/>
            <a:ext cx="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4" name="Line 20"/>
          <p:cNvSpPr>
            <a:spLocks noChangeShapeType="1"/>
          </p:cNvSpPr>
          <p:nvPr/>
        </p:nvSpPr>
        <p:spPr bwMode="auto">
          <a:xfrm>
            <a:off x="6858000" y="4724400"/>
            <a:ext cx="0" cy="990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85" name="Text Box 21"/>
          <p:cNvSpPr txBox="1">
            <a:spLocks noChangeArrowheads="1"/>
          </p:cNvSpPr>
          <p:nvPr/>
        </p:nvSpPr>
        <p:spPr bwMode="auto">
          <a:xfrm>
            <a:off x="838200" y="4572000"/>
            <a:ext cx="533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4</a:t>
            </a:r>
          </a:p>
        </p:txBody>
      </p:sp>
      <p:sp>
        <p:nvSpPr>
          <p:cNvPr id="36886" name="Text Box 22"/>
          <p:cNvSpPr txBox="1">
            <a:spLocks noChangeArrowheads="1"/>
          </p:cNvSpPr>
          <p:nvPr/>
        </p:nvSpPr>
        <p:spPr bwMode="auto">
          <a:xfrm>
            <a:off x="1752600" y="5410200"/>
            <a:ext cx="685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100</a:t>
            </a:r>
          </a:p>
        </p:txBody>
      </p:sp>
      <p:sp>
        <p:nvSpPr>
          <p:cNvPr id="36887" name="Text Box 23"/>
          <p:cNvSpPr txBox="1">
            <a:spLocks noChangeArrowheads="1"/>
          </p:cNvSpPr>
          <p:nvPr/>
        </p:nvSpPr>
        <p:spPr bwMode="auto">
          <a:xfrm>
            <a:off x="4267200" y="5410200"/>
            <a:ext cx="609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100</a:t>
            </a:r>
          </a:p>
        </p:txBody>
      </p:sp>
      <p:sp>
        <p:nvSpPr>
          <p:cNvPr id="36888" name="Text Box 24"/>
          <p:cNvSpPr txBox="1">
            <a:spLocks noChangeArrowheads="1"/>
          </p:cNvSpPr>
          <p:nvPr/>
        </p:nvSpPr>
        <p:spPr bwMode="auto">
          <a:xfrm>
            <a:off x="7010400" y="5410200"/>
            <a:ext cx="914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10,000</a:t>
            </a:r>
          </a:p>
        </p:txBody>
      </p:sp>
      <p:sp>
        <p:nvSpPr>
          <p:cNvPr id="36889" name="Text Box 25"/>
          <p:cNvSpPr txBox="1">
            <a:spLocks noChangeArrowheads="1"/>
          </p:cNvSpPr>
          <p:nvPr/>
        </p:nvSpPr>
        <p:spPr bwMode="auto">
          <a:xfrm>
            <a:off x="1447800" y="2743200"/>
            <a:ext cx="1981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Firm 1 supply</a:t>
            </a:r>
          </a:p>
        </p:txBody>
      </p:sp>
      <p:sp>
        <p:nvSpPr>
          <p:cNvPr id="36890" name="Text Box 26"/>
          <p:cNvSpPr txBox="1">
            <a:spLocks noChangeArrowheads="1"/>
          </p:cNvSpPr>
          <p:nvPr/>
        </p:nvSpPr>
        <p:spPr bwMode="auto">
          <a:xfrm>
            <a:off x="3733800" y="2743200"/>
            <a:ext cx="3124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Firm 2 supply ….Firm n</a:t>
            </a:r>
          </a:p>
        </p:txBody>
      </p:sp>
      <p:sp>
        <p:nvSpPr>
          <p:cNvPr id="36891" name="Text Box 27"/>
          <p:cNvSpPr txBox="1">
            <a:spLocks noChangeArrowheads="1"/>
          </p:cNvSpPr>
          <p:nvPr/>
        </p:nvSpPr>
        <p:spPr bwMode="auto">
          <a:xfrm>
            <a:off x="6629400" y="2667000"/>
            <a:ext cx="18288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Market supply</a:t>
            </a:r>
          </a:p>
        </p:txBody>
      </p:sp>
      <p:sp>
        <p:nvSpPr>
          <p:cNvPr id="36892" name="Line 28"/>
          <p:cNvSpPr>
            <a:spLocks noChangeShapeType="1"/>
          </p:cNvSpPr>
          <p:nvPr/>
        </p:nvSpPr>
        <p:spPr bwMode="auto">
          <a:xfrm flipV="1">
            <a:off x="1447800" y="3505200"/>
            <a:ext cx="838200" cy="1600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6893" name="Line 29"/>
          <p:cNvSpPr>
            <a:spLocks noChangeShapeType="1"/>
          </p:cNvSpPr>
          <p:nvPr/>
        </p:nvSpPr>
        <p:spPr bwMode="auto">
          <a:xfrm flipV="1">
            <a:off x="6553200" y="3657600"/>
            <a:ext cx="838200" cy="1600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43</a:t>
            </a:fld>
            <a:endParaRPr lang="en-US" altLang="en-US"/>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a:ln/>
        </p:spPr>
        <p:txBody>
          <a:bodyPr/>
          <a:lstStyle/>
          <a:p>
            <a:r>
              <a:rPr lang="en-US" altLang="en-US"/>
              <a:t>Market Equilibrium</a:t>
            </a:r>
          </a:p>
        </p:txBody>
      </p:sp>
      <p:sp>
        <p:nvSpPr>
          <p:cNvPr id="39939" name="Rectangle 3"/>
          <p:cNvSpPr>
            <a:spLocks noGrp="1" noChangeArrowheads="1"/>
          </p:cNvSpPr>
          <p:nvPr>
            <p:ph idx="1"/>
          </p:nvPr>
        </p:nvSpPr>
        <p:spPr/>
        <p:txBody>
          <a:bodyPr/>
          <a:lstStyle/>
          <a:p>
            <a:r>
              <a:rPr lang="en-US" altLang="en-US"/>
              <a:t>When the quantity of the product supplied equals the quantity of the product demanded, this is called a market equilibrium.</a:t>
            </a:r>
          </a:p>
          <a:p>
            <a:r>
              <a:rPr lang="en-US" altLang="en-US"/>
              <a:t>In equilibrium there is no pressure to change the price.</a:t>
            </a:r>
          </a:p>
        </p:txBody>
      </p:sp>
      <p:sp>
        <p:nvSpPr>
          <p:cNvPr id="5"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44</a:t>
            </a:fld>
            <a:endParaRPr lang="en-US" altLang="en-US"/>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ln/>
        </p:spPr>
        <p:txBody>
          <a:bodyPr/>
          <a:lstStyle/>
          <a:p>
            <a:r>
              <a:rPr lang="en-US" altLang="en-US"/>
              <a:t>Excess Demand</a:t>
            </a:r>
          </a:p>
        </p:txBody>
      </p:sp>
      <p:sp>
        <p:nvSpPr>
          <p:cNvPr id="40963" name="Rectangle 3"/>
          <p:cNvSpPr>
            <a:spLocks noGrp="1" noChangeArrowheads="1"/>
          </p:cNvSpPr>
          <p:nvPr>
            <p:ph idx="1"/>
          </p:nvPr>
        </p:nvSpPr>
        <p:spPr/>
        <p:txBody>
          <a:bodyPr/>
          <a:lstStyle/>
          <a:p>
            <a:r>
              <a:rPr lang="en-US" altLang="en-US"/>
              <a:t>Excess demand causes prices to rise.</a:t>
            </a:r>
          </a:p>
          <a:p>
            <a:r>
              <a:rPr lang="en-US" altLang="en-US"/>
              <a:t>Consumers are willing to buy more than producers are willing to sell.</a:t>
            </a:r>
          </a:p>
          <a:p>
            <a:r>
              <a:rPr lang="en-US" altLang="en-US"/>
              <a:t>Firms will increase the selling price for their limited supply of pizza and</a:t>
            </a:r>
          </a:p>
          <a:p>
            <a:r>
              <a:rPr lang="en-US" altLang="en-US"/>
              <a:t>Anxious consumers will pay the higher price to get one of the rare products.</a:t>
            </a:r>
          </a:p>
        </p:txBody>
      </p:sp>
      <p:sp>
        <p:nvSpPr>
          <p:cNvPr id="5"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45</a:t>
            </a:fld>
            <a:endParaRPr lang="en-US" altLang="en-US"/>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a:ln/>
        </p:spPr>
        <p:txBody>
          <a:bodyPr/>
          <a:lstStyle/>
          <a:p>
            <a:r>
              <a:rPr lang="en-US" altLang="en-US"/>
              <a:t>Price Increase</a:t>
            </a:r>
          </a:p>
        </p:txBody>
      </p:sp>
      <p:sp>
        <p:nvSpPr>
          <p:cNvPr id="41987" name="Rectangle 3"/>
          <p:cNvSpPr>
            <a:spLocks noGrp="1" noChangeArrowheads="1"/>
          </p:cNvSpPr>
          <p:nvPr>
            <p:ph idx="1"/>
          </p:nvPr>
        </p:nvSpPr>
        <p:spPr/>
        <p:txBody>
          <a:bodyPr/>
          <a:lstStyle/>
          <a:p>
            <a:r>
              <a:rPr lang="en-US" altLang="en-US"/>
              <a:t>As prices increase two things will happen,</a:t>
            </a:r>
          </a:p>
          <a:p>
            <a:pPr lvl="1"/>
            <a:r>
              <a:rPr lang="en-US" altLang="en-US"/>
              <a:t>Fewer goods are demanded as the market moves upward on the demand curve.</a:t>
            </a:r>
          </a:p>
          <a:p>
            <a:pPr lvl="1"/>
            <a:r>
              <a:rPr lang="en-US" altLang="en-US"/>
              <a:t>More goods are supplied as the market moves up the supply curve.</a:t>
            </a:r>
          </a:p>
          <a:p>
            <a:pPr lvl="1"/>
            <a:r>
              <a:rPr lang="en-US" altLang="en-US"/>
              <a:t>Hence the gap between quantity demanded and supplied narrows.</a:t>
            </a:r>
          </a:p>
          <a:p>
            <a:pPr lvl="1"/>
            <a:r>
              <a:rPr lang="en-US" altLang="en-US"/>
              <a:t>Price continuous to rise until excess demand is eliminated.</a:t>
            </a:r>
          </a:p>
        </p:txBody>
      </p:sp>
      <p:sp>
        <p:nvSpPr>
          <p:cNvPr id="5"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46</a:t>
            </a:fld>
            <a:endParaRPr lang="en-US" altLang="en-US"/>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a:ln/>
        </p:spPr>
        <p:txBody>
          <a:bodyPr/>
          <a:lstStyle/>
          <a:p>
            <a:r>
              <a:rPr lang="en-US" altLang="en-US"/>
              <a:t>Excess Supply</a:t>
            </a:r>
          </a:p>
        </p:txBody>
      </p:sp>
      <p:sp>
        <p:nvSpPr>
          <p:cNvPr id="43011" name="Rectangle 3"/>
          <p:cNvSpPr>
            <a:spLocks noGrp="1" noChangeArrowheads="1"/>
          </p:cNvSpPr>
          <p:nvPr>
            <p:ph idx="1"/>
          </p:nvPr>
        </p:nvSpPr>
        <p:spPr/>
        <p:txBody>
          <a:bodyPr/>
          <a:lstStyle/>
          <a:p>
            <a:r>
              <a:rPr lang="en-US" altLang="en-US"/>
              <a:t>Excess supply causes prices to drop.</a:t>
            </a:r>
          </a:p>
          <a:p>
            <a:r>
              <a:rPr lang="en-US" altLang="en-US"/>
              <a:t>Producers are willing to sell more than consumers are willing to buy.</a:t>
            </a:r>
          </a:p>
          <a:p>
            <a:r>
              <a:rPr lang="en-US" altLang="en-US"/>
              <a:t>To sell the extra goods firms lower prices.</a:t>
            </a:r>
          </a:p>
          <a:p>
            <a:pPr lvl="1"/>
            <a:r>
              <a:rPr lang="en-US" altLang="en-US"/>
              <a:t>The market moves downward along the demand curve as prices drop.</a:t>
            </a:r>
          </a:p>
          <a:p>
            <a:pPr lvl="1"/>
            <a:r>
              <a:rPr lang="en-US" altLang="en-US"/>
              <a:t>The market moves downward on the supply curve.</a:t>
            </a:r>
          </a:p>
          <a:p>
            <a:endParaRPr lang="en-US" altLang="en-US"/>
          </a:p>
        </p:txBody>
      </p:sp>
      <p:sp>
        <p:nvSpPr>
          <p:cNvPr id="5"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47</a:t>
            </a:fld>
            <a:endParaRPr lang="en-US" altLang="en-US"/>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a:ln/>
        </p:spPr>
        <p:txBody>
          <a:bodyPr/>
          <a:lstStyle/>
          <a:p>
            <a:r>
              <a:rPr lang="en-US" altLang="en-US" sz="4000"/>
              <a:t>Excess Supply and Excess Demand</a:t>
            </a:r>
          </a:p>
        </p:txBody>
      </p:sp>
      <p:sp>
        <p:nvSpPr>
          <p:cNvPr id="23" name="Footer Placeholder 4"/>
          <p:cNvSpPr>
            <a:spLocks noGrp="1"/>
          </p:cNvSpPr>
          <p:nvPr>
            <p:ph type="ftr" sz="quarter" idx="11"/>
          </p:nvPr>
        </p:nvSpPr>
        <p:spPr/>
        <p:txBody>
          <a:bodyPr/>
          <a:lstStyle/>
          <a:p>
            <a:r>
              <a:rPr lang="en-US" altLang="en-US"/>
              <a:t>Basics</a:t>
            </a:r>
          </a:p>
        </p:txBody>
      </p:sp>
      <p:sp>
        <p:nvSpPr>
          <p:cNvPr id="44036" name="Line 4"/>
          <p:cNvSpPr>
            <a:spLocks noChangeShapeType="1"/>
          </p:cNvSpPr>
          <p:nvPr/>
        </p:nvSpPr>
        <p:spPr bwMode="auto">
          <a:xfrm flipV="1">
            <a:off x="1524000" y="2819400"/>
            <a:ext cx="0" cy="29718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7" name="Line 5"/>
          <p:cNvSpPr>
            <a:spLocks noChangeShapeType="1"/>
          </p:cNvSpPr>
          <p:nvPr/>
        </p:nvSpPr>
        <p:spPr bwMode="auto">
          <a:xfrm>
            <a:off x="1524000" y="5791200"/>
            <a:ext cx="5486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39" name="Line 7"/>
          <p:cNvSpPr>
            <a:spLocks noChangeShapeType="1"/>
          </p:cNvSpPr>
          <p:nvPr/>
        </p:nvSpPr>
        <p:spPr bwMode="auto">
          <a:xfrm>
            <a:off x="1905000" y="2895600"/>
            <a:ext cx="3581400" cy="2209800"/>
          </a:xfrm>
          <a:prstGeom prst="line">
            <a:avLst/>
          </a:prstGeom>
          <a:noFill/>
          <a:ln w="28575">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0" name="Line 8"/>
          <p:cNvSpPr>
            <a:spLocks noChangeShapeType="1"/>
          </p:cNvSpPr>
          <p:nvPr/>
        </p:nvSpPr>
        <p:spPr bwMode="auto">
          <a:xfrm flipV="1">
            <a:off x="2362200" y="2971800"/>
            <a:ext cx="3048000" cy="1981200"/>
          </a:xfrm>
          <a:prstGeom prst="line">
            <a:avLst/>
          </a:prstGeom>
          <a:noFill/>
          <a:ln w="28575">
            <a:solidFill>
              <a:schemeClr val="accent2"/>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1" name="Text Box 9"/>
          <p:cNvSpPr txBox="1">
            <a:spLocks noChangeArrowheads="1"/>
          </p:cNvSpPr>
          <p:nvPr/>
        </p:nvSpPr>
        <p:spPr bwMode="auto">
          <a:xfrm>
            <a:off x="1066800" y="3214688"/>
            <a:ext cx="60960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10</a:t>
            </a:r>
          </a:p>
        </p:txBody>
      </p:sp>
      <p:sp>
        <p:nvSpPr>
          <p:cNvPr id="44042" name="Text Box 10"/>
          <p:cNvSpPr txBox="1">
            <a:spLocks noChangeArrowheads="1"/>
          </p:cNvSpPr>
          <p:nvPr/>
        </p:nvSpPr>
        <p:spPr bwMode="auto">
          <a:xfrm>
            <a:off x="1143000" y="38100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8</a:t>
            </a:r>
          </a:p>
        </p:txBody>
      </p:sp>
      <p:sp>
        <p:nvSpPr>
          <p:cNvPr id="44043" name="Line 11"/>
          <p:cNvSpPr>
            <a:spLocks noChangeShapeType="1"/>
          </p:cNvSpPr>
          <p:nvPr/>
        </p:nvSpPr>
        <p:spPr bwMode="auto">
          <a:xfrm>
            <a:off x="3733800" y="4038600"/>
            <a:ext cx="0" cy="17526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4" name="Line 12"/>
          <p:cNvSpPr>
            <a:spLocks noChangeShapeType="1"/>
          </p:cNvSpPr>
          <p:nvPr/>
        </p:nvSpPr>
        <p:spPr bwMode="auto">
          <a:xfrm>
            <a:off x="4724400" y="3429000"/>
            <a:ext cx="0" cy="2362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45" name="Text Box 13"/>
          <p:cNvSpPr txBox="1">
            <a:spLocks noChangeArrowheads="1"/>
          </p:cNvSpPr>
          <p:nvPr/>
        </p:nvSpPr>
        <p:spPr bwMode="auto">
          <a:xfrm>
            <a:off x="3505200" y="57912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30</a:t>
            </a:r>
          </a:p>
        </p:txBody>
      </p:sp>
      <p:sp>
        <p:nvSpPr>
          <p:cNvPr id="44046" name="Text Box 14"/>
          <p:cNvSpPr txBox="1">
            <a:spLocks noChangeArrowheads="1"/>
          </p:cNvSpPr>
          <p:nvPr/>
        </p:nvSpPr>
        <p:spPr bwMode="auto">
          <a:xfrm>
            <a:off x="4495800" y="5791200"/>
            <a:ext cx="838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50</a:t>
            </a:r>
          </a:p>
        </p:txBody>
      </p:sp>
      <p:sp>
        <p:nvSpPr>
          <p:cNvPr id="44047" name="Text Box 15"/>
          <p:cNvSpPr txBox="1">
            <a:spLocks noChangeArrowheads="1"/>
          </p:cNvSpPr>
          <p:nvPr/>
        </p:nvSpPr>
        <p:spPr bwMode="auto">
          <a:xfrm>
            <a:off x="5486400" y="5334000"/>
            <a:ext cx="2286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Pizzas per month</a:t>
            </a:r>
          </a:p>
        </p:txBody>
      </p:sp>
      <p:sp>
        <p:nvSpPr>
          <p:cNvPr id="44050" name="Line 18"/>
          <p:cNvSpPr>
            <a:spLocks noChangeShapeType="1"/>
          </p:cNvSpPr>
          <p:nvPr/>
        </p:nvSpPr>
        <p:spPr bwMode="auto">
          <a:xfrm flipH="1">
            <a:off x="1524000" y="4038600"/>
            <a:ext cx="22098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1" name="Line 19"/>
          <p:cNvSpPr>
            <a:spLocks noChangeShapeType="1"/>
          </p:cNvSpPr>
          <p:nvPr/>
        </p:nvSpPr>
        <p:spPr bwMode="auto">
          <a:xfrm>
            <a:off x="3124200" y="4495800"/>
            <a:ext cx="12192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2" name="Line 20"/>
          <p:cNvSpPr>
            <a:spLocks noChangeShapeType="1"/>
          </p:cNvSpPr>
          <p:nvPr/>
        </p:nvSpPr>
        <p:spPr bwMode="auto">
          <a:xfrm>
            <a:off x="3124200" y="3429000"/>
            <a:ext cx="1219200"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3" name="Line 21"/>
          <p:cNvSpPr>
            <a:spLocks noChangeShapeType="1"/>
          </p:cNvSpPr>
          <p:nvPr/>
        </p:nvSpPr>
        <p:spPr bwMode="auto">
          <a:xfrm>
            <a:off x="2667000" y="3429000"/>
            <a:ext cx="0" cy="2362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054" name="Text Box 22"/>
          <p:cNvSpPr txBox="1">
            <a:spLocks noChangeArrowheads="1"/>
          </p:cNvSpPr>
          <p:nvPr/>
        </p:nvSpPr>
        <p:spPr bwMode="auto">
          <a:xfrm>
            <a:off x="2514600" y="5791200"/>
            <a:ext cx="4572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15</a:t>
            </a:r>
          </a:p>
        </p:txBody>
      </p:sp>
      <p:sp>
        <p:nvSpPr>
          <p:cNvPr id="44055" name="Text Box 23"/>
          <p:cNvSpPr txBox="1">
            <a:spLocks noChangeArrowheads="1"/>
          </p:cNvSpPr>
          <p:nvPr/>
        </p:nvSpPr>
        <p:spPr bwMode="auto">
          <a:xfrm>
            <a:off x="1143000" y="4419600"/>
            <a:ext cx="3810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6</a:t>
            </a:r>
          </a:p>
        </p:txBody>
      </p:sp>
      <p:sp>
        <p:nvSpPr>
          <p:cNvPr id="44056" name="Text Box 24"/>
          <p:cNvSpPr txBox="1">
            <a:spLocks noChangeArrowheads="1"/>
          </p:cNvSpPr>
          <p:nvPr/>
        </p:nvSpPr>
        <p:spPr bwMode="auto">
          <a:xfrm>
            <a:off x="2590800" y="2590800"/>
            <a:ext cx="21336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Excess supply at p=10</a:t>
            </a:r>
          </a:p>
        </p:txBody>
      </p:sp>
      <p:sp>
        <p:nvSpPr>
          <p:cNvPr id="44057" name="Text Box 25"/>
          <p:cNvSpPr txBox="1">
            <a:spLocks noChangeArrowheads="1"/>
          </p:cNvSpPr>
          <p:nvPr/>
        </p:nvSpPr>
        <p:spPr bwMode="auto">
          <a:xfrm>
            <a:off x="2895600" y="4692650"/>
            <a:ext cx="1828800" cy="641350"/>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Excess demand at p=6</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48</a:t>
            </a:fld>
            <a:endParaRPr lang="en-US" altLang="en-US"/>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ln/>
        </p:spPr>
        <p:txBody>
          <a:bodyPr/>
          <a:lstStyle/>
          <a:p>
            <a:r>
              <a:rPr lang="en-US" altLang="en-US" sz="4000"/>
              <a:t>Market Effects of Demand Changes</a:t>
            </a:r>
          </a:p>
        </p:txBody>
      </p:sp>
      <p:sp>
        <p:nvSpPr>
          <p:cNvPr id="45059" name="Rectangle 3"/>
          <p:cNvSpPr>
            <a:spLocks noGrp="1" noChangeArrowheads="1"/>
          </p:cNvSpPr>
          <p:nvPr>
            <p:ph idx="1"/>
          </p:nvPr>
        </p:nvSpPr>
        <p:spPr/>
        <p:txBody>
          <a:bodyPr/>
          <a:lstStyle/>
          <a:p>
            <a:pPr>
              <a:lnSpc>
                <a:spcPct val="90000"/>
              </a:lnSpc>
            </a:pPr>
            <a:r>
              <a:rPr lang="en-US" altLang="en-US"/>
              <a:t>What shifts the demand curve to the right?</a:t>
            </a:r>
          </a:p>
          <a:p>
            <a:pPr lvl="1">
              <a:lnSpc>
                <a:spcPct val="90000"/>
              </a:lnSpc>
            </a:pPr>
            <a:r>
              <a:rPr lang="en-US" altLang="en-US"/>
              <a:t>Income increase (given it is a normal good).</a:t>
            </a:r>
          </a:p>
          <a:p>
            <a:pPr lvl="1">
              <a:lnSpc>
                <a:spcPct val="90000"/>
              </a:lnSpc>
            </a:pPr>
            <a:r>
              <a:rPr lang="en-US" altLang="en-US"/>
              <a:t>Increase in price of  a substitute good.</a:t>
            </a:r>
          </a:p>
          <a:p>
            <a:pPr lvl="1">
              <a:lnSpc>
                <a:spcPct val="90000"/>
              </a:lnSpc>
            </a:pPr>
            <a:r>
              <a:rPr lang="en-US" altLang="en-US"/>
              <a:t>Decrease in price of a complementary good.</a:t>
            </a:r>
          </a:p>
          <a:p>
            <a:pPr lvl="1">
              <a:lnSpc>
                <a:spcPct val="90000"/>
              </a:lnSpc>
            </a:pPr>
            <a:r>
              <a:rPr lang="en-US" altLang="en-US"/>
              <a:t>Increase in population.</a:t>
            </a:r>
          </a:p>
          <a:p>
            <a:pPr lvl="1">
              <a:lnSpc>
                <a:spcPct val="90000"/>
              </a:lnSpc>
            </a:pPr>
            <a:r>
              <a:rPr lang="en-US" altLang="en-US"/>
              <a:t>Shift in consumer tastes.</a:t>
            </a:r>
          </a:p>
          <a:p>
            <a:pPr lvl="1">
              <a:lnSpc>
                <a:spcPct val="90000"/>
              </a:lnSpc>
            </a:pPr>
            <a:r>
              <a:rPr lang="en-US" altLang="en-US"/>
              <a:t>Favorable advertising.</a:t>
            </a:r>
          </a:p>
          <a:p>
            <a:pPr lvl="1">
              <a:lnSpc>
                <a:spcPct val="90000"/>
              </a:lnSpc>
            </a:pPr>
            <a:r>
              <a:rPr lang="en-US" altLang="en-US"/>
              <a:t>Expectations of higher future prices.</a:t>
            </a:r>
          </a:p>
          <a:p>
            <a:pPr>
              <a:lnSpc>
                <a:spcPct val="90000"/>
              </a:lnSpc>
            </a:pPr>
            <a:r>
              <a:rPr lang="en-US" altLang="en-US" sz="2800"/>
              <a:t>The effect is an excess demand </a:t>
            </a:r>
            <a:r>
              <a:rPr lang="en-US" altLang="en-US" sz="2800">
                <a:sym typeface="Wingdings" pitchFamily="2" charset="2"/>
              </a:rPr>
              <a:t> prices go up.</a:t>
            </a:r>
            <a:endParaRPr lang="en-US" altLang="en-US"/>
          </a:p>
        </p:txBody>
      </p:sp>
      <p:sp>
        <p:nvSpPr>
          <p:cNvPr id="5"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49</a:t>
            </a:fld>
            <a:endParaRPr lang="en-US" altLang="en-US"/>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ln/>
        </p:spPr>
        <p:txBody>
          <a:bodyPr/>
          <a:lstStyle/>
          <a:p>
            <a:r>
              <a:rPr lang="en-US" altLang="en-US"/>
              <a:t>Factors of Production</a:t>
            </a:r>
          </a:p>
        </p:txBody>
      </p:sp>
      <p:sp>
        <p:nvSpPr>
          <p:cNvPr id="52227" name="Rectangle 3"/>
          <p:cNvSpPr>
            <a:spLocks noGrp="1" noChangeArrowheads="1"/>
          </p:cNvSpPr>
          <p:nvPr>
            <p:ph idx="1"/>
          </p:nvPr>
        </p:nvSpPr>
        <p:spPr/>
        <p:txBody>
          <a:bodyPr>
            <a:normAutofit/>
          </a:bodyPr>
          <a:lstStyle/>
          <a:p>
            <a:pPr marL="609600" indent="-609600">
              <a:lnSpc>
                <a:spcPct val="90000"/>
              </a:lnSpc>
              <a:buFontTx/>
              <a:buAutoNum type="arabicPeriod"/>
            </a:pPr>
            <a:r>
              <a:rPr lang="en-US" altLang="en-US"/>
              <a:t>Natural resources:</a:t>
            </a:r>
          </a:p>
          <a:p>
            <a:pPr marL="990600" lvl="1" indent="-533400">
              <a:lnSpc>
                <a:spcPct val="90000"/>
              </a:lnSpc>
              <a:buFont typeface="Wingdings" pitchFamily="2" charset="2"/>
              <a:buNone/>
            </a:pPr>
            <a:r>
              <a:rPr lang="en-US" altLang="en-US" sz="3200"/>
              <a:t>The things created by acts of nature such as land, water, mineral, oil and gas deposits, renewable and nonrenewable resources.</a:t>
            </a:r>
          </a:p>
          <a:p>
            <a:pPr marL="609600" indent="-609600">
              <a:lnSpc>
                <a:spcPct val="90000"/>
              </a:lnSpc>
              <a:buClr>
                <a:schemeClr val="tx1"/>
              </a:buClr>
              <a:buFontTx/>
              <a:buAutoNum type="arabicPeriod" startAt="2"/>
            </a:pPr>
            <a:r>
              <a:rPr lang="en-US" altLang="en-US"/>
              <a:t>Labor:</a:t>
            </a:r>
          </a:p>
          <a:p>
            <a:pPr marL="990600" lvl="1" indent="-533400">
              <a:lnSpc>
                <a:spcPct val="90000"/>
              </a:lnSpc>
              <a:buFont typeface="Wingdings" pitchFamily="2" charset="2"/>
              <a:buNone/>
            </a:pPr>
            <a:r>
              <a:rPr lang="en-US" altLang="en-US" sz="3200"/>
              <a:t>The human effort, physical and mental, used by workers in the production of goods and services.</a:t>
            </a:r>
          </a:p>
          <a:p>
            <a:pPr marL="609600" indent="-609600">
              <a:lnSpc>
                <a:spcPct val="90000"/>
              </a:lnSpc>
            </a:pPr>
            <a:endParaRPr lang="en-US" altLang="en-US" sz="2800"/>
          </a:p>
        </p:txBody>
      </p:sp>
      <p:sp>
        <p:nvSpPr>
          <p:cNvPr id="5"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5</a:t>
            </a:fld>
            <a:endParaRPr lang="en-US" altLang="en-US"/>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a:ln/>
        </p:spPr>
        <p:txBody>
          <a:bodyPr/>
          <a:lstStyle/>
          <a:p>
            <a:r>
              <a:rPr lang="en-US" altLang="en-US"/>
              <a:t>Inferior Goods</a:t>
            </a:r>
          </a:p>
        </p:txBody>
      </p:sp>
      <p:sp>
        <p:nvSpPr>
          <p:cNvPr id="47107" name="Rectangle 3"/>
          <p:cNvSpPr>
            <a:spLocks noGrp="1" noChangeArrowheads="1"/>
          </p:cNvSpPr>
          <p:nvPr>
            <p:ph idx="1"/>
          </p:nvPr>
        </p:nvSpPr>
        <p:spPr/>
        <p:txBody>
          <a:bodyPr/>
          <a:lstStyle/>
          <a:p>
            <a:r>
              <a:rPr lang="en-US" altLang="en-US"/>
              <a:t>As income increases the demand for these goods goes down.</a:t>
            </a:r>
          </a:p>
          <a:p>
            <a:pPr lvl="1"/>
            <a:r>
              <a:rPr lang="en-US" altLang="en-US"/>
              <a:t>Goods with a more expensive alternative.</a:t>
            </a:r>
          </a:p>
          <a:p>
            <a:pPr lvl="2"/>
            <a:r>
              <a:rPr lang="en-US" altLang="en-US"/>
              <a:t>E.g. margarine and butter. If you have a higher income you might switch to the better quality product.</a:t>
            </a:r>
          </a:p>
          <a:p>
            <a:pPr lvl="2"/>
            <a:r>
              <a:rPr lang="en-US" altLang="en-US"/>
              <a:t>Used clothing</a:t>
            </a:r>
          </a:p>
          <a:p>
            <a:pPr lvl="2"/>
            <a:r>
              <a:rPr lang="en-US" altLang="en-US"/>
              <a:t>Intercity bus travel</a:t>
            </a:r>
          </a:p>
        </p:txBody>
      </p:sp>
      <p:sp>
        <p:nvSpPr>
          <p:cNvPr id="5"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50</a:t>
            </a:fld>
            <a:endParaRPr lang="en-US" altLang="en-US"/>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a:ln/>
        </p:spPr>
        <p:txBody>
          <a:bodyPr/>
          <a:lstStyle/>
          <a:p>
            <a:r>
              <a:rPr lang="en-US" altLang="en-US" sz="4000"/>
              <a:t>Market Effects of Supply Changes</a:t>
            </a:r>
          </a:p>
        </p:txBody>
      </p:sp>
      <p:sp>
        <p:nvSpPr>
          <p:cNvPr id="46083" name="Rectangle 3"/>
          <p:cNvSpPr>
            <a:spLocks noGrp="1" noChangeArrowheads="1"/>
          </p:cNvSpPr>
          <p:nvPr>
            <p:ph idx="1"/>
          </p:nvPr>
        </p:nvSpPr>
        <p:spPr/>
        <p:txBody>
          <a:bodyPr/>
          <a:lstStyle/>
          <a:p>
            <a:r>
              <a:rPr lang="en-US" altLang="en-US"/>
              <a:t>Supply increases , shifts to the right, if</a:t>
            </a:r>
          </a:p>
          <a:p>
            <a:pPr lvl="1"/>
            <a:r>
              <a:rPr lang="en-US" altLang="en-US"/>
              <a:t>Decrease in inputs costs</a:t>
            </a:r>
          </a:p>
          <a:p>
            <a:pPr lvl="1"/>
            <a:r>
              <a:rPr lang="en-US" altLang="en-US"/>
              <a:t>Advance in technology</a:t>
            </a:r>
          </a:p>
          <a:p>
            <a:pPr lvl="1"/>
            <a:r>
              <a:rPr lang="en-US" altLang="en-US"/>
              <a:t>Increase in the number of producers</a:t>
            </a:r>
          </a:p>
          <a:p>
            <a:pPr lvl="1"/>
            <a:r>
              <a:rPr lang="en-US" altLang="en-US"/>
              <a:t>Expectations of lower future prices</a:t>
            </a:r>
          </a:p>
          <a:p>
            <a:pPr lvl="1"/>
            <a:r>
              <a:rPr lang="en-US" altLang="en-US"/>
              <a:t>Subsidy.</a:t>
            </a:r>
          </a:p>
          <a:p>
            <a:r>
              <a:rPr lang="en-US" altLang="en-US"/>
              <a:t>As supply shifts to the right, excess supply </a:t>
            </a:r>
            <a:r>
              <a:rPr lang="en-US" altLang="en-US">
                <a:sym typeface="Wingdings" pitchFamily="2" charset="2"/>
              </a:rPr>
              <a:t> prices drop.</a:t>
            </a:r>
            <a:endParaRPr lang="en-US" altLang="en-US"/>
          </a:p>
        </p:txBody>
      </p:sp>
      <p:sp>
        <p:nvSpPr>
          <p:cNvPr id="5"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51</a:t>
            </a:fld>
            <a:endParaRPr lang="en-US" altLang="en-US"/>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noChangeArrowheads="1"/>
          </p:cNvSpPr>
          <p:nvPr>
            <p:ph type="title"/>
          </p:nvPr>
        </p:nvSpPr>
        <p:spPr>
          <a:ln/>
        </p:spPr>
        <p:txBody>
          <a:bodyPr/>
          <a:lstStyle/>
          <a:p>
            <a:r>
              <a:rPr lang="en-US" altLang="en-US" dirty="0"/>
              <a:t>Demand And Supply Shifts</a:t>
            </a:r>
          </a:p>
        </p:txBody>
      </p:sp>
      <p:sp>
        <p:nvSpPr>
          <p:cNvPr id="48131" name="Rectangle 3"/>
          <p:cNvSpPr>
            <a:spLocks noGrp="1" noChangeArrowheads="1"/>
          </p:cNvSpPr>
          <p:nvPr>
            <p:ph idx="1"/>
          </p:nvPr>
        </p:nvSpPr>
        <p:spPr/>
        <p:txBody>
          <a:bodyPr/>
          <a:lstStyle/>
          <a:p>
            <a:r>
              <a:rPr lang="en-US" altLang="en-US"/>
              <a:t>When both, demand and supply increase, then the quantity ‘traded’ increases.</a:t>
            </a:r>
          </a:p>
          <a:p>
            <a:r>
              <a:rPr lang="en-US" altLang="en-US"/>
              <a:t>The price depends on the magnitude of supply change vs. demand change.</a:t>
            </a:r>
          </a:p>
        </p:txBody>
      </p:sp>
      <p:sp>
        <p:nvSpPr>
          <p:cNvPr id="5"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52</a:t>
            </a:fld>
            <a:endParaRPr lang="en-US" altLang="en-US"/>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a:ln/>
        </p:spPr>
        <p:txBody>
          <a:bodyPr/>
          <a:lstStyle/>
          <a:p>
            <a:r>
              <a:rPr lang="en-US" altLang="en-US"/>
              <a:t>Factors of Production</a:t>
            </a:r>
          </a:p>
        </p:txBody>
      </p:sp>
      <p:sp>
        <p:nvSpPr>
          <p:cNvPr id="53251" name="Rectangle 3"/>
          <p:cNvSpPr>
            <a:spLocks noGrp="1" noChangeArrowheads="1"/>
          </p:cNvSpPr>
          <p:nvPr>
            <p:ph idx="1"/>
          </p:nvPr>
        </p:nvSpPr>
        <p:spPr/>
        <p:txBody>
          <a:bodyPr>
            <a:normAutofit/>
          </a:bodyPr>
          <a:lstStyle/>
          <a:p>
            <a:pPr marL="609600" indent="-609600">
              <a:lnSpc>
                <a:spcPct val="90000"/>
              </a:lnSpc>
              <a:buClr>
                <a:schemeClr val="tx1"/>
              </a:buClr>
              <a:buFontTx/>
              <a:buAutoNum type="arabicPeriod" startAt="3"/>
            </a:pPr>
            <a:r>
              <a:rPr lang="en-US" altLang="en-US"/>
              <a:t>Physical capital.</a:t>
            </a:r>
          </a:p>
          <a:p>
            <a:pPr marL="990600" lvl="1" indent="-533400">
              <a:lnSpc>
                <a:spcPct val="90000"/>
              </a:lnSpc>
              <a:buFont typeface="Wingdings" pitchFamily="2" charset="2"/>
              <a:buNone/>
            </a:pPr>
            <a:r>
              <a:rPr lang="en-US" altLang="en-US" sz="3200"/>
              <a:t>All the machines, buildings, equipment, roads and other objects made by human beings to produce goods and services.</a:t>
            </a:r>
          </a:p>
          <a:p>
            <a:pPr marL="609600" indent="-609600">
              <a:lnSpc>
                <a:spcPct val="90000"/>
              </a:lnSpc>
              <a:buClr>
                <a:schemeClr val="tx1"/>
              </a:buClr>
              <a:buFontTx/>
              <a:buAutoNum type="arabicPeriod" startAt="4"/>
            </a:pPr>
            <a:r>
              <a:rPr lang="en-US" altLang="en-US"/>
              <a:t>Human capital:</a:t>
            </a:r>
          </a:p>
          <a:p>
            <a:pPr marL="990600" lvl="1" indent="-533400">
              <a:lnSpc>
                <a:spcPct val="90000"/>
              </a:lnSpc>
              <a:buFont typeface="Wingdings" pitchFamily="2" charset="2"/>
              <a:buNone/>
            </a:pPr>
            <a:r>
              <a:rPr lang="en-US" altLang="en-US" sz="3200"/>
              <a:t>The knowledge and skills acquired by a worker through education and experience.</a:t>
            </a:r>
            <a:endParaRPr lang="en-US" altLang="en-US" sz="2400"/>
          </a:p>
        </p:txBody>
      </p:sp>
      <p:sp>
        <p:nvSpPr>
          <p:cNvPr id="5"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6</a:t>
            </a:fld>
            <a:endParaRPr lang="en-US" altLang="en-US"/>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a:ln/>
        </p:spPr>
        <p:txBody>
          <a:bodyPr/>
          <a:lstStyle/>
          <a:p>
            <a:r>
              <a:rPr lang="en-US" altLang="en-US"/>
              <a:t>Factors of Production</a:t>
            </a:r>
          </a:p>
        </p:txBody>
      </p:sp>
      <p:sp>
        <p:nvSpPr>
          <p:cNvPr id="54275" name="Rectangle 3"/>
          <p:cNvSpPr>
            <a:spLocks noGrp="1" noChangeArrowheads="1"/>
          </p:cNvSpPr>
          <p:nvPr>
            <p:ph idx="1"/>
          </p:nvPr>
        </p:nvSpPr>
        <p:spPr/>
        <p:txBody>
          <a:bodyPr>
            <a:normAutofit/>
          </a:bodyPr>
          <a:lstStyle/>
          <a:p>
            <a:pPr marL="609600" indent="-609600">
              <a:buClr>
                <a:schemeClr val="tx1"/>
              </a:buClr>
              <a:buFontTx/>
              <a:buAutoNum type="arabicPeriod" startAt="5"/>
            </a:pPr>
            <a:r>
              <a:rPr lang="en-US" altLang="en-US" sz="3600"/>
              <a:t>Entrepreneurship:</a:t>
            </a:r>
          </a:p>
          <a:p>
            <a:pPr marL="990600" lvl="1" indent="-533400">
              <a:buFont typeface="Wingdings" pitchFamily="2" charset="2"/>
              <a:buNone/>
            </a:pPr>
            <a:r>
              <a:rPr lang="en-US" altLang="en-US" sz="3600"/>
              <a:t>The effort to coordinate the  production and sale of goods and services.  Entrepreneurs take risk and commit time and money to a business without any guarantee of profit.</a:t>
            </a:r>
          </a:p>
          <a:p>
            <a:pPr marL="609600" indent="-609600"/>
            <a:endParaRPr lang="en-US" altLang="en-US"/>
          </a:p>
        </p:txBody>
      </p:sp>
      <p:sp>
        <p:nvSpPr>
          <p:cNvPr id="5"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7</a:t>
            </a:fld>
            <a:endParaRPr lang="en-US" altLang="en-US"/>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a:ln/>
        </p:spPr>
        <p:txBody>
          <a:bodyPr/>
          <a:lstStyle/>
          <a:p>
            <a:r>
              <a:rPr lang="en-US" altLang="en-US"/>
              <a:t>Production Possibility Curve</a:t>
            </a:r>
          </a:p>
        </p:txBody>
      </p:sp>
      <p:sp>
        <p:nvSpPr>
          <p:cNvPr id="13315" name="Rectangle 3"/>
          <p:cNvSpPr>
            <a:spLocks noGrp="1" noChangeArrowheads="1"/>
          </p:cNvSpPr>
          <p:nvPr>
            <p:ph idx="1"/>
          </p:nvPr>
        </p:nvSpPr>
        <p:spPr/>
        <p:txBody>
          <a:bodyPr/>
          <a:lstStyle/>
          <a:p>
            <a:r>
              <a:rPr lang="en-US" altLang="en-US"/>
              <a:t>Describes the combinations of products that are possible given our resources and our technological know-how.</a:t>
            </a:r>
          </a:p>
          <a:p>
            <a:r>
              <a:rPr lang="en-US" altLang="en-US"/>
              <a:t>Shows the production options.</a:t>
            </a:r>
          </a:p>
          <a:p>
            <a:r>
              <a:rPr lang="en-US" altLang="en-US"/>
              <a:t>An economy should always produce “on the curve”.</a:t>
            </a:r>
          </a:p>
        </p:txBody>
      </p:sp>
      <p:sp>
        <p:nvSpPr>
          <p:cNvPr id="5" name="Footer Placeholder 4"/>
          <p:cNvSpPr>
            <a:spLocks noGrp="1"/>
          </p:cNvSpPr>
          <p:nvPr>
            <p:ph type="ftr" sz="quarter" idx="11"/>
          </p:nvPr>
        </p:nvSpPr>
        <p:spPr/>
        <p:txBody>
          <a:bodyPr/>
          <a:lstStyle/>
          <a:p>
            <a:r>
              <a:rPr lang="en-US" altLang="en-US"/>
              <a:t>Basics</a:t>
            </a:r>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8</a:t>
            </a:fld>
            <a:endParaRPr lang="en-US" altLang="en-US"/>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ln/>
        </p:spPr>
        <p:txBody>
          <a:bodyPr/>
          <a:lstStyle/>
          <a:p>
            <a:r>
              <a:rPr lang="en-US" altLang="en-US"/>
              <a:t>Production Possibility Curve</a:t>
            </a:r>
          </a:p>
        </p:txBody>
      </p:sp>
      <p:sp>
        <p:nvSpPr>
          <p:cNvPr id="14339" name="Rectangle 3"/>
          <p:cNvSpPr>
            <a:spLocks noGrp="1" noChangeArrowheads="1"/>
          </p:cNvSpPr>
          <p:nvPr>
            <p:ph idx="1"/>
          </p:nvPr>
        </p:nvSpPr>
        <p:spPr>
          <a:xfrm>
            <a:off x="5486400" y="1524000"/>
            <a:ext cx="3657600" cy="4876800"/>
          </a:xfrm>
        </p:spPr>
        <p:txBody>
          <a:bodyPr>
            <a:normAutofit/>
          </a:bodyPr>
          <a:lstStyle/>
          <a:p>
            <a:pPr eaLnBrk="0" hangingPunct="0">
              <a:spcBef>
                <a:spcPct val="75000"/>
              </a:spcBef>
            </a:pPr>
            <a:r>
              <a:rPr lang="en-US" altLang="en-US" sz="2800"/>
              <a:t>The PPF curve shows the possible combinations of goods and services available to an economy, given that all productive resources are </a:t>
            </a:r>
            <a:r>
              <a:rPr lang="en-US" altLang="en-US" sz="2800" b="1"/>
              <a:t>fully and efficiently</a:t>
            </a:r>
            <a:r>
              <a:rPr lang="en-US" altLang="en-US" sz="2800"/>
              <a:t> employed.</a:t>
            </a:r>
            <a:endParaRPr lang="en-US" altLang="en-US" sz="2400"/>
          </a:p>
          <a:p>
            <a:endParaRPr lang="en-US" altLang="en-US" sz="2800"/>
          </a:p>
        </p:txBody>
      </p:sp>
      <p:sp>
        <p:nvSpPr>
          <p:cNvPr id="18" name="Footer Placeholder 4"/>
          <p:cNvSpPr>
            <a:spLocks noGrp="1"/>
          </p:cNvSpPr>
          <p:nvPr>
            <p:ph type="ftr" sz="quarter" idx="11"/>
          </p:nvPr>
        </p:nvSpPr>
        <p:spPr/>
        <p:txBody>
          <a:bodyPr/>
          <a:lstStyle/>
          <a:p>
            <a:r>
              <a:rPr lang="en-US" altLang="en-US"/>
              <a:t>Basics</a:t>
            </a:r>
          </a:p>
        </p:txBody>
      </p:sp>
      <p:sp>
        <p:nvSpPr>
          <p:cNvPr id="14340" name="Line 4"/>
          <p:cNvSpPr>
            <a:spLocks noChangeShapeType="1"/>
          </p:cNvSpPr>
          <p:nvPr/>
        </p:nvSpPr>
        <p:spPr bwMode="auto">
          <a:xfrm flipV="1">
            <a:off x="900113" y="2209800"/>
            <a:ext cx="0" cy="289560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1" name="Line 5"/>
          <p:cNvSpPr>
            <a:spLocks noChangeShapeType="1"/>
          </p:cNvSpPr>
          <p:nvPr/>
        </p:nvSpPr>
        <p:spPr bwMode="auto">
          <a:xfrm>
            <a:off x="900113" y="5105400"/>
            <a:ext cx="4343400" cy="0"/>
          </a:xfrm>
          <a:prstGeom prst="line">
            <a:avLst/>
          </a:prstGeom>
          <a:noFill/>
          <a:ln w="9525">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2" name="Arc 6"/>
          <p:cNvSpPr>
            <a:spLocks/>
          </p:cNvSpPr>
          <p:nvPr/>
        </p:nvSpPr>
        <p:spPr bwMode="auto">
          <a:xfrm>
            <a:off x="900113" y="2590800"/>
            <a:ext cx="3962400" cy="2514600"/>
          </a:xfrm>
          <a:custGeom>
            <a:avLst/>
            <a:gdLst>
              <a:gd name="G0" fmla="+- 0 0 0"/>
              <a:gd name="G1" fmla="+- 21600 0 0"/>
              <a:gd name="G2" fmla="+- 21600 0 0"/>
              <a:gd name="T0" fmla="*/ 0 w 21600"/>
              <a:gd name="T1" fmla="*/ 0 h 21600"/>
              <a:gd name="T2" fmla="*/ 21600 w 21600"/>
              <a:gd name="T3" fmla="*/ 21600 h 21600"/>
              <a:gd name="T4" fmla="*/ 0 w 21600"/>
              <a:gd name="T5" fmla="*/ 21600 h 21600"/>
            </a:gdLst>
            <a:ahLst/>
            <a:cxnLst>
              <a:cxn ang="0">
                <a:pos x="T0" y="T1"/>
              </a:cxn>
              <a:cxn ang="0">
                <a:pos x="T2" y="T3"/>
              </a:cxn>
              <a:cxn ang="0">
                <a:pos x="T4" y="T5"/>
              </a:cxn>
            </a:cxnLst>
            <a:rect l="0" t="0" r="r" b="b"/>
            <a:pathLst>
              <a:path w="21600" h="21600" fill="none" extrusionOk="0">
                <a:moveTo>
                  <a:pt x="-1" y="0"/>
                </a:moveTo>
                <a:cubicBezTo>
                  <a:pt x="11929" y="0"/>
                  <a:pt x="21600" y="9670"/>
                  <a:pt x="21600" y="21600"/>
                </a:cubicBezTo>
              </a:path>
              <a:path w="21600" h="21600" stroke="0" extrusionOk="0">
                <a:moveTo>
                  <a:pt x="-1" y="0"/>
                </a:moveTo>
                <a:cubicBezTo>
                  <a:pt x="11929" y="0"/>
                  <a:pt x="21600" y="9670"/>
                  <a:pt x="21600" y="21600"/>
                </a:cubicBezTo>
                <a:lnTo>
                  <a:pt x="0" y="21600"/>
                </a:lnTo>
                <a:close/>
              </a:path>
            </a:pathLst>
          </a:custGeom>
          <a:noFill/>
          <a:ln w="28575">
            <a:solidFill>
              <a:schemeClr val="accent2"/>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en-US"/>
          </a:p>
        </p:txBody>
      </p:sp>
      <p:sp>
        <p:nvSpPr>
          <p:cNvPr id="14343" name="Text Box 7"/>
          <p:cNvSpPr txBox="1">
            <a:spLocks noChangeArrowheads="1"/>
          </p:cNvSpPr>
          <p:nvPr/>
        </p:nvSpPr>
        <p:spPr bwMode="auto">
          <a:xfrm>
            <a:off x="3643313" y="5105400"/>
            <a:ext cx="2438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Tons of farm goods</a:t>
            </a:r>
          </a:p>
        </p:txBody>
      </p:sp>
      <p:sp>
        <p:nvSpPr>
          <p:cNvPr id="14344" name="Text Box 8"/>
          <p:cNvSpPr txBox="1">
            <a:spLocks noChangeArrowheads="1"/>
          </p:cNvSpPr>
          <p:nvPr/>
        </p:nvSpPr>
        <p:spPr bwMode="auto">
          <a:xfrm rot="16200000">
            <a:off x="-692943" y="3359943"/>
            <a:ext cx="25146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spcBef>
                <a:spcPct val="50000"/>
              </a:spcBef>
            </a:pPr>
            <a:r>
              <a:rPr lang="en-US" altLang="en-US"/>
              <a:t>Tons of factory goods</a:t>
            </a:r>
          </a:p>
        </p:txBody>
      </p:sp>
      <p:sp>
        <p:nvSpPr>
          <p:cNvPr id="14345" name="Line 9"/>
          <p:cNvSpPr>
            <a:spLocks noChangeShapeType="1"/>
          </p:cNvSpPr>
          <p:nvPr/>
        </p:nvSpPr>
        <p:spPr bwMode="auto">
          <a:xfrm>
            <a:off x="900113" y="2819400"/>
            <a:ext cx="16002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6" name="Line 10"/>
          <p:cNvSpPr>
            <a:spLocks noChangeShapeType="1"/>
          </p:cNvSpPr>
          <p:nvPr/>
        </p:nvSpPr>
        <p:spPr bwMode="auto">
          <a:xfrm>
            <a:off x="2500313" y="2819400"/>
            <a:ext cx="0" cy="2286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7" name="Line 11"/>
          <p:cNvSpPr>
            <a:spLocks noChangeShapeType="1"/>
          </p:cNvSpPr>
          <p:nvPr/>
        </p:nvSpPr>
        <p:spPr bwMode="auto">
          <a:xfrm>
            <a:off x="900113" y="2743200"/>
            <a:ext cx="12954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8" name="Line 12"/>
          <p:cNvSpPr>
            <a:spLocks noChangeShapeType="1"/>
          </p:cNvSpPr>
          <p:nvPr/>
        </p:nvSpPr>
        <p:spPr bwMode="auto">
          <a:xfrm>
            <a:off x="2195513" y="2743200"/>
            <a:ext cx="0" cy="23622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49" name="Line 13"/>
          <p:cNvSpPr>
            <a:spLocks noChangeShapeType="1"/>
          </p:cNvSpPr>
          <p:nvPr/>
        </p:nvSpPr>
        <p:spPr bwMode="auto">
          <a:xfrm>
            <a:off x="900113" y="4038600"/>
            <a:ext cx="35814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0" name="Line 14"/>
          <p:cNvSpPr>
            <a:spLocks noChangeShapeType="1"/>
          </p:cNvSpPr>
          <p:nvPr/>
        </p:nvSpPr>
        <p:spPr bwMode="auto">
          <a:xfrm>
            <a:off x="900113" y="4724400"/>
            <a:ext cx="3886200" cy="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1" name="Line 15"/>
          <p:cNvSpPr>
            <a:spLocks noChangeShapeType="1"/>
          </p:cNvSpPr>
          <p:nvPr/>
        </p:nvSpPr>
        <p:spPr bwMode="auto">
          <a:xfrm>
            <a:off x="4481513" y="4038600"/>
            <a:ext cx="0" cy="10668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352" name="Line 16"/>
          <p:cNvSpPr>
            <a:spLocks noChangeShapeType="1"/>
          </p:cNvSpPr>
          <p:nvPr/>
        </p:nvSpPr>
        <p:spPr bwMode="auto">
          <a:xfrm>
            <a:off x="4786313" y="4724400"/>
            <a:ext cx="0" cy="381000"/>
          </a:xfrm>
          <a:prstGeom prst="line">
            <a:avLst/>
          </a:prstGeom>
          <a:noFill/>
          <a:ln w="9525">
            <a:solidFill>
              <a:schemeClr val="tx1"/>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3" name="Slide Number Placeholder 2"/>
          <p:cNvSpPr>
            <a:spLocks noGrp="1"/>
          </p:cNvSpPr>
          <p:nvPr>
            <p:ph type="sldNum" sz="quarter" idx="12"/>
          </p:nvPr>
        </p:nvSpPr>
        <p:spPr/>
        <p:txBody>
          <a:bodyPr/>
          <a:lstStyle/>
          <a:p>
            <a:r>
              <a:rPr lang="en-US" altLang="en-US" smtClean="0"/>
              <a:t>/</a:t>
            </a:r>
            <a:fld id="{705F6386-E0A0-418F-876F-1CEA219DF3D9}" type="slidenum">
              <a:rPr lang="en-US" altLang="en-US" smtClean="0"/>
              <a:pPr/>
              <a:t>9</a:t>
            </a:fld>
            <a:endParaRPr lang="en-US" altLang="en-US"/>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0F0F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0F0F0"/>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1504</TotalTime>
  <Words>2116</Words>
  <Application>Microsoft Office PowerPoint</Application>
  <PresentationFormat>On-screen Show (4:3)</PresentationFormat>
  <Paragraphs>387</Paragraphs>
  <Slides>52</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52</vt:i4>
      </vt:variant>
    </vt:vector>
  </HeadingPairs>
  <TitlesOfParts>
    <vt:vector size="58" baseType="lpstr">
      <vt:lpstr>Arial</vt:lpstr>
      <vt:lpstr>Wingdings</vt:lpstr>
      <vt:lpstr>cmsy10</vt:lpstr>
      <vt:lpstr>Symbol</vt:lpstr>
      <vt:lpstr>Times New Roman</vt:lpstr>
      <vt:lpstr>Office Theme</vt:lpstr>
      <vt:lpstr>Basics for E201 and E202 That You Should Know!</vt:lpstr>
      <vt:lpstr>PowerPoint Presentation</vt:lpstr>
      <vt:lpstr>Society’s Choices</vt:lpstr>
      <vt:lpstr>Factors of Production</vt:lpstr>
      <vt:lpstr>Factors of Production</vt:lpstr>
      <vt:lpstr>Factors of Production</vt:lpstr>
      <vt:lpstr>Factors of Production</vt:lpstr>
      <vt:lpstr>Production Possibility Curve</vt:lpstr>
      <vt:lpstr>Production Possibility Curve</vt:lpstr>
      <vt:lpstr>The Production Possibilities Frontier (PPF) Curve</vt:lpstr>
      <vt:lpstr>The Production Possibilities Frontier (PPF) Curve</vt:lpstr>
      <vt:lpstr>The Production Possibilities Frontier (PPF) Curve</vt:lpstr>
      <vt:lpstr>Scarcity and the Production Possibilities Curve</vt:lpstr>
      <vt:lpstr>The Production Possibilities Frontier (PPF) Curve</vt:lpstr>
      <vt:lpstr>Shifting the Production Possibilities Curve</vt:lpstr>
      <vt:lpstr>Shifting the Production Possibilities Frontier Curve</vt:lpstr>
      <vt:lpstr>Markets</vt:lpstr>
      <vt:lpstr>Adam Smith’s Idea</vt:lpstr>
      <vt:lpstr>Efficiency Idea of Market Economies</vt:lpstr>
      <vt:lpstr>Positive and Normative Economics</vt:lpstr>
      <vt:lpstr>Think Carefully About the Underlying Assumptions</vt:lpstr>
      <vt:lpstr>The Two Main Assumptions in this Course are</vt:lpstr>
      <vt:lpstr>Graphs</vt:lpstr>
      <vt:lpstr>The Slope</vt:lpstr>
      <vt:lpstr>Linear and Nonlinear Relationships</vt:lpstr>
      <vt:lpstr>Computing Percentage Changes</vt:lpstr>
      <vt:lpstr>Opportunity Cost Principle</vt:lpstr>
      <vt:lpstr>Opportunity Costs</vt:lpstr>
      <vt:lpstr>Marginal Thinking</vt:lpstr>
      <vt:lpstr>Marginal Cost and Marginal Benefit</vt:lpstr>
      <vt:lpstr>The Marginal Principle and TV Time</vt:lpstr>
      <vt:lpstr>Principle of Diminishing Returns </vt:lpstr>
      <vt:lpstr>Production Curve</vt:lpstr>
      <vt:lpstr>Marginal Product of Labor</vt:lpstr>
      <vt:lpstr>The Short Run</vt:lpstr>
      <vt:lpstr>Spillover Principle - Externalities</vt:lpstr>
      <vt:lpstr>Consumer Demand</vt:lpstr>
      <vt:lpstr>Law of Demand</vt:lpstr>
      <vt:lpstr>Market Demand</vt:lpstr>
      <vt:lpstr>When Prices Change</vt:lpstr>
      <vt:lpstr>The Supply Curve</vt:lpstr>
      <vt:lpstr>Law of Supply</vt:lpstr>
      <vt:lpstr>Supply Curves and Market Supply</vt:lpstr>
      <vt:lpstr>Market Equilibrium</vt:lpstr>
      <vt:lpstr>Excess Demand</vt:lpstr>
      <vt:lpstr>Price Increase</vt:lpstr>
      <vt:lpstr>Excess Supply</vt:lpstr>
      <vt:lpstr>Excess Supply and Excess Demand</vt:lpstr>
      <vt:lpstr>Market Effects of Demand Changes</vt:lpstr>
      <vt:lpstr>Inferior Goods</vt:lpstr>
      <vt:lpstr>Market Effects of Supply Changes</vt:lpstr>
      <vt:lpstr>Demand And Supply Shifts</vt:lpstr>
    </vt:vector>
  </TitlesOfParts>
  <Company>Juergen</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Basics For E201 and E202 That You Should Know!</dc:title>
  <dc:creator>Juergen</dc:creator>
  <cp:lastModifiedBy>Jung, Juergen</cp:lastModifiedBy>
  <cp:revision>48</cp:revision>
  <dcterms:created xsi:type="dcterms:W3CDTF">2004-07-07T21:18:26Z</dcterms:created>
  <dcterms:modified xsi:type="dcterms:W3CDTF">2015-12-08T16:42:42Z</dcterms:modified>
</cp:coreProperties>
</file>