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9" r:id="rId2"/>
    <p:sldId id="260" r:id="rId3"/>
    <p:sldId id="261" r:id="rId4"/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ACF78-9FD5-442B-87F6-87E6E933C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261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A2138DEF-ABF4-44FB-BBA3-0DA2DE6A46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2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F0D2C1A8-2F3B-465B-9E85-0E09478C36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02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6E461DB2-A14C-4B1F-8D9E-BC456EC25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26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707A8302-A132-4E0B-8686-CBB4BD32BF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38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F22A30FA-3B53-47CA-B79A-844D8B645D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78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959369EF-7391-4C7C-A364-6779559376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17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48858E4B-1F38-4746-8E39-CBAC6A1154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85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7BBB10C3-9D38-4D51-8590-7BAD59F087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03119D95-0A89-4D81-A79F-1365F21670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7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D1E8F66D-FDC9-4739-BF63-F306D65859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84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0DB78D27-B383-45AD-A7C4-933BD43672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84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/</a:t>
            </a:r>
            <a:fld id="{720F370D-F058-4EA3-8C88-9D14E96F91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27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altLang="en-US"/>
              <a:t>E202 Macroeconomics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altLang="en-US"/>
              <a:t>Juergen Jung</a:t>
            </a:r>
          </a:p>
          <a:p>
            <a:r>
              <a:rPr lang="en-US" altLang="en-US" sz="2400"/>
              <a:t>http://mypage.iu.edu/~juejung/macroPrinciples.html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2690DD21-BFC9-41F4-83D7-9956C8831223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Aggregate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GDP vs. Expenditure on Clothing and Shoes (~2-3% of GDP)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884ACAEC-525A-4E28-A2F9-ED7147817611}" type="slidenum">
              <a:rPr lang="en-US" altLang="en-US"/>
              <a:pPr/>
              <a:t>10</a:t>
            </a:fld>
            <a:endParaRPr lang="en-US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0" y="2514600"/>
          <a:ext cx="914400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Worksheet" r:id="rId3" imgW="5486638" imgH="3067288" progId="Excel.Sheet.8">
                  <p:embed/>
                </p:oleObj>
              </mc:Choice>
              <mc:Fallback>
                <p:oleObj name="Worksheet" r:id="rId3" imgW="5486638" imgH="30672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914400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b="0"/>
              <a:t>Second Principle:</a:t>
            </a: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3600"/>
              <a:t>There exist stable, quantitatively accurate relations among aggregate variables.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F4ECFEA5-BD99-4B56-AA16-FC684E9845E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Example: Okun’s Law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 flipH="1">
            <a:off x="8458200" y="5862638"/>
            <a:ext cx="76200" cy="1524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59794298-020C-4CDE-BEE1-A2860435D938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27652" name="Picture 4" descr="Okun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15200" cy="4419600"/>
          </a:xfrm>
          <a:prstGeom prst="rect">
            <a:avLst/>
          </a:prstGeom>
          <a:solidFill>
            <a:srgbClr val="00FFFF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Macroeconomic Theory is possible because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Aggregate variables capture a substantial fraction of the variance of underlying variables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There exist stable, quantitatively accurate relations among aggregate variables.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ECF6CD4F-B582-4600-BD6D-9F5674025EB5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4000"/>
              <a:t>Why Do We Study Macroeconomics?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Understand how a national economy operates.</a:t>
            </a:r>
          </a:p>
          <a:p>
            <a:r>
              <a:rPr lang="en-US" altLang="en-US"/>
              <a:t>Understand the grand debates over economic policy.</a:t>
            </a:r>
          </a:p>
          <a:p>
            <a:r>
              <a:rPr lang="en-US" altLang="en-US"/>
              <a:t>Make informed business decisions.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55D7609B-3DD1-424D-AB0C-9E79E66883B0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Two Reasons to Want Macroeconomic Models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Good models may increase the precision and accuracy of forecasts.</a:t>
            </a:r>
          </a:p>
          <a:p>
            <a:endParaRPr lang="en-US" altLang="en-US"/>
          </a:p>
          <a:p>
            <a:r>
              <a:rPr lang="en-US" altLang="en-US"/>
              <a:t>Theoretical Models are essential for policy analysis.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20AFD67B-6DB8-472D-B17F-2484D442708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 flipH="1">
            <a:off x="8915400" y="0"/>
            <a:ext cx="228600" cy="304800"/>
          </a:xfrm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"/>
            <a:ext cx="7772400" cy="5562600"/>
          </a:xfrm>
        </p:spPr>
        <p:txBody>
          <a:bodyPr/>
          <a:lstStyle/>
          <a:p>
            <a:r>
              <a:rPr lang="en-US" altLang="en-US"/>
              <a:t>Do High Interest Rates </a:t>
            </a:r>
            <a:r>
              <a:rPr lang="en-US" altLang="en-US" i="1"/>
              <a:t>cause</a:t>
            </a:r>
            <a:r>
              <a:rPr lang="en-US" altLang="en-US"/>
              <a:t> Unemployment?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F71A6DD6-1001-4E29-92DB-BA65D6D6114E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31748" name="Picture 4" descr="qc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14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Interest Rates (green) vs. Unemployment (blue)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Reasonable Expectations for Macroeconomic Theory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Economists will never be able to predict </a:t>
            </a:r>
            <a:r>
              <a:rPr lang="en-US" altLang="en-US" i="1"/>
              <a:t>everything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Therefore, a “good” macroeconomic model is just one that accurately captures the economy’s </a:t>
            </a:r>
            <a:r>
              <a:rPr lang="en-US" altLang="en-US" i="1"/>
              <a:t>statistical</a:t>
            </a:r>
            <a:r>
              <a:rPr lang="en-US" altLang="en-US"/>
              <a:t> structure.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AD8B4518-9394-4AC2-8A64-38CBA9D1D5CC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Summary of the Introduction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Short:</a:t>
            </a:r>
          </a:p>
          <a:p>
            <a:pPr lvl="1"/>
            <a:r>
              <a:rPr lang="en-US" altLang="en-US"/>
              <a:t>Macroeconomists are looking for a model of the economy as a whole</a:t>
            </a:r>
          </a:p>
          <a:p>
            <a:pPr lvl="2"/>
            <a:r>
              <a:rPr lang="en-US" altLang="en-US"/>
              <a:t>The model is built on aggregate variables which are highly informative about the underlying variables</a:t>
            </a:r>
          </a:p>
          <a:p>
            <a:pPr lvl="2"/>
            <a:r>
              <a:rPr lang="en-US" altLang="en-US"/>
              <a:t>The relations among the aggregates is stable, and accurately captures the economy’s statistical structure.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95E3FDBA-9FDC-48C0-942E-C0108FC14540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What is Macroeconomics?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In Microeconomics, you usually studied price and quantity determination in a small number of markets -- typically one.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ABED76B9-189D-474B-B8E6-A4A2B7C2E571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What is Macroeconomics?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However, many important and interesting phenomena cannot be studied on the basis of a single-market:</a:t>
            </a:r>
          </a:p>
          <a:p>
            <a:pPr lvl="1"/>
            <a:r>
              <a:rPr lang="en-US" altLang="en-US"/>
              <a:t>Business Cycles (common movements among </a:t>
            </a:r>
            <a:r>
              <a:rPr lang="en-US" altLang="en-US" i="1"/>
              <a:t>many </a:t>
            </a:r>
            <a:r>
              <a:rPr lang="en-US" altLang="en-US"/>
              <a:t>distinct markets)</a:t>
            </a:r>
          </a:p>
          <a:p>
            <a:pPr lvl="1"/>
            <a:r>
              <a:rPr lang="en-US" altLang="en-US"/>
              <a:t>Inflation (a </a:t>
            </a:r>
            <a:r>
              <a:rPr lang="en-US" altLang="en-US" i="1"/>
              <a:t>general</a:t>
            </a:r>
            <a:r>
              <a:rPr lang="en-US" altLang="en-US"/>
              <a:t> rise in prices, as opposed to a rise in certain relative prices)</a:t>
            </a:r>
          </a:p>
          <a:p>
            <a:pPr lvl="1"/>
            <a:r>
              <a:rPr lang="en-US" altLang="en-US"/>
              <a:t>Long-Term Economic Growth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CD53FC92-0734-4913-B098-DA43545C4BE2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What is Macroeconomics?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Branch of economics that deals with nation’s economy </a:t>
            </a:r>
            <a:r>
              <a:rPr lang="en-US" altLang="en-US" b="1"/>
              <a:t>as a whole.</a:t>
            </a:r>
          </a:p>
          <a:p>
            <a:r>
              <a:rPr lang="en-US" altLang="en-US"/>
              <a:t>Focus on:</a:t>
            </a:r>
          </a:p>
          <a:p>
            <a:pPr lvl="1"/>
            <a:r>
              <a:rPr lang="en-US" altLang="en-US"/>
              <a:t>Unemployment</a:t>
            </a:r>
          </a:p>
          <a:p>
            <a:pPr lvl="1"/>
            <a:r>
              <a:rPr lang="en-US" altLang="en-US"/>
              <a:t>Inflation</a:t>
            </a:r>
          </a:p>
          <a:p>
            <a:pPr lvl="1"/>
            <a:r>
              <a:rPr lang="en-US" altLang="en-US"/>
              <a:t>Growth</a:t>
            </a:r>
          </a:p>
          <a:p>
            <a:pPr lvl="1"/>
            <a:r>
              <a:rPr lang="en-US" altLang="en-US"/>
              <a:t>Trade</a:t>
            </a:r>
          </a:p>
          <a:p>
            <a:pPr lvl="1"/>
            <a:r>
              <a:rPr lang="en-US" altLang="en-US"/>
              <a:t>And the gross domestic product (GDP)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9090CC9C-4D50-47B2-94F1-43C1B9EB7BFE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altLang="en-US"/>
              <a:t>Macroeconomics focuses on two basic issues: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Long-run economic growth:</a:t>
            </a:r>
          </a:p>
          <a:p>
            <a:pPr lvl="1"/>
            <a:r>
              <a:rPr lang="en-US" altLang="en-US"/>
              <a:t>Higher living standards than 50 years ago.</a:t>
            </a:r>
          </a:p>
          <a:p>
            <a:pPr lvl="1"/>
            <a:r>
              <a:rPr lang="en-US" altLang="en-US"/>
              <a:t>Higher living standards in the US than almost anyplace else.</a:t>
            </a:r>
          </a:p>
          <a:p>
            <a:r>
              <a:rPr lang="en-US" altLang="en-US"/>
              <a:t>Fluctuations in economic performance (short-run):</a:t>
            </a:r>
          </a:p>
          <a:p>
            <a:pPr lvl="1"/>
            <a:r>
              <a:rPr lang="en-US" altLang="en-US"/>
              <a:t>Recession periods.</a:t>
            </a:r>
          </a:p>
          <a:p>
            <a:pPr lvl="1"/>
            <a:r>
              <a:rPr lang="en-US" altLang="en-US"/>
              <a:t>Prices hikes.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CB171076-3A6A-432F-81F3-02D464D7CB31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b="0"/>
              <a:t>First Principle:</a:t>
            </a: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3600"/>
          </a:p>
          <a:p>
            <a:r>
              <a:rPr lang="en-US" altLang="en-US" sz="3600"/>
              <a:t>Aggregate (Summary) Variables may contain much of the information of underlying series.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A35F2FA9-4483-469B-A12D-D3EB8871C767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1143000"/>
          </a:xfrm>
          <a:ln/>
        </p:spPr>
        <p:txBody>
          <a:bodyPr/>
          <a:lstStyle/>
          <a:p>
            <a:r>
              <a:rPr lang="en-US" altLang="en-US"/>
              <a:t>Aggregate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 GDP (Output)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7DA4450E-86E5-4236-9E65-12154B0621DD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81000" y="2057400"/>
          <a:ext cx="7848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Worksheet" r:id="rId3" imgW="4877038" imgH="3391138" progId="Excel.Sheet.8">
                  <p:embed/>
                </p:oleObj>
              </mc:Choice>
              <mc:Fallback>
                <p:oleObj name="Worksheet" r:id="rId3" imgW="4877038" imgH="339113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78486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Aggregate 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696200" cy="4495800"/>
          </a:xfrm>
        </p:spPr>
        <p:txBody>
          <a:bodyPr/>
          <a:lstStyle/>
          <a:p>
            <a:r>
              <a:rPr lang="en-US" altLang="en-US" sz="2000"/>
              <a:t>GDP vs. Personal Consumption (~2/3 GDP) in growth rates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CCC4BDCE-C0F7-4AC1-8C86-587486D07DB6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85800" y="1905000"/>
          <a:ext cx="8077200" cy="439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Worksheet" r:id="rId3" imgW="5496163" imgH="3372088" progId="Excel.Sheet.8">
                  <p:embed/>
                </p:oleObj>
              </mc:Choice>
              <mc:Fallback>
                <p:oleObj name="Worksheet" r:id="rId3" imgW="5496163" imgH="33720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8077200" cy="439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Aggregate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GDP vs Non-Durable Consumption (1/4 GDP)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/</a:t>
            </a:r>
            <a:fld id="{9BCD8A33-84B8-4C5A-8244-4C80D5149012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0" y="2057400"/>
          <a:ext cx="914400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Worksheet" r:id="rId3" imgW="4848463" imgH="3067288" progId="Excel.Sheet.8">
                  <p:embed/>
                </p:oleObj>
              </mc:Choice>
              <mc:Fallback>
                <p:oleObj name="Worksheet" r:id="rId3" imgW="4848463" imgH="30672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9144000" cy="428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478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Wingdings</vt:lpstr>
      <vt:lpstr>Times New Roman</vt:lpstr>
      <vt:lpstr>Office Theme</vt:lpstr>
      <vt:lpstr>Microsoft Excel Worksheet</vt:lpstr>
      <vt:lpstr>E202 Macroeconomics</vt:lpstr>
      <vt:lpstr>What is Macroeconomics?</vt:lpstr>
      <vt:lpstr>What is Macroeconomics?</vt:lpstr>
      <vt:lpstr>What is Macroeconomics?</vt:lpstr>
      <vt:lpstr>Macroeconomics focuses on two basic issues:</vt:lpstr>
      <vt:lpstr>First Principle:</vt:lpstr>
      <vt:lpstr>Aggregate Variables</vt:lpstr>
      <vt:lpstr>Aggregate Variables</vt:lpstr>
      <vt:lpstr>Aggregate Variables</vt:lpstr>
      <vt:lpstr>Aggregate Variables</vt:lpstr>
      <vt:lpstr>Second Principle:</vt:lpstr>
      <vt:lpstr>Example: Okun’s Law</vt:lpstr>
      <vt:lpstr>Summary</vt:lpstr>
      <vt:lpstr>Why Do We Study Macroeconomics?</vt:lpstr>
      <vt:lpstr>Two Reasons to Want Macroeconomic Models</vt:lpstr>
      <vt:lpstr>PowerPoint Presentation</vt:lpstr>
      <vt:lpstr>Reasonable Expectations for Macroeconomic Theory</vt:lpstr>
      <vt:lpstr>Summary of the Introduction</vt:lpstr>
    </vt:vector>
  </TitlesOfParts>
  <Company>Juergen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Macroeconomics?</dc:title>
  <dc:creator>Juergen</dc:creator>
  <cp:lastModifiedBy>Jung, Juergen</cp:lastModifiedBy>
  <cp:revision>8</cp:revision>
  <dcterms:created xsi:type="dcterms:W3CDTF">2004-06-25T19:29:03Z</dcterms:created>
  <dcterms:modified xsi:type="dcterms:W3CDTF">2015-12-10T17:22:39Z</dcterms:modified>
</cp:coreProperties>
</file>