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4" r:id="rId4"/>
    <p:sldId id="264" r:id="rId5"/>
    <p:sldId id="268" r:id="rId6"/>
    <p:sldId id="285" r:id="rId7"/>
    <p:sldId id="266" r:id="rId8"/>
    <p:sldId id="273" r:id="rId9"/>
    <p:sldId id="267" r:id="rId10"/>
    <p:sldId id="279" r:id="rId11"/>
    <p:sldId id="265" r:id="rId12"/>
    <p:sldId id="274" r:id="rId13"/>
    <p:sldId id="275" r:id="rId14"/>
    <p:sldId id="276" r:id="rId15"/>
    <p:sldId id="277" r:id="rId16"/>
    <p:sldId id="280" r:id="rId17"/>
    <p:sldId id="281" r:id="rId18"/>
    <p:sldId id="282" r:id="rId19"/>
    <p:sldId id="283" r:id="rId20"/>
    <p:sldId id="269" r:id="rId21"/>
    <p:sldId id="261" r:id="rId22"/>
    <p:sldId id="260" r:id="rId23"/>
    <p:sldId id="262" r:id="rId24"/>
    <p:sldId id="263" r:id="rId25"/>
    <p:sldId id="25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00" y="-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9CFC3-DFE5-496E-BE1C-22F50B5B1452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75F60-E0DF-46F2-BE25-FD993B7D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3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75F60-E0DF-46F2-BE25-FD993B7D10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8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 Path to Prosperity: Restoring America’s Promise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Congressman Ryan’s Plan</a:t>
            </a:r>
          </a:p>
          <a:p>
            <a:r>
              <a:rPr lang="en-US" sz="1050" dirty="0"/>
              <a:t>http://www.kff.org/medicare/upload/8179.pdf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4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Does the plan save any money?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60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savings?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Does the Ryan plan </a:t>
            </a:r>
            <a:r>
              <a:rPr lang="en-US" dirty="0" smtClean="0"/>
              <a:t>offer </a:t>
            </a:r>
            <a:r>
              <a:rPr lang="en-US" dirty="0"/>
              <a:t>anything to control overall health-care spending?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YES: The </a:t>
            </a:r>
            <a:r>
              <a:rPr lang="en-US" dirty="0"/>
              <a:t>plan would “advance common-sense solutions focused on lowering costs, expanding access and protecting the doctor-patient relationship”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BUT: What </a:t>
            </a:r>
            <a:r>
              <a:rPr lang="en-US" dirty="0"/>
              <a:t>the alternative solutions expanding access would be, especially the financing of these solutions, is not made </a:t>
            </a:r>
            <a:r>
              <a:rPr lang="en-US" dirty="0" smtClean="0"/>
              <a:t>clear!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1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 the plan increase spending?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if </a:t>
            </a:r>
            <a:r>
              <a:rPr lang="en-US" dirty="0"/>
              <a:t>private plans </a:t>
            </a:r>
            <a:r>
              <a:rPr lang="en-US" dirty="0" smtClean="0"/>
              <a:t>are more </a:t>
            </a:r>
            <a:r>
              <a:rPr lang="en-US" dirty="0"/>
              <a:t>expensive than </a:t>
            </a:r>
            <a:r>
              <a:rPr lang="en-US" dirty="0" smtClean="0"/>
              <a:t>Medicare</a:t>
            </a:r>
          </a:p>
          <a:p>
            <a:r>
              <a:rPr lang="en-US" dirty="0" smtClean="0"/>
              <a:t>CBO </a:t>
            </a:r>
            <a:r>
              <a:rPr lang="en-US" dirty="0"/>
              <a:t>projects: </a:t>
            </a:r>
          </a:p>
          <a:p>
            <a:pPr lvl="1"/>
            <a:r>
              <a:rPr lang="en-US" dirty="0"/>
              <a:t>OOP costs for the typical 65-year old </a:t>
            </a:r>
            <a:r>
              <a:rPr lang="en-US" dirty="0" smtClean="0"/>
              <a:t>in 2022 would </a:t>
            </a:r>
            <a:r>
              <a:rPr lang="en-US" dirty="0"/>
              <a:t>be more than </a:t>
            </a:r>
            <a:r>
              <a:rPr lang="en-US" b="1" dirty="0"/>
              <a:t>twice as large </a:t>
            </a:r>
            <a:endParaRPr lang="en-US" b="1" dirty="0" smtClean="0"/>
          </a:p>
          <a:p>
            <a:pPr lvl="2"/>
            <a:r>
              <a:rPr lang="en-US" dirty="0" smtClean="0"/>
              <a:t>$12,500 under </a:t>
            </a:r>
            <a:r>
              <a:rPr lang="en-US" dirty="0"/>
              <a:t>the </a:t>
            </a:r>
            <a:r>
              <a:rPr lang="en-US" dirty="0" smtClean="0"/>
              <a:t>Ryan proposal </a:t>
            </a:r>
          </a:p>
          <a:p>
            <a:pPr lvl="2"/>
            <a:r>
              <a:rPr lang="en-US" dirty="0" smtClean="0"/>
              <a:t>$5,630 </a:t>
            </a:r>
            <a:r>
              <a:rPr lang="en-US" dirty="0"/>
              <a:t>under traditional Medicare</a:t>
            </a:r>
            <a:endParaRPr lang="en-US" dirty="0" smtClean="0"/>
          </a:p>
          <a:p>
            <a:pPr lvl="1"/>
            <a:r>
              <a:rPr lang="en-US" dirty="0" smtClean="0"/>
              <a:t>Why is the </a:t>
            </a:r>
            <a:r>
              <a:rPr lang="en-US" dirty="0"/>
              <a:t>cost of providing </a:t>
            </a:r>
            <a:r>
              <a:rPr lang="en-US" dirty="0" smtClean="0"/>
              <a:t>benefits </a:t>
            </a:r>
            <a:r>
              <a:rPr lang="en-US" dirty="0"/>
              <a:t>greater under private plans than under traditional </a:t>
            </a:r>
            <a:r>
              <a:rPr lang="en-US" dirty="0" smtClean="0"/>
              <a:t>Medicare?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0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vs. public: what is cheaper?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Private </a:t>
            </a:r>
            <a:r>
              <a:rPr lang="en-US" dirty="0"/>
              <a:t>plans have higher </a:t>
            </a:r>
            <a:r>
              <a:rPr lang="en-US" dirty="0" smtClean="0"/>
              <a:t>administrative </a:t>
            </a:r>
            <a:r>
              <a:rPr lang="en-US" dirty="0"/>
              <a:t>costs </a:t>
            </a:r>
            <a:endParaRPr lang="en-US" dirty="0" smtClean="0"/>
          </a:p>
          <a:p>
            <a:pPr lvl="1"/>
            <a:r>
              <a:rPr lang="en-US" dirty="0" smtClean="0"/>
              <a:t>30% in U.S. vs. 15% in CAN, roughly</a:t>
            </a:r>
          </a:p>
          <a:p>
            <a:r>
              <a:rPr lang="en-US" dirty="0" smtClean="0"/>
              <a:t>They typically </a:t>
            </a:r>
            <a:r>
              <a:rPr lang="en-US" dirty="0"/>
              <a:t>pay higher fees to providers than </a:t>
            </a:r>
            <a:r>
              <a:rPr lang="en-US" dirty="0" smtClean="0"/>
              <a:t>Medicare</a:t>
            </a:r>
            <a:endParaRPr lang="en-US" dirty="0"/>
          </a:p>
          <a:p>
            <a:r>
              <a:rPr lang="en-US" dirty="0" smtClean="0">
                <a:sym typeface="Wingdings" pitchFamily="2" charset="2"/>
              </a:rPr>
              <a:t>Private </a:t>
            </a:r>
            <a:r>
              <a:rPr lang="en-US" dirty="0" smtClean="0"/>
              <a:t>health </a:t>
            </a:r>
            <a:r>
              <a:rPr lang="en-US" dirty="0"/>
              <a:t>insurance premiums tend to rise </a:t>
            </a:r>
            <a:r>
              <a:rPr lang="en-US" dirty="0" smtClean="0"/>
              <a:t>faster </a:t>
            </a:r>
            <a:r>
              <a:rPr lang="en-US" dirty="0"/>
              <a:t>than Medicare spending per beneficiary</a:t>
            </a:r>
          </a:p>
          <a:p>
            <a:r>
              <a:rPr lang="en-US" dirty="0" smtClean="0"/>
              <a:t>Medicare </a:t>
            </a:r>
            <a:r>
              <a:rPr lang="en-US" dirty="0"/>
              <a:t>can control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prices it pays the providers of health care 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not the volume of these </a:t>
            </a:r>
            <a:r>
              <a:rPr lang="en-US" dirty="0" smtClean="0"/>
              <a:t>services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Private plans may </a:t>
            </a:r>
            <a:r>
              <a:rPr lang="en-US" dirty="0"/>
              <a:t>achieve lower utilization through tighter </a:t>
            </a:r>
            <a:r>
              <a:rPr lang="en-US" dirty="0" smtClean="0"/>
              <a:t>cost/care </a:t>
            </a:r>
            <a:r>
              <a:rPr lang="en-US" dirty="0"/>
              <a:t>management </a:t>
            </a:r>
            <a:r>
              <a:rPr lang="en-US" dirty="0" smtClean="0"/>
              <a:t>than Medicare</a:t>
            </a:r>
          </a:p>
          <a:p>
            <a:r>
              <a:rPr lang="en-US" dirty="0" smtClean="0"/>
              <a:t>Part of private admin cost used </a:t>
            </a:r>
          </a:p>
          <a:p>
            <a:pPr lvl="1"/>
            <a:r>
              <a:rPr lang="en-US" dirty="0" smtClean="0"/>
              <a:t>to fight fraud (unnecessary health care bills) – good</a:t>
            </a:r>
          </a:p>
          <a:p>
            <a:pPr lvl="1"/>
            <a:r>
              <a:rPr lang="en-US" dirty="0" smtClean="0"/>
              <a:t>to fight paying necessary health care </a:t>
            </a:r>
            <a:r>
              <a:rPr lang="en-US" dirty="0"/>
              <a:t>bills  –  </a:t>
            </a:r>
            <a:r>
              <a:rPr lang="en-US" dirty="0" smtClean="0"/>
              <a:t>bad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63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13" y="128522"/>
            <a:ext cx="8755987" cy="6577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327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8" y="-3453"/>
            <a:ext cx="9067800" cy="680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565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Stakeholders: </a:t>
            </a:r>
            <a:br>
              <a:rPr lang="en-US" dirty="0" smtClean="0"/>
            </a:br>
            <a:r>
              <a:rPr lang="en-US" dirty="0" smtClean="0"/>
              <a:t>Low income groups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6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Replacing Medicaid for the old with MSA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u="sng" dirty="0" smtClean="0"/>
              <a:t>Incomes &lt; 100 % of FPL:  </a:t>
            </a:r>
            <a:endParaRPr lang="en-US" u="sng" dirty="0"/>
          </a:p>
          <a:p>
            <a:pPr lvl="1"/>
            <a:r>
              <a:rPr lang="en-US" dirty="0" smtClean="0"/>
              <a:t>eligible </a:t>
            </a:r>
            <a:r>
              <a:rPr lang="en-US" dirty="0"/>
              <a:t>for a medical savings account (MSA) in 2022 </a:t>
            </a:r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/>
              <a:t>7,800 would be deposited into the </a:t>
            </a:r>
            <a:r>
              <a:rPr lang="en-US" dirty="0" smtClean="0"/>
              <a:t>MSA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amount would be indexed to grow by CPI-U.  </a:t>
            </a:r>
            <a:endParaRPr lang="en-US" dirty="0" smtClean="0"/>
          </a:p>
          <a:p>
            <a:r>
              <a:rPr lang="en-US" u="sng" dirty="0"/>
              <a:t>100 % of FPL </a:t>
            </a:r>
            <a:r>
              <a:rPr lang="en-US" u="sng" dirty="0" smtClean="0"/>
              <a:t> &lt; Incomes </a:t>
            </a:r>
            <a:r>
              <a:rPr lang="en-US" u="sng" dirty="0"/>
              <a:t>&lt; </a:t>
            </a:r>
            <a:r>
              <a:rPr lang="en-US" u="sng" dirty="0" smtClean="0"/>
              <a:t>150 </a:t>
            </a:r>
            <a:r>
              <a:rPr lang="en-US" u="sng" dirty="0"/>
              <a:t>% of </a:t>
            </a:r>
            <a:r>
              <a:rPr lang="en-US" u="sng" dirty="0" smtClean="0"/>
              <a:t>FPL: 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$</a:t>
            </a:r>
            <a:r>
              <a:rPr lang="en-US" dirty="0" smtClean="0"/>
              <a:t>5,850 </a:t>
            </a:r>
            <a:r>
              <a:rPr lang="en-US" dirty="0"/>
              <a:t>would be deposited into the </a:t>
            </a:r>
            <a:r>
              <a:rPr lang="en-US" dirty="0" smtClean="0"/>
              <a:t>MSA</a:t>
            </a:r>
            <a:endParaRPr lang="en-US" dirty="0"/>
          </a:p>
          <a:p>
            <a:r>
              <a:rPr lang="en-US" dirty="0" smtClean="0"/>
              <a:t>Individuals </a:t>
            </a:r>
            <a:r>
              <a:rPr lang="en-US" dirty="0"/>
              <a:t>would be </a:t>
            </a:r>
            <a:r>
              <a:rPr lang="en-US" dirty="0" smtClean="0"/>
              <a:t>able </a:t>
            </a:r>
            <a:r>
              <a:rPr lang="en-US" dirty="0"/>
              <a:t>to use their MSA to help cover </a:t>
            </a:r>
            <a:r>
              <a:rPr lang="en-US" dirty="0" smtClean="0"/>
              <a:t>premiums, cost sharing</a:t>
            </a:r>
            <a:r>
              <a:rPr lang="en-US" dirty="0"/>
              <a:t>, and acute care services</a:t>
            </a:r>
            <a:endParaRPr lang="en-US" dirty="0" smtClean="0"/>
          </a:p>
          <a:p>
            <a:pPr lvl="1"/>
            <a:r>
              <a:rPr lang="en-US" dirty="0" smtClean="0"/>
              <a:t>replacing Medicaid for the old (some old are on Medicaid)</a:t>
            </a:r>
          </a:p>
          <a:p>
            <a:pPr lvl="1"/>
            <a:r>
              <a:rPr lang="en-US" dirty="0" smtClean="0"/>
              <a:t>replacing Medicare Part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43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will the poor be better off?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Assuming average </a:t>
            </a:r>
            <a:r>
              <a:rPr lang="en-US" dirty="0" smtClean="0"/>
              <a:t>OOP </a:t>
            </a:r>
            <a:r>
              <a:rPr lang="en-US" dirty="0"/>
              <a:t>spending of approximately $12,500 in 2022 for a typical 65-year old </a:t>
            </a:r>
            <a:endParaRPr lang="en-US" dirty="0" smtClean="0"/>
          </a:p>
          <a:p>
            <a:r>
              <a:rPr lang="en-US" dirty="0" smtClean="0"/>
              <a:t>Government contribution of $7,800 </a:t>
            </a:r>
            <a:r>
              <a:rPr lang="en-US" dirty="0"/>
              <a:t>to the MSA for a beneficiary living </a:t>
            </a:r>
            <a:r>
              <a:rPr lang="en-US" dirty="0" smtClean="0"/>
              <a:t>below FPL </a:t>
            </a:r>
            <a:r>
              <a:rPr lang="en-US" dirty="0"/>
              <a:t>would cover about </a:t>
            </a:r>
            <a:r>
              <a:rPr lang="en-US" dirty="0" smtClean="0"/>
              <a:t>2/3 </a:t>
            </a:r>
            <a:r>
              <a:rPr lang="en-US" dirty="0"/>
              <a:t>of total spending that </a:t>
            </a:r>
            <a:r>
              <a:rPr lang="en-US" dirty="0" smtClean="0"/>
              <a:t>year</a:t>
            </a:r>
          </a:p>
          <a:p>
            <a:r>
              <a:rPr lang="en-US" dirty="0" smtClean="0"/>
              <a:t>Remaining $4,700</a:t>
            </a:r>
            <a:r>
              <a:rPr lang="en-US" dirty="0"/>
              <a:t>, approximately 43 percent of the average </a:t>
            </a:r>
            <a:r>
              <a:rPr lang="en-US" dirty="0" smtClean="0"/>
              <a:t>income </a:t>
            </a:r>
            <a:r>
              <a:rPr lang="en-US" dirty="0"/>
              <a:t>among beneficiaries living below </a:t>
            </a:r>
            <a:r>
              <a:rPr lang="en-US" dirty="0" smtClean="0"/>
              <a:t>FPL, is paid by the beneficiary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estimate is likely to </a:t>
            </a:r>
            <a:r>
              <a:rPr lang="en-US" dirty="0" smtClean="0"/>
              <a:t>be </a:t>
            </a:r>
            <a:r>
              <a:rPr lang="en-US" dirty="0"/>
              <a:t>conservative because it assumes low income individuals </a:t>
            </a:r>
            <a:r>
              <a:rPr lang="en-US" dirty="0" smtClean="0"/>
              <a:t>have similar OOP spending </a:t>
            </a:r>
            <a:r>
              <a:rPr lang="en-US" dirty="0"/>
              <a:t>as </a:t>
            </a:r>
            <a:r>
              <a:rPr lang="en-US" dirty="0" smtClean="0"/>
              <a:t>other </a:t>
            </a:r>
            <a:r>
              <a:rPr lang="en-US" dirty="0"/>
              <a:t>“typical” </a:t>
            </a:r>
            <a:r>
              <a:rPr lang="en-US" dirty="0" smtClean="0"/>
              <a:t>beneficiaries</a:t>
            </a:r>
          </a:p>
          <a:p>
            <a:r>
              <a:rPr lang="en-US" dirty="0" smtClean="0"/>
              <a:t>However</a:t>
            </a:r>
            <a:r>
              <a:rPr lang="en-US" dirty="0"/>
              <a:t>, low-income beneficiaries, particularly those who are dually eligible for </a:t>
            </a:r>
            <a:r>
              <a:rPr lang="en-US" dirty="0" smtClean="0"/>
              <a:t>Medicare </a:t>
            </a:r>
            <a:r>
              <a:rPr lang="en-US" dirty="0"/>
              <a:t>and Medicaid, tend to </a:t>
            </a:r>
            <a:r>
              <a:rPr lang="en-US" dirty="0" smtClean="0"/>
              <a:t>have higher </a:t>
            </a:r>
            <a:r>
              <a:rPr lang="en-US" dirty="0"/>
              <a:t>than average health </a:t>
            </a:r>
            <a:r>
              <a:rPr lang="en-US" dirty="0" smtClean="0"/>
              <a:t>spending</a:t>
            </a:r>
          </a:p>
          <a:p>
            <a:r>
              <a:rPr lang="en-US" dirty="0" smtClean="0"/>
              <a:t>It </a:t>
            </a:r>
            <a:r>
              <a:rPr lang="en-US" dirty="0"/>
              <a:t>also </a:t>
            </a:r>
            <a:r>
              <a:rPr lang="en-US" dirty="0" smtClean="0"/>
              <a:t>does </a:t>
            </a:r>
            <a:r>
              <a:rPr lang="en-US" dirty="0"/>
              <a:t>not take into account expenses </a:t>
            </a:r>
            <a:r>
              <a:rPr lang="en-US" dirty="0" smtClean="0"/>
              <a:t>that </a:t>
            </a:r>
            <a:r>
              <a:rPr lang="en-US" dirty="0"/>
              <a:t>Medicaid </a:t>
            </a:r>
            <a:r>
              <a:rPr lang="en-US" dirty="0" smtClean="0"/>
              <a:t>would </a:t>
            </a:r>
            <a:r>
              <a:rPr lang="en-US" dirty="0"/>
              <a:t>cover under current law, such as dental or long-term </a:t>
            </a:r>
            <a:r>
              <a:rPr lang="en-US" dirty="0" smtClean="0"/>
              <a:t>care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82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Separately, the proposal would transform the </a:t>
            </a:r>
            <a:r>
              <a:rPr lang="en-US" dirty="0" smtClean="0"/>
              <a:t>Medicaid </a:t>
            </a:r>
            <a:r>
              <a:rPr lang="en-US" dirty="0"/>
              <a:t>program into </a:t>
            </a:r>
            <a:r>
              <a:rPr lang="en-US" dirty="0" smtClean="0"/>
              <a:t>block </a:t>
            </a:r>
            <a:r>
              <a:rPr lang="en-US" dirty="0"/>
              <a:t>grant, which could </a:t>
            </a:r>
            <a:r>
              <a:rPr lang="en-US" dirty="0" smtClean="0"/>
              <a:t>further limit </a:t>
            </a:r>
            <a:r>
              <a:rPr lang="en-US" dirty="0"/>
              <a:t>Medicaid payments for long-term care </a:t>
            </a:r>
            <a:r>
              <a:rPr lang="en-US" dirty="0" smtClean="0"/>
              <a:t>services </a:t>
            </a:r>
            <a:r>
              <a:rPr lang="en-US" dirty="0"/>
              <a:t>and supports for low-income beneficiaries dually eligible for Medicare and Medicaid.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1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Ryan plan?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On </a:t>
            </a:r>
            <a:r>
              <a:rPr lang="en-US" dirty="0"/>
              <a:t>April </a:t>
            </a:r>
            <a:r>
              <a:rPr lang="en-US" dirty="0" smtClean="0"/>
              <a:t>15, 2011, </a:t>
            </a:r>
            <a:r>
              <a:rPr lang="en-US" dirty="0"/>
              <a:t>the House of Representatives passed, on a partisan vote, the budget plan </a:t>
            </a:r>
            <a:r>
              <a:rPr lang="en-US" dirty="0" smtClean="0"/>
              <a:t>by </a:t>
            </a:r>
            <a:r>
              <a:rPr lang="en-US" dirty="0"/>
              <a:t>Paul D. Ryan, Republican of Wisconsin and chairman of the House Budget </a:t>
            </a:r>
            <a:r>
              <a:rPr lang="en-US" dirty="0" smtClean="0"/>
              <a:t>Committee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proposal is projected to achieve a federal budget surplus by </a:t>
            </a:r>
            <a:r>
              <a:rPr lang="en-US" dirty="0" smtClean="0"/>
              <a:t>2040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would substantially </a:t>
            </a:r>
            <a:r>
              <a:rPr lang="en-US" dirty="0" smtClean="0"/>
              <a:t>reduce </a:t>
            </a:r>
            <a:r>
              <a:rPr lang="en-US" dirty="0"/>
              <a:t>federal spending on major health </a:t>
            </a:r>
            <a:r>
              <a:rPr lang="en-US" dirty="0" smtClean="0"/>
              <a:t>programs</a:t>
            </a:r>
          </a:p>
          <a:p>
            <a:pPr lvl="1"/>
            <a:r>
              <a:rPr lang="en-US" dirty="0" smtClean="0"/>
              <a:t>Medicare</a:t>
            </a:r>
          </a:p>
          <a:p>
            <a:pPr lvl="1"/>
            <a:r>
              <a:rPr lang="en-US" dirty="0" smtClean="0"/>
              <a:t>Medicaid</a:t>
            </a:r>
            <a:r>
              <a:rPr lang="en-US" dirty="0"/>
              <a:t>, the Children’s Health </a:t>
            </a:r>
            <a:r>
              <a:rPr lang="en-US" dirty="0" smtClean="0"/>
              <a:t>Insurance </a:t>
            </a:r>
            <a:r>
              <a:rPr lang="en-US" dirty="0"/>
              <a:t>Program (CHIP) and </a:t>
            </a:r>
            <a:endParaRPr lang="en-US" dirty="0" smtClean="0"/>
          </a:p>
          <a:p>
            <a:pPr lvl="1"/>
            <a:r>
              <a:rPr lang="en-US" dirty="0" smtClean="0"/>
              <a:t>Exchange </a:t>
            </a:r>
            <a:r>
              <a:rPr lang="en-US" dirty="0"/>
              <a:t>subsidies by </a:t>
            </a:r>
            <a:r>
              <a:rPr lang="en-US" dirty="0" smtClean="0"/>
              <a:t>2022 (these are part of the ACA 2010)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09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aside:</a:t>
            </a:r>
            <a:br>
              <a:rPr lang="en-US" dirty="0" smtClean="0"/>
            </a:br>
            <a:r>
              <a:rPr lang="en-US" dirty="0" smtClean="0"/>
              <a:t>Ryan claims it’s the same insurance that members of congress have!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…it isn’t!</a:t>
            </a:r>
          </a:p>
          <a:p>
            <a:r>
              <a:rPr lang="en-US" sz="800" dirty="0"/>
              <a:t>Based on: http://economix.blogs.nytimes.com/2011/04/18/comparing-ryans-medicare-plan-to-what-congress-gets/?scp=2&amp;sq=economix&amp;st=cse</a:t>
            </a:r>
            <a:endParaRPr lang="en-US" sz="10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395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Same health insurance as members of congress for retired population?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premiums </a:t>
            </a:r>
            <a:r>
              <a:rPr lang="en-US" dirty="0" smtClean="0"/>
              <a:t>for federal employee plans have </a:t>
            </a:r>
            <a:r>
              <a:rPr lang="en-US" dirty="0"/>
              <a:t>been rising </a:t>
            </a:r>
            <a:r>
              <a:rPr lang="en-US" dirty="0" smtClean="0"/>
              <a:t>in </a:t>
            </a:r>
            <a:r>
              <a:rPr lang="en-US" dirty="0"/>
              <a:t>step with the overall </a:t>
            </a:r>
            <a:r>
              <a:rPr lang="en-US" dirty="0" smtClean="0"/>
              <a:t>per-capita </a:t>
            </a:r>
            <a:r>
              <a:rPr lang="en-US" dirty="0"/>
              <a:t>health </a:t>
            </a:r>
            <a:r>
              <a:rPr lang="en-US" dirty="0" smtClean="0"/>
              <a:t>spending</a:t>
            </a:r>
          </a:p>
          <a:p>
            <a:r>
              <a:rPr lang="en-US" dirty="0"/>
              <a:t>By contrast, under the Ryan plan, the federal contribution toward the purchase of private health insurance by future Medicare beneficiaries would be indexed only to the Consumer Price </a:t>
            </a:r>
            <a:r>
              <a:rPr lang="en-US" dirty="0" smtClean="0"/>
              <a:t>Index</a:t>
            </a:r>
          </a:p>
          <a:p>
            <a:r>
              <a:rPr lang="en-US" sz="1400" dirty="0" smtClean="0"/>
              <a:t>(</a:t>
            </a:r>
            <a:r>
              <a:rPr lang="en-US" sz="1400" dirty="0"/>
              <a:t>see Page 2 of the C.B.O. analysis).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83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C.P.I. vs. Medical C.P.I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But over </a:t>
            </a:r>
            <a:r>
              <a:rPr lang="en-US" sz="2400" dirty="0"/>
              <a:t>the last three decades, the C.P.I. has grown at a much slower rate than per-capita health spending, especially since </a:t>
            </a:r>
            <a:r>
              <a:rPr lang="en-US" sz="2400" dirty="0" smtClean="0"/>
              <a:t>2000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1300" dirty="0" smtClean="0"/>
              <a:t>Health </a:t>
            </a:r>
            <a:r>
              <a:rPr lang="en-US" sz="1300" dirty="0"/>
              <a:t>Spending Data: CMS Data &amp; Statistics; C.P.I.: President’s Economic Report to the Congress, 2011, Table B-20.</a:t>
            </a:r>
          </a:p>
          <a:p>
            <a:endParaRPr lang="en-US" sz="2400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199"/>
            <a:ext cx="6505699" cy="3780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35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C.P.I. growth vs. premium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6276201"/>
            <a:ext cx="83800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Department of Health and Human Services, Office of the Assistant Secretary for Planning and Evaluation, April 12, 2011.</a:t>
            </a:r>
          </a:p>
        </p:txBody>
      </p:sp>
    </p:spTree>
    <p:extLst>
      <p:ext uri="{BB962C8B-B14F-4D97-AF65-F5344CB8AC3E}">
        <p14:creationId xmlns:p14="http://schemas.microsoft.com/office/powerpoint/2010/main" val="3929743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* California </a:t>
            </a:r>
            <a:r>
              <a:rPr lang="en-US" dirty="0"/>
              <a:t>Public Employees’ Retirement System, which functions as a private health insurance exchange for 1.3 million active and retired public employees.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** Start </a:t>
            </a:r>
            <a:r>
              <a:rPr lang="en-US" dirty="0"/>
              <a:t>of Medicare Part D Prescription-Drug </a:t>
            </a:r>
            <a:r>
              <a:rPr lang="en-US" dirty="0" smtClean="0"/>
              <a:t>Plan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5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Indexing the federal contribution to Medicare beneficiaries to the C.P.I. can thus be expected to shift an ever-larger share of the total health spending </a:t>
            </a:r>
            <a:r>
              <a:rPr lang="en-US" dirty="0" smtClean="0"/>
              <a:t>to the retirees</a:t>
            </a:r>
          </a:p>
          <a:p>
            <a:r>
              <a:rPr lang="en-US" dirty="0" smtClean="0"/>
              <a:t>If </a:t>
            </a:r>
            <a:r>
              <a:rPr lang="en-US" dirty="0"/>
              <a:t>private insurance premiums after 2030 continued to grow at a rate exceeding the growth in the C.P.I., the federal contribution to Medicare might shrink even </a:t>
            </a:r>
            <a:r>
              <a:rPr lang="en-US" dirty="0" smtClean="0"/>
              <a:t>further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8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Proponents of this reform: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This </a:t>
            </a:r>
            <a:r>
              <a:rPr lang="en-US" dirty="0"/>
              <a:t>transformation of Medicare would help rein in federal Medicare spending </a:t>
            </a:r>
          </a:p>
          <a:p>
            <a:r>
              <a:rPr lang="en-US" dirty="0" smtClean="0"/>
              <a:t>Plans compete </a:t>
            </a:r>
            <a:r>
              <a:rPr lang="en-US" dirty="0"/>
              <a:t>for enrollees based on price and </a:t>
            </a:r>
            <a:r>
              <a:rPr lang="en-US" dirty="0" smtClean="0"/>
              <a:t>quality</a:t>
            </a:r>
          </a:p>
          <a:p>
            <a:r>
              <a:rPr lang="en-US" dirty="0" smtClean="0"/>
              <a:t>Giving beneficiaries greater incentive </a:t>
            </a:r>
            <a:r>
              <a:rPr lang="en-US" dirty="0"/>
              <a:t>and ability to choose a plan that best meets their </a:t>
            </a:r>
            <a:r>
              <a:rPr lang="en-US" dirty="0" smtClean="0"/>
              <a:t>needs</a:t>
            </a:r>
          </a:p>
          <a:p>
            <a:r>
              <a:rPr lang="en-US" dirty="0" smtClean="0"/>
              <a:t>Giving beneficiaries </a:t>
            </a:r>
            <a:r>
              <a:rPr lang="en-US" dirty="0"/>
              <a:t>more “skin in the game” will exert more pressure on plans to reduce </a:t>
            </a:r>
            <a:r>
              <a:rPr lang="en-US" dirty="0" smtClean="0"/>
              <a:t>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0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[1] Repeal parts of </a:t>
            </a:r>
            <a:r>
              <a:rPr lang="en-US" dirty="0">
                <a:solidFill>
                  <a:srgbClr val="FF0000"/>
                </a:solidFill>
              </a:rPr>
              <a:t>ACA </a:t>
            </a:r>
            <a:r>
              <a:rPr lang="en-US" dirty="0" smtClean="0">
                <a:solidFill>
                  <a:srgbClr val="FF0000"/>
                </a:solidFill>
              </a:rPr>
              <a:t>2010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Repeal Part D Coverage Gap</a:t>
            </a:r>
          </a:p>
          <a:p>
            <a:pPr lvl="1"/>
            <a:r>
              <a:rPr lang="en-US" dirty="0"/>
              <a:t>The proposal would re-open the “doughnut hole,” in which beneficiaries are responsible for paying all of their prescription drugs costs</a:t>
            </a:r>
          </a:p>
          <a:p>
            <a:pPr lvl="1"/>
            <a:r>
              <a:rPr lang="en-US" dirty="0"/>
              <a:t>Over time, prescription drugs would not be offered separately through private stand-alone plans but would presumably be covered under private plans, along with other medical </a:t>
            </a:r>
            <a:r>
              <a:rPr lang="en-US" dirty="0" smtClean="0"/>
              <a:t>benefits </a:t>
            </a:r>
            <a:endParaRPr lang="en-US" dirty="0"/>
          </a:p>
          <a:p>
            <a:endParaRPr lang="en-US" dirty="0"/>
          </a:p>
          <a:p>
            <a:r>
              <a:rPr lang="en-US" dirty="0"/>
              <a:t>Repeal Independent Payment Advisory </a:t>
            </a:r>
            <a:r>
              <a:rPr lang="en-US" dirty="0" smtClean="0"/>
              <a:t>Board (IPAB)</a:t>
            </a:r>
            <a:endParaRPr lang="en-US" dirty="0"/>
          </a:p>
          <a:p>
            <a:pPr lvl="1"/>
            <a:r>
              <a:rPr lang="en-US" dirty="0"/>
              <a:t>IPAB is </a:t>
            </a:r>
            <a:r>
              <a:rPr lang="en-US" dirty="0" smtClean="0"/>
              <a:t>making </a:t>
            </a:r>
            <a:r>
              <a:rPr lang="en-US" dirty="0"/>
              <a:t>recommendations for Medicare spending cuts to Congress if Medicare spending </a:t>
            </a:r>
            <a:r>
              <a:rPr lang="en-US" dirty="0" smtClean="0"/>
              <a:t> growth exceeds </a:t>
            </a:r>
            <a:r>
              <a:rPr lang="en-US" dirty="0"/>
              <a:t>GDP+1 % in 2015 or later </a:t>
            </a:r>
            <a:r>
              <a:rPr lang="en-US" dirty="0" smtClean="0"/>
              <a:t>years</a:t>
            </a:r>
            <a:endParaRPr lang="en-US" dirty="0"/>
          </a:p>
          <a:p>
            <a:pPr lvl="1"/>
            <a:r>
              <a:rPr lang="en-US" dirty="0"/>
              <a:t>The proposal would eliminate IPAB (though it has yet to be formed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Defund ACA </a:t>
            </a:r>
            <a:r>
              <a:rPr lang="en-US" dirty="0" smtClean="0"/>
              <a:t>2010: Cap on Medicaid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Cut large federal subsidies </a:t>
            </a:r>
            <a:r>
              <a:rPr lang="en-US" dirty="0" smtClean="0"/>
              <a:t>for </a:t>
            </a:r>
            <a:r>
              <a:rPr lang="en-US" dirty="0"/>
              <a:t>low-income families </a:t>
            </a:r>
            <a:r>
              <a:rPr lang="en-US" dirty="0" smtClean="0"/>
              <a:t>to buy health insurance</a:t>
            </a:r>
          </a:p>
          <a:p>
            <a:r>
              <a:rPr lang="en-US" dirty="0" smtClean="0"/>
              <a:t>Cut subsidies to the </a:t>
            </a:r>
            <a:r>
              <a:rPr lang="en-US" dirty="0"/>
              <a:t>states </a:t>
            </a:r>
            <a:r>
              <a:rPr lang="en-US" dirty="0" smtClean="0"/>
              <a:t>that </a:t>
            </a:r>
            <a:r>
              <a:rPr lang="en-US" dirty="0"/>
              <a:t>enroll </a:t>
            </a:r>
            <a:r>
              <a:rPr lang="en-US" dirty="0" smtClean="0"/>
              <a:t>poor </a:t>
            </a:r>
            <a:r>
              <a:rPr lang="en-US" dirty="0"/>
              <a:t>families in </a:t>
            </a:r>
            <a:r>
              <a:rPr lang="en-US" dirty="0" smtClean="0"/>
              <a:t>Medicaid</a:t>
            </a:r>
          </a:p>
          <a:p>
            <a:endParaRPr lang="en-US" dirty="0" smtClean="0"/>
          </a:p>
          <a:p>
            <a:r>
              <a:rPr lang="en-US" b="1" dirty="0" smtClean="0"/>
              <a:t>Instead: </a:t>
            </a:r>
            <a:r>
              <a:rPr lang="en-US" dirty="0" smtClean="0"/>
              <a:t>Install </a:t>
            </a:r>
            <a:r>
              <a:rPr lang="en-US" dirty="0"/>
              <a:t>federal block grants to States to pay for parts of Medicaid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rather </a:t>
            </a:r>
            <a:r>
              <a:rPr lang="en-US" dirty="0"/>
              <a:t>than sharing actual </a:t>
            </a:r>
            <a:r>
              <a:rPr lang="en-US" dirty="0" smtClean="0"/>
              <a:t>outlays!</a:t>
            </a:r>
            <a:endParaRPr lang="en-US" dirty="0"/>
          </a:p>
          <a:p>
            <a:r>
              <a:rPr lang="en-US" dirty="0"/>
              <a:t>This </a:t>
            </a:r>
            <a:r>
              <a:rPr lang="en-US" dirty="0" smtClean="0"/>
              <a:t>reduces </a:t>
            </a:r>
            <a:r>
              <a:rPr lang="en-US" dirty="0"/>
              <a:t>the federal government’s contribution to </a:t>
            </a:r>
            <a:r>
              <a:rPr lang="en-US" dirty="0" smtClean="0"/>
              <a:t>state-run </a:t>
            </a:r>
            <a:r>
              <a:rPr lang="en-US" dirty="0"/>
              <a:t>Medicaid programs</a:t>
            </a:r>
          </a:p>
          <a:p>
            <a:r>
              <a:rPr lang="en-US" dirty="0"/>
              <a:t>Might force states to raise taxes or significantly reduce eligibility for </a:t>
            </a:r>
            <a:r>
              <a:rPr lang="en-US" dirty="0" smtClean="0"/>
              <a:t>Medicaid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4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Premium subsidies in ACA 2010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8" y="1137137"/>
            <a:ext cx="8801102" cy="541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6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[2] Changes in Medicare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With </a:t>
            </a:r>
            <a:r>
              <a:rPr lang="en-US" dirty="0"/>
              <a:t>Medicare spending </a:t>
            </a:r>
            <a:r>
              <a:rPr lang="en-US" dirty="0" smtClean="0"/>
              <a:t>representing </a:t>
            </a:r>
            <a:r>
              <a:rPr lang="en-US" dirty="0"/>
              <a:t>15 </a:t>
            </a:r>
            <a:r>
              <a:rPr lang="en-US" dirty="0" smtClean="0"/>
              <a:t>% of </a:t>
            </a:r>
            <a:r>
              <a:rPr lang="en-US" dirty="0"/>
              <a:t>the federal budget, reducing federal Medicare spending is </a:t>
            </a:r>
            <a:r>
              <a:rPr lang="en-US" dirty="0" smtClean="0"/>
              <a:t>key</a:t>
            </a:r>
          </a:p>
          <a:p>
            <a:r>
              <a:rPr lang="en-US" dirty="0"/>
              <a:t>For people now </a:t>
            </a:r>
            <a:r>
              <a:rPr lang="en-US" dirty="0" smtClean="0"/>
              <a:t>&lt; 55, </a:t>
            </a:r>
            <a:r>
              <a:rPr lang="en-US" dirty="0"/>
              <a:t>the traditional Medicare </a:t>
            </a:r>
            <a:r>
              <a:rPr lang="en-US" dirty="0" smtClean="0"/>
              <a:t>– </a:t>
            </a:r>
            <a:r>
              <a:rPr lang="en-US" dirty="0"/>
              <a:t>a defined benefit plan — would cease to </a:t>
            </a:r>
            <a:r>
              <a:rPr lang="en-US" dirty="0" smtClean="0"/>
              <a:t>exist</a:t>
            </a:r>
          </a:p>
          <a:p>
            <a:endParaRPr lang="en-US" dirty="0"/>
          </a:p>
          <a:p>
            <a:r>
              <a:rPr lang="en-US" dirty="0"/>
              <a:t>Starting in 2022 Medicare would be converted to a </a:t>
            </a:r>
            <a:r>
              <a:rPr lang="en-US" dirty="0" smtClean="0"/>
              <a:t>defined </a:t>
            </a:r>
            <a:r>
              <a:rPr lang="en-US" dirty="0"/>
              <a:t>“premium support”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 smtClean="0"/>
              <a:t>2022: </a:t>
            </a:r>
            <a:r>
              <a:rPr lang="en-US" dirty="0"/>
              <a:t>all newly-eligible Medicare beneficiaries </a:t>
            </a:r>
            <a:r>
              <a:rPr lang="en-US" dirty="0" smtClean="0"/>
              <a:t>only </a:t>
            </a:r>
            <a:r>
              <a:rPr lang="en-US" dirty="0"/>
              <a:t>have access to </a:t>
            </a:r>
            <a:r>
              <a:rPr lang="en-US" dirty="0" smtClean="0"/>
              <a:t>private insurance plans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0745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Medicare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Private plans would compete for customers</a:t>
            </a:r>
          </a:p>
          <a:p>
            <a:r>
              <a:rPr lang="en-US" dirty="0"/>
              <a:t>Premiums can be charged per age </a:t>
            </a:r>
            <a:r>
              <a:rPr lang="en-US" dirty="0" smtClean="0"/>
              <a:t>group</a:t>
            </a:r>
          </a:p>
          <a:p>
            <a:endParaRPr lang="en-US" dirty="0"/>
          </a:p>
          <a:p>
            <a:r>
              <a:rPr lang="en-US" dirty="0"/>
              <a:t>The government would make payments directly to private health plans , rather than pay providers directly </a:t>
            </a:r>
          </a:p>
          <a:p>
            <a:r>
              <a:rPr lang="en-US" dirty="0"/>
              <a:t>Starting in 2022 the eligibility age (for premium support) would </a:t>
            </a:r>
            <a:r>
              <a:rPr lang="en-US" dirty="0" smtClean="0"/>
              <a:t>increase to 67</a:t>
            </a:r>
          </a:p>
          <a:p>
            <a:r>
              <a:rPr lang="en-US" dirty="0" smtClean="0"/>
              <a:t>Richer individuals receive lower government premium subsidies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5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the cost for the retiree?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If </a:t>
            </a:r>
            <a:r>
              <a:rPr lang="en-US" dirty="0" smtClean="0"/>
              <a:t>“premium support” is insufficient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beneficiaries </a:t>
            </a:r>
            <a:r>
              <a:rPr lang="en-US" dirty="0"/>
              <a:t>would be responsible for additional </a:t>
            </a:r>
            <a:r>
              <a:rPr lang="en-US" dirty="0" smtClean="0"/>
              <a:t>costs</a:t>
            </a:r>
          </a:p>
          <a:p>
            <a:r>
              <a:rPr lang="en-US" dirty="0" smtClean="0"/>
              <a:t>CBO: </a:t>
            </a:r>
            <a:r>
              <a:rPr lang="en-US" dirty="0"/>
              <a:t>the total cost of providing health care </a:t>
            </a:r>
            <a:r>
              <a:rPr lang="en-US" dirty="0" smtClean="0"/>
              <a:t>(</a:t>
            </a:r>
            <a:r>
              <a:rPr lang="en-US" dirty="0"/>
              <a:t>premium and other costs) to a typical 65-year old in </a:t>
            </a:r>
            <a:r>
              <a:rPr lang="en-US" dirty="0" smtClean="0"/>
              <a:t>a private </a:t>
            </a:r>
            <a:r>
              <a:rPr lang="en-US" dirty="0"/>
              <a:t>plan </a:t>
            </a:r>
            <a:r>
              <a:rPr lang="en-US" dirty="0" smtClean="0"/>
              <a:t>is $20,500 </a:t>
            </a:r>
            <a:r>
              <a:rPr lang="en-US" dirty="0"/>
              <a:t>in </a:t>
            </a:r>
            <a:r>
              <a:rPr lang="en-US" dirty="0" smtClean="0"/>
              <a:t>2022</a:t>
            </a:r>
          </a:p>
          <a:p>
            <a:r>
              <a:rPr lang="en-US" dirty="0" smtClean="0"/>
              <a:t>The </a:t>
            </a:r>
            <a:r>
              <a:rPr lang="en-US" dirty="0"/>
              <a:t>government would contribute $8,000 or </a:t>
            </a:r>
            <a:r>
              <a:rPr lang="en-US" dirty="0" smtClean="0"/>
              <a:t>39 %</a:t>
            </a:r>
          </a:p>
          <a:p>
            <a:r>
              <a:rPr lang="en-US" dirty="0" smtClean="0"/>
              <a:t>The </a:t>
            </a:r>
            <a:r>
              <a:rPr lang="en-US" dirty="0"/>
              <a:t>remaining $12,500 would be paid by the </a:t>
            </a:r>
            <a:r>
              <a:rPr lang="en-US" dirty="0" smtClean="0"/>
              <a:t>beneficiary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178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1309</Words>
  <Application>Microsoft Office PowerPoint</Application>
  <PresentationFormat>On-screen Show (4:3)</PresentationFormat>
  <Paragraphs>128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 The Path to Prosperity: Restoring America’s Promise</vt:lpstr>
      <vt:lpstr>What’s the Ryan plan?</vt:lpstr>
      <vt:lpstr>Proponents of this reform:</vt:lpstr>
      <vt:lpstr>[1] Repeal parts of ACA 2010</vt:lpstr>
      <vt:lpstr>Defund ACA 2010: Cap on Medicaid</vt:lpstr>
      <vt:lpstr>Premium subsidies in ACA 2010</vt:lpstr>
      <vt:lpstr>[2] Changes in Medicare 1</vt:lpstr>
      <vt:lpstr>Changes in Medicare 2</vt:lpstr>
      <vt:lpstr>So what’s the cost for the retiree?</vt:lpstr>
      <vt:lpstr>Does the plan save any money?</vt:lpstr>
      <vt:lpstr>Cost savings?</vt:lpstr>
      <vt:lpstr>Does the plan increase spending?</vt:lpstr>
      <vt:lpstr>Private vs. public: what is cheaper?</vt:lpstr>
      <vt:lpstr>PowerPoint Presentation</vt:lpstr>
      <vt:lpstr>PowerPoint Presentation</vt:lpstr>
      <vt:lpstr>Stakeholders:  Low income groups</vt:lpstr>
      <vt:lpstr>Replacing Medicaid for the old with MSA</vt:lpstr>
      <vt:lpstr>So will the poor be better off?</vt:lpstr>
      <vt:lpstr>PowerPoint Presentation</vt:lpstr>
      <vt:lpstr>An aside: Ryan claims it’s the same insurance that members of congress have!</vt:lpstr>
      <vt:lpstr>Same health insurance as members of congress for retired population?</vt:lpstr>
      <vt:lpstr>C.P.I. vs. Medical C.P.I</vt:lpstr>
      <vt:lpstr>C.P.I. growth vs. premium growth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Jung, Juergen</cp:lastModifiedBy>
  <cp:revision>29</cp:revision>
  <dcterms:created xsi:type="dcterms:W3CDTF">2006-08-16T00:00:00Z</dcterms:created>
  <dcterms:modified xsi:type="dcterms:W3CDTF">2012-04-24T14:48:40Z</dcterms:modified>
</cp:coreProperties>
</file>