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9" r:id="rId2"/>
    <p:sldId id="326" r:id="rId3"/>
    <p:sldId id="327" r:id="rId4"/>
    <p:sldId id="328" r:id="rId5"/>
    <p:sldId id="307" r:id="rId6"/>
    <p:sldId id="319" r:id="rId7"/>
    <p:sldId id="325" r:id="rId8"/>
    <p:sldId id="296" r:id="rId9"/>
    <p:sldId id="312" r:id="rId10"/>
    <p:sldId id="320" r:id="rId11"/>
    <p:sldId id="293" r:id="rId12"/>
    <p:sldId id="321" r:id="rId13"/>
    <p:sldId id="322" r:id="rId14"/>
    <p:sldId id="317" r:id="rId15"/>
    <p:sldId id="324" r:id="rId16"/>
    <p:sldId id="302" r:id="rId17"/>
    <p:sldId id="28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34" autoAdjust="0"/>
  </p:normalViewPr>
  <p:slideViewPr>
    <p:cSldViewPr>
      <p:cViewPr>
        <p:scale>
          <a:sx n="66" d="100"/>
          <a:sy n="66" d="100"/>
        </p:scale>
        <p:origin x="-4854" y="-20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811E213F-4A7D-41EB-ABFF-2AD86FFEED9A}" type="datetimeFigureOut">
              <a:rPr lang="en-US"/>
              <a:pPr>
                <a:defRPr/>
              </a:pPr>
              <a:t>8/27/2013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AFCAAC04-D950-4376-AA92-91938EA64041}" type="slidenum">
              <a:rPr lang="en-US"/>
              <a:pPr>
                <a:defRPr/>
              </a:pPr>
              <a:t>‹#›</a:t>
            </a:fld>
            <a:endParaRPr lang="en-US"/>
          </a:p>
        </p:txBody>
      </p:sp>
    </p:spTree>
    <p:extLst>
      <p:ext uri="{BB962C8B-B14F-4D97-AF65-F5344CB8AC3E}">
        <p14:creationId xmlns:p14="http://schemas.microsoft.com/office/powerpoint/2010/main" val="4105627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2772" name="Slide Number Placeholder 3"/>
          <p:cNvSpPr>
            <a:spLocks noGrp="1"/>
          </p:cNvSpPr>
          <p:nvPr>
            <p:ph type="sldNum" sz="quarter" idx="5"/>
          </p:nvPr>
        </p:nvSpPr>
        <p:spPr bwMode="auto">
          <a:noFill/>
          <a:ln>
            <a:miter lim="800000"/>
            <a:headEnd/>
            <a:tailEnd/>
          </a:ln>
        </p:spPr>
        <p:txBody>
          <a:bodyPr/>
          <a:lstStyle/>
          <a:p>
            <a:fld id="{D74973C6-47C5-487E-BB96-C0CF5B5EEA7A}" type="slidenum">
              <a:rPr lang="en-US" smtClean="0"/>
              <a:pPr/>
              <a:t>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4820" name="Slide Number Placeholder 3"/>
          <p:cNvSpPr>
            <a:spLocks noGrp="1"/>
          </p:cNvSpPr>
          <p:nvPr>
            <p:ph type="sldNum" sz="quarter" idx="5"/>
          </p:nvPr>
        </p:nvSpPr>
        <p:spPr bwMode="auto">
          <a:noFill/>
          <a:ln>
            <a:miter lim="800000"/>
            <a:headEnd/>
            <a:tailEnd/>
          </a:ln>
        </p:spPr>
        <p:txBody>
          <a:bodyPr/>
          <a:lstStyle/>
          <a:p>
            <a:fld id="{C3196801-05D5-493F-9288-B42A073C69DD}" type="slidenum">
              <a:rPr lang="en-US" smtClean="0"/>
              <a:pPr/>
              <a:t>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ln>
            <a:miter lim="800000"/>
            <a:headEnd/>
            <a:tailEnd/>
          </a:ln>
        </p:spPr>
        <p:txBody>
          <a:bodyPr/>
          <a:lstStyle/>
          <a:p>
            <a:fld id="{996FC9A8-4BA5-45B4-AFD6-6301F43A461F}" type="slidenum">
              <a:rPr lang="en-US" smtClean="0"/>
              <a:pPr/>
              <a:t>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we expect that the decline should be greater in regions where segregation and restricted access were pervasive. </a:t>
            </a:r>
          </a:p>
          <a:p>
            <a:pPr eaLnBrk="1" hangingPunct="1">
              <a:spcBef>
                <a:spcPct val="0"/>
              </a:spcBef>
            </a:pPr>
            <a:endParaRPr lang="zh-CN" altLang="en-US" smtClean="0"/>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CF8CF24-8659-42CF-AA33-6F40D09925D4}" type="slidenum">
              <a:rPr lang="zh-CN" altLang="en-US" sz="1200">
                <a:latin typeface="Calibri" pitchFamily="34" charset="0"/>
              </a:rPr>
              <a:pPr algn="r"/>
              <a:t>9</a:t>
            </a:fld>
            <a:endParaRPr lang="en-US" altLang="zh-CN"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4276" name="Slide Number Placeholder 3"/>
          <p:cNvSpPr>
            <a:spLocks noGrp="1"/>
          </p:cNvSpPr>
          <p:nvPr>
            <p:ph type="sldNum" sz="quarter" idx="5"/>
          </p:nvPr>
        </p:nvSpPr>
        <p:spPr bwMode="auto">
          <a:noFill/>
          <a:ln>
            <a:miter lim="800000"/>
            <a:headEnd/>
            <a:tailEnd/>
          </a:ln>
        </p:spPr>
        <p:txBody>
          <a:bodyPr/>
          <a:lstStyle/>
          <a:p>
            <a:fld id="{3D607C95-A2F4-4C4F-BAAE-C1C25A851020}" type="slidenum">
              <a:rPr lang="en-US" smtClean="0"/>
              <a:pPr/>
              <a:t>10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p:spPr>
      </p:sp>
      <p:sp>
        <p:nvSpPr>
          <p:cNvPr id="5017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We use Geographic Information system (GIS) to visually describe the Mississippi mortality rate and hospital accessibility by county from 1959 to 1971 in this map. In this map, we have three layers: 1) Mississippi county map, which covers county mortality rate information; We use different color to categorize each county’s mortality rate. 2) Mississippi zip code map, which we download from US census website. (Actually, the definition of zipcode in US census is not exactly consistent with the US post office zipcode system) As we have all 113 hospital address from US hospital association, based on the zip code map, we can construct our 3</a:t>
            </a:r>
            <a:r>
              <a:rPr lang="en-US" baseline="30000" smtClean="0"/>
              <a:t>rd</a:t>
            </a:r>
            <a:r>
              <a:rPr lang="en-US" smtClean="0"/>
              <a:t> layer, which is the accessible hospital number by each county. Hospital number are quantified by graduated symbols. The legend gives the categories for both mortality rate and hospital number.  </a:t>
            </a:r>
          </a:p>
          <a:p>
            <a:r>
              <a:rPr lang="en-US" smtClean="0"/>
              <a:t>Based on detailed hospital-level data, we further find that the Mississippi hospitals that received early Medicare certification served areas with more people eligible for Medicare and with smaller black population shares.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ln>
            <a:miter lim="800000"/>
            <a:headEnd/>
            <a:tailEnd/>
          </a:ln>
        </p:spPr>
        <p:txBody>
          <a:bodyPr/>
          <a:lstStyle/>
          <a:p>
            <a:fld id="{3BB33F45-18A4-4D41-9206-82318EE7981C}" type="slidenum">
              <a:rPr lang="en-US" smtClean="0"/>
              <a:pPr/>
              <a:t>14</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ln>
            <a:miter lim="800000"/>
            <a:headEnd/>
            <a:tailEnd/>
          </a:ln>
        </p:spPr>
        <p:txBody>
          <a:bodyPr/>
          <a:lstStyle/>
          <a:p>
            <a:fld id="{3693C59A-8767-4DFD-9D52-021533006169}" type="slidenum">
              <a:rPr lang="en-US" smtClean="0"/>
              <a:pPr/>
              <a:t>16</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Slide Number Placeholder 3"/>
          <p:cNvSpPr>
            <a:spLocks noGrp="1"/>
          </p:cNvSpPr>
          <p:nvPr>
            <p:ph type="sldNum" sz="quarter" idx="5"/>
          </p:nvPr>
        </p:nvSpPr>
        <p:spPr bwMode="auto">
          <a:noFill/>
          <a:ln>
            <a:miter lim="800000"/>
            <a:headEnd/>
            <a:tailEnd/>
          </a:ln>
        </p:spPr>
        <p:txBody>
          <a:bodyPr/>
          <a:lstStyle/>
          <a:p>
            <a:fld id="{6C1975D4-021C-46CE-A64E-0B32D881CD63}" type="slidenum">
              <a:rPr lang="zh-CN" altLang="en-US" smtClean="0"/>
              <a:pPr/>
              <a:t>17</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4F3FC2C-F18A-4F87-992E-26A530A55D09}" type="datetimeFigureOut">
              <a:rPr lang="en-US"/>
              <a:pPr>
                <a:defRPr/>
              </a:pPr>
              <a:t>8/27/2013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A27AF3-6319-4685-8ED4-F501580083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58B407-70AD-4600-9787-F92814421EEB}" type="datetimeFigureOut">
              <a:rPr lang="en-US"/>
              <a:pPr>
                <a:defRPr/>
              </a:pPr>
              <a:t>8/27/2013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3D5957-495F-44C3-9BA5-C1E754C525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402ED2-4679-4595-9332-19DC238141B4}" type="datetimeFigureOut">
              <a:rPr lang="en-US"/>
              <a:pPr>
                <a:defRPr/>
              </a:pPr>
              <a:t>8/27/2013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8D606A-ADBB-4D72-9473-8ABBD4B2CC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082AD1-990B-4373-9CE3-725C9928AB4C}" type="datetimeFigureOut">
              <a:rPr lang="en-US"/>
              <a:pPr>
                <a:defRPr/>
              </a:pPr>
              <a:t>8/27/2013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7F20E0-0AB2-4B75-9959-FEFE72E16F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2FBEBD0-800D-40D6-8D1A-620006947F9B}" type="datetimeFigureOut">
              <a:rPr lang="en-US"/>
              <a:pPr>
                <a:defRPr/>
              </a:pPr>
              <a:t>8/27/2013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CA5B0B-1373-48FF-877C-2F1B29E241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D766772-395A-4A7A-AEC9-D532484D9D53}" type="datetimeFigureOut">
              <a:rPr lang="en-US"/>
              <a:pPr>
                <a:defRPr/>
              </a:pPr>
              <a:t>8/27/2013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3DA6DE-D456-4138-9BE8-344B9B647B5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EF6602-BCB6-48B8-8D22-66831E014EBC}" type="datetimeFigureOut">
              <a:rPr lang="en-US"/>
              <a:pPr>
                <a:defRPr/>
              </a:pPr>
              <a:t>8/27/2013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CE100F-82C7-48F1-9ABD-D578972A41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35A5B30-FF9E-4CAB-9DCC-DEBB85C843F9}" type="datetimeFigureOut">
              <a:rPr lang="en-US"/>
              <a:pPr>
                <a:defRPr/>
              </a:pPr>
              <a:t>8/27/2013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ADF94FB-3A9D-4413-B018-89E1700248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7B0230-B638-4858-926A-E0BAB8E2C2F8}" type="datetimeFigureOut">
              <a:rPr lang="en-US"/>
              <a:pPr>
                <a:defRPr/>
              </a:pPr>
              <a:t>8/27/2013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37ED337-9C5A-4517-9711-8C69505EC0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CD8BEFA-1287-44D6-AECC-C4DA99C601A8}" type="datetimeFigureOut">
              <a:rPr lang="en-US"/>
              <a:pPr>
                <a:defRPr/>
              </a:pPr>
              <a:t>8/27/2013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DC0C49-0FD1-4F86-80DD-1BDA9F634B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9747817-8316-4B13-87C8-72DFFC53A0B2}" type="datetimeFigureOut">
              <a:rPr lang="en-US"/>
              <a:pPr>
                <a:defRPr/>
              </a:pPr>
              <a:t>8/27/2013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633D13-21BB-46DB-B488-3ACF3E529BD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61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AE873EE3-E829-4551-BC54-BC01DB40456A}" type="datetimeFigureOut">
              <a:rPr lang="en-US"/>
              <a:pPr>
                <a:defRPr/>
              </a:pPr>
              <a:t>8/27/2013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24E63CD4-919B-42B9-AB0C-BF9CE578BEC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Microsoft_Excel_97-2003_Worksheet1.xls"/><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205412" cy="585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8166" y="2209800"/>
            <a:ext cx="3280834" cy="1446550"/>
          </a:xfrm>
          <a:prstGeom prst="rect">
            <a:avLst/>
          </a:prstGeom>
          <a:noFill/>
        </p:spPr>
        <p:txBody>
          <a:bodyPr wrap="square" rtlCol="0">
            <a:spAutoFit/>
          </a:bodyPr>
          <a:lstStyle/>
          <a:p>
            <a:r>
              <a:rPr lang="en-US" sz="4400" dirty="0" smtClean="0"/>
              <a:t>Title of presentation</a:t>
            </a:r>
            <a:endParaRPr lang="en-US" sz="4400" dirty="0"/>
          </a:p>
        </p:txBody>
      </p:sp>
      <p:sp>
        <p:nvSpPr>
          <p:cNvPr id="6" name="TextBox 5"/>
          <p:cNvSpPr txBox="1"/>
          <p:nvPr/>
        </p:nvSpPr>
        <p:spPr>
          <a:xfrm>
            <a:off x="304800" y="228600"/>
            <a:ext cx="4267200" cy="369332"/>
          </a:xfrm>
          <a:prstGeom prst="rect">
            <a:avLst/>
          </a:prstGeom>
          <a:noFill/>
        </p:spPr>
        <p:txBody>
          <a:bodyPr wrap="square" rtlCol="0">
            <a:spAutoFit/>
          </a:bodyPr>
          <a:lstStyle/>
          <a:p>
            <a:r>
              <a:rPr lang="en-US" smtClean="0"/>
              <a:t>Fall </a:t>
            </a:r>
            <a:r>
              <a:rPr lang="en-US" dirty="0" smtClean="0"/>
              <a:t>2013: </a:t>
            </a:r>
            <a:r>
              <a:rPr lang="en-US" dirty="0" smtClean="0"/>
              <a:t>Econ 339 Final Presentation</a:t>
            </a:r>
            <a:endParaRPr lang="en-US" dirty="0"/>
          </a:p>
        </p:txBody>
      </p:sp>
      <p:sp>
        <p:nvSpPr>
          <p:cNvPr id="7" name="TextBox 6"/>
          <p:cNvSpPr txBox="1"/>
          <p:nvPr/>
        </p:nvSpPr>
        <p:spPr>
          <a:xfrm>
            <a:off x="220133" y="1066800"/>
            <a:ext cx="2904067" cy="646331"/>
          </a:xfrm>
          <a:prstGeom prst="rect">
            <a:avLst/>
          </a:prstGeom>
          <a:noFill/>
        </p:spPr>
        <p:txBody>
          <a:bodyPr wrap="square" rtlCol="0">
            <a:spAutoFit/>
          </a:bodyPr>
          <a:lstStyle/>
          <a:p>
            <a:r>
              <a:rPr lang="en-US" dirty="0" smtClean="0"/>
              <a:t>Your name</a:t>
            </a:r>
          </a:p>
          <a:p>
            <a:r>
              <a:rPr lang="en-US" dirty="0" smtClean="0"/>
              <a:t>Date of presentation</a:t>
            </a:r>
            <a:endParaRPr lang="en-US" dirty="0"/>
          </a:p>
        </p:txBody>
      </p:sp>
      <p:sp>
        <p:nvSpPr>
          <p:cNvPr id="8" name="TextBox 7"/>
          <p:cNvSpPr txBox="1"/>
          <p:nvPr/>
        </p:nvSpPr>
        <p:spPr>
          <a:xfrm>
            <a:off x="228600" y="5317067"/>
            <a:ext cx="3132667" cy="923330"/>
          </a:xfrm>
          <a:prstGeom prst="rect">
            <a:avLst/>
          </a:prstGeom>
          <a:noFill/>
        </p:spPr>
        <p:txBody>
          <a:bodyPr wrap="square" rtlCol="0">
            <a:spAutoFit/>
          </a:bodyPr>
          <a:lstStyle/>
          <a:p>
            <a:r>
              <a:rPr lang="en-US" dirty="0" smtClean="0"/>
              <a:t>Reference: Author(s) (year), Title of presentation, </a:t>
            </a:r>
            <a:r>
              <a:rPr lang="en-US" i="1" dirty="0" smtClean="0"/>
              <a:t>Journal</a:t>
            </a:r>
            <a:r>
              <a:rPr lang="en-US" dirty="0" smtClean="0"/>
              <a:t>, vol., nr., p.??-??</a:t>
            </a:r>
            <a:endParaRPr lang="en-US" dirty="0"/>
          </a:p>
        </p:txBody>
      </p:sp>
      <p:sp>
        <p:nvSpPr>
          <p:cNvPr id="9" name="TextBox 8"/>
          <p:cNvSpPr txBox="1"/>
          <p:nvPr/>
        </p:nvSpPr>
        <p:spPr>
          <a:xfrm>
            <a:off x="6949721" y="6324600"/>
            <a:ext cx="1737079" cy="369332"/>
          </a:xfrm>
          <a:prstGeom prst="rect">
            <a:avLst/>
          </a:prstGeom>
          <a:noFill/>
        </p:spPr>
        <p:txBody>
          <a:bodyPr wrap="none" rtlCol="0">
            <a:spAutoFit/>
          </a:bodyPr>
          <a:lstStyle/>
          <a:p>
            <a:r>
              <a:rPr lang="en-US" dirty="0" smtClean="0"/>
              <a:t>Total:_________</a:t>
            </a:r>
            <a:endParaRPr lang="en-US" dirty="0"/>
          </a:p>
        </p:txBody>
      </p:sp>
    </p:spTree>
    <p:extLst>
      <p:ext uri="{BB962C8B-B14F-4D97-AF65-F5344CB8AC3E}">
        <p14:creationId xmlns:p14="http://schemas.microsoft.com/office/powerpoint/2010/main" val="121969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lstStyle/>
          <a:p>
            <a:r>
              <a:rPr lang="en-US" dirty="0" smtClean="0"/>
              <a:t>This is a good graph as well</a:t>
            </a:r>
          </a:p>
        </p:txBody>
      </p:sp>
      <p:graphicFrame>
        <p:nvGraphicFramePr>
          <p:cNvPr id="5122" name="Object 2"/>
          <p:cNvGraphicFramePr>
            <a:graphicFrameLocks noGrp="1" noChangeAspect="1"/>
          </p:cNvGraphicFramePr>
          <p:nvPr>
            <p:ph idx="1"/>
          </p:nvPr>
        </p:nvGraphicFramePr>
        <p:xfrm>
          <a:off x="609600" y="1905000"/>
          <a:ext cx="4038600" cy="4324350"/>
        </p:xfrm>
        <a:graphic>
          <a:graphicData uri="http://schemas.openxmlformats.org/presentationml/2006/ole">
            <mc:AlternateContent xmlns:mc="http://schemas.openxmlformats.org/markup-compatibility/2006">
              <mc:Choice xmlns:v="urn:schemas-microsoft-com:vml" Requires="v">
                <p:oleObj spid="_x0000_s71688" name="Chart" r:id="rId4" imgW="4038600" imgH="4324452" progId="MSGraph.Chart.8">
                  <p:embed followColorScheme="full"/>
                </p:oleObj>
              </mc:Choice>
              <mc:Fallback>
                <p:oleObj name="Chart" r:id="rId4" imgW="4038600" imgH="432445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4038600" cy="432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4572000" y="1905000"/>
          <a:ext cx="4289425" cy="4191000"/>
        </p:xfrm>
        <a:graphic>
          <a:graphicData uri="http://schemas.openxmlformats.org/presentationml/2006/ole">
            <mc:AlternateContent xmlns:mc="http://schemas.openxmlformats.org/markup-compatibility/2006">
              <mc:Choice xmlns:v="urn:schemas-microsoft-com:vml" Requires="v">
                <p:oleObj spid="_x0000_s71689" r:id="rId7" imgW="4291956" imgH="4188315" progId="Excel.Sheet.8">
                  <p:embed/>
                </p:oleObj>
              </mc:Choice>
              <mc:Fallback>
                <p:oleObj r:id="rId7" imgW="4291956" imgH="4188315" progId="Excel.Shee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905000"/>
                        <a:ext cx="4289425"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10"/>
          <p:cNvSpPr txBox="1">
            <a:spLocks noChangeArrowheads="1"/>
          </p:cNvSpPr>
          <p:nvPr/>
        </p:nvSpPr>
        <p:spPr bwMode="auto">
          <a:xfrm>
            <a:off x="228600" y="1676400"/>
            <a:ext cx="3641725" cy="457200"/>
          </a:xfrm>
          <a:prstGeom prst="rect">
            <a:avLst/>
          </a:prstGeom>
          <a:noFill/>
          <a:ln w="9525" algn="ctr">
            <a:noFill/>
            <a:miter lim="800000"/>
            <a:headEnd/>
            <a:tailEnd/>
          </a:ln>
        </p:spPr>
        <p:txBody>
          <a:bodyPr wrap="none">
            <a:spAutoFit/>
          </a:bodyPr>
          <a:lstStyle/>
          <a:p>
            <a:r>
              <a:rPr lang="en-US" sz="2400"/>
              <a:t>1959-61 Vehicle Mortality</a:t>
            </a:r>
          </a:p>
        </p:txBody>
      </p:sp>
      <p:sp>
        <p:nvSpPr>
          <p:cNvPr id="5126" name="Text Box 11"/>
          <p:cNvSpPr txBox="1">
            <a:spLocks noChangeArrowheads="1"/>
          </p:cNvSpPr>
          <p:nvPr/>
        </p:nvSpPr>
        <p:spPr bwMode="auto">
          <a:xfrm>
            <a:off x="4724400" y="1676400"/>
            <a:ext cx="3697288" cy="457200"/>
          </a:xfrm>
          <a:prstGeom prst="rect">
            <a:avLst/>
          </a:prstGeom>
          <a:noFill/>
          <a:ln w="9525" algn="ctr">
            <a:noFill/>
            <a:miter lim="800000"/>
            <a:headEnd/>
            <a:tailEnd/>
          </a:ln>
        </p:spPr>
        <p:txBody>
          <a:bodyPr wrap="none">
            <a:spAutoFit/>
          </a:bodyPr>
          <a:lstStyle/>
          <a:p>
            <a:r>
              <a:rPr lang="en-US" sz="2400"/>
              <a:t>1968-70 Vehicle Mortality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noChangeArrowheads="1"/>
          </p:cNvPicPr>
          <p:nvPr/>
        </p:nvPicPr>
        <p:blipFill>
          <a:blip r:embed="rId3" cstate="print"/>
          <a:srcRect/>
          <a:stretch>
            <a:fillRect/>
          </a:stretch>
        </p:blipFill>
        <p:spPr bwMode="auto">
          <a:xfrm>
            <a:off x="2133600" y="990600"/>
            <a:ext cx="1703388" cy="2362200"/>
          </a:xfrm>
          <a:prstGeom prst="rect">
            <a:avLst/>
          </a:prstGeom>
          <a:noFill/>
          <a:ln w="9525">
            <a:noFill/>
            <a:miter lim="800000"/>
            <a:headEnd/>
            <a:tailEnd/>
          </a:ln>
        </p:spPr>
      </p:pic>
      <p:sp>
        <p:nvSpPr>
          <p:cNvPr id="22531" name="Text Box 7"/>
          <p:cNvSpPr txBox="1">
            <a:spLocks noChangeArrowheads="1"/>
          </p:cNvSpPr>
          <p:nvPr/>
        </p:nvSpPr>
        <p:spPr bwMode="auto">
          <a:xfrm>
            <a:off x="457200" y="381000"/>
            <a:ext cx="7467600" cy="579438"/>
          </a:xfrm>
          <a:prstGeom prst="rect">
            <a:avLst/>
          </a:prstGeom>
          <a:noFill/>
          <a:ln w="9525">
            <a:noFill/>
            <a:miter lim="800000"/>
            <a:headEnd/>
            <a:tailEnd/>
          </a:ln>
        </p:spPr>
        <p:txBody>
          <a:bodyPr>
            <a:spAutoFit/>
          </a:bodyPr>
          <a:lstStyle/>
          <a:p>
            <a:pPr marL="342900" indent="-342900">
              <a:spcBef>
                <a:spcPct val="50000"/>
              </a:spcBef>
            </a:pPr>
            <a:r>
              <a:rPr lang="en-US" sz="1400" b="1"/>
              <a:t>1963                         1966                               1967                             1971</a:t>
            </a:r>
          </a:p>
          <a:p>
            <a:pPr marL="342900" indent="-342900">
              <a:spcBef>
                <a:spcPct val="50000"/>
              </a:spcBef>
            </a:pPr>
            <a:r>
              <a:rPr lang="en-US" sz="1200" b="1"/>
              <a:t>White: </a:t>
            </a:r>
          </a:p>
        </p:txBody>
      </p:sp>
      <p:pic>
        <p:nvPicPr>
          <p:cNvPr id="22532" name="Picture 8"/>
          <p:cNvPicPr>
            <a:picLocks noChangeAspect="1" noChangeArrowheads="1"/>
          </p:cNvPicPr>
          <p:nvPr/>
        </p:nvPicPr>
        <p:blipFill>
          <a:blip r:embed="rId4" cstate="print"/>
          <a:srcRect/>
          <a:stretch>
            <a:fillRect/>
          </a:stretch>
        </p:blipFill>
        <p:spPr bwMode="auto">
          <a:xfrm>
            <a:off x="2209800" y="3657600"/>
            <a:ext cx="1647825" cy="2286000"/>
          </a:xfrm>
          <a:prstGeom prst="rect">
            <a:avLst/>
          </a:prstGeom>
          <a:noFill/>
          <a:ln w="9525">
            <a:noFill/>
            <a:miter lim="800000"/>
            <a:headEnd/>
            <a:tailEnd/>
          </a:ln>
        </p:spPr>
      </p:pic>
      <p:pic>
        <p:nvPicPr>
          <p:cNvPr id="22533" name="Picture 9"/>
          <p:cNvPicPr>
            <a:picLocks noChangeAspect="1" noChangeArrowheads="1"/>
          </p:cNvPicPr>
          <p:nvPr/>
        </p:nvPicPr>
        <p:blipFill>
          <a:blip r:embed="rId5" cstate="print"/>
          <a:srcRect/>
          <a:stretch>
            <a:fillRect/>
          </a:stretch>
        </p:blipFill>
        <p:spPr bwMode="auto">
          <a:xfrm>
            <a:off x="4114800" y="990600"/>
            <a:ext cx="1647825" cy="2286000"/>
          </a:xfrm>
          <a:prstGeom prst="rect">
            <a:avLst/>
          </a:prstGeom>
          <a:noFill/>
          <a:ln w="9525">
            <a:noFill/>
            <a:miter lim="800000"/>
            <a:headEnd/>
            <a:tailEnd/>
          </a:ln>
        </p:spPr>
      </p:pic>
      <p:pic>
        <p:nvPicPr>
          <p:cNvPr id="22534" name="Picture 10"/>
          <p:cNvPicPr>
            <a:picLocks noChangeAspect="1" noChangeArrowheads="1"/>
          </p:cNvPicPr>
          <p:nvPr/>
        </p:nvPicPr>
        <p:blipFill>
          <a:blip r:embed="rId6" cstate="print"/>
          <a:srcRect/>
          <a:stretch>
            <a:fillRect/>
          </a:stretch>
        </p:blipFill>
        <p:spPr bwMode="auto">
          <a:xfrm>
            <a:off x="4038600" y="3657600"/>
            <a:ext cx="1592263" cy="2209800"/>
          </a:xfrm>
          <a:prstGeom prst="rect">
            <a:avLst/>
          </a:prstGeom>
          <a:noFill/>
          <a:ln w="9525">
            <a:noFill/>
            <a:miter lim="800000"/>
            <a:headEnd/>
            <a:tailEnd/>
          </a:ln>
        </p:spPr>
      </p:pic>
      <p:pic>
        <p:nvPicPr>
          <p:cNvPr id="22535" name="Picture 11"/>
          <p:cNvPicPr>
            <a:picLocks noChangeAspect="1" noChangeArrowheads="1"/>
          </p:cNvPicPr>
          <p:nvPr/>
        </p:nvPicPr>
        <p:blipFill>
          <a:blip r:embed="rId7" cstate="print"/>
          <a:srcRect/>
          <a:stretch>
            <a:fillRect/>
          </a:stretch>
        </p:blipFill>
        <p:spPr bwMode="auto">
          <a:xfrm>
            <a:off x="5943600" y="990600"/>
            <a:ext cx="1647825" cy="2286000"/>
          </a:xfrm>
          <a:prstGeom prst="rect">
            <a:avLst/>
          </a:prstGeom>
          <a:noFill/>
          <a:ln w="9525">
            <a:noFill/>
            <a:miter lim="800000"/>
            <a:headEnd/>
            <a:tailEnd/>
          </a:ln>
        </p:spPr>
      </p:pic>
      <p:pic>
        <p:nvPicPr>
          <p:cNvPr id="22536" name="Picture 12"/>
          <p:cNvPicPr>
            <a:picLocks noChangeAspect="1" noChangeArrowheads="1"/>
          </p:cNvPicPr>
          <p:nvPr/>
        </p:nvPicPr>
        <p:blipFill>
          <a:blip r:embed="rId8" cstate="print"/>
          <a:srcRect/>
          <a:stretch>
            <a:fillRect/>
          </a:stretch>
        </p:blipFill>
        <p:spPr bwMode="auto">
          <a:xfrm>
            <a:off x="5867400" y="3657600"/>
            <a:ext cx="1593850" cy="2209800"/>
          </a:xfrm>
          <a:prstGeom prst="rect">
            <a:avLst/>
          </a:prstGeom>
          <a:noFill/>
          <a:ln w="9525">
            <a:noFill/>
            <a:miter lim="800000"/>
            <a:headEnd/>
            <a:tailEnd/>
          </a:ln>
        </p:spPr>
      </p:pic>
      <p:sp>
        <p:nvSpPr>
          <p:cNvPr id="22537" name="Text Box 13"/>
          <p:cNvSpPr txBox="1">
            <a:spLocks noChangeArrowheads="1"/>
          </p:cNvSpPr>
          <p:nvPr/>
        </p:nvSpPr>
        <p:spPr bwMode="auto">
          <a:xfrm>
            <a:off x="533400" y="3429000"/>
            <a:ext cx="1752600" cy="274638"/>
          </a:xfrm>
          <a:prstGeom prst="rect">
            <a:avLst/>
          </a:prstGeom>
          <a:noFill/>
          <a:ln w="9525">
            <a:noFill/>
            <a:miter lim="800000"/>
            <a:headEnd/>
            <a:tailEnd/>
          </a:ln>
        </p:spPr>
        <p:txBody>
          <a:bodyPr>
            <a:spAutoFit/>
          </a:bodyPr>
          <a:lstStyle/>
          <a:p>
            <a:pPr>
              <a:spcBef>
                <a:spcPct val="50000"/>
              </a:spcBef>
            </a:pPr>
            <a:r>
              <a:rPr lang="en-US" sz="1200" b="1"/>
              <a:t>Black</a:t>
            </a:r>
          </a:p>
        </p:txBody>
      </p:sp>
      <p:pic>
        <p:nvPicPr>
          <p:cNvPr id="22538" name="Picture 14"/>
          <p:cNvPicPr>
            <a:picLocks noChangeAspect="1" noChangeArrowheads="1"/>
          </p:cNvPicPr>
          <p:nvPr/>
        </p:nvPicPr>
        <p:blipFill>
          <a:blip r:embed="rId9" cstate="print"/>
          <a:srcRect/>
          <a:stretch>
            <a:fillRect/>
          </a:stretch>
        </p:blipFill>
        <p:spPr bwMode="auto">
          <a:xfrm>
            <a:off x="7696200" y="3657600"/>
            <a:ext cx="1050925" cy="2133600"/>
          </a:xfrm>
          <a:prstGeom prst="rect">
            <a:avLst/>
          </a:prstGeom>
          <a:noFill/>
          <a:ln w="9525">
            <a:noFill/>
            <a:miter lim="800000"/>
            <a:headEnd/>
            <a:tailEnd/>
          </a:ln>
        </p:spPr>
      </p:pic>
      <p:pic>
        <p:nvPicPr>
          <p:cNvPr id="22539" name="Picture 15"/>
          <p:cNvPicPr>
            <a:picLocks noChangeAspect="1" noChangeArrowheads="1"/>
          </p:cNvPicPr>
          <p:nvPr/>
        </p:nvPicPr>
        <p:blipFill>
          <a:blip r:embed="rId10" cstate="print"/>
          <a:srcRect/>
          <a:stretch>
            <a:fillRect/>
          </a:stretch>
        </p:blipFill>
        <p:spPr bwMode="auto">
          <a:xfrm>
            <a:off x="381000" y="990600"/>
            <a:ext cx="1649413" cy="2286000"/>
          </a:xfrm>
          <a:prstGeom prst="rect">
            <a:avLst/>
          </a:prstGeom>
          <a:noFill/>
          <a:ln w="9525">
            <a:noFill/>
            <a:miter lim="800000"/>
            <a:headEnd/>
            <a:tailEnd/>
          </a:ln>
        </p:spPr>
      </p:pic>
      <p:pic>
        <p:nvPicPr>
          <p:cNvPr id="22540" name="Picture 16"/>
          <p:cNvPicPr>
            <a:picLocks noChangeAspect="1" noChangeArrowheads="1"/>
          </p:cNvPicPr>
          <p:nvPr/>
        </p:nvPicPr>
        <p:blipFill>
          <a:blip r:embed="rId11" cstate="print"/>
          <a:srcRect/>
          <a:stretch>
            <a:fillRect/>
          </a:stretch>
        </p:blipFill>
        <p:spPr bwMode="auto">
          <a:xfrm>
            <a:off x="457200" y="3657600"/>
            <a:ext cx="1649413" cy="2286000"/>
          </a:xfrm>
          <a:prstGeom prst="rect">
            <a:avLst/>
          </a:prstGeom>
          <a:noFill/>
          <a:ln w="9525">
            <a:noFill/>
            <a:miter lim="800000"/>
            <a:headEnd/>
            <a:tailEnd/>
          </a:ln>
        </p:spPr>
      </p:pic>
      <p:sp>
        <p:nvSpPr>
          <p:cNvPr id="13" name="TextBox 12"/>
          <p:cNvSpPr txBox="1"/>
          <p:nvPr/>
        </p:nvSpPr>
        <p:spPr>
          <a:xfrm>
            <a:off x="7239000" y="381000"/>
            <a:ext cx="1441420" cy="369332"/>
          </a:xfrm>
          <a:prstGeom prst="rect">
            <a:avLst/>
          </a:prstGeom>
          <a:solidFill>
            <a:srgbClr val="FFFF00"/>
          </a:solidFill>
        </p:spPr>
        <p:txBody>
          <a:bodyPr wrap="none" rtlCol="0">
            <a:spAutoFit/>
          </a:bodyPr>
          <a:lstStyle/>
          <a:p>
            <a:r>
              <a:rPr lang="en-US" dirty="0" smtClean="0"/>
              <a:t>Cool graph!!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an example with really bad graphs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28600" y="1905000"/>
            <a:ext cx="8534400" cy="16002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28600" y="3810000"/>
            <a:ext cx="8610600" cy="1866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lstStyle/>
          <a:p>
            <a:r>
              <a:rPr lang="en-US" dirty="0" smtClean="0"/>
              <a:t>Here are some examples of good and bad tables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0" y="1905000"/>
            <a:ext cx="9144000" cy="2362199"/>
          </a:xfrm>
          <a:prstGeom prst="rect">
            <a:avLst/>
          </a:prstGeom>
          <a:noFill/>
          <a:ln w="9525">
            <a:noFill/>
            <a:miter lim="800000"/>
            <a:headEnd/>
            <a:tailEnd/>
          </a:ln>
        </p:spPr>
      </p:pic>
      <p:sp>
        <p:nvSpPr>
          <p:cNvPr id="3" name="TextBox 2"/>
          <p:cNvSpPr txBox="1"/>
          <p:nvPr/>
        </p:nvSpPr>
        <p:spPr>
          <a:xfrm>
            <a:off x="1219200" y="533400"/>
            <a:ext cx="6019800" cy="1323439"/>
          </a:xfrm>
          <a:prstGeom prst="rect">
            <a:avLst/>
          </a:prstGeom>
          <a:noFill/>
        </p:spPr>
        <p:txBody>
          <a:bodyPr wrap="square" rtlCol="0">
            <a:spAutoFit/>
          </a:bodyPr>
          <a:lstStyle/>
          <a:p>
            <a:pPr algn="ctr"/>
            <a:r>
              <a:rPr lang="en-US" sz="4000" dirty="0" smtClean="0"/>
              <a:t>Bad table  - nobody can read this</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bad table</a:t>
            </a:r>
            <a:endParaRPr lang="en-US" dirty="0"/>
          </a:p>
        </p:txBody>
      </p:sp>
      <p:pic>
        <p:nvPicPr>
          <p:cNvPr id="3" name="Picture 5"/>
          <p:cNvPicPr>
            <a:picLocks noChangeAspect="1" noChangeArrowheads="1"/>
          </p:cNvPicPr>
          <p:nvPr/>
        </p:nvPicPr>
        <p:blipFill>
          <a:blip r:embed="rId2" cstate="print"/>
          <a:srcRect/>
          <a:stretch>
            <a:fillRect/>
          </a:stretch>
        </p:blipFill>
        <p:spPr bwMode="auto">
          <a:xfrm>
            <a:off x="457200" y="1066801"/>
            <a:ext cx="8382000" cy="5410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600" dirty="0" smtClean="0"/>
              <a:t>Good table</a:t>
            </a:r>
          </a:p>
        </p:txBody>
      </p:sp>
      <p:graphicFrame>
        <p:nvGraphicFramePr>
          <p:cNvPr id="4" name="Content Placeholder 3"/>
          <p:cNvGraphicFramePr>
            <a:graphicFrameLocks noGrp="1"/>
          </p:cNvGraphicFramePr>
          <p:nvPr>
            <p:ph idx="1"/>
          </p:nvPr>
        </p:nvGraphicFramePr>
        <p:xfrm>
          <a:off x="228601" y="1409700"/>
          <a:ext cx="8686798" cy="5059680"/>
        </p:xfrm>
        <a:graphic>
          <a:graphicData uri="http://schemas.openxmlformats.org/drawingml/2006/table">
            <a:tbl>
              <a:tblPr firstRow="1" bandRow="1">
                <a:tableStyleId>{5C22544A-7EE6-4342-B048-85BDC9FD1C3A}</a:tableStyleId>
              </a:tblPr>
              <a:tblGrid>
                <a:gridCol w="1849967"/>
                <a:gridCol w="1286934"/>
                <a:gridCol w="965200"/>
                <a:gridCol w="1206500"/>
                <a:gridCol w="1126066"/>
                <a:gridCol w="1367366"/>
                <a:gridCol w="884765"/>
              </a:tblGrid>
              <a:tr h="457493">
                <a:tc>
                  <a:txBody>
                    <a:bodyPr/>
                    <a:lstStyle/>
                    <a:p>
                      <a:endParaRPr lang="en-US" sz="1600" dirty="0"/>
                    </a:p>
                  </a:txBody>
                  <a:tcPr/>
                </a:tc>
                <a:tc>
                  <a:txBody>
                    <a:bodyPr/>
                    <a:lstStyle/>
                    <a:p>
                      <a:pPr marL="0" marR="0" algn="ctr">
                        <a:lnSpc>
                          <a:spcPct val="200000"/>
                        </a:lnSpc>
                        <a:spcBef>
                          <a:spcPts val="0"/>
                        </a:spcBef>
                        <a:spcAft>
                          <a:spcPts val="0"/>
                        </a:spcAft>
                      </a:pPr>
                      <a:r>
                        <a:rPr lang="en-US" sz="1600" dirty="0">
                          <a:latin typeface="Times New Roman"/>
                          <a:ea typeface="SimSun"/>
                          <a:cs typeface="Times New Roman"/>
                        </a:rPr>
                        <a:t>North</a:t>
                      </a: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South</a:t>
                      </a: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r>
                        <a:rPr lang="en-US" sz="1600" dirty="0" smtClean="0">
                          <a:latin typeface="Times New Roman"/>
                          <a:ea typeface="SimSun"/>
                          <a:cs typeface="Times New Roman"/>
                        </a:rPr>
                        <a:t>Mississippi</a:t>
                      </a:r>
                      <a:endParaRPr lang="en-US" sz="1600" dirty="0">
                        <a:latin typeface="Times New Roman"/>
                        <a:ea typeface="SimSun"/>
                        <a:cs typeface="Times New Roman"/>
                      </a:endParaRPr>
                    </a:p>
                  </a:txBody>
                  <a:tcPr marL="68580" marR="68580" marT="0" marB="0"/>
                </a:tc>
                <a:tc>
                  <a:txBody>
                    <a:bodyPr/>
                    <a:lstStyle/>
                    <a:p>
                      <a:endParaRPr lang="en-US" sz="1600" dirty="0"/>
                    </a:p>
                  </a:txBody>
                  <a:tcPr/>
                </a:tc>
              </a:tr>
              <a:tr h="397583">
                <a:tc>
                  <a:txBody>
                    <a:bodyPr/>
                    <a:lstStyle/>
                    <a:p>
                      <a:endParaRPr lang="en-US" sz="1600" dirty="0"/>
                    </a:p>
                  </a:txBody>
                  <a:tcPr/>
                </a:tc>
                <a:tc>
                  <a:txBody>
                    <a:bodyPr/>
                    <a:lstStyle/>
                    <a:p>
                      <a:pPr marL="0" marR="0" algn="ctr">
                        <a:lnSpc>
                          <a:spcPct val="200000"/>
                        </a:lnSpc>
                        <a:spcBef>
                          <a:spcPts val="0"/>
                        </a:spcBef>
                        <a:spcAft>
                          <a:spcPts val="0"/>
                        </a:spcAft>
                      </a:pPr>
                      <a:r>
                        <a:rPr lang="en-US" sz="1600" dirty="0">
                          <a:latin typeface="Times New Roman"/>
                          <a:ea typeface="SimSun"/>
                          <a:cs typeface="Times New Roman"/>
                        </a:rPr>
                        <a:t>1960</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1970</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1960</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1970</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1960</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1970</a:t>
                      </a:r>
                    </a:p>
                  </a:txBody>
                  <a:tcPr marL="68580" marR="68580" marT="0" marB="0"/>
                </a:tc>
              </a:tr>
              <a:tr h="555527">
                <a:tc>
                  <a:txBody>
                    <a:bodyPr/>
                    <a:lstStyle/>
                    <a:p>
                      <a:r>
                        <a:rPr lang="en-US" sz="1600" b="1" kern="1200" dirty="0" smtClean="0">
                          <a:solidFill>
                            <a:schemeClr val="dk1"/>
                          </a:solidFill>
                          <a:latin typeface="Times New Roman" pitchFamily="18" charset="0"/>
                          <a:ea typeface="+mn-ea"/>
                          <a:cs typeface="Times New Roman" pitchFamily="18" charset="0"/>
                        </a:rPr>
                        <a:t>Percent of Motor vehicle</a:t>
                      </a:r>
                      <a:endParaRPr lang="en-US" sz="1600" b="1" dirty="0">
                        <a:latin typeface="Times New Roman" pitchFamily="18" charset="0"/>
                        <a:cs typeface="Times New Roman" pitchFamily="18" charset="0"/>
                      </a:endParaRPr>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r>
              <a:tr h="397583">
                <a:tc>
                  <a:txBody>
                    <a:bodyPr/>
                    <a:lstStyle/>
                    <a:p>
                      <a:r>
                        <a:rPr lang="en-US" sz="1600" b="1" kern="1200" dirty="0" smtClean="0">
                          <a:solidFill>
                            <a:schemeClr val="dk1"/>
                          </a:solidFill>
                          <a:latin typeface="Times New Roman" pitchFamily="18" charset="0"/>
                          <a:ea typeface="+mn-ea"/>
                          <a:cs typeface="Times New Roman" pitchFamily="18" charset="0"/>
                        </a:rPr>
                        <a:t>Whites</a:t>
                      </a:r>
                      <a:endParaRPr lang="en-US" sz="1600" b="1" dirty="0">
                        <a:latin typeface="Times New Roman" pitchFamily="18" charset="0"/>
                        <a:cs typeface="Times New Roman" pitchFamily="18" charset="0"/>
                      </a:endParaRPr>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pPr marL="0" marR="0" algn="ctr">
                        <a:lnSpc>
                          <a:spcPct val="200000"/>
                        </a:lnSpc>
                        <a:spcBef>
                          <a:spcPts val="0"/>
                        </a:spcBef>
                        <a:spcAft>
                          <a:spcPts val="0"/>
                        </a:spcAft>
                      </a:pPr>
                      <a:r>
                        <a:rPr lang="en-US" sz="1600" dirty="0">
                          <a:latin typeface="Times New Roman"/>
                          <a:ea typeface="SimSun"/>
                          <a:cs typeface="Times New Roman"/>
                        </a:rPr>
                        <a:t>86.1%</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92.4%</a:t>
                      </a:r>
                    </a:p>
                  </a:txBody>
                  <a:tcPr marL="68580" marR="68580" marT="0" marB="0"/>
                </a:tc>
              </a:tr>
              <a:tr h="397583">
                <a:tc>
                  <a:txBody>
                    <a:bodyPr/>
                    <a:lstStyle/>
                    <a:p>
                      <a:pPr marL="0" marR="0" algn="l">
                        <a:lnSpc>
                          <a:spcPct val="200000"/>
                        </a:lnSpc>
                        <a:spcBef>
                          <a:spcPts val="0"/>
                        </a:spcBef>
                        <a:spcAft>
                          <a:spcPts val="0"/>
                        </a:spcAft>
                      </a:pPr>
                      <a:r>
                        <a:rPr lang="en-US" sz="1600" b="1" dirty="0">
                          <a:latin typeface="Times New Roman" pitchFamily="18" charset="0"/>
                          <a:ea typeface="SimSun"/>
                          <a:cs typeface="Times New Roman" pitchFamily="18" charset="0"/>
                        </a:rPr>
                        <a:t>In Metro area</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77.7%</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87.9%</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86.9%</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93.5%</a:t>
                      </a:r>
                    </a:p>
                  </a:txBody>
                  <a:tcPr marL="68580" marR="68580" marT="0" marB="0"/>
                </a:tc>
                <a:tc>
                  <a:txBody>
                    <a:bodyPr/>
                    <a:lstStyle/>
                    <a:p>
                      <a:endParaRPr lang="en-US" sz="1600"/>
                    </a:p>
                  </a:txBody>
                  <a:tcPr/>
                </a:tc>
                <a:tc>
                  <a:txBody>
                    <a:bodyPr/>
                    <a:lstStyle/>
                    <a:p>
                      <a:endParaRPr lang="en-US" sz="1600"/>
                    </a:p>
                  </a:txBody>
                  <a:tcPr/>
                </a:tc>
              </a:tr>
              <a:tr h="397583">
                <a:tc>
                  <a:txBody>
                    <a:bodyPr/>
                    <a:lstStyle/>
                    <a:p>
                      <a:pPr marL="0" marR="0" algn="l">
                        <a:lnSpc>
                          <a:spcPct val="200000"/>
                        </a:lnSpc>
                        <a:spcBef>
                          <a:spcPts val="0"/>
                        </a:spcBef>
                        <a:spcAft>
                          <a:spcPts val="0"/>
                        </a:spcAft>
                      </a:pPr>
                      <a:r>
                        <a:rPr lang="en-US" sz="1600" b="1" dirty="0">
                          <a:latin typeface="Times New Roman" pitchFamily="18" charset="0"/>
                          <a:ea typeface="SimSun"/>
                          <a:cs typeface="Times New Roman" pitchFamily="18" charset="0"/>
                        </a:rPr>
                        <a:t>In Non-metro area</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90.7%</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92.8%</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86.2%</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91.6%</a:t>
                      </a:r>
                    </a:p>
                  </a:txBody>
                  <a:tcPr marL="68580" marR="68580" marT="0" marB="0"/>
                </a:tc>
                <a:tc>
                  <a:txBody>
                    <a:bodyPr/>
                    <a:lstStyle/>
                    <a:p>
                      <a:endParaRPr lang="en-US" sz="1600"/>
                    </a:p>
                  </a:txBody>
                  <a:tcPr/>
                </a:tc>
                <a:tc>
                  <a:txBody>
                    <a:bodyPr/>
                    <a:lstStyle/>
                    <a:p>
                      <a:endParaRPr lang="en-US" sz="1600"/>
                    </a:p>
                  </a:txBody>
                  <a:tcPr/>
                </a:tc>
              </a:tr>
              <a:tr h="555527">
                <a:tc>
                  <a:txBody>
                    <a:bodyPr/>
                    <a:lstStyle/>
                    <a:p>
                      <a:r>
                        <a:rPr lang="en-US" sz="1600" b="1" kern="1200" dirty="0" smtClean="0">
                          <a:solidFill>
                            <a:schemeClr val="dk1"/>
                          </a:solidFill>
                          <a:latin typeface="Times New Roman" pitchFamily="18" charset="0"/>
                          <a:ea typeface="+mn-ea"/>
                          <a:cs typeface="Times New Roman" pitchFamily="18" charset="0"/>
                        </a:rPr>
                        <a:t>Percent of Motor vehicle</a:t>
                      </a:r>
                      <a:endParaRPr lang="en-US" sz="1600" b="1" dirty="0">
                        <a:latin typeface="Times New Roman" pitchFamily="18" charset="0"/>
                        <a:cs typeface="Times New Roman" pitchFamily="18" charset="0"/>
                      </a:endParaRP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r>
              <a:tr h="457493">
                <a:tc>
                  <a:txBody>
                    <a:bodyPr/>
                    <a:lstStyle/>
                    <a:p>
                      <a:pPr marL="0" marR="0" algn="l">
                        <a:lnSpc>
                          <a:spcPct val="200000"/>
                        </a:lnSpc>
                        <a:spcBef>
                          <a:spcPts val="0"/>
                        </a:spcBef>
                        <a:spcAft>
                          <a:spcPts val="0"/>
                        </a:spcAft>
                      </a:pPr>
                      <a:r>
                        <a:rPr lang="en-US" sz="1600" b="1" dirty="0">
                          <a:latin typeface="Times New Roman" pitchFamily="18" charset="0"/>
                          <a:ea typeface="SimSun"/>
                          <a:cs typeface="Times New Roman" pitchFamily="18" charset="0"/>
                        </a:rPr>
                        <a:t>Blacks</a:t>
                      </a: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endParaRPr lang="en-US" sz="160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43.3%</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61.5%</a:t>
                      </a:r>
                    </a:p>
                  </a:txBody>
                  <a:tcPr marL="68580" marR="68580" marT="0" marB="0"/>
                </a:tc>
              </a:tr>
              <a:tr h="457493">
                <a:tc>
                  <a:txBody>
                    <a:bodyPr/>
                    <a:lstStyle/>
                    <a:p>
                      <a:pPr marL="0" marR="0" algn="l">
                        <a:lnSpc>
                          <a:spcPct val="200000"/>
                        </a:lnSpc>
                        <a:spcBef>
                          <a:spcPts val="0"/>
                        </a:spcBef>
                        <a:spcAft>
                          <a:spcPts val="0"/>
                        </a:spcAft>
                      </a:pPr>
                      <a:r>
                        <a:rPr lang="en-US" sz="1600" b="1" dirty="0">
                          <a:latin typeface="Times New Roman" pitchFamily="18" charset="0"/>
                          <a:ea typeface="SimSun"/>
                          <a:cs typeface="Times New Roman" pitchFamily="18" charset="0"/>
                        </a:rPr>
                        <a:t>In Metro area</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47.7%</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55.7%</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50.0%</a:t>
                      </a:r>
                    </a:p>
                  </a:txBody>
                  <a:tcPr marL="68580" marR="68580" marT="0" marB="0"/>
                </a:tc>
                <a:tc>
                  <a:txBody>
                    <a:bodyPr/>
                    <a:lstStyle/>
                    <a:p>
                      <a:pPr marL="0" marR="0" algn="ctr">
                        <a:lnSpc>
                          <a:spcPct val="200000"/>
                        </a:lnSpc>
                        <a:spcBef>
                          <a:spcPts val="0"/>
                        </a:spcBef>
                        <a:spcAft>
                          <a:spcPts val="0"/>
                        </a:spcAft>
                      </a:pPr>
                      <a:r>
                        <a:rPr lang="en-US" sz="1600" dirty="0">
                          <a:latin typeface="Times New Roman"/>
                          <a:ea typeface="SimSun"/>
                          <a:cs typeface="Times New Roman"/>
                        </a:rPr>
                        <a:t>64.3%</a:t>
                      </a: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endParaRPr lang="en-US" sz="1600">
                        <a:latin typeface="Times New Roman"/>
                        <a:ea typeface="SimSun"/>
                        <a:cs typeface="Times New Roman"/>
                      </a:endParaRPr>
                    </a:p>
                  </a:txBody>
                  <a:tcPr marL="68580" marR="68580" marT="0" marB="0"/>
                </a:tc>
              </a:tr>
              <a:tr h="457493">
                <a:tc>
                  <a:txBody>
                    <a:bodyPr/>
                    <a:lstStyle/>
                    <a:p>
                      <a:pPr marL="0" marR="0" algn="l">
                        <a:lnSpc>
                          <a:spcPct val="200000"/>
                        </a:lnSpc>
                        <a:spcBef>
                          <a:spcPts val="0"/>
                        </a:spcBef>
                        <a:spcAft>
                          <a:spcPts val="0"/>
                        </a:spcAft>
                      </a:pPr>
                      <a:r>
                        <a:rPr lang="en-US" sz="1600" b="1" dirty="0">
                          <a:latin typeface="Times New Roman" pitchFamily="18" charset="0"/>
                          <a:ea typeface="SimSun"/>
                          <a:cs typeface="Times New Roman" pitchFamily="18" charset="0"/>
                        </a:rPr>
                        <a:t>In Non-metro area</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68.9%</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74.1%</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51.7%</a:t>
                      </a:r>
                    </a:p>
                  </a:txBody>
                  <a:tcPr marL="68580" marR="68580" marT="0" marB="0"/>
                </a:tc>
                <a:tc>
                  <a:txBody>
                    <a:bodyPr/>
                    <a:lstStyle/>
                    <a:p>
                      <a:pPr marL="0" marR="0" algn="ctr">
                        <a:lnSpc>
                          <a:spcPct val="200000"/>
                        </a:lnSpc>
                        <a:spcBef>
                          <a:spcPts val="0"/>
                        </a:spcBef>
                        <a:spcAft>
                          <a:spcPts val="0"/>
                        </a:spcAft>
                      </a:pPr>
                      <a:r>
                        <a:rPr lang="en-US" sz="1600">
                          <a:latin typeface="Times New Roman"/>
                          <a:ea typeface="SimSun"/>
                          <a:cs typeface="Times New Roman"/>
                        </a:rPr>
                        <a:t>64.4%</a:t>
                      </a: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c>
                  <a:txBody>
                    <a:bodyPr/>
                    <a:lstStyle/>
                    <a:p>
                      <a:pPr marL="0" marR="0" algn="ctr">
                        <a:lnSpc>
                          <a:spcPct val="200000"/>
                        </a:lnSpc>
                        <a:spcBef>
                          <a:spcPts val="0"/>
                        </a:spcBef>
                        <a:spcAft>
                          <a:spcPts val="0"/>
                        </a:spcAft>
                      </a:pPr>
                      <a:endParaRPr lang="en-US" sz="1600" dirty="0">
                        <a:latin typeface="Times New Roman"/>
                        <a:ea typeface="SimSu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944562"/>
          </a:xfrm>
        </p:spPr>
        <p:txBody>
          <a:bodyPr/>
          <a:lstStyle/>
          <a:p>
            <a:pPr eaLnBrk="1" hangingPunct="1"/>
            <a:r>
              <a:rPr lang="en-US" altLang="zh-CN" dirty="0" smtClean="0"/>
              <a:t>Have a conclusion - example</a:t>
            </a:r>
          </a:p>
        </p:txBody>
      </p:sp>
      <p:sp>
        <p:nvSpPr>
          <p:cNvPr id="28675" name="Content Placeholder 2"/>
          <p:cNvSpPr>
            <a:spLocks noGrp="1"/>
          </p:cNvSpPr>
          <p:nvPr>
            <p:ph idx="1"/>
          </p:nvPr>
        </p:nvSpPr>
        <p:spPr>
          <a:xfrm>
            <a:off x="457200" y="1219200"/>
            <a:ext cx="8229600" cy="4906963"/>
          </a:xfrm>
        </p:spPr>
        <p:txBody>
          <a:bodyPr/>
          <a:lstStyle/>
          <a:p>
            <a:r>
              <a:rPr lang="en-US" altLang="zh-CN" b="1" dirty="0" smtClean="0"/>
              <a:t>Mississippi:  </a:t>
            </a:r>
            <a:r>
              <a:rPr lang="en-US" altLang="zh-CN" dirty="0" smtClean="0"/>
              <a:t>In 1960s a black motorist seeking medical attention after a car accident might have to travel 50-60 miles to get to a hospital</a:t>
            </a:r>
          </a:p>
          <a:p>
            <a:r>
              <a:rPr lang="en-US" altLang="zh-CN" dirty="0" smtClean="0"/>
              <a:t>Racial integration substantially lowered distance to the nearest hospital for black motorists</a:t>
            </a:r>
          </a:p>
          <a:p>
            <a:r>
              <a:rPr lang="en-US" altLang="zh-CN" b="1" dirty="0" smtClean="0"/>
              <a:t>Distance mattered: </a:t>
            </a:r>
            <a:r>
              <a:rPr lang="en-US" altLang="zh-CN" dirty="0" smtClean="0"/>
              <a:t>motor vehicle fatalities were lower if a hospital was close by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sz="2400" dirty="0" smtClean="0"/>
              <a:t>Copy the first page of this PowerPoint file into your presentation, so that it starts with the grading rubric!!</a:t>
            </a:r>
          </a:p>
          <a:p>
            <a:endParaRPr lang="en-US" sz="2400" dirty="0" smtClean="0"/>
          </a:p>
          <a:p>
            <a:r>
              <a:rPr lang="en-US" sz="2400" dirty="0" smtClean="0"/>
              <a:t>You have 7 minutes to present followed by 3 minutes for discussion. </a:t>
            </a:r>
          </a:p>
          <a:p>
            <a:r>
              <a:rPr lang="en-US" sz="2400" dirty="0" smtClean="0"/>
              <a:t>The maximum number of slides you’ll be able to cover is around 7 to 8.</a:t>
            </a:r>
          </a:p>
          <a:p>
            <a:r>
              <a:rPr lang="en-US" sz="2400" dirty="0" smtClean="0"/>
              <a:t>I recommend you don’t have more than 7 slides, otherwise you won’t be able to finish</a:t>
            </a:r>
          </a:p>
          <a:p>
            <a:r>
              <a:rPr lang="en-US" sz="2400" dirty="0" smtClean="0"/>
              <a:t>You will have to hand in the slide presentation to get full credits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Tips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Check the grading rubric on the first page</a:t>
            </a:r>
          </a:p>
          <a:p>
            <a:r>
              <a:rPr lang="en-US" dirty="0" smtClean="0"/>
              <a:t>Don’t read off the slides! Use note cards if necessary</a:t>
            </a:r>
          </a:p>
          <a:p>
            <a:r>
              <a:rPr lang="en-US" dirty="0" smtClean="0"/>
              <a:t>Speak loud and clearly and not too fast</a:t>
            </a:r>
          </a:p>
          <a:p>
            <a:r>
              <a:rPr lang="en-US" dirty="0" smtClean="0"/>
              <a:t>Take it serious</a:t>
            </a:r>
          </a:p>
          <a:p>
            <a:r>
              <a:rPr lang="en-US" dirty="0" smtClean="0"/>
              <a:t>Be careful making jokes. It is very easy to come across as insincere etc. if your presentation is “too funny”.  You want to avoid that in a professional setting where you do not know the audience (most of the times)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tips</a:t>
            </a:r>
            <a:endParaRPr lang="en-US" dirty="0"/>
          </a:p>
        </p:txBody>
      </p:sp>
      <p:sp>
        <p:nvSpPr>
          <p:cNvPr id="3" name="Content Placeholder 2"/>
          <p:cNvSpPr>
            <a:spLocks noGrp="1"/>
          </p:cNvSpPr>
          <p:nvPr>
            <p:ph idx="1"/>
          </p:nvPr>
        </p:nvSpPr>
        <p:spPr/>
        <p:txBody>
          <a:bodyPr/>
          <a:lstStyle/>
          <a:p>
            <a:r>
              <a:rPr lang="en-US" dirty="0" smtClean="0"/>
              <a:t>What follows are some tips/suggestions about how to make “good” slides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944562"/>
          </a:xfrm>
        </p:spPr>
        <p:txBody>
          <a:bodyPr/>
          <a:lstStyle/>
          <a:p>
            <a:r>
              <a:rPr lang="en-US" dirty="0" smtClean="0"/>
              <a:t>This is too much – it looks crowded</a:t>
            </a:r>
          </a:p>
        </p:txBody>
      </p:sp>
      <p:sp>
        <p:nvSpPr>
          <p:cNvPr id="8195" name="Content Placeholder 2"/>
          <p:cNvSpPr>
            <a:spLocks noGrp="1"/>
          </p:cNvSpPr>
          <p:nvPr>
            <p:ph idx="1"/>
          </p:nvPr>
        </p:nvSpPr>
        <p:spPr>
          <a:xfrm>
            <a:off x="457200" y="1524000"/>
            <a:ext cx="8229600" cy="4724400"/>
          </a:xfrm>
        </p:spPr>
        <p:txBody>
          <a:bodyPr/>
          <a:lstStyle/>
          <a:p>
            <a:pPr>
              <a:lnSpc>
                <a:spcPct val="80000"/>
              </a:lnSpc>
            </a:pPr>
            <a:r>
              <a:rPr lang="en-US" sz="2800" dirty="0" smtClean="0"/>
              <a:t>Use of contemporary data is problematic because many factors are correlated with housing segregation along with distance to medical facilities</a:t>
            </a:r>
          </a:p>
          <a:p>
            <a:pPr>
              <a:lnSpc>
                <a:spcPct val="80000"/>
              </a:lnSpc>
            </a:pPr>
            <a:r>
              <a:rPr lang="en-US" sz="2800" dirty="0" smtClean="0"/>
              <a:t>It is better to examine a historical “natural experiment”</a:t>
            </a:r>
          </a:p>
          <a:p>
            <a:pPr lvl="1">
              <a:lnSpc>
                <a:spcPct val="80000"/>
              </a:lnSpc>
            </a:pPr>
            <a:r>
              <a:rPr lang="en-US" sz="2400" dirty="0" smtClean="0"/>
              <a:t>Racial integration of hospitals in the American South in the 1960s</a:t>
            </a:r>
          </a:p>
          <a:p>
            <a:pPr>
              <a:lnSpc>
                <a:spcPct val="80000"/>
              </a:lnSpc>
            </a:pPr>
            <a:r>
              <a:rPr lang="en-US" sz="2800" dirty="0" smtClean="0"/>
              <a:t>Integration was mandated by the federal government as a condition of accepting Medicare funding</a:t>
            </a:r>
          </a:p>
          <a:p>
            <a:pPr>
              <a:lnSpc>
                <a:spcPct val="80000"/>
              </a:lnSpc>
            </a:pPr>
            <a:r>
              <a:rPr lang="en-US" sz="2800" dirty="0" err="1" smtClean="0"/>
              <a:t>Chay</a:t>
            </a:r>
            <a:r>
              <a:rPr lang="en-US" sz="2800" dirty="0" smtClean="0"/>
              <a:t>, Almond and Greenstone (2007) show that hospital integration lowered the black-white infant mortality gap in Mississippi</a:t>
            </a:r>
          </a:p>
          <a:p>
            <a:pPr>
              <a:lnSpc>
                <a:spcPct val="80000"/>
              </a:lnSpc>
              <a:buNone/>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This is better</a:t>
            </a:r>
          </a:p>
        </p:txBody>
      </p:sp>
      <p:sp>
        <p:nvSpPr>
          <p:cNvPr id="10243" name="Content Placeholder 2"/>
          <p:cNvSpPr>
            <a:spLocks noGrp="1"/>
          </p:cNvSpPr>
          <p:nvPr>
            <p:ph idx="1"/>
          </p:nvPr>
        </p:nvSpPr>
        <p:spPr>
          <a:xfrm>
            <a:off x="457200" y="1295400"/>
            <a:ext cx="8229600" cy="4830763"/>
          </a:xfrm>
        </p:spPr>
        <p:txBody>
          <a:bodyPr/>
          <a:lstStyle/>
          <a:p>
            <a:pPr marL="533400" indent="-533400">
              <a:spcBef>
                <a:spcPct val="70000"/>
              </a:spcBef>
            </a:pPr>
            <a:r>
              <a:rPr lang="en-US" sz="3000" dirty="0" smtClean="0">
                <a:latin typeface="Times New Roman" pitchFamily="18" charset="0"/>
              </a:rPr>
              <a:t>Eligibility expansions have not achieved universal coverage for low-income teens</a:t>
            </a:r>
          </a:p>
          <a:p>
            <a:pPr marL="533400" indent="-533400">
              <a:spcBef>
                <a:spcPct val="25000"/>
              </a:spcBef>
            </a:pPr>
            <a:r>
              <a:rPr lang="en-US" sz="3000" dirty="0" smtClean="0">
                <a:latin typeface="Times New Roman" pitchFamily="18" charset="0"/>
              </a:rPr>
              <a:t>Individual mandate could potentially make a large difference</a:t>
            </a:r>
          </a:p>
          <a:p>
            <a:pPr marL="914400" lvl="1" indent="-457200">
              <a:spcBef>
                <a:spcPct val="25000"/>
              </a:spcBef>
            </a:pPr>
            <a:r>
              <a:rPr lang="en-US" sz="2400" dirty="0" smtClean="0">
                <a:latin typeface="Times New Roman" pitchFamily="18" charset="0"/>
              </a:rPr>
              <a:t>But, many low-income teens would be exempt from mandates</a:t>
            </a:r>
          </a:p>
          <a:p>
            <a:pPr marL="914400" lvl="1" indent="-457200">
              <a:spcBef>
                <a:spcPct val="25000"/>
              </a:spcBef>
              <a:buNone/>
            </a:pPr>
            <a:endParaRPr lang="en-US" sz="2400" dirty="0" smtClean="0">
              <a:latin typeface="Times New Roman" pitchFamily="18" charset="0"/>
            </a:endParaRPr>
          </a:p>
          <a:p>
            <a:pPr marL="533400" indent="-533400">
              <a:spcBef>
                <a:spcPct val="25000"/>
              </a:spcBef>
            </a:pPr>
            <a:r>
              <a:rPr lang="en-US" sz="2800" dirty="0" smtClean="0">
                <a:latin typeface="Times New Roman" pitchFamily="18" charset="0"/>
              </a:rPr>
              <a:t>Other policy options: </a:t>
            </a:r>
          </a:p>
          <a:p>
            <a:pPr marL="933450" lvl="1" indent="-533400">
              <a:spcBef>
                <a:spcPct val="25000"/>
              </a:spcBef>
            </a:pPr>
            <a:r>
              <a:rPr lang="en-US" sz="2400" dirty="0" smtClean="0">
                <a:latin typeface="Times New Roman" pitchFamily="18" charset="0"/>
              </a:rPr>
              <a:t>outreach efforts targeting schools; </a:t>
            </a:r>
          </a:p>
          <a:p>
            <a:pPr marL="933450" lvl="1" indent="-533400">
              <a:spcBef>
                <a:spcPct val="25000"/>
              </a:spcBef>
            </a:pPr>
            <a:r>
              <a:rPr lang="en-US" sz="2400" dirty="0" smtClean="0">
                <a:latin typeface="Times New Roman" pitchFamily="18" charset="0"/>
              </a:rPr>
              <a:t>engage community partners who work with teens;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Figures and Graphs</a:t>
            </a:r>
            <a:endParaRPr lang="en-US" dirty="0"/>
          </a:p>
        </p:txBody>
      </p:sp>
      <p:sp>
        <p:nvSpPr>
          <p:cNvPr id="3" name="Content Placeholder 2"/>
          <p:cNvSpPr>
            <a:spLocks noGrp="1"/>
          </p:cNvSpPr>
          <p:nvPr>
            <p:ph idx="1"/>
          </p:nvPr>
        </p:nvSpPr>
        <p:spPr/>
        <p:txBody>
          <a:bodyPr/>
          <a:lstStyle/>
          <a:p>
            <a:r>
              <a:rPr lang="en-US" dirty="0" smtClean="0"/>
              <a:t>Here are some examples of good and bad graphs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33400" y="304800"/>
            <a:ext cx="8229600" cy="1143000"/>
          </a:xfrm>
        </p:spPr>
        <p:txBody>
          <a:bodyPr/>
          <a:lstStyle/>
          <a:p>
            <a:r>
              <a:rPr lang="en-US" sz="3200" dirty="0" smtClean="0"/>
              <a:t>Use Figures and Graphs when possible. This one looks a bit boring though</a:t>
            </a:r>
          </a:p>
        </p:txBody>
      </p:sp>
      <p:sp>
        <p:nvSpPr>
          <p:cNvPr id="1028" name="Content Placeholder 2"/>
          <p:cNvSpPr>
            <a:spLocks noGrp="1"/>
          </p:cNvSpPr>
          <p:nvPr>
            <p:ph idx="1"/>
          </p:nvPr>
        </p:nvSpPr>
        <p:spPr>
          <a:xfrm>
            <a:off x="457200" y="1295400"/>
            <a:ext cx="8229600" cy="5181600"/>
          </a:xfrm>
        </p:spPr>
        <p:txBody>
          <a:bodyPr/>
          <a:lstStyle/>
          <a:p>
            <a:pPr>
              <a:buFont typeface="Arial" charset="0"/>
              <a:buNone/>
            </a:pPr>
            <a:endParaRPr lang="en-US" smtClean="0"/>
          </a:p>
          <a:p>
            <a:endParaRPr lang="en-US" smtClean="0"/>
          </a:p>
        </p:txBody>
      </p:sp>
      <p:sp>
        <p:nvSpPr>
          <p:cNvPr id="102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graphicFrame>
        <p:nvGraphicFramePr>
          <p:cNvPr id="1026" name="Object 1"/>
          <p:cNvGraphicFramePr>
            <a:graphicFrameLocks noChangeAspect="1"/>
          </p:cNvGraphicFramePr>
          <p:nvPr/>
        </p:nvGraphicFramePr>
        <p:xfrm>
          <a:off x="762000" y="1219200"/>
          <a:ext cx="7543800" cy="4908550"/>
        </p:xfrm>
        <a:graphic>
          <a:graphicData uri="http://schemas.openxmlformats.org/presentationml/2006/ole">
            <mc:AlternateContent xmlns:mc="http://schemas.openxmlformats.org/markup-compatibility/2006">
              <mc:Choice xmlns:v="urn:schemas-microsoft-com:vml" Requires="v">
                <p:oleObj spid="_x0000_s1029" name="Microsoft Graph Chart" r:id="rId4" imgW="5753160" imgH="3743325" progId="MSGraph.Chart.8">
                  <p:embed/>
                </p:oleObj>
              </mc:Choice>
              <mc:Fallback>
                <p:oleObj name="Microsoft Graph Chart" r:id="rId4" imgW="5753160" imgH="3743325" progId="MSGraph.Char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19200"/>
                        <a:ext cx="75438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idx="4294967295"/>
          </p:nvPr>
        </p:nvSpPr>
        <p:spPr/>
        <p:txBody>
          <a:bodyPr/>
          <a:lstStyle/>
          <a:p>
            <a:pPr eaLnBrk="1" hangingPunct="1"/>
            <a:r>
              <a:rPr lang="en-US" altLang="zh-CN" sz="3200" dirty="0" smtClean="0"/>
              <a:t>This one looks better!</a:t>
            </a:r>
          </a:p>
        </p:txBody>
      </p:sp>
      <p:graphicFrame>
        <p:nvGraphicFramePr>
          <p:cNvPr id="2050" name="Content Placeholder 4"/>
          <p:cNvGraphicFramePr>
            <a:graphicFrameLocks noGrp="1"/>
          </p:cNvGraphicFramePr>
          <p:nvPr>
            <p:ph idx="4294967295"/>
          </p:nvPr>
        </p:nvGraphicFramePr>
        <p:xfrm>
          <a:off x="457200" y="1600200"/>
          <a:ext cx="8229600" cy="4525963"/>
        </p:xfrm>
        <a:graphic>
          <a:graphicData uri="http://schemas.openxmlformats.org/presentationml/2006/ole">
            <mc:AlternateContent xmlns:mc="http://schemas.openxmlformats.org/markup-compatibility/2006">
              <mc:Choice xmlns:v="urn:schemas-microsoft-com:vml" Requires="v">
                <p:oleObj spid="_x0000_s2053" r:id="rId5" imgW="8230313" imgH="4523624" progId="Excel.Sheet.8">
                  <p:embed/>
                </p:oleObj>
              </mc:Choice>
              <mc:Fallback>
                <p:oleObj r:id="rId5" imgW="8230313" imgH="4523624" progId="Excel.Sheet.8">
                  <p:embed/>
                  <p:pic>
                    <p:nvPicPr>
                      <p:cNvPr id="0" name="Content Placeholder 4"/>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4995</TotalTime>
  <Words>766</Words>
  <Application>Microsoft Office PowerPoint</Application>
  <PresentationFormat>On-screen Show (4:3)</PresentationFormat>
  <Paragraphs>104</Paragraphs>
  <Slides>17</Slides>
  <Notes>9</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17</vt:i4>
      </vt:variant>
    </vt:vector>
  </HeadingPairs>
  <TitlesOfParts>
    <vt:vector size="21" baseType="lpstr">
      <vt:lpstr>Office Theme</vt:lpstr>
      <vt:lpstr>Microsoft Graph Chart</vt:lpstr>
      <vt:lpstr>Microsoft Excel 97-2003 Worksheet</vt:lpstr>
      <vt:lpstr>Chart</vt:lpstr>
      <vt:lpstr>PowerPoint Presentation</vt:lpstr>
      <vt:lpstr>Requirements</vt:lpstr>
      <vt:lpstr>Tips</vt:lpstr>
      <vt:lpstr>More tips</vt:lpstr>
      <vt:lpstr>This is too much – it looks crowded</vt:lpstr>
      <vt:lpstr>This is better</vt:lpstr>
      <vt:lpstr>Figures and Graphs</vt:lpstr>
      <vt:lpstr>Use Figures and Graphs when possible. This one looks a bit boring though</vt:lpstr>
      <vt:lpstr>This one looks better!</vt:lpstr>
      <vt:lpstr>This is a good graph as well</vt:lpstr>
      <vt:lpstr>PowerPoint Presentation</vt:lpstr>
      <vt:lpstr>This is an example with really bad graphs</vt:lpstr>
      <vt:lpstr>Tables</vt:lpstr>
      <vt:lpstr>PowerPoint Presentation</vt:lpstr>
      <vt:lpstr>Really bad table</vt:lpstr>
      <vt:lpstr>Good table</vt:lpstr>
      <vt:lpstr>Have a conclusion -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Rights Movement and Black’s Motor Vehicle death rate</dc:title>
  <dc:creator>chao</dc:creator>
  <cp:lastModifiedBy>Jung, Juergen</cp:lastModifiedBy>
  <cp:revision>317</cp:revision>
  <dcterms:created xsi:type="dcterms:W3CDTF">2007-11-05T19:25:40Z</dcterms:created>
  <dcterms:modified xsi:type="dcterms:W3CDTF">2013-08-27T20:56:55Z</dcterms:modified>
</cp:coreProperties>
</file>