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sldIdLst>
    <p:sldId id="256" r:id="rId2"/>
    <p:sldId id="262" r:id="rId3"/>
    <p:sldId id="263" r:id="rId4"/>
    <p:sldId id="264" r:id="rId5"/>
    <p:sldId id="259" r:id="rId6"/>
    <p:sldId id="265" r:id="rId7"/>
    <p:sldId id="266" r:id="rId8"/>
    <p:sldId id="285" r:id="rId9"/>
    <p:sldId id="271" r:id="rId10"/>
    <p:sldId id="280" r:id="rId11"/>
    <p:sldId id="272" r:id="rId12"/>
    <p:sldId id="278" r:id="rId13"/>
    <p:sldId id="273" r:id="rId14"/>
    <p:sldId id="274" r:id="rId15"/>
    <p:sldId id="281" r:id="rId16"/>
    <p:sldId id="279" r:id="rId17"/>
    <p:sldId id="275" r:id="rId18"/>
    <p:sldId id="276" r:id="rId19"/>
    <p:sldId id="282" r:id="rId20"/>
    <p:sldId id="267" r:id="rId21"/>
    <p:sldId id="277" r:id="rId22"/>
    <p:sldId id="268" r:id="rId23"/>
    <p:sldId id="284" r:id="rId24"/>
    <p:sldId id="269" r:id="rId25"/>
    <p:sldId id="27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99" autoAdjust="0"/>
  </p:normalViewPr>
  <p:slideViewPr>
    <p:cSldViewPr>
      <p:cViewPr>
        <p:scale>
          <a:sx n="80" d="100"/>
          <a:sy n="80" d="100"/>
        </p:scale>
        <p:origin x="-1254" y="-1374"/>
      </p:cViewPr>
      <p:guideLst>
        <p:guide orient="horz" pos="2160"/>
        <p:guide pos="2880"/>
      </p:guideLst>
    </p:cSldViewPr>
  </p:slideViewPr>
  <p:outlineViewPr>
    <p:cViewPr>
      <p:scale>
        <a:sx n="33" d="100"/>
        <a:sy n="33" d="100"/>
      </p:scale>
      <p:origin x="0" y="43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1BABB0-47CA-44A0-8440-D09C8475EC96}" type="datetimeFigureOut">
              <a:rPr lang="en-US" smtClean="0"/>
              <a:pPr/>
              <a:t>9/8/2014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EA24F4-1CA9-4D85-8C06-93B021BDC48E}" type="slidenum">
              <a:rPr lang="en-US" smtClean="0"/>
              <a:pPr/>
              <a:t>‹#›</a:t>
            </a:fld>
            <a:endParaRPr lang="en-US" dirty="0"/>
          </a:p>
        </p:txBody>
      </p:sp>
    </p:spTree>
    <p:extLst>
      <p:ext uri="{BB962C8B-B14F-4D97-AF65-F5344CB8AC3E}">
        <p14:creationId xmlns:p14="http://schemas.microsoft.com/office/powerpoint/2010/main" val="2379501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C05C4AD-C21D-4A25-9B4C-EE9F94533827}" type="datetime1">
              <a:rPr lang="en-US" smtClean="0"/>
              <a:pPr/>
              <a:t>9/8/2014</a:t>
            </a:fld>
            <a:endParaRPr lang="en-US" dirty="0"/>
          </a:p>
        </p:txBody>
      </p:sp>
      <p:sp>
        <p:nvSpPr>
          <p:cNvPr id="5" name="Footer Placeholder 4"/>
          <p:cNvSpPr>
            <a:spLocks noGrp="1"/>
          </p:cNvSpPr>
          <p:nvPr>
            <p:ph type="ftr" sz="quarter" idx="11"/>
          </p:nvPr>
        </p:nvSpPr>
        <p:spPr/>
        <p:txBody>
          <a:bodyPr/>
          <a:lstStyle/>
          <a:p>
            <a:r>
              <a:rPr lang="en-US" dirty="0" smtClean="0"/>
              <a:t>Towson University - J. Jung</a:t>
            </a:r>
            <a:endParaRPr lang="en-US" dirty="0"/>
          </a:p>
        </p:txBody>
      </p:sp>
      <p:sp>
        <p:nvSpPr>
          <p:cNvPr id="6" name="Slide Number Placeholder 5"/>
          <p:cNvSpPr>
            <a:spLocks noGrp="1"/>
          </p:cNvSpPr>
          <p:nvPr>
            <p:ph type="sldNum" sz="quarter" idx="12"/>
          </p:nvPr>
        </p:nvSpPr>
        <p:spPr/>
        <p:txBody>
          <a:bodyPr/>
          <a:lstStyle/>
          <a:p>
            <a:fld id="{73891225-2CFD-4B2A-9CCE-B0FBA363882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04C099-2B04-47A2-8A7B-62FD4EB9B329}" type="datetime1">
              <a:rPr lang="en-US" smtClean="0"/>
              <a:pPr/>
              <a:t>9/8/2014</a:t>
            </a:fld>
            <a:endParaRPr lang="en-US" dirty="0"/>
          </a:p>
        </p:txBody>
      </p:sp>
      <p:sp>
        <p:nvSpPr>
          <p:cNvPr id="5" name="Footer Placeholder 4"/>
          <p:cNvSpPr>
            <a:spLocks noGrp="1"/>
          </p:cNvSpPr>
          <p:nvPr>
            <p:ph type="ftr" sz="quarter" idx="11"/>
          </p:nvPr>
        </p:nvSpPr>
        <p:spPr/>
        <p:txBody>
          <a:bodyPr/>
          <a:lstStyle/>
          <a:p>
            <a:r>
              <a:rPr lang="en-US" dirty="0" smtClean="0"/>
              <a:t>Towson University - J. Jung</a:t>
            </a:r>
            <a:endParaRPr lang="en-US" dirty="0"/>
          </a:p>
        </p:txBody>
      </p:sp>
      <p:sp>
        <p:nvSpPr>
          <p:cNvPr id="6" name="Slide Number Placeholder 5"/>
          <p:cNvSpPr>
            <a:spLocks noGrp="1"/>
          </p:cNvSpPr>
          <p:nvPr>
            <p:ph type="sldNum" sz="quarter" idx="12"/>
          </p:nvPr>
        </p:nvSpPr>
        <p:spPr/>
        <p:txBody>
          <a:bodyPr/>
          <a:lstStyle/>
          <a:p>
            <a:fld id="{73891225-2CFD-4B2A-9CCE-B0FBA363882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269684-8205-48D5-B6BF-C1541F51B478}" type="datetime1">
              <a:rPr lang="en-US" smtClean="0"/>
              <a:pPr/>
              <a:t>9/8/2014</a:t>
            </a:fld>
            <a:endParaRPr lang="en-US" dirty="0"/>
          </a:p>
        </p:txBody>
      </p:sp>
      <p:sp>
        <p:nvSpPr>
          <p:cNvPr id="5" name="Footer Placeholder 4"/>
          <p:cNvSpPr>
            <a:spLocks noGrp="1"/>
          </p:cNvSpPr>
          <p:nvPr>
            <p:ph type="ftr" sz="quarter" idx="11"/>
          </p:nvPr>
        </p:nvSpPr>
        <p:spPr/>
        <p:txBody>
          <a:bodyPr/>
          <a:lstStyle/>
          <a:p>
            <a:r>
              <a:rPr lang="en-US" dirty="0" smtClean="0"/>
              <a:t>Towson University - J. Jung</a:t>
            </a:r>
            <a:endParaRPr lang="en-US" dirty="0"/>
          </a:p>
        </p:txBody>
      </p:sp>
      <p:sp>
        <p:nvSpPr>
          <p:cNvPr id="6" name="Slide Number Placeholder 5"/>
          <p:cNvSpPr>
            <a:spLocks noGrp="1"/>
          </p:cNvSpPr>
          <p:nvPr>
            <p:ph type="sldNum" sz="quarter" idx="12"/>
          </p:nvPr>
        </p:nvSpPr>
        <p:spPr/>
        <p:txBody>
          <a:bodyPr/>
          <a:lstStyle/>
          <a:p>
            <a:fld id="{73891225-2CFD-4B2A-9CCE-B0FBA363882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4030D8C-5B37-4EC2-8DA0-0E697BC3CFA4}" type="datetime1">
              <a:rPr lang="en-US" smtClean="0"/>
              <a:pPr/>
              <a:t>9/8/2014</a:t>
            </a:fld>
            <a:endParaRPr lang="en-US" dirty="0"/>
          </a:p>
        </p:txBody>
      </p:sp>
      <p:sp>
        <p:nvSpPr>
          <p:cNvPr id="5" name="Footer Placeholder 4"/>
          <p:cNvSpPr>
            <a:spLocks noGrp="1"/>
          </p:cNvSpPr>
          <p:nvPr>
            <p:ph type="ftr" sz="quarter" idx="11"/>
          </p:nvPr>
        </p:nvSpPr>
        <p:spPr/>
        <p:txBody>
          <a:bodyPr/>
          <a:lstStyle/>
          <a:p>
            <a:r>
              <a:rPr lang="en-US" dirty="0" smtClean="0"/>
              <a:t>Towson University - J. Jung</a:t>
            </a:r>
            <a:endParaRPr lang="en-US" dirty="0"/>
          </a:p>
        </p:txBody>
      </p:sp>
      <p:sp>
        <p:nvSpPr>
          <p:cNvPr id="6" name="Slide Number Placeholder 5"/>
          <p:cNvSpPr>
            <a:spLocks noGrp="1"/>
          </p:cNvSpPr>
          <p:nvPr>
            <p:ph type="sldNum" sz="quarter" idx="12"/>
          </p:nvPr>
        </p:nvSpPr>
        <p:spPr/>
        <p:txBody>
          <a:bodyPr/>
          <a:lstStyle/>
          <a:p>
            <a:fld id="{73891225-2CFD-4B2A-9CCE-B0FBA363882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6FBAD-B45B-4726-9670-6FF1114968FC}" type="datetime1">
              <a:rPr lang="en-US" smtClean="0"/>
              <a:pPr/>
              <a:t>9/8/2014</a:t>
            </a:fld>
            <a:endParaRPr lang="en-US" dirty="0"/>
          </a:p>
        </p:txBody>
      </p:sp>
      <p:sp>
        <p:nvSpPr>
          <p:cNvPr id="5" name="Footer Placeholder 4"/>
          <p:cNvSpPr>
            <a:spLocks noGrp="1"/>
          </p:cNvSpPr>
          <p:nvPr>
            <p:ph type="ftr" sz="quarter" idx="11"/>
          </p:nvPr>
        </p:nvSpPr>
        <p:spPr/>
        <p:txBody>
          <a:bodyPr/>
          <a:lstStyle/>
          <a:p>
            <a:r>
              <a:rPr lang="en-US" dirty="0" smtClean="0"/>
              <a:t>Towson University - J. Jung</a:t>
            </a:r>
            <a:endParaRPr lang="en-US" dirty="0"/>
          </a:p>
        </p:txBody>
      </p:sp>
      <p:sp>
        <p:nvSpPr>
          <p:cNvPr id="6" name="Slide Number Placeholder 5"/>
          <p:cNvSpPr>
            <a:spLocks noGrp="1"/>
          </p:cNvSpPr>
          <p:nvPr>
            <p:ph type="sldNum" sz="quarter" idx="12"/>
          </p:nvPr>
        </p:nvSpPr>
        <p:spPr/>
        <p:txBody>
          <a:bodyPr/>
          <a:lstStyle/>
          <a:p>
            <a:fld id="{73891225-2CFD-4B2A-9CCE-B0FBA363882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10857A-E9FE-4EAC-9BF6-4EEDA5C9001B}" type="datetime1">
              <a:rPr lang="en-US" smtClean="0"/>
              <a:pPr/>
              <a:t>9/8/2014</a:t>
            </a:fld>
            <a:endParaRPr lang="en-US" dirty="0"/>
          </a:p>
        </p:txBody>
      </p:sp>
      <p:sp>
        <p:nvSpPr>
          <p:cNvPr id="6" name="Footer Placeholder 5"/>
          <p:cNvSpPr>
            <a:spLocks noGrp="1"/>
          </p:cNvSpPr>
          <p:nvPr>
            <p:ph type="ftr" sz="quarter" idx="11"/>
          </p:nvPr>
        </p:nvSpPr>
        <p:spPr/>
        <p:txBody>
          <a:bodyPr/>
          <a:lstStyle/>
          <a:p>
            <a:r>
              <a:rPr lang="en-US" dirty="0" smtClean="0"/>
              <a:t>Towson University - J. Jung</a:t>
            </a:r>
            <a:endParaRPr lang="en-US" dirty="0"/>
          </a:p>
        </p:txBody>
      </p:sp>
      <p:sp>
        <p:nvSpPr>
          <p:cNvPr id="7" name="Slide Number Placeholder 6"/>
          <p:cNvSpPr>
            <a:spLocks noGrp="1"/>
          </p:cNvSpPr>
          <p:nvPr>
            <p:ph type="sldNum" sz="quarter" idx="12"/>
          </p:nvPr>
        </p:nvSpPr>
        <p:spPr/>
        <p:txBody>
          <a:bodyPr/>
          <a:lstStyle/>
          <a:p>
            <a:fld id="{73891225-2CFD-4B2A-9CCE-B0FBA363882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593A4CB-FA50-4587-8BB5-E2362E645E42}" type="datetime1">
              <a:rPr lang="en-US" smtClean="0"/>
              <a:pPr/>
              <a:t>9/8/2014</a:t>
            </a:fld>
            <a:endParaRPr lang="en-US" dirty="0"/>
          </a:p>
        </p:txBody>
      </p:sp>
      <p:sp>
        <p:nvSpPr>
          <p:cNvPr id="8" name="Footer Placeholder 7"/>
          <p:cNvSpPr>
            <a:spLocks noGrp="1"/>
          </p:cNvSpPr>
          <p:nvPr>
            <p:ph type="ftr" sz="quarter" idx="11"/>
          </p:nvPr>
        </p:nvSpPr>
        <p:spPr/>
        <p:txBody>
          <a:bodyPr/>
          <a:lstStyle/>
          <a:p>
            <a:r>
              <a:rPr lang="en-US" dirty="0" smtClean="0"/>
              <a:t>Towson University - J. Jung</a:t>
            </a:r>
            <a:endParaRPr lang="en-US" dirty="0"/>
          </a:p>
        </p:txBody>
      </p:sp>
      <p:sp>
        <p:nvSpPr>
          <p:cNvPr id="9" name="Slide Number Placeholder 8"/>
          <p:cNvSpPr>
            <a:spLocks noGrp="1"/>
          </p:cNvSpPr>
          <p:nvPr>
            <p:ph type="sldNum" sz="quarter" idx="12"/>
          </p:nvPr>
        </p:nvSpPr>
        <p:spPr/>
        <p:txBody>
          <a:bodyPr/>
          <a:lstStyle/>
          <a:p>
            <a:fld id="{73891225-2CFD-4B2A-9CCE-B0FBA363882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74BCF23-FB1F-4284-8844-1A01E13EA277}" type="datetime1">
              <a:rPr lang="en-US" smtClean="0"/>
              <a:pPr/>
              <a:t>9/8/2014</a:t>
            </a:fld>
            <a:endParaRPr lang="en-US" dirty="0"/>
          </a:p>
        </p:txBody>
      </p:sp>
      <p:sp>
        <p:nvSpPr>
          <p:cNvPr id="4" name="Footer Placeholder 3"/>
          <p:cNvSpPr>
            <a:spLocks noGrp="1"/>
          </p:cNvSpPr>
          <p:nvPr>
            <p:ph type="ftr" sz="quarter" idx="11"/>
          </p:nvPr>
        </p:nvSpPr>
        <p:spPr/>
        <p:txBody>
          <a:bodyPr/>
          <a:lstStyle/>
          <a:p>
            <a:r>
              <a:rPr lang="en-US" dirty="0"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185F4-3571-419E-B51B-B1728B84AFE0}" type="datetime1">
              <a:rPr lang="en-US" smtClean="0"/>
              <a:pPr/>
              <a:t>9/8/2014</a:t>
            </a:fld>
            <a:endParaRPr lang="en-US" dirty="0"/>
          </a:p>
        </p:txBody>
      </p:sp>
      <p:sp>
        <p:nvSpPr>
          <p:cNvPr id="3" name="Footer Placeholder 2"/>
          <p:cNvSpPr>
            <a:spLocks noGrp="1"/>
          </p:cNvSpPr>
          <p:nvPr>
            <p:ph type="ftr" sz="quarter" idx="11"/>
          </p:nvPr>
        </p:nvSpPr>
        <p:spPr/>
        <p:txBody>
          <a:bodyPr/>
          <a:lstStyle/>
          <a:p>
            <a:r>
              <a:rPr lang="en-US" dirty="0" smtClean="0"/>
              <a:t>Towson University - J. Jung</a:t>
            </a:r>
            <a:endParaRPr lang="en-US" dirty="0"/>
          </a:p>
        </p:txBody>
      </p:sp>
      <p:sp>
        <p:nvSpPr>
          <p:cNvPr id="4" name="Slide Number Placeholder 3"/>
          <p:cNvSpPr>
            <a:spLocks noGrp="1"/>
          </p:cNvSpPr>
          <p:nvPr>
            <p:ph type="sldNum" sz="quarter" idx="12"/>
          </p:nvPr>
        </p:nvSpPr>
        <p:spPr/>
        <p:txBody>
          <a:bodyPr/>
          <a:lstStyle/>
          <a:p>
            <a:fld id="{73891225-2CFD-4B2A-9CCE-B0FBA363882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FC6D51F-6DEA-4BEB-9DD6-BE9AADD6C1AA}" type="datetime1">
              <a:rPr lang="en-US" smtClean="0"/>
              <a:pPr/>
              <a:t>9/8/2014</a:t>
            </a:fld>
            <a:endParaRPr lang="en-US" dirty="0"/>
          </a:p>
        </p:txBody>
      </p:sp>
      <p:sp>
        <p:nvSpPr>
          <p:cNvPr id="6" name="Footer Placeholder 5"/>
          <p:cNvSpPr>
            <a:spLocks noGrp="1"/>
          </p:cNvSpPr>
          <p:nvPr>
            <p:ph type="ftr" sz="quarter" idx="11"/>
          </p:nvPr>
        </p:nvSpPr>
        <p:spPr/>
        <p:txBody>
          <a:bodyPr/>
          <a:lstStyle/>
          <a:p>
            <a:r>
              <a:rPr lang="en-US" dirty="0" smtClean="0"/>
              <a:t>Towson University - J. Jung</a:t>
            </a:r>
            <a:endParaRPr lang="en-US" dirty="0"/>
          </a:p>
        </p:txBody>
      </p:sp>
      <p:sp>
        <p:nvSpPr>
          <p:cNvPr id="7" name="Slide Number Placeholder 6"/>
          <p:cNvSpPr>
            <a:spLocks noGrp="1"/>
          </p:cNvSpPr>
          <p:nvPr>
            <p:ph type="sldNum" sz="quarter" idx="12"/>
          </p:nvPr>
        </p:nvSpPr>
        <p:spPr/>
        <p:txBody>
          <a:bodyPr/>
          <a:lstStyle/>
          <a:p>
            <a:fld id="{73891225-2CFD-4B2A-9CCE-B0FBA363882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CCF2FE-43CF-47FE-AD18-632F66D498B8}" type="datetime1">
              <a:rPr lang="en-US" smtClean="0"/>
              <a:pPr/>
              <a:t>9/8/2014</a:t>
            </a:fld>
            <a:endParaRPr lang="en-US" dirty="0"/>
          </a:p>
        </p:txBody>
      </p:sp>
      <p:sp>
        <p:nvSpPr>
          <p:cNvPr id="6" name="Footer Placeholder 5"/>
          <p:cNvSpPr>
            <a:spLocks noGrp="1"/>
          </p:cNvSpPr>
          <p:nvPr>
            <p:ph type="ftr" sz="quarter" idx="11"/>
          </p:nvPr>
        </p:nvSpPr>
        <p:spPr/>
        <p:txBody>
          <a:bodyPr/>
          <a:lstStyle/>
          <a:p>
            <a:r>
              <a:rPr lang="en-US" dirty="0" smtClean="0"/>
              <a:t>Towson University - J. Jung</a:t>
            </a:r>
            <a:endParaRPr lang="en-US" dirty="0"/>
          </a:p>
        </p:txBody>
      </p:sp>
      <p:sp>
        <p:nvSpPr>
          <p:cNvPr id="7" name="Slide Number Placeholder 6"/>
          <p:cNvSpPr>
            <a:spLocks noGrp="1"/>
          </p:cNvSpPr>
          <p:nvPr>
            <p:ph type="sldNum" sz="quarter" idx="12"/>
          </p:nvPr>
        </p:nvSpPr>
        <p:spPr/>
        <p:txBody>
          <a:bodyPr/>
          <a:lstStyle/>
          <a:p>
            <a:fld id="{73891225-2CFD-4B2A-9CCE-B0FBA363882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34BE14-F116-457F-9D26-D8068373A806}" type="datetime1">
              <a:rPr lang="en-US" smtClean="0"/>
              <a:pPr/>
              <a:t>9/8/2014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Towson University - J. Jung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891225-2CFD-4B2A-9CCE-B0FBA363882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nytimes.com/2011/02/17/business/economy/17regulation.html?_r=2&amp;ref=business&amp;pagewanted=al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nytimes.com/2011/02/17/business/economy/17regulation.html?_r=2&amp;ref=business&amp;pagewanted=al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Health Economics</a:t>
            </a:r>
            <a:endParaRPr lang="en-US" dirty="0"/>
          </a:p>
        </p:txBody>
      </p:sp>
      <p:sp>
        <p:nvSpPr>
          <p:cNvPr id="3" name="Subtitle 2"/>
          <p:cNvSpPr>
            <a:spLocks noGrp="1"/>
          </p:cNvSpPr>
          <p:nvPr>
            <p:ph type="subTitle" idx="1"/>
          </p:nvPr>
        </p:nvSpPr>
        <p:spPr/>
        <p:txBody>
          <a:bodyPr/>
          <a:lstStyle/>
          <a:p>
            <a:r>
              <a:rPr lang="en-US" smtClean="0"/>
              <a:t>Chapter </a:t>
            </a:r>
            <a:r>
              <a:rPr lang="en-US" smtClean="0"/>
              <a:t>14</a:t>
            </a:r>
            <a:r>
              <a:rPr lang="en-US" dirty="0" smtClean="0"/>
              <a:t>: Efficiency and Cost Benefit Analysis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value of life</a:t>
            </a:r>
            <a:endParaRPr lang="en-US" b="1" dirty="0"/>
          </a:p>
        </p:txBody>
      </p:sp>
      <p:sp>
        <p:nvSpPr>
          <p:cNvPr id="3" name="Content Placeholder 2"/>
          <p:cNvSpPr>
            <a:spLocks noGrp="1"/>
          </p:cNvSpPr>
          <p:nvPr>
            <p:ph idx="1"/>
          </p:nvPr>
        </p:nvSpPr>
        <p:spPr>
          <a:xfrm>
            <a:off x="457200" y="1143000"/>
            <a:ext cx="8229600" cy="4983163"/>
          </a:xfrm>
        </p:spPr>
        <p:txBody>
          <a:bodyPr>
            <a:noAutofit/>
          </a:bodyPr>
          <a:lstStyle/>
          <a:p>
            <a:r>
              <a:rPr lang="en-US" sz="1050" dirty="0" smtClean="0"/>
              <a:t>NYT, February 17, 2011:  </a:t>
            </a:r>
            <a:r>
              <a:rPr lang="en-US" sz="1050" dirty="0" smtClean="0">
                <a:hlinkClick r:id="rId2"/>
              </a:rPr>
              <a:t>http://www.nytimes.com/2011/02/17/business/economy/17regulation.html?_r=2&amp;ref=business&amp;pagewanted=all</a:t>
            </a:r>
            <a:endParaRPr lang="en-US" sz="1050" dirty="0" smtClean="0"/>
          </a:p>
          <a:p>
            <a:r>
              <a:rPr lang="en-US" b="1" dirty="0" smtClean="0"/>
              <a:t>The Food and Drug Administration: </a:t>
            </a:r>
            <a:r>
              <a:rPr lang="en-US" dirty="0" smtClean="0"/>
              <a:t>$7.9 million in 2010, up from $5 million in 2008 (e.g. justify warning labels on cigarette packages)</a:t>
            </a:r>
          </a:p>
          <a:p>
            <a:r>
              <a:rPr lang="en-US" b="1" dirty="0" smtClean="0"/>
              <a:t>The Transportation Department: </a:t>
            </a:r>
            <a:r>
              <a:rPr lang="en-US" dirty="0" smtClean="0"/>
              <a:t>$6 million (e.g. to justify stronger roofs on cars.)</a:t>
            </a:r>
          </a:p>
          <a:p>
            <a:r>
              <a:rPr lang="en-US" b="1" dirty="0" smtClean="0"/>
              <a:t>Department of Homeland Security</a:t>
            </a:r>
            <a:r>
              <a:rPr lang="en-US" dirty="0" smtClean="0"/>
              <a:t> suggested that the value of preventing deaths from terrorism might be 100 percent higher than other deaths</a:t>
            </a:r>
          </a:p>
        </p:txBody>
      </p:sp>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10</a:t>
            </a:fld>
            <a:endParaRPr lang="en-US" dirty="0"/>
          </a:p>
        </p:txBody>
      </p:sp>
    </p:spTree>
    <p:extLst>
      <p:ext uri="{BB962C8B-B14F-4D97-AF65-F5344CB8AC3E}">
        <p14:creationId xmlns:p14="http://schemas.microsoft.com/office/powerpoint/2010/main" val="6599213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Is the value of life determined by politics?</a:t>
            </a:r>
            <a:endParaRPr lang="en-US" sz="3600" b="1" dirty="0"/>
          </a:p>
        </p:txBody>
      </p:sp>
      <p:sp>
        <p:nvSpPr>
          <p:cNvPr id="3" name="Content Placeholder 2"/>
          <p:cNvSpPr>
            <a:spLocks noGrp="1"/>
          </p:cNvSpPr>
          <p:nvPr>
            <p:ph idx="1"/>
          </p:nvPr>
        </p:nvSpPr>
        <p:spPr>
          <a:xfrm>
            <a:off x="457200" y="1371600"/>
            <a:ext cx="8229600" cy="4754563"/>
          </a:xfrm>
        </p:spPr>
        <p:txBody>
          <a:bodyPr>
            <a:normAutofit lnSpcReduction="10000"/>
          </a:bodyPr>
          <a:lstStyle/>
          <a:p>
            <a:pPr marL="0" indent="0">
              <a:buNone/>
            </a:pPr>
            <a:r>
              <a:rPr lang="en-US" b="1" dirty="0" smtClean="0"/>
              <a:t>Roof Strength Controversy: </a:t>
            </a:r>
          </a:p>
          <a:p>
            <a:r>
              <a:rPr lang="en-US" dirty="0" smtClean="0"/>
              <a:t>BUSH</a:t>
            </a:r>
          </a:p>
          <a:p>
            <a:pPr lvl="1"/>
            <a:r>
              <a:rPr lang="en-US" dirty="0" smtClean="0"/>
              <a:t>The Bush administration rejected a plan in 2005 to make car companies double the roof strength of new vehicles, which it estimated might prevent 135 deaths in rollover accidents each year</a:t>
            </a:r>
          </a:p>
          <a:p>
            <a:pPr lvl="1"/>
            <a:r>
              <a:rPr lang="en-US" dirty="0" smtClean="0"/>
              <a:t>Officials figured that the cost of the roofs would exceed the value of lives saved by almost $800 million: </a:t>
            </a:r>
          </a:p>
          <a:p>
            <a:pPr lvl="1"/>
            <a:r>
              <a:rPr lang="en-US" b="1" dirty="0" smtClean="0"/>
              <a:t>135 lives — less valuable than the thicker roofs</a:t>
            </a:r>
          </a:p>
          <a:p>
            <a:pPr marL="0" indent="0">
              <a:buNone/>
            </a:pPr>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11</a:t>
            </a:fld>
            <a:endParaRPr lang="en-US" dirty="0"/>
          </a:p>
        </p:txBody>
      </p:sp>
    </p:spTree>
    <p:extLst>
      <p:ext uri="{BB962C8B-B14F-4D97-AF65-F5344CB8AC3E}">
        <p14:creationId xmlns:p14="http://schemas.microsoft.com/office/powerpoint/2010/main" val="14697728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Is the value of life determined by politics?</a:t>
            </a:r>
            <a:endParaRPr lang="en-US" sz="3600" b="1" dirty="0"/>
          </a:p>
        </p:txBody>
      </p:sp>
      <p:sp>
        <p:nvSpPr>
          <p:cNvPr id="3" name="Content Placeholder 2"/>
          <p:cNvSpPr>
            <a:spLocks noGrp="1"/>
          </p:cNvSpPr>
          <p:nvPr>
            <p:ph idx="1"/>
          </p:nvPr>
        </p:nvSpPr>
        <p:spPr>
          <a:xfrm>
            <a:off x="457200" y="1371600"/>
            <a:ext cx="8229600" cy="4754563"/>
          </a:xfrm>
        </p:spPr>
        <p:txBody>
          <a:bodyPr>
            <a:normAutofit/>
          </a:bodyPr>
          <a:lstStyle/>
          <a:p>
            <a:pPr marL="0" indent="0">
              <a:buNone/>
            </a:pPr>
            <a:r>
              <a:rPr lang="en-US" b="1" dirty="0" smtClean="0"/>
              <a:t>Roof Strength Controversy: </a:t>
            </a:r>
          </a:p>
          <a:p>
            <a:r>
              <a:rPr lang="en-US" dirty="0" smtClean="0"/>
              <a:t>OBAMA</a:t>
            </a:r>
          </a:p>
          <a:p>
            <a:pPr lvl="1"/>
            <a:r>
              <a:rPr lang="en-US" dirty="0" smtClean="0"/>
              <a:t>The Obama administration raised the value of life figure </a:t>
            </a:r>
            <a:r>
              <a:rPr lang="en-US" dirty="0"/>
              <a:t>from $3.5 million </a:t>
            </a:r>
            <a:r>
              <a:rPr lang="en-US" dirty="0" smtClean="0"/>
              <a:t>to </a:t>
            </a:r>
            <a:r>
              <a:rPr lang="en-US" dirty="0"/>
              <a:t>$6.1 </a:t>
            </a:r>
            <a:r>
              <a:rPr lang="en-US" dirty="0" smtClean="0"/>
              <a:t>million.</a:t>
            </a:r>
          </a:p>
          <a:p>
            <a:pPr lvl="1"/>
            <a:r>
              <a:rPr lang="en-US" dirty="0" smtClean="0"/>
              <a:t>New </a:t>
            </a:r>
            <a:r>
              <a:rPr lang="en-US" dirty="0"/>
              <a:t>calculations </a:t>
            </a:r>
            <a:r>
              <a:rPr lang="en-US" dirty="0" smtClean="0"/>
              <a:t>showed </a:t>
            </a:r>
            <a:r>
              <a:rPr lang="en-US" dirty="0"/>
              <a:t>that </a:t>
            </a:r>
            <a:r>
              <a:rPr lang="en-US" dirty="0" smtClean="0"/>
              <a:t>benefits </a:t>
            </a:r>
            <a:r>
              <a:rPr lang="en-US" dirty="0"/>
              <a:t>outstripped </a:t>
            </a:r>
            <a:r>
              <a:rPr lang="en-US" dirty="0" smtClean="0"/>
              <a:t>costs, so they imposed stricter and more expensive roof-strength standard: </a:t>
            </a:r>
          </a:p>
          <a:p>
            <a:pPr lvl="1"/>
            <a:r>
              <a:rPr lang="en-US" b="1" dirty="0" smtClean="0"/>
              <a:t>135 lives — more valuable than the thicker roofs</a:t>
            </a:r>
            <a:endParaRPr lang="en-US" dirty="0" smtClean="0"/>
          </a:p>
          <a:p>
            <a:endParaRPr lang="en-US" dirty="0" smtClean="0"/>
          </a:p>
        </p:txBody>
      </p:sp>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12</a:t>
            </a:fld>
            <a:endParaRPr lang="en-US" dirty="0"/>
          </a:p>
        </p:txBody>
      </p:sp>
    </p:spTree>
    <p:extLst>
      <p:ext uri="{BB962C8B-B14F-4D97-AF65-F5344CB8AC3E}">
        <p14:creationId xmlns:p14="http://schemas.microsoft.com/office/powerpoint/2010/main" val="27440680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Why do we need to know the value of life?</a:t>
            </a:r>
            <a:endParaRPr lang="en-US" sz="3600" dirty="0"/>
          </a:p>
        </p:txBody>
      </p:sp>
      <p:sp>
        <p:nvSpPr>
          <p:cNvPr id="3" name="Content Placeholder 2"/>
          <p:cNvSpPr>
            <a:spLocks noGrp="1"/>
          </p:cNvSpPr>
          <p:nvPr>
            <p:ph idx="1"/>
          </p:nvPr>
        </p:nvSpPr>
        <p:spPr/>
        <p:txBody>
          <a:bodyPr>
            <a:normAutofit fontScale="92500"/>
          </a:bodyPr>
          <a:lstStyle/>
          <a:p>
            <a:r>
              <a:rPr lang="en-US" dirty="0" smtClean="0"/>
              <a:t>The business community wants regulators to put a dollar value on life to make agencies prove that the benefits of regulations exceed the costs</a:t>
            </a:r>
          </a:p>
          <a:p>
            <a:r>
              <a:rPr lang="en-US" u="sng" dirty="0" smtClean="0"/>
              <a:t>Some business groups </a:t>
            </a:r>
            <a:r>
              <a:rPr lang="en-US" dirty="0" smtClean="0"/>
              <a:t>are reconsidering the effectiveness of cost-benefit analysis (CBA) as a check on regulations</a:t>
            </a:r>
          </a:p>
          <a:p>
            <a:r>
              <a:rPr lang="en-US" u="sng" dirty="0" smtClean="0"/>
              <a:t>Advocates for regulation:</a:t>
            </a:r>
            <a:r>
              <a:rPr lang="en-US" dirty="0"/>
              <a:t> </a:t>
            </a:r>
            <a:r>
              <a:rPr lang="en-US" dirty="0" smtClean="0"/>
              <a:t>“CBA understates both the value of life and the benefits of government oversight.”</a:t>
            </a:r>
          </a:p>
        </p:txBody>
      </p:sp>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13</a:t>
            </a:fld>
            <a:endParaRPr lang="en-US" dirty="0"/>
          </a:p>
        </p:txBody>
      </p:sp>
    </p:spTree>
    <p:extLst>
      <p:ext uri="{BB962C8B-B14F-4D97-AF65-F5344CB8AC3E}">
        <p14:creationId xmlns:p14="http://schemas.microsoft.com/office/powerpoint/2010/main" val="129048682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CBA and value of life</a:t>
            </a:r>
            <a:br>
              <a:rPr lang="en-US" dirty="0" smtClean="0"/>
            </a:br>
            <a:r>
              <a:rPr lang="en-US" dirty="0" smtClean="0"/>
              <a:t>How to do the valuation?</a:t>
            </a:r>
            <a:endParaRPr lang="en-US" dirty="0"/>
          </a:p>
        </p:txBody>
      </p:sp>
      <p:sp>
        <p:nvSpPr>
          <p:cNvPr id="3" name="Content Placeholder 2"/>
          <p:cNvSpPr>
            <a:spLocks noGrp="1"/>
          </p:cNvSpPr>
          <p:nvPr>
            <p:ph idx="1"/>
          </p:nvPr>
        </p:nvSpPr>
        <p:spPr/>
        <p:txBody>
          <a:bodyPr>
            <a:normAutofit/>
          </a:bodyPr>
          <a:lstStyle/>
          <a:p>
            <a:r>
              <a:rPr lang="en-US" u="sng" dirty="0" smtClean="0"/>
              <a:t>Differences in wages </a:t>
            </a:r>
            <a:r>
              <a:rPr lang="en-US" dirty="0" smtClean="0"/>
              <a:t>show the value that workers place on avoiding the risk of death! </a:t>
            </a:r>
          </a:p>
          <a:p>
            <a:pPr lvl="1"/>
            <a:r>
              <a:rPr lang="en-US" dirty="0" smtClean="0"/>
              <a:t>Companies must pay lumberjacks an additional $1,000 a year to perform work that generally kills one in 1,000 workers</a:t>
            </a:r>
          </a:p>
          <a:p>
            <a:pPr lvl="1"/>
            <a:r>
              <a:rPr lang="en-US" dirty="0" smtClean="0"/>
              <a:t>So most Americans would forgo $1,000 a year to avoid that risk </a:t>
            </a:r>
          </a:p>
          <a:p>
            <a:endParaRPr lang="en-US" dirty="0" smtClean="0"/>
          </a:p>
        </p:txBody>
      </p:sp>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14</a:t>
            </a:fld>
            <a:endParaRPr lang="en-US" dirty="0"/>
          </a:p>
        </p:txBody>
      </p:sp>
    </p:spTree>
    <p:extLst>
      <p:ext uri="{BB962C8B-B14F-4D97-AF65-F5344CB8AC3E}">
        <p14:creationId xmlns:p14="http://schemas.microsoft.com/office/powerpoint/2010/main" val="23678563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CBA and value of life</a:t>
            </a:r>
            <a:br>
              <a:rPr lang="en-US" dirty="0" smtClean="0"/>
            </a:br>
            <a:r>
              <a:rPr lang="en-US" dirty="0" smtClean="0"/>
              <a:t>How to do the valuation?</a:t>
            </a:r>
            <a:endParaRPr lang="en-US" dirty="0"/>
          </a:p>
        </p:txBody>
      </p:sp>
      <p:sp>
        <p:nvSpPr>
          <p:cNvPr id="3" name="Content Placeholder 2"/>
          <p:cNvSpPr>
            <a:spLocks noGrp="1"/>
          </p:cNvSpPr>
          <p:nvPr>
            <p:ph idx="1"/>
          </p:nvPr>
        </p:nvSpPr>
        <p:spPr/>
        <p:txBody>
          <a:bodyPr>
            <a:normAutofit/>
          </a:bodyPr>
          <a:lstStyle/>
          <a:p>
            <a:pPr lvl="1"/>
            <a:r>
              <a:rPr lang="en-US" dirty="0" smtClean="0"/>
              <a:t>1,000 Americans will collectively forgo $1 million to avoid the same risk entirely.  That number is said to be the “</a:t>
            </a:r>
            <a:r>
              <a:rPr lang="en-US" b="1" dirty="0" smtClean="0"/>
              <a:t>statistical value of life</a:t>
            </a:r>
            <a:r>
              <a:rPr lang="en-US" dirty="0" smtClean="0"/>
              <a:t>.” </a:t>
            </a:r>
          </a:p>
          <a:p>
            <a:pPr lvl="1"/>
            <a:r>
              <a:rPr lang="en-US" dirty="0" smtClean="0"/>
              <a:t>According to this scheme the value of life is around $8.7 million in current dollars (using a wider bundle of wage differences)</a:t>
            </a:r>
          </a:p>
          <a:p>
            <a:endParaRPr lang="en-US" dirty="0" smtClean="0"/>
          </a:p>
        </p:txBody>
      </p:sp>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15</a:t>
            </a:fld>
            <a:endParaRPr lang="en-US" dirty="0"/>
          </a:p>
        </p:txBody>
      </p:sp>
    </p:spTree>
    <p:extLst>
      <p:ext uri="{BB962C8B-B14F-4D97-AF65-F5344CB8AC3E}">
        <p14:creationId xmlns:p14="http://schemas.microsoft.com/office/powerpoint/2010/main" val="30227294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CBA and value of life</a:t>
            </a:r>
            <a:br>
              <a:rPr lang="en-US" dirty="0" smtClean="0"/>
            </a:br>
            <a:r>
              <a:rPr lang="en-US" dirty="0" smtClean="0"/>
              <a:t>How to do the valuation?</a:t>
            </a:r>
            <a:endParaRPr lang="en-US" dirty="0"/>
          </a:p>
        </p:txBody>
      </p:sp>
      <p:sp>
        <p:nvSpPr>
          <p:cNvPr id="3" name="Content Placeholder 2"/>
          <p:cNvSpPr>
            <a:spLocks noGrp="1"/>
          </p:cNvSpPr>
          <p:nvPr>
            <p:ph idx="1"/>
          </p:nvPr>
        </p:nvSpPr>
        <p:spPr/>
        <p:txBody>
          <a:bodyPr>
            <a:normAutofit/>
          </a:bodyPr>
          <a:lstStyle/>
          <a:p>
            <a:r>
              <a:rPr lang="en-US" dirty="0" smtClean="0"/>
              <a:t>Other methods include: </a:t>
            </a:r>
          </a:p>
          <a:p>
            <a:pPr lvl="1"/>
            <a:r>
              <a:rPr lang="en-US" dirty="0" smtClean="0"/>
              <a:t>Surveys asking Americans how much they would spend to avoid a given risk. </a:t>
            </a:r>
          </a:p>
          <a:p>
            <a:pPr lvl="2"/>
            <a:r>
              <a:rPr lang="en-US" dirty="0" smtClean="0"/>
              <a:t>Tends to produce significantly lower results</a:t>
            </a:r>
          </a:p>
          <a:p>
            <a:pPr lvl="1"/>
            <a:endParaRPr lang="en-US" dirty="0" smtClean="0"/>
          </a:p>
          <a:p>
            <a:pPr lvl="1"/>
            <a:r>
              <a:rPr lang="en-US" dirty="0" smtClean="0"/>
              <a:t>Older technique, which yields even lower numbers: </a:t>
            </a:r>
          </a:p>
          <a:p>
            <a:pPr lvl="2"/>
            <a:r>
              <a:rPr lang="en-US" dirty="0" smtClean="0"/>
              <a:t>sum the wages lost when a worker dies</a:t>
            </a:r>
          </a:p>
          <a:p>
            <a:endParaRPr lang="en-US" dirty="0" smtClean="0"/>
          </a:p>
        </p:txBody>
      </p:sp>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16</a:t>
            </a:fld>
            <a:endParaRPr lang="en-US" dirty="0"/>
          </a:p>
        </p:txBody>
      </p:sp>
    </p:spTree>
    <p:extLst>
      <p:ext uri="{BB962C8B-B14F-4D97-AF65-F5344CB8AC3E}">
        <p14:creationId xmlns:p14="http://schemas.microsoft.com/office/powerpoint/2010/main" val="39932762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Food and Drug Administration (FDA)</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A rule in 2009 requiring new warning labels on packages and bottles of acetaminophen and other drugs was justified by a value of life of </a:t>
            </a:r>
            <a:r>
              <a:rPr lang="en-US" b="1" dirty="0" smtClean="0"/>
              <a:t>$5 million</a:t>
            </a:r>
          </a:p>
          <a:p>
            <a:r>
              <a:rPr lang="en-US" dirty="0" smtClean="0"/>
              <a:t>A few months later, the agency acknowledged that it had calculated the cost of adding ONE new label, while requiring TWO new labels</a:t>
            </a:r>
          </a:p>
          <a:p>
            <a:r>
              <a:rPr lang="en-US" dirty="0" smtClean="0"/>
              <a:t>However, the benefits still exceeded the costs because the value of life was actually </a:t>
            </a:r>
            <a:r>
              <a:rPr lang="en-US" b="1" dirty="0" smtClean="0"/>
              <a:t>$7 million</a:t>
            </a:r>
          </a:p>
          <a:p>
            <a:r>
              <a:rPr lang="en-US" dirty="0" smtClean="0"/>
              <a:t>A few months later, in an unrelated rule regarding salmonella, the agency once again cited a value of </a:t>
            </a:r>
            <a:r>
              <a:rPr lang="en-US" b="1" dirty="0" smtClean="0"/>
              <a:t>$5 million</a:t>
            </a:r>
            <a:r>
              <a:rPr lang="en-US" dirty="0" smtClean="0"/>
              <a:t>, which it said best reflected the available research </a:t>
            </a:r>
          </a:p>
          <a:p>
            <a:r>
              <a:rPr lang="en-US" dirty="0" smtClean="0"/>
              <a:t>And in its recent study on cigarette labels, the agency cited a value of life of </a:t>
            </a:r>
            <a:r>
              <a:rPr lang="en-US" b="1" dirty="0" smtClean="0"/>
              <a:t>$7.9 million</a:t>
            </a:r>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17</a:t>
            </a:fld>
            <a:endParaRPr lang="en-US" dirty="0"/>
          </a:p>
        </p:txBody>
      </p:sp>
    </p:spTree>
    <p:extLst>
      <p:ext uri="{BB962C8B-B14F-4D97-AF65-F5344CB8AC3E}">
        <p14:creationId xmlns:p14="http://schemas.microsoft.com/office/powerpoint/2010/main" val="11535191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the conclusion is?</a:t>
            </a:r>
            <a:endParaRPr lang="en-US" dirty="0"/>
          </a:p>
        </p:txBody>
      </p:sp>
      <p:sp>
        <p:nvSpPr>
          <p:cNvPr id="3" name="Content Placeholder 2"/>
          <p:cNvSpPr>
            <a:spLocks noGrp="1"/>
          </p:cNvSpPr>
          <p:nvPr>
            <p:ph idx="1"/>
          </p:nvPr>
        </p:nvSpPr>
        <p:spPr/>
        <p:txBody>
          <a:bodyPr>
            <a:normAutofit/>
          </a:bodyPr>
          <a:lstStyle/>
          <a:p>
            <a:r>
              <a:rPr lang="en-US" dirty="0" smtClean="0"/>
              <a:t>?? “</a:t>
            </a:r>
            <a:r>
              <a:rPr lang="en-US" dirty="0"/>
              <a:t>This administration utilizes the best available science in assessing the benefits and costs of any potential regulation, drawing on widely accepted methodologies that have been in use for years,” </a:t>
            </a:r>
            <a:r>
              <a:rPr lang="en-US" dirty="0" smtClean="0"/>
              <a:t>(Office </a:t>
            </a:r>
            <a:r>
              <a:rPr lang="en-US" dirty="0"/>
              <a:t>of Management and Budget, which oversees the rule-making </a:t>
            </a:r>
            <a:r>
              <a:rPr lang="en-US" dirty="0" smtClean="0"/>
              <a:t>process)</a:t>
            </a:r>
          </a:p>
          <a:p>
            <a:endParaRPr lang="en-US" dirty="0"/>
          </a:p>
        </p:txBody>
      </p:sp>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18</a:t>
            </a:fld>
            <a:endParaRPr lang="en-US" dirty="0"/>
          </a:p>
        </p:txBody>
      </p:sp>
    </p:spTree>
    <p:extLst>
      <p:ext uri="{BB962C8B-B14F-4D97-AF65-F5344CB8AC3E}">
        <p14:creationId xmlns:p14="http://schemas.microsoft.com/office/powerpoint/2010/main" val="1256315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the conclusion is?</a:t>
            </a:r>
            <a:endParaRPr lang="en-US" dirty="0"/>
          </a:p>
        </p:txBody>
      </p:sp>
      <p:sp>
        <p:nvSpPr>
          <p:cNvPr id="3" name="Content Placeholder 2"/>
          <p:cNvSpPr>
            <a:spLocks noGrp="1"/>
          </p:cNvSpPr>
          <p:nvPr>
            <p:ph idx="1"/>
          </p:nvPr>
        </p:nvSpPr>
        <p:spPr/>
        <p:txBody>
          <a:bodyPr>
            <a:normAutofit/>
          </a:bodyPr>
          <a:lstStyle/>
          <a:p>
            <a:r>
              <a:rPr lang="en-US" b="1" dirty="0" smtClean="0"/>
              <a:t>Politics </a:t>
            </a:r>
            <a:r>
              <a:rPr lang="en-US" b="1" dirty="0"/>
              <a:t>frequently trumps </a:t>
            </a:r>
            <a:r>
              <a:rPr lang="en-US" b="1" dirty="0" smtClean="0"/>
              <a:t>economics</a:t>
            </a:r>
            <a:r>
              <a:rPr lang="en-US" dirty="0"/>
              <a:t> </a:t>
            </a:r>
            <a:r>
              <a:rPr lang="en-US" dirty="0" smtClean="0"/>
              <a:t>!</a:t>
            </a:r>
            <a:endParaRPr lang="en-US" dirty="0"/>
          </a:p>
          <a:p>
            <a:r>
              <a:rPr lang="en-US" dirty="0"/>
              <a:t>Putting a price tag on life is still worthwhile, to help politicians choose among priorities and to shape the details of their proposals</a:t>
            </a:r>
          </a:p>
          <a:p>
            <a:endParaRPr lang="en-US" dirty="0"/>
          </a:p>
        </p:txBody>
      </p:sp>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19</a:t>
            </a:fld>
            <a:endParaRPr lang="en-US" dirty="0"/>
          </a:p>
        </p:txBody>
      </p:sp>
    </p:spTree>
    <p:extLst>
      <p:ext uri="{BB962C8B-B14F-4D97-AF65-F5344CB8AC3E}">
        <p14:creationId xmlns:p14="http://schemas.microsoft.com/office/powerpoint/2010/main" val="929575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Cost-Benefit Analysis (CBA)</a:t>
            </a:r>
            <a:endParaRPr lang="en-US" dirty="0"/>
          </a:p>
        </p:txBody>
      </p:sp>
      <p:sp>
        <p:nvSpPr>
          <p:cNvPr id="3" name="Content Placeholder 2"/>
          <p:cNvSpPr>
            <a:spLocks noGrp="1"/>
          </p:cNvSpPr>
          <p:nvPr>
            <p:ph idx="1"/>
          </p:nvPr>
        </p:nvSpPr>
        <p:spPr/>
        <p:txBody>
          <a:bodyPr>
            <a:normAutofit lnSpcReduction="10000"/>
          </a:bodyPr>
          <a:lstStyle/>
          <a:p>
            <a:r>
              <a:rPr lang="en-US" b="1" dirty="0" smtClean="0"/>
              <a:t>CBA</a:t>
            </a:r>
            <a:r>
              <a:rPr lang="en-US" dirty="0" smtClean="0"/>
              <a:t> measures the benefits and costs of projects in money terms</a:t>
            </a:r>
          </a:p>
          <a:p>
            <a:pPr lvl="1"/>
            <a:r>
              <a:rPr lang="en-US" dirty="0" smtClean="0"/>
              <a:t>Problem: How to quantify years of life, improvements in health and well-being etc.</a:t>
            </a:r>
          </a:p>
          <a:p>
            <a:r>
              <a:rPr lang="en-US" b="1" dirty="0" smtClean="0"/>
              <a:t>Cost-Effectiveness Analysis </a:t>
            </a:r>
            <a:r>
              <a:rPr lang="en-US" dirty="0" smtClean="0"/>
              <a:t>(CEA) is concerned with finding the best, most efficient, means to implement a project.</a:t>
            </a:r>
          </a:p>
          <a:p>
            <a:r>
              <a:rPr lang="en-US" b="1" dirty="0" smtClean="0"/>
              <a:t>Cost-Utility Analysis </a:t>
            </a:r>
            <a:r>
              <a:rPr lang="en-US" dirty="0" smtClean="0"/>
              <a:t>(CUA) adds measures of individual preferences to CEA.</a:t>
            </a:r>
            <a:endParaRPr lang="en-US" dirty="0"/>
          </a:p>
        </p:txBody>
      </p:sp>
      <p:sp>
        <p:nvSpPr>
          <p:cNvPr id="4" name="Footer Placeholder 3"/>
          <p:cNvSpPr>
            <a:spLocks noGrp="1"/>
          </p:cNvSpPr>
          <p:nvPr>
            <p:ph type="ftr" sz="quarter" idx="11"/>
          </p:nvPr>
        </p:nvSpPr>
        <p:spPr/>
        <p:txBody>
          <a:bodyPr/>
          <a:lstStyle/>
          <a:p>
            <a:r>
              <a:rPr lang="en-US" dirty="0"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CBA of Disease-Screening Programs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Costs</a:t>
            </a:r>
          </a:p>
          <a:p>
            <a:pPr lvl="1"/>
            <a:r>
              <a:rPr lang="en-US" dirty="0" smtClean="0"/>
              <a:t>Screening costs, </a:t>
            </a:r>
          </a:p>
          <a:p>
            <a:pPr lvl="1"/>
            <a:r>
              <a:rPr lang="en-US" dirty="0" smtClean="0"/>
              <a:t>time costs, treatment costs, </a:t>
            </a:r>
          </a:p>
          <a:p>
            <a:pPr lvl="1"/>
            <a:r>
              <a:rPr lang="en-US" dirty="0" smtClean="0"/>
              <a:t>treatment costs of false positive patients</a:t>
            </a:r>
          </a:p>
          <a:p>
            <a:r>
              <a:rPr lang="en-US" dirty="0" smtClean="0"/>
              <a:t>Benefits</a:t>
            </a:r>
          </a:p>
          <a:p>
            <a:pPr lvl="1"/>
            <a:r>
              <a:rPr lang="en-US" dirty="0" smtClean="0"/>
              <a:t>Improved treatment from early detection, </a:t>
            </a:r>
          </a:p>
          <a:p>
            <a:pPr lvl="1"/>
            <a:r>
              <a:rPr lang="en-US" dirty="0" smtClean="0"/>
              <a:t>reduction of future cost, </a:t>
            </a:r>
          </a:p>
          <a:p>
            <a:pPr lvl="1"/>
            <a:r>
              <a:rPr lang="en-US" dirty="0" smtClean="0"/>
              <a:t>value of reassurance from negative tests (e.g. negative HIV test), </a:t>
            </a:r>
          </a:p>
          <a:p>
            <a:pPr lvl="1"/>
            <a:r>
              <a:rPr lang="en-US" dirty="0" smtClean="0"/>
              <a:t>externality from preventing spread of disease, etc.</a:t>
            </a:r>
            <a:endParaRPr lang="en-US" dirty="0"/>
          </a:p>
        </p:txBody>
      </p:sp>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838200"/>
          </a:xfrm>
        </p:spPr>
        <p:txBody>
          <a:bodyPr/>
          <a:lstStyle/>
          <a:p>
            <a:r>
              <a:rPr lang="en-US" dirty="0" smtClean="0"/>
              <a:t>Case Study: Clean Water Project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838200"/>
                <a:ext cx="8229600" cy="5181600"/>
              </a:xfrm>
            </p:spPr>
            <p:txBody>
              <a:bodyPr>
                <a:noAutofit/>
              </a:bodyPr>
              <a:lstStyle/>
              <a:p>
                <a:r>
                  <a:rPr lang="en-US" sz="1800" dirty="0" smtClean="0"/>
                  <a:t>It is 2011. A clean water project in developing country would affect the health of a village of 500 people (100 children, 300 workers, and 100 elderly people). </a:t>
                </a:r>
              </a:p>
              <a:p>
                <a:r>
                  <a:rPr lang="en-US" sz="1800" dirty="0" smtClean="0"/>
                  <a:t>The </a:t>
                </a:r>
                <a:r>
                  <a:rPr lang="en-US" sz="1800" dirty="0"/>
                  <a:t>project's immediate implementation would cost $70,000. </a:t>
                </a:r>
                <a:endParaRPr lang="en-US" sz="1800" dirty="0" smtClean="0"/>
              </a:p>
              <a:p>
                <a:r>
                  <a:rPr lang="en-US" sz="1800" dirty="0" smtClean="0"/>
                  <a:t>It </a:t>
                </a:r>
                <a:r>
                  <a:rPr lang="en-US" sz="1800" dirty="0"/>
                  <a:t>has been estimated that the project would improve the health of workers so that workers can work an extra 200 hours per year, starting next year, 2012. </a:t>
                </a:r>
                <a:endParaRPr lang="en-US" sz="1800" dirty="0" smtClean="0"/>
              </a:p>
              <a:p>
                <a:r>
                  <a:rPr lang="en-US" sz="1800" dirty="0" smtClean="0"/>
                  <a:t>Three </a:t>
                </a:r>
                <a:r>
                  <a:rPr lang="en-US" sz="1800" dirty="0"/>
                  <a:t>years down the road (in 2014) the central government will clean up all the water of the entire country for "free" so that the clean water project ends at the end of 2013</a:t>
                </a:r>
                <a:r>
                  <a:rPr lang="en-US" sz="1800" dirty="0" smtClean="0"/>
                  <a:t>.</a:t>
                </a:r>
              </a:p>
              <a:p>
                <a:r>
                  <a:rPr lang="en-US" sz="1800" dirty="0" smtClean="0"/>
                  <a:t>The </a:t>
                </a:r>
                <a:r>
                  <a:rPr lang="en-US" sz="1800" dirty="0"/>
                  <a:t>village produces only one good: wheat, which is sold in the world market for $4 per pound. </a:t>
                </a:r>
                <a:endParaRPr lang="en-US" sz="1800" dirty="0" smtClean="0"/>
              </a:p>
              <a:p>
                <a:r>
                  <a:rPr lang="en-US" sz="1800" dirty="0" smtClean="0"/>
                  <a:t>The </a:t>
                </a:r>
                <a:r>
                  <a:rPr lang="en-US" sz="1800" dirty="0"/>
                  <a:t>production function for annual wheat output is:	</a:t>
                </a:r>
                <a:endParaRPr lang="en-US" sz="1800" dirty="0" smtClean="0"/>
              </a:p>
              <a:p>
                <a:pPr marL="457200" lvl="1" indent="0">
                  <a:buNone/>
                </a:pPr>
                <a:r>
                  <a:rPr lang="en-US" sz="1400" b="0" dirty="0" smtClean="0"/>
                  <a:t>	</a:t>
                </a:r>
                <a14:m>
                  <m:oMath xmlns:m="http://schemas.openxmlformats.org/officeDocument/2006/math">
                    <m:r>
                      <a:rPr lang="en-US" sz="2000" b="0" i="1" smtClean="0">
                        <a:latin typeface="Cambria Math"/>
                      </a:rPr>
                      <m:t>𝑌</m:t>
                    </m:r>
                    <m:r>
                      <a:rPr lang="en-US" sz="2000" b="0" i="1" smtClean="0">
                        <a:latin typeface="Cambria Math"/>
                      </a:rPr>
                      <m:t>=10</m:t>
                    </m:r>
                    <m:sSup>
                      <m:sSupPr>
                        <m:ctrlPr>
                          <a:rPr lang="en-US" sz="2000" b="0" i="1" smtClean="0">
                            <a:latin typeface="Cambria Math"/>
                          </a:rPr>
                        </m:ctrlPr>
                      </m:sSupPr>
                      <m:e>
                        <m:r>
                          <a:rPr lang="en-US" sz="2000" b="0" i="1" smtClean="0">
                            <a:latin typeface="Cambria Math"/>
                          </a:rPr>
                          <m:t>𝐾</m:t>
                        </m:r>
                      </m:e>
                      <m:sup>
                        <m:r>
                          <a:rPr lang="en-US" sz="2000" b="0" i="1" smtClean="0">
                            <a:latin typeface="Cambria Math"/>
                          </a:rPr>
                          <m:t>0.5</m:t>
                        </m:r>
                      </m:sup>
                    </m:sSup>
                    <m:sSup>
                      <m:sSupPr>
                        <m:ctrlPr>
                          <a:rPr lang="en-US" sz="2000" b="0" i="1" smtClean="0">
                            <a:latin typeface="Cambria Math"/>
                          </a:rPr>
                        </m:ctrlPr>
                      </m:sSupPr>
                      <m:e>
                        <m:r>
                          <a:rPr lang="en-US" sz="2000" b="0" i="1" smtClean="0">
                            <a:latin typeface="Cambria Math"/>
                          </a:rPr>
                          <m:t>𝐿</m:t>
                        </m:r>
                      </m:e>
                      <m:sup>
                        <m:r>
                          <a:rPr lang="en-US" sz="2000" b="0" i="1" smtClean="0">
                            <a:latin typeface="Cambria Math"/>
                          </a:rPr>
                          <m:t>0.5</m:t>
                        </m:r>
                      </m:sup>
                    </m:sSup>
                  </m:oMath>
                </a14:m>
                <a:r>
                  <a:rPr lang="en-US" sz="1400" dirty="0" smtClean="0"/>
                  <a:t>,</a:t>
                </a:r>
              </a:p>
              <a:p>
                <a:r>
                  <a:rPr lang="en-US" sz="1800" dirty="0" smtClean="0"/>
                  <a:t>where </a:t>
                </a:r>
                <a:r>
                  <a:rPr lang="en-US" sz="1800" dirty="0"/>
                  <a:t>Y is output of wheat in pounds, K is capital and L is labor measured in total annual worker hours (i.e. number of all workers times their annual work hours). </a:t>
                </a:r>
                <a:endParaRPr lang="en-US" sz="1800" dirty="0" smtClean="0"/>
              </a:p>
              <a:p>
                <a:r>
                  <a:rPr lang="en-US" sz="1800" dirty="0" smtClean="0"/>
                  <a:t>The </a:t>
                </a:r>
                <a:r>
                  <a:rPr lang="en-US" sz="1800" dirty="0"/>
                  <a:t>village's capital stock is constant at K=100 every year and one worker's annual labor hours are 1,500. </a:t>
                </a:r>
                <a:endParaRPr lang="en-US" sz="1800" dirty="0" smtClean="0"/>
              </a:p>
              <a:p>
                <a:r>
                  <a:rPr lang="en-US" sz="1800" dirty="0" smtClean="0"/>
                  <a:t>The </a:t>
                </a:r>
                <a:r>
                  <a:rPr lang="en-US" sz="1800" dirty="0"/>
                  <a:t>current interest rate is stable at 6 percent. </a:t>
                </a:r>
                <a:endParaRPr lang="en-US" sz="1800" dirty="0" smtClean="0"/>
              </a:p>
              <a:p>
                <a:r>
                  <a:rPr lang="en-US" sz="1800" dirty="0" smtClean="0"/>
                  <a:t>Use </a:t>
                </a:r>
                <a:r>
                  <a:rPr lang="en-US" sz="1800" dirty="0"/>
                  <a:t>CBA and investigate whether to implement the clean water project or not</a:t>
                </a:r>
                <a:r>
                  <a:rPr lang="en-US" sz="1800" dirty="0" smtClean="0"/>
                  <a:t>.</a:t>
                </a: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838200"/>
                <a:ext cx="8229600" cy="5181600"/>
              </a:xfrm>
              <a:blipFill rotWithShape="1">
                <a:blip r:embed="rId2"/>
                <a:stretch>
                  <a:fillRect l="-444" t="-588" r="-1111" b="-10235"/>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21</a:t>
            </a:fld>
            <a:endParaRPr lang="en-US" dirty="0"/>
          </a:p>
        </p:txBody>
      </p:sp>
    </p:spTree>
    <p:extLst>
      <p:ext uri="{BB962C8B-B14F-4D97-AF65-F5344CB8AC3E}">
        <p14:creationId xmlns:p14="http://schemas.microsoft.com/office/powerpoint/2010/main" val="190679121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Cost-Effectiveness Analysis (CEA)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724400"/>
              </a:xfrm>
            </p:spPr>
            <p:txBody>
              <a:bodyPr>
                <a:normAutofit fontScale="85000" lnSpcReduction="20000"/>
              </a:bodyPr>
              <a:lstStyle/>
              <a:p>
                <a:r>
                  <a:rPr lang="en-US" dirty="0" smtClean="0"/>
                  <a:t>Tells us cost per outcome of treatment</a:t>
                </a:r>
              </a:p>
              <a:p>
                <a:r>
                  <a:rPr lang="en-US" dirty="0" smtClean="0"/>
                  <a:t>CEA compares costs of achieving a particular non-monetary objective  e.g., $-cost per extra year of life</a:t>
                </a:r>
              </a:p>
              <a:p>
                <a:r>
                  <a:rPr lang="en-US" dirty="0"/>
                  <a:t>Cost benefit analysis </a:t>
                </a:r>
                <a:r>
                  <a:rPr lang="en-US" dirty="0" smtClean="0"/>
                  <a:t>puts </a:t>
                </a:r>
                <a:r>
                  <a:rPr lang="en-US" dirty="0"/>
                  <a:t>a $-value on outcomes as well!!</a:t>
                </a:r>
              </a:p>
              <a:p>
                <a:r>
                  <a:rPr lang="en-US" dirty="0" smtClean="0"/>
                  <a:t>More readily applicable as CBA, since we don’t really have to measure the benefits.</a:t>
                </a:r>
              </a:p>
              <a:p>
                <a:r>
                  <a:rPr lang="en-US" dirty="0" smtClean="0"/>
                  <a:t>All we need to be able is to compare the outcomes of various projects</a:t>
                </a:r>
                <a:r>
                  <a:rPr lang="en-US" dirty="0"/>
                  <a:t> </a:t>
                </a:r>
                <a:r>
                  <a:rPr lang="en-US" dirty="0" smtClean="0"/>
                  <a:t>and calculate the incremental cost-effectiveness ratio ICER of two projects A and B:</a:t>
                </a:r>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𝐼𝐶𝐸𝑅</m:t>
                      </m:r>
                      <m:r>
                        <a:rPr lang="en-US" i="1">
                          <a:latin typeface="Cambria Math"/>
                        </a:rPr>
                        <m:t>= </m:t>
                      </m:r>
                      <m:f>
                        <m:fPr>
                          <m:ctrlPr>
                            <a:rPr lang="en-US" i="1">
                              <a:latin typeface="Cambria Math"/>
                            </a:rPr>
                          </m:ctrlPr>
                        </m:fPr>
                        <m:num>
                          <m:sSub>
                            <m:sSubPr>
                              <m:ctrlPr>
                                <a:rPr lang="en-US" i="1">
                                  <a:latin typeface="Cambria Math"/>
                                </a:rPr>
                              </m:ctrlPr>
                            </m:sSubPr>
                            <m:e>
                              <m:r>
                                <a:rPr lang="en-US" i="1">
                                  <a:latin typeface="Cambria Math"/>
                                </a:rPr>
                                <m:t>𝐶</m:t>
                              </m:r>
                            </m:e>
                            <m:sub>
                              <m:r>
                                <a:rPr lang="en-US" i="1">
                                  <a:latin typeface="Cambria Math"/>
                                </a:rPr>
                                <m:t>𝐴</m:t>
                              </m:r>
                            </m:sub>
                          </m:sSub>
                          <m:r>
                            <a:rPr lang="en-US" i="1">
                              <a:latin typeface="Cambria Math"/>
                            </a:rPr>
                            <m:t>−</m:t>
                          </m:r>
                          <m:sSub>
                            <m:sSubPr>
                              <m:ctrlPr>
                                <a:rPr lang="en-US" i="1">
                                  <a:latin typeface="Cambria Math"/>
                                </a:rPr>
                              </m:ctrlPr>
                            </m:sSubPr>
                            <m:e>
                              <m:r>
                                <a:rPr lang="en-US" i="1">
                                  <a:latin typeface="Cambria Math"/>
                                </a:rPr>
                                <m:t>𝐶</m:t>
                              </m:r>
                            </m:e>
                            <m:sub>
                              <m:r>
                                <a:rPr lang="en-US" i="1">
                                  <a:latin typeface="Cambria Math"/>
                                </a:rPr>
                                <m:t>𝐵</m:t>
                              </m:r>
                            </m:sub>
                          </m:sSub>
                        </m:num>
                        <m:den>
                          <m:sSub>
                            <m:sSubPr>
                              <m:ctrlPr>
                                <a:rPr lang="en-US" i="1">
                                  <a:latin typeface="Cambria Math"/>
                                </a:rPr>
                              </m:ctrlPr>
                            </m:sSubPr>
                            <m:e>
                              <m:r>
                                <a:rPr lang="en-US" i="1">
                                  <a:latin typeface="Cambria Math"/>
                                </a:rPr>
                                <m:t>𝐸</m:t>
                              </m:r>
                            </m:e>
                            <m:sub>
                              <m:r>
                                <a:rPr lang="en-US" i="1">
                                  <a:latin typeface="Cambria Math"/>
                                </a:rPr>
                                <m:t>𝐴</m:t>
                              </m:r>
                            </m:sub>
                          </m:sSub>
                          <m:r>
                            <a:rPr lang="en-US" i="1">
                              <a:latin typeface="Cambria Math"/>
                            </a:rPr>
                            <m:t>−</m:t>
                          </m:r>
                          <m:sSub>
                            <m:sSubPr>
                              <m:ctrlPr>
                                <a:rPr lang="en-US" i="1">
                                  <a:latin typeface="Cambria Math"/>
                                </a:rPr>
                              </m:ctrlPr>
                            </m:sSubPr>
                            <m:e>
                              <m:r>
                                <a:rPr lang="en-US" i="1">
                                  <a:latin typeface="Cambria Math"/>
                                </a:rPr>
                                <m:t>𝐸</m:t>
                              </m:r>
                            </m:e>
                            <m:sub>
                              <m:r>
                                <a:rPr lang="en-US" i="1">
                                  <a:latin typeface="Cambria Math"/>
                                </a:rPr>
                                <m:t>𝐵</m:t>
                              </m:r>
                            </m:sub>
                          </m:sSub>
                        </m:den>
                      </m:f>
                    </m:oMath>
                  </m:oMathPara>
                </a14:m>
                <a:endParaRPr lang="en-US" dirty="0"/>
              </a:p>
              <a:p>
                <a:endParaRPr lang="en-US" dirty="0" smtClean="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724400"/>
              </a:xfrm>
              <a:blipFill rotWithShape="1">
                <a:blip r:embed="rId2"/>
                <a:stretch>
                  <a:fillRect l="-1185" t="-2581"/>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22</a:t>
            </a:fld>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Incremental Cost-Effectiveness Ratio (ICER)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524000"/>
                <a:ext cx="8229600" cy="4800599"/>
              </a:xfrm>
            </p:spPr>
            <p:txBody>
              <a:bodyPr>
                <a:normAutofit/>
              </a:bodyPr>
              <a:lstStyle/>
              <a:p>
                <a:r>
                  <a:rPr lang="en-US" dirty="0" smtClean="0"/>
                  <a:t>If we compare a project to doing nothing, we essentially calculate the </a:t>
                </a:r>
                <a:br>
                  <a:rPr lang="en-US" dirty="0" smtClean="0"/>
                </a:br>
                <a:r>
                  <a:rPr lang="en-US" dirty="0" smtClean="0"/>
                  <a:t>Average cost-effectiveness ratio </a:t>
                </a:r>
                <a:r>
                  <a:rPr lang="en-US" dirty="0"/>
                  <a:t>= ACER</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a:rPr>
                        <m:t>𝐴𝐶𝐸𝑅</m:t>
                      </m:r>
                      <m:r>
                        <a:rPr lang="en-US" i="1">
                          <a:latin typeface="Cambria Math"/>
                        </a:rPr>
                        <m:t>=</m:t>
                      </m:r>
                      <m:r>
                        <a:rPr lang="en-US" i="1">
                          <a:latin typeface="Cambria Math"/>
                        </a:rPr>
                        <m:t>𝐼𝐶𝐸</m:t>
                      </m:r>
                      <m:sSub>
                        <m:sSubPr>
                          <m:ctrlPr>
                            <a:rPr lang="en-US" i="1">
                              <a:latin typeface="Cambria Math"/>
                            </a:rPr>
                          </m:ctrlPr>
                        </m:sSubPr>
                        <m:e>
                          <m:r>
                            <a:rPr lang="en-US" i="1">
                              <a:latin typeface="Cambria Math"/>
                            </a:rPr>
                            <m:t>𝑅</m:t>
                          </m:r>
                        </m:e>
                        <m:sub>
                          <m:r>
                            <a:rPr lang="en-US" i="1">
                              <a:latin typeface="Cambria Math"/>
                            </a:rPr>
                            <m:t>𝑑𝑟𝑢𝑔</m:t>
                          </m:r>
                          <m:r>
                            <a:rPr lang="en-US" i="1">
                              <a:latin typeface="Cambria Math"/>
                            </a:rPr>
                            <m:t>,</m:t>
                          </m:r>
                          <m:r>
                            <a:rPr lang="en-US" i="1">
                              <a:latin typeface="Cambria Math"/>
                            </a:rPr>
                            <m:t>𝑛𝑜𝑡h𝑖𝑛𝑔</m:t>
                          </m:r>
                        </m:sub>
                      </m:sSub>
                      <m:r>
                        <a:rPr lang="en-US" i="1">
                          <a:latin typeface="Cambria Math"/>
                        </a:rPr>
                        <m:t>= </m:t>
                      </m:r>
                      <m:f>
                        <m:fPr>
                          <m:ctrlPr>
                            <a:rPr lang="en-US" i="1">
                              <a:latin typeface="Cambria Math"/>
                            </a:rPr>
                          </m:ctrlPr>
                        </m:fPr>
                        <m:num>
                          <m:sSub>
                            <m:sSubPr>
                              <m:ctrlPr>
                                <a:rPr lang="en-US" i="1">
                                  <a:latin typeface="Cambria Math"/>
                                </a:rPr>
                              </m:ctrlPr>
                            </m:sSubPr>
                            <m:e>
                              <m:r>
                                <a:rPr lang="en-US" i="1">
                                  <a:latin typeface="Cambria Math"/>
                                </a:rPr>
                                <m:t>𝐶</m:t>
                              </m:r>
                            </m:e>
                            <m:sub>
                              <m:r>
                                <a:rPr lang="en-US" i="1">
                                  <a:latin typeface="Cambria Math"/>
                                </a:rPr>
                                <m:t>𝑑𝑟𝑢𝑔</m:t>
                              </m:r>
                            </m:sub>
                          </m:sSub>
                          <m:r>
                            <a:rPr lang="en-US" i="1">
                              <a:latin typeface="Cambria Math"/>
                            </a:rPr>
                            <m:t>−0</m:t>
                          </m:r>
                        </m:num>
                        <m:den>
                          <m:sSub>
                            <m:sSubPr>
                              <m:ctrlPr>
                                <a:rPr lang="en-US" i="1">
                                  <a:latin typeface="Cambria Math"/>
                                </a:rPr>
                              </m:ctrlPr>
                            </m:sSubPr>
                            <m:e>
                              <m:r>
                                <a:rPr lang="en-US" i="1">
                                  <a:latin typeface="Cambria Math"/>
                                </a:rPr>
                                <m:t>𝐸</m:t>
                              </m:r>
                            </m:e>
                            <m:sub>
                              <m:r>
                                <a:rPr lang="en-US" i="1">
                                  <a:latin typeface="Cambria Math"/>
                                </a:rPr>
                                <m:t>𝑑𝑟𝑢𝑔</m:t>
                              </m:r>
                            </m:sub>
                          </m:sSub>
                          <m:r>
                            <a:rPr lang="en-US" i="1">
                              <a:latin typeface="Cambria Math"/>
                            </a:rPr>
                            <m:t>−0</m:t>
                          </m:r>
                        </m:den>
                      </m:f>
                    </m:oMath>
                  </m:oMathPara>
                </a14:m>
                <a:endParaRPr lang="en-US" dirty="0"/>
              </a:p>
              <a:p>
                <a:pPr marL="0" indent="0">
                  <a:buNone/>
                </a:pPr>
                <a:endParaRPr lang="en-US" dirty="0" smtClean="0"/>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524000"/>
                <a:ext cx="8229600" cy="4800599"/>
              </a:xfrm>
              <a:blipFill rotWithShape="1">
                <a:blip r:embed="rId2"/>
                <a:stretch>
                  <a:fillRect l="-1630" t="-1652"/>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23</a:t>
            </a:fld>
            <a:endParaRPr lang="en-US" dirty="0"/>
          </a:p>
        </p:txBody>
      </p:sp>
    </p:spTree>
    <p:extLst>
      <p:ext uri="{BB962C8B-B14F-4D97-AF65-F5344CB8AC3E}">
        <p14:creationId xmlns:p14="http://schemas.microsoft.com/office/powerpoint/2010/main" val="1084118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Cost-Utility Analysis (CUA)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US" dirty="0" smtClean="0"/>
                  <a:t>QALY: Quality Adjusted Life Year</a:t>
                </a:r>
              </a:p>
              <a:p>
                <a:pPr lvl="1"/>
                <a:r>
                  <a:rPr lang="en-US" dirty="0" smtClean="0"/>
                  <a:t>Assigns a value </a:t>
                </a:r>
                <a14:m>
                  <m:oMath xmlns:m="http://schemas.openxmlformats.org/officeDocument/2006/math">
                    <m:r>
                      <a:rPr lang="en-US" b="0" i="1" smtClean="0">
                        <a:latin typeface="Cambria Math"/>
                      </a:rPr>
                      <m:t>𝑞</m:t>
                    </m:r>
                    <m:r>
                      <a:rPr lang="en-US" b="0" i="1" smtClean="0">
                        <a:latin typeface="Cambria Math"/>
                      </a:rPr>
                      <m:t> </m:t>
                    </m:r>
                  </m:oMath>
                </a14:m>
                <a:r>
                  <a:rPr lang="en-US" dirty="0" smtClean="0"/>
                  <a:t>between 1 (perfect health) and 0 (death) for quality of life for each year</a:t>
                </a:r>
              </a:p>
              <a:p>
                <a:r>
                  <a:rPr lang="en-US" dirty="0" smtClean="0"/>
                  <a:t>QUALE: Quality Adjusted Life Expectancy</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a:rPr>
                        <m:t>𝑄𝑈𝐴𝐿𝐸</m:t>
                      </m:r>
                      <m:r>
                        <a:rPr lang="en-US" b="0" i="1" smtClean="0">
                          <a:latin typeface="Cambria Math"/>
                        </a:rPr>
                        <m:t>=</m:t>
                      </m:r>
                      <m:nary>
                        <m:naryPr>
                          <m:chr m:val="∑"/>
                          <m:ctrlPr>
                            <a:rPr lang="en-US" b="0" i="1" smtClean="0">
                              <a:latin typeface="Cambria Math"/>
                            </a:rPr>
                          </m:ctrlPr>
                        </m:naryPr>
                        <m:sub>
                          <m:r>
                            <m:rPr>
                              <m:brk m:alnAt="23"/>
                            </m:rPr>
                            <a:rPr lang="en-US" b="0" i="1" smtClean="0">
                              <a:latin typeface="Cambria Math"/>
                            </a:rPr>
                            <m:t>𝑡</m:t>
                          </m:r>
                          <m:r>
                            <a:rPr lang="en-US" b="0" i="1" smtClean="0">
                              <a:latin typeface="Cambria Math"/>
                            </a:rPr>
                            <m:t>=1</m:t>
                          </m:r>
                        </m:sub>
                        <m:sup>
                          <m:r>
                            <a:rPr lang="en-US" b="0" i="1" smtClean="0">
                              <a:latin typeface="Cambria Math"/>
                            </a:rPr>
                            <m:t>𝑚𝑎𝑥𝐿𝑖𝑓𝑒</m:t>
                          </m:r>
                        </m:sup>
                        <m:e>
                          <m:f>
                            <m:fPr>
                              <m:ctrlPr>
                                <a:rPr lang="en-US" b="0" i="1" smtClean="0">
                                  <a:latin typeface="Cambria Math"/>
                                </a:rPr>
                              </m:ctrlPr>
                            </m:fPr>
                            <m:num>
                              <m:sSub>
                                <m:sSubPr>
                                  <m:ctrlPr>
                                    <a:rPr lang="en-US" b="0" i="1" smtClean="0">
                                      <a:latin typeface="Cambria Math"/>
                                    </a:rPr>
                                  </m:ctrlPr>
                                </m:sSubPr>
                                <m:e>
                                  <m:r>
                                    <a:rPr lang="en-US" b="0" i="1" smtClean="0">
                                      <a:latin typeface="Cambria Math"/>
                                    </a:rPr>
                                    <m:t>𝑃</m:t>
                                  </m:r>
                                </m:e>
                                <m:sub>
                                  <m:r>
                                    <a:rPr lang="en-US" b="0" i="1" smtClean="0">
                                      <a:latin typeface="Cambria Math"/>
                                    </a:rPr>
                                    <m:t>𝑡</m:t>
                                  </m:r>
                                </m:sub>
                              </m:sSub>
                              <m:r>
                                <a:rPr lang="en-US" b="0" i="1" smtClean="0">
                                  <a:latin typeface="Cambria Math"/>
                                </a:rPr>
                                <m:t>×</m:t>
                              </m:r>
                              <m:sSub>
                                <m:sSubPr>
                                  <m:ctrlPr>
                                    <a:rPr lang="en-US" b="0" i="1" smtClean="0">
                                      <a:latin typeface="Cambria Math"/>
                                    </a:rPr>
                                  </m:ctrlPr>
                                </m:sSubPr>
                                <m:e>
                                  <m:r>
                                    <a:rPr lang="en-US" b="0" i="1" smtClean="0">
                                      <a:latin typeface="Cambria Math"/>
                                    </a:rPr>
                                    <m:t>𝑞</m:t>
                                  </m:r>
                                </m:e>
                                <m:sub>
                                  <m:r>
                                    <a:rPr lang="en-US" b="0" i="1" smtClean="0">
                                      <a:latin typeface="Cambria Math"/>
                                    </a:rPr>
                                    <m:t>𝑡</m:t>
                                  </m:r>
                                </m:sub>
                              </m:sSub>
                            </m:num>
                            <m:den>
                              <m:r>
                                <a:rPr lang="en-US" b="0" i="1" smtClean="0">
                                  <a:latin typeface="Cambria Math"/>
                                </a:rPr>
                                <m:t>(</m:t>
                              </m:r>
                              <m:sSup>
                                <m:sSupPr>
                                  <m:ctrlPr>
                                    <a:rPr lang="en-US" b="0" i="1" smtClean="0">
                                      <a:latin typeface="Cambria Math"/>
                                    </a:rPr>
                                  </m:ctrlPr>
                                </m:sSupPr>
                                <m:e>
                                  <m:r>
                                    <a:rPr lang="en-US" b="0" i="1" smtClean="0">
                                      <a:latin typeface="Cambria Math"/>
                                    </a:rPr>
                                    <m:t>1+</m:t>
                                  </m:r>
                                  <m:r>
                                    <a:rPr lang="en-US" b="0" i="1" smtClean="0">
                                      <a:latin typeface="Cambria Math"/>
                                    </a:rPr>
                                    <m:t>𝛿</m:t>
                                  </m:r>
                                  <m:r>
                                    <a:rPr lang="en-US" b="0" i="1" smtClean="0">
                                      <a:latin typeface="Cambria Math"/>
                                    </a:rPr>
                                    <m:t>)</m:t>
                                  </m:r>
                                </m:e>
                                <m:sup>
                                  <m:r>
                                    <a:rPr lang="en-US" b="0" i="1" smtClean="0">
                                      <a:latin typeface="Cambria Math"/>
                                    </a:rPr>
                                    <m:t>𝑡</m:t>
                                  </m:r>
                                </m:sup>
                              </m:sSup>
                            </m:den>
                          </m:f>
                        </m:e>
                      </m:nary>
                      <m:r>
                        <a:rPr lang="en-US" b="0" i="1" smtClean="0">
                          <a:latin typeface="Cambria Math"/>
                        </a:rPr>
                        <m:t> </m:t>
                      </m:r>
                    </m:oMath>
                  </m:oMathPara>
                </a14:m>
                <a:endParaRPr lang="en-US" dirty="0" smtClean="0"/>
              </a:p>
              <a:p>
                <a:pPr marL="457200" lvl="1" indent="0">
                  <a:buNone/>
                </a:pPr>
                <a:endParaRPr lang="en-US" dirty="0" smtClean="0"/>
              </a:p>
              <a:p>
                <a:pPr lvl="1"/>
                <a:r>
                  <a:rPr lang="en-US" dirty="0" smtClean="0"/>
                  <a:t>Where </a:t>
                </a:r>
                <a14:m>
                  <m:oMath xmlns:m="http://schemas.openxmlformats.org/officeDocument/2006/math">
                    <m:sSub>
                      <m:sSubPr>
                        <m:ctrlPr>
                          <a:rPr lang="en-US" b="0" i="1" smtClean="0">
                            <a:latin typeface="Cambria Math"/>
                          </a:rPr>
                        </m:ctrlPr>
                      </m:sSubPr>
                      <m:e>
                        <m:r>
                          <a:rPr lang="en-US" b="0" i="1" smtClean="0">
                            <a:latin typeface="Cambria Math"/>
                          </a:rPr>
                          <m:t>𝑃</m:t>
                        </m:r>
                      </m:e>
                      <m:sub>
                        <m:r>
                          <a:rPr lang="en-US" b="0" i="1" smtClean="0">
                            <a:latin typeface="Cambria Math"/>
                          </a:rPr>
                          <m:t>𝑡</m:t>
                        </m:r>
                      </m:sub>
                    </m:sSub>
                  </m:oMath>
                </a14:m>
                <a:r>
                  <a:rPr lang="en-US" dirty="0" smtClean="0"/>
                  <a:t> is the probability of being alive in year t</a:t>
                </a:r>
              </a:p>
              <a:p>
                <a:pPr lvl="1"/>
                <a:r>
                  <a:rPr lang="en-US" dirty="0" smtClean="0"/>
                  <a:t>And </a:t>
                </a:r>
                <a14:m>
                  <m:oMath xmlns:m="http://schemas.openxmlformats.org/officeDocument/2006/math">
                    <m:r>
                      <a:rPr lang="en-US" b="0" i="1" smtClean="0">
                        <a:latin typeface="Cambria Math"/>
                      </a:rPr>
                      <m:t>0</m:t>
                    </m:r>
                    <m:r>
                      <a:rPr lang="en-US" b="0" i="1" smtClean="0">
                        <a:latin typeface="Cambria Math"/>
                        <a:ea typeface="Cambria Math"/>
                      </a:rPr>
                      <m:t>≤</m:t>
                    </m:r>
                    <m:sSub>
                      <m:sSubPr>
                        <m:ctrlPr>
                          <a:rPr lang="en-US" b="0" i="1" smtClean="0">
                            <a:latin typeface="Cambria Math"/>
                            <a:ea typeface="Cambria Math"/>
                          </a:rPr>
                        </m:ctrlPr>
                      </m:sSubPr>
                      <m:e>
                        <m:r>
                          <a:rPr lang="en-US" b="0" i="1" smtClean="0">
                            <a:latin typeface="Cambria Math"/>
                            <a:ea typeface="Cambria Math"/>
                          </a:rPr>
                          <m:t>𝑞</m:t>
                        </m:r>
                      </m:e>
                      <m:sub>
                        <m:r>
                          <a:rPr lang="en-US" b="0" i="1" smtClean="0">
                            <a:latin typeface="Cambria Math"/>
                            <a:ea typeface="Cambria Math"/>
                          </a:rPr>
                          <m:t>𝑡</m:t>
                        </m:r>
                      </m:sub>
                    </m:sSub>
                    <m:r>
                      <a:rPr lang="en-US" b="0" i="1" smtClean="0">
                        <a:latin typeface="Cambria Math"/>
                        <a:ea typeface="Cambria Math"/>
                      </a:rPr>
                      <m:t>≤1 </m:t>
                    </m:r>
                  </m:oMath>
                </a14:m>
                <a:endParaRPr lang="en-US" dirty="0" smtClean="0"/>
              </a:p>
              <a:p>
                <a:r>
                  <a:rPr lang="en-US" dirty="0" smtClean="0"/>
                  <a:t>Calculate Costs per QALY</a:t>
                </a:r>
              </a:p>
              <a:p>
                <a:r>
                  <a:rPr lang="en-US" dirty="0" smtClean="0"/>
                  <a:t>CUA ignores externalities, and therefore does not deliver the “first best” outcome</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15" t="-2156"/>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Issues with QALY</a:t>
            </a:r>
            <a:endParaRPr lang="en-US" dirty="0"/>
          </a:p>
        </p:txBody>
      </p:sp>
      <p:sp>
        <p:nvSpPr>
          <p:cNvPr id="3" name="Content Placeholder 2"/>
          <p:cNvSpPr>
            <a:spLocks noGrp="1"/>
          </p:cNvSpPr>
          <p:nvPr>
            <p:ph idx="1"/>
          </p:nvPr>
        </p:nvSpPr>
        <p:spPr/>
        <p:txBody>
          <a:bodyPr/>
          <a:lstStyle/>
          <a:p>
            <a:r>
              <a:rPr lang="en-US" smtClean="0"/>
              <a:t>Places a reduced </a:t>
            </a:r>
            <a:r>
              <a:rPr lang="en-US" dirty="0" smtClean="0"/>
              <a:t>value on older people</a:t>
            </a:r>
          </a:p>
          <a:p>
            <a:pPr lvl="1"/>
            <a:r>
              <a:rPr lang="en-US" dirty="0" smtClean="0"/>
              <a:t>Fewer life years, lower quality coefficient.</a:t>
            </a:r>
          </a:p>
          <a:p>
            <a:pPr lvl="1"/>
            <a:r>
              <a:rPr lang="en-US" dirty="0" smtClean="0"/>
              <a:t>Fairness question</a:t>
            </a:r>
          </a:p>
          <a:p>
            <a:r>
              <a:rPr lang="en-US" dirty="0" smtClean="0"/>
              <a:t>DALY – Disability-Adjusted Life Years puts more weight to middle aged group</a:t>
            </a:r>
          </a:p>
          <a:p>
            <a:pPr lvl="1"/>
            <a:r>
              <a:rPr lang="en-US" dirty="0" smtClean="0"/>
              <a:t>Middle aged care for the very young and the very old</a:t>
            </a:r>
          </a:p>
          <a:p>
            <a:pPr lvl="1"/>
            <a:r>
              <a:rPr lang="en-US" dirty="0" smtClean="0"/>
              <a:t>Hump shaped set of quality weights</a:t>
            </a:r>
          </a:p>
        </p:txBody>
      </p:sp>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25</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Cost-Benefit 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CBA analyses is used for projects that have NO market, and therefore no readily available price (e.g. public park, bridges, …)</a:t>
            </a:r>
          </a:p>
          <a:p>
            <a:pPr lvl="1"/>
            <a:r>
              <a:rPr lang="en-US" dirty="0" smtClean="0"/>
              <a:t>e.g. immunization programs, heat transplants, patient screening</a:t>
            </a:r>
          </a:p>
          <a:p>
            <a:r>
              <a:rPr lang="en-US" dirty="0" smtClean="0"/>
              <a:t>CBA accounts for indirect benefits and costs (externalities)</a:t>
            </a:r>
          </a:p>
          <a:p>
            <a:r>
              <a:rPr lang="en-US" dirty="0" smtClean="0"/>
              <a:t>B-C&gt;0 implement projects</a:t>
            </a:r>
          </a:p>
          <a:p>
            <a:r>
              <a:rPr lang="en-US" dirty="0" smtClean="0"/>
              <a:t>Rank projects according to: B/C</a:t>
            </a:r>
            <a:endParaRPr lang="en-US" dirty="0"/>
          </a:p>
        </p:txBody>
      </p:sp>
      <p:sp>
        <p:nvSpPr>
          <p:cNvPr id="4" name="Footer Placeholder 3"/>
          <p:cNvSpPr>
            <a:spLocks noGrp="1"/>
          </p:cNvSpPr>
          <p:nvPr>
            <p:ph type="ftr" sz="quarter" idx="11"/>
          </p:nvPr>
        </p:nvSpPr>
        <p:spPr/>
        <p:txBody>
          <a:bodyPr/>
          <a:lstStyle/>
          <a:p>
            <a:r>
              <a:rPr lang="en-US" dirty="0"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Determining Costs</a:t>
            </a:r>
            <a:endParaRPr lang="en-US" dirty="0"/>
          </a:p>
        </p:txBody>
      </p:sp>
      <p:sp>
        <p:nvSpPr>
          <p:cNvPr id="3" name="Content Placeholder 2"/>
          <p:cNvSpPr>
            <a:spLocks noGrp="1"/>
          </p:cNvSpPr>
          <p:nvPr>
            <p:ph idx="1"/>
          </p:nvPr>
        </p:nvSpPr>
        <p:spPr/>
        <p:txBody>
          <a:bodyPr>
            <a:normAutofit lnSpcReduction="10000"/>
          </a:bodyPr>
          <a:lstStyle/>
          <a:p>
            <a:r>
              <a:rPr lang="en-US" dirty="0" smtClean="0"/>
              <a:t>Opportunity costs</a:t>
            </a:r>
          </a:p>
          <a:p>
            <a:r>
              <a:rPr lang="en-US" dirty="0" smtClean="0"/>
              <a:t>Infer costs where prices are not readily available</a:t>
            </a:r>
          </a:p>
          <a:p>
            <a:pPr lvl="1"/>
            <a:r>
              <a:rPr lang="en-US" dirty="0" smtClean="0"/>
              <a:t>To price new lake view, use existing prices of lake view apartments</a:t>
            </a:r>
          </a:p>
          <a:p>
            <a:r>
              <a:rPr lang="en-US" dirty="0" smtClean="0"/>
              <a:t>Ideally, a dollar should be spent where it does the most good</a:t>
            </a:r>
          </a:p>
          <a:p>
            <a:pPr lvl="1"/>
            <a:r>
              <a:rPr lang="en-US" dirty="0" smtClean="0"/>
              <a:t>Reality marginal costs per life saved are hugely different (see Table 4-1 in FGS (2007), page 74)</a:t>
            </a:r>
          </a:p>
          <a:p>
            <a:endParaRPr lang="en-US" dirty="0"/>
          </a:p>
        </p:txBody>
      </p:sp>
      <p:sp>
        <p:nvSpPr>
          <p:cNvPr id="4" name="Footer Placeholder 3"/>
          <p:cNvSpPr>
            <a:spLocks noGrp="1"/>
          </p:cNvSpPr>
          <p:nvPr>
            <p:ph type="ftr" sz="quarter" idx="11"/>
          </p:nvPr>
        </p:nvSpPr>
        <p:spPr/>
        <p:txBody>
          <a:bodyPr/>
          <a:lstStyle/>
          <a:p>
            <a:r>
              <a:rPr lang="en-US" dirty="0"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Again: The Marginal Principle</a:t>
            </a:r>
            <a:br>
              <a:rPr lang="en-US" dirty="0" smtClean="0"/>
            </a:br>
            <a:r>
              <a:rPr lang="en-US" dirty="0" smtClean="0"/>
              <a:t>MB=MC</a:t>
            </a:r>
            <a:endParaRPr lang="en-US" dirty="0"/>
          </a:p>
        </p:txBody>
      </p:sp>
      <p:pic>
        <p:nvPicPr>
          <p:cNvPr id="29698" name="Picture 2"/>
          <p:cNvPicPr>
            <a:picLocks noGrp="1" noChangeAspect="1" noChangeArrowheads="1"/>
          </p:cNvPicPr>
          <p:nvPr>
            <p:ph idx="1"/>
          </p:nvPr>
        </p:nvPicPr>
        <p:blipFill>
          <a:blip r:embed="rId2" cstate="print"/>
          <a:srcRect/>
          <a:stretch>
            <a:fillRect/>
          </a:stretch>
        </p:blipFill>
        <p:spPr bwMode="auto">
          <a:xfrm>
            <a:off x="1419225" y="1629569"/>
            <a:ext cx="6305550" cy="4467225"/>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73891225-2CFD-4B2A-9CCE-B0FBA3638821}"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smtClean="0"/>
              <a:t>Towson University - J. Jung</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Further Issues</a:t>
            </a:r>
            <a:endParaRPr lang="en-US" dirty="0"/>
          </a:p>
        </p:txBody>
      </p:sp>
      <p:sp>
        <p:nvSpPr>
          <p:cNvPr id="3" name="Content Placeholder 2"/>
          <p:cNvSpPr>
            <a:spLocks noGrp="1"/>
          </p:cNvSpPr>
          <p:nvPr>
            <p:ph idx="1"/>
          </p:nvPr>
        </p:nvSpPr>
        <p:spPr>
          <a:xfrm>
            <a:off x="457200" y="1371600"/>
            <a:ext cx="8229600" cy="4876799"/>
          </a:xfrm>
        </p:spPr>
        <p:txBody>
          <a:bodyPr>
            <a:normAutofit fontScale="92500" lnSpcReduction="20000"/>
          </a:bodyPr>
          <a:lstStyle/>
          <a:p>
            <a:r>
              <a:rPr lang="en-US" dirty="0" smtClean="0"/>
              <a:t>Discounting when projects last longer than a period</a:t>
            </a:r>
          </a:p>
          <a:p>
            <a:r>
              <a:rPr lang="en-US" dirty="0" smtClean="0"/>
              <a:t>A dollar today is NOT equal to a dollar tomorrow</a:t>
            </a:r>
          </a:p>
          <a:p>
            <a:endParaRPr lang="en-US" dirty="0" smtClean="0"/>
          </a:p>
          <a:p>
            <a:endParaRPr lang="en-US" dirty="0" smtClean="0"/>
          </a:p>
          <a:p>
            <a:endParaRPr lang="en-US" dirty="0" smtClean="0"/>
          </a:p>
          <a:p>
            <a:r>
              <a:rPr lang="en-US" i="1" dirty="0" smtClean="0"/>
              <a:t>“d”</a:t>
            </a:r>
            <a:r>
              <a:rPr lang="en-US" dirty="0" smtClean="0"/>
              <a:t> is the discount factor – usually 3% in the US</a:t>
            </a:r>
          </a:p>
          <a:p>
            <a:r>
              <a:rPr lang="en-US" dirty="0" smtClean="0"/>
              <a:t>Sometimes we use the market interest rate </a:t>
            </a:r>
            <a:r>
              <a:rPr lang="en-US" i="1" dirty="0" smtClean="0"/>
              <a:t>r</a:t>
            </a:r>
          </a:p>
          <a:p>
            <a:pPr lvl="1"/>
            <a:r>
              <a:rPr lang="en-US" dirty="0" smtClean="0"/>
              <a:t>opportunity cost of putting a $ into the project is forgone interest payments</a:t>
            </a:r>
          </a:p>
          <a:p>
            <a:pPr lvl="1"/>
            <a:r>
              <a:rPr lang="en-US" dirty="0" smtClean="0"/>
              <a:t>Riskier projects have higher discount factor</a:t>
            </a:r>
            <a:endParaRPr lang="en-US" dirty="0"/>
          </a:p>
        </p:txBody>
      </p:sp>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6</a:t>
            </a:fld>
            <a:endParaRPr lang="en-US" dirty="0"/>
          </a:p>
        </p:txBody>
      </p:sp>
      <p:graphicFrame>
        <p:nvGraphicFramePr>
          <p:cNvPr id="6" name="Object 5"/>
          <p:cNvGraphicFramePr>
            <a:graphicFrameLocks noChangeAspect="1"/>
          </p:cNvGraphicFramePr>
          <p:nvPr/>
        </p:nvGraphicFramePr>
        <p:xfrm>
          <a:off x="762000" y="2895600"/>
          <a:ext cx="7378700" cy="1054100"/>
        </p:xfrm>
        <a:graphic>
          <a:graphicData uri="http://schemas.openxmlformats.org/presentationml/2006/ole">
            <mc:AlternateContent xmlns:mc="http://schemas.openxmlformats.org/markup-compatibility/2006">
              <mc:Choice xmlns:v="urn:schemas-microsoft-com:vml" Requires="v">
                <p:oleObj spid="_x0000_s1045" name="Equation" r:id="rId3" imgW="3022560" imgH="431640" progId="Equation.3">
                  <p:embed/>
                </p:oleObj>
              </mc:Choice>
              <mc:Fallback>
                <p:oleObj name="Equation" r:id="rId3" imgW="3022560" imgH="431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895600"/>
                        <a:ext cx="7378700" cy="1054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Issues</a:t>
            </a:r>
            <a:endParaRPr lang="en-US" dirty="0"/>
          </a:p>
        </p:txBody>
      </p:sp>
      <p:sp>
        <p:nvSpPr>
          <p:cNvPr id="3" name="Content Placeholder 2"/>
          <p:cNvSpPr>
            <a:spLocks noGrp="1"/>
          </p:cNvSpPr>
          <p:nvPr>
            <p:ph idx="1"/>
          </p:nvPr>
        </p:nvSpPr>
        <p:spPr/>
        <p:txBody>
          <a:bodyPr/>
          <a:lstStyle/>
          <a:p>
            <a:r>
              <a:rPr lang="en-US" dirty="0" smtClean="0"/>
              <a:t>Distributional adjustments</a:t>
            </a:r>
          </a:p>
          <a:p>
            <a:r>
              <a:rPr lang="en-US" dirty="0" smtClean="0"/>
              <a:t>Inflation</a:t>
            </a:r>
          </a:p>
          <a:p>
            <a:r>
              <a:rPr lang="en-US" dirty="0" smtClean="0"/>
              <a:t>Value of Human Life</a:t>
            </a:r>
          </a:p>
          <a:p>
            <a:pPr lvl="1"/>
            <a:r>
              <a:rPr lang="en-US" dirty="0" smtClean="0"/>
              <a:t>Human Capital Approach: Present value of future earnings</a:t>
            </a:r>
          </a:p>
          <a:p>
            <a:pPr lvl="1"/>
            <a:r>
              <a:rPr lang="en-US" dirty="0" smtClean="0"/>
              <a:t>Willingness to Pay Approach</a:t>
            </a:r>
          </a:p>
          <a:p>
            <a:pPr lvl="1"/>
            <a:r>
              <a:rPr lang="en-US" dirty="0" smtClean="0"/>
              <a:t>Wide range of estimates from $800,000  to $10 million</a:t>
            </a:r>
            <a:endParaRPr lang="en-US" dirty="0"/>
          </a:p>
        </p:txBody>
      </p:sp>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8</a:t>
            </a:fld>
            <a:endParaRPr lang="en-US"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3" y="381000"/>
            <a:ext cx="8372475" cy="5495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44957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value of life</a:t>
            </a:r>
            <a:endParaRPr lang="en-US" b="1" dirty="0"/>
          </a:p>
        </p:txBody>
      </p:sp>
      <p:sp>
        <p:nvSpPr>
          <p:cNvPr id="3" name="Content Placeholder 2"/>
          <p:cNvSpPr>
            <a:spLocks noGrp="1"/>
          </p:cNvSpPr>
          <p:nvPr>
            <p:ph idx="1"/>
          </p:nvPr>
        </p:nvSpPr>
        <p:spPr>
          <a:xfrm>
            <a:off x="457200" y="1143000"/>
            <a:ext cx="8229600" cy="4983163"/>
          </a:xfrm>
        </p:spPr>
        <p:txBody>
          <a:bodyPr>
            <a:noAutofit/>
          </a:bodyPr>
          <a:lstStyle/>
          <a:p>
            <a:r>
              <a:rPr lang="en-US" sz="1050" dirty="0" smtClean="0"/>
              <a:t>NYT, February 17, 2011:  </a:t>
            </a:r>
            <a:r>
              <a:rPr lang="en-US" sz="1050" dirty="0" smtClean="0">
                <a:hlinkClick r:id="rId2"/>
              </a:rPr>
              <a:t>http://www.nytimes.com/2011/02/17/business/economy/17regulation.html?_r=2&amp;ref=business&amp;pagewanted=all</a:t>
            </a:r>
            <a:endParaRPr lang="en-US" sz="1050" dirty="0" smtClean="0"/>
          </a:p>
          <a:p>
            <a:r>
              <a:rPr lang="en-US" sz="2800" dirty="0" smtClean="0"/>
              <a:t>How much spending should the government should require to prevent a single death?</a:t>
            </a:r>
          </a:p>
          <a:p>
            <a:r>
              <a:rPr lang="en-US" sz="2800" b="1" dirty="0" smtClean="0"/>
              <a:t>The</a:t>
            </a:r>
            <a:r>
              <a:rPr lang="en-US" sz="2800" dirty="0" smtClean="0"/>
              <a:t> </a:t>
            </a:r>
            <a:r>
              <a:rPr lang="en-US" sz="2800" b="1" dirty="0" smtClean="0"/>
              <a:t>Environmental Protection Agency: </a:t>
            </a:r>
            <a:r>
              <a:rPr lang="en-US" sz="2800" dirty="0" smtClean="0"/>
              <a:t>value of a life is $9.1 million in 2010 (it was $6.8 million during the Bush administration (2000-2008)). </a:t>
            </a:r>
          </a:p>
          <a:p>
            <a:r>
              <a:rPr lang="en-US" sz="2800" dirty="0" smtClean="0"/>
              <a:t>In </a:t>
            </a:r>
            <a:r>
              <a:rPr lang="en-US" sz="2800" dirty="0"/>
              <a:t>December, the E.P.A. said it might set the value of preventing cancer deaths 50 percent higher than other deaths, because cancer kills </a:t>
            </a:r>
            <a:r>
              <a:rPr lang="en-US" sz="2800" dirty="0" smtClean="0"/>
              <a:t>slowly</a:t>
            </a:r>
          </a:p>
          <a:p>
            <a:pPr marL="0" indent="0">
              <a:buNone/>
            </a:pPr>
            <a:endParaRPr lang="en-US" sz="2000" dirty="0" smtClean="0"/>
          </a:p>
        </p:txBody>
      </p:sp>
      <p:sp>
        <p:nvSpPr>
          <p:cNvPr id="4" name="Footer Placeholder 3"/>
          <p:cNvSpPr>
            <a:spLocks noGrp="1"/>
          </p:cNvSpPr>
          <p:nvPr>
            <p:ph type="ftr" sz="quarter" idx="11"/>
          </p:nvPr>
        </p:nvSpPr>
        <p:spPr/>
        <p:txBody>
          <a:bodyPr/>
          <a:lstStyle/>
          <a:p>
            <a:r>
              <a:rPr lang="en-US" smtClean="0"/>
              <a:t>Towson University - J. Jung</a:t>
            </a:r>
            <a:endParaRPr lang="en-US" dirty="0"/>
          </a:p>
        </p:txBody>
      </p:sp>
      <p:sp>
        <p:nvSpPr>
          <p:cNvPr id="5" name="Slide Number Placeholder 4"/>
          <p:cNvSpPr>
            <a:spLocks noGrp="1"/>
          </p:cNvSpPr>
          <p:nvPr>
            <p:ph type="sldNum" sz="quarter" idx="12"/>
          </p:nvPr>
        </p:nvSpPr>
        <p:spPr/>
        <p:txBody>
          <a:bodyPr/>
          <a:lstStyle/>
          <a:p>
            <a:fld id="{73891225-2CFD-4B2A-9CCE-B0FBA3638821}" type="slidenum">
              <a:rPr lang="en-US" smtClean="0"/>
              <a:pPr/>
              <a:t>9</a:t>
            </a:fld>
            <a:endParaRPr lang="en-US" dirty="0"/>
          </a:p>
        </p:txBody>
      </p:sp>
    </p:spTree>
    <p:extLst>
      <p:ext uri="{BB962C8B-B14F-4D97-AF65-F5344CB8AC3E}">
        <p14:creationId xmlns:p14="http://schemas.microsoft.com/office/powerpoint/2010/main" val="18673358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1386</TotalTime>
  <Words>1695</Words>
  <Application>Microsoft Office PowerPoint</Application>
  <PresentationFormat>On-screen Show (4:3)</PresentationFormat>
  <Paragraphs>188</Paragraphs>
  <Slides>25</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27" baseType="lpstr">
      <vt:lpstr>Office Theme</vt:lpstr>
      <vt:lpstr>Equation</vt:lpstr>
      <vt:lpstr>Health Economics</vt:lpstr>
      <vt:lpstr>Cost-Benefit Analysis (CBA)</vt:lpstr>
      <vt:lpstr>Cost-Benefit Analysis</vt:lpstr>
      <vt:lpstr>Determining Costs</vt:lpstr>
      <vt:lpstr>Again: The Marginal Principle MB=MC</vt:lpstr>
      <vt:lpstr>Further Issues</vt:lpstr>
      <vt:lpstr>Other Issues</vt:lpstr>
      <vt:lpstr>PowerPoint Presentation</vt:lpstr>
      <vt:lpstr>The value of life</vt:lpstr>
      <vt:lpstr>The value of life</vt:lpstr>
      <vt:lpstr>Is the value of life determined by politics?</vt:lpstr>
      <vt:lpstr>Is the value of life determined by politics?</vt:lpstr>
      <vt:lpstr>Why do we need to know the value of life?</vt:lpstr>
      <vt:lpstr>CBA and value of life How to do the valuation?</vt:lpstr>
      <vt:lpstr>CBA and value of life How to do the valuation?</vt:lpstr>
      <vt:lpstr>CBA and value of life How to do the valuation?</vt:lpstr>
      <vt:lpstr>The Food and Drug Administration (FDA)</vt:lpstr>
      <vt:lpstr>And the conclusion is?</vt:lpstr>
      <vt:lpstr>And the conclusion is?</vt:lpstr>
      <vt:lpstr>Example: CBA of Disease-Screening Programs</vt:lpstr>
      <vt:lpstr>Case Study: Clean Water Project</vt:lpstr>
      <vt:lpstr>Cost-Effectiveness Analysis (CEA)</vt:lpstr>
      <vt:lpstr>Incremental Cost-Effectiveness Ratio (ICER)</vt:lpstr>
      <vt:lpstr>Cost-Utility Analysis (CUA)</vt:lpstr>
      <vt:lpstr>Issues with QALY</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JJ</dc:creator>
  <cp:lastModifiedBy>Jung, Juergen</cp:lastModifiedBy>
  <cp:revision>55</cp:revision>
  <cp:lastPrinted>2011-03-08T15:18:03Z</cp:lastPrinted>
  <dcterms:created xsi:type="dcterms:W3CDTF">2008-06-10T19:10:40Z</dcterms:created>
  <dcterms:modified xsi:type="dcterms:W3CDTF">2014-09-08T22:12:35Z</dcterms:modified>
</cp:coreProperties>
</file>