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4" r:id="rId3"/>
    <p:sldId id="283" r:id="rId4"/>
    <p:sldId id="284" r:id="rId5"/>
    <p:sldId id="271" r:id="rId6"/>
    <p:sldId id="285" r:id="rId7"/>
    <p:sldId id="287" r:id="rId8"/>
    <p:sldId id="286" r:id="rId9"/>
  </p:sldIdLst>
  <p:sldSz cx="9144000" cy="6858000" type="screen4x3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-114" y="-5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2337" cy="464347"/>
          </a:xfrm>
          <a:prstGeom prst="rect">
            <a:avLst/>
          </a:prstGeom>
        </p:spPr>
        <p:txBody>
          <a:bodyPr vert="horz" lIns="93424" tIns="46712" rIns="93424" bIns="4671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3744" y="1"/>
            <a:ext cx="3032337" cy="464347"/>
          </a:xfrm>
          <a:prstGeom prst="rect">
            <a:avLst/>
          </a:prstGeom>
        </p:spPr>
        <p:txBody>
          <a:bodyPr vert="horz" lIns="93424" tIns="46712" rIns="93424" bIns="46712" rtlCol="0"/>
          <a:lstStyle>
            <a:lvl1pPr algn="r">
              <a:defRPr sz="1200"/>
            </a:lvl1pPr>
          </a:lstStyle>
          <a:p>
            <a:fld id="{D57ABC76-D45C-4479-A673-4DEA96B5CDE8}" type="datetimeFigureOut">
              <a:rPr lang="en-US" smtClean="0"/>
              <a:pPr/>
              <a:t>9/8/2014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7730"/>
            <a:ext cx="3032337" cy="464347"/>
          </a:xfrm>
          <a:prstGeom prst="rect">
            <a:avLst/>
          </a:prstGeom>
        </p:spPr>
        <p:txBody>
          <a:bodyPr vert="horz" lIns="93424" tIns="46712" rIns="93424" bIns="4671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3744" y="8817730"/>
            <a:ext cx="3032337" cy="464347"/>
          </a:xfrm>
          <a:prstGeom prst="rect">
            <a:avLst/>
          </a:prstGeom>
        </p:spPr>
        <p:txBody>
          <a:bodyPr vert="horz" lIns="93424" tIns="46712" rIns="93424" bIns="46712" rtlCol="0" anchor="b"/>
          <a:lstStyle>
            <a:lvl1pPr algn="r">
              <a:defRPr sz="1200"/>
            </a:lvl1pPr>
          </a:lstStyle>
          <a:p>
            <a:fld id="{E063E0B5-CF94-42CF-A124-F96699D471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961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4185"/>
          </a:xfrm>
          <a:prstGeom prst="rect">
            <a:avLst/>
          </a:prstGeom>
        </p:spPr>
        <p:txBody>
          <a:bodyPr vert="horz" lIns="93424" tIns="46712" rIns="93424" bIns="4671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4185"/>
          </a:xfrm>
          <a:prstGeom prst="rect">
            <a:avLst/>
          </a:prstGeom>
        </p:spPr>
        <p:txBody>
          <a:bodyPr vert="horz" lIns="93424" tIns="46712" rIns="93424" bIns="46712" rtlCol="0"/>
          <a:lstStyle>
            <a:lvl1pPr algn="r">
              <a:defRPr sz="1200"/>
            </a:lvl1pPr>
          </a:lstStyle>
          <a:p>
            <a:fld id="{15367A03-A5E5-4AAF-A693-6F3AFC4727DB}" type="datetimeFigureOut">
              <a:rPr lang="en-US" smtClean="0"/>
              <a:pPr/>
              <a:t>9/8/2014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696913"/>
            <a:ext cx="4638675" cy="3479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24" tIns="46712" rIns="93424" bIns="4671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09758"/>
            <a:ext cx="5598160" cy="4177665"/>
          </a:xfrm>
          <a:prstGeom prst="rect">
            <a:avLst/>
          </a:prstGeom>
        </p:spPr>
        <p:txBody>
          <a:bodyPr vert="horz" lIns="93424" tIns="46712" rIns="93424" bIns="4671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3"/>
            <a:ext cx="3032337" cy="464185"/>
          </a:xfrm>
          <a:prstGeom prst="rect">
            <a:avLst/>
          </a:prstGeom>
        </p:spPr>
        <p:txBody>
          <a:bodyPr vert="horz" lIns="93424" tIns="46712" rIns="93424" bIns="4671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17903"/>
            <a:ext cx="3032337" cy="464185"/>
          </a:xfrm>
          <a:prstGeom prst="rect">
            <a:avLst/>
          </a:prstGeom>
        </p:spPr>
        <p:txBody>
          <a:bodyPr vert="horz" lIns="93424" tIns="46712" rIns="93424" bIns="46712" rtlCol="0" anchor="b"/>
          <a:lstStyle>
            <a:lvl1pPr algn="r">
              <a:defRPr sz="1200"/>
            </a:lvl1pPr>
          </a:lstStyle>
          <a:p>
            <a:fld id="{2A8BBD18-E1C0-4149-B141-060C832ABF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09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8B7C-A671-412D-B629-D8E67B6A13F8}" type="datetime1">
              <a:rPr lang="en-US" smtClean="0"/>
              <a:pPr/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983CA-3FC3-43E7-8CF3-3FEE695AF503}" type="datetime1">
              <a:rPr lang="en-US" smtClean="0"/>
              <a:pPr/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96BD6-C69B-4A9B-8D69-B278ADF397EB}" type="datetime1">
              <a:rPr lang="en-US" smtClean="0"/>
              <a:pPr/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1382-80A7-4548-8785-B4AC425ED0DA}" type="datetime1">
              <a:rPr lang="en-US" smtClean="0"/>
              <a:pPr/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A8D33-2E0F-4783-91D2-6E7F21F7A499}" type="datetime1">
              <a:rPr lang="en-US" smtClean="0"/>
              <a:pPr/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6610-19B3-428E-9681-598364D9CB45}" type="datetime1">
              <a:rPr lang="en-US" smtClean="0"/>
              <a:pPr/>
              <a:t>9/8/2014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A59D8-1F1B-4212-A58E-5A3DA2FD41E1}" type="datetime1">
              <a:rPr lang="en-US" smtClean="0"/>
              <a:pPr/>
              <a:t>9/8/2014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4B21-717F-4AD4-9338-ECCD375FC649}" type="datetime1">
              <a:rPr lang="en-US" smtClean="0"/>
              <a:pPr/>
              <a:t>9/8/2014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48CFE-E3E3-47A6-BDB8-5212DFE07EAE}" type="datetime1">
              <a:rPr lang="en-US" smtClean="0"/>
              <a:pPr/>
              <a:t>9/8/2014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7014-B617-4995-BB8F-43B5355D1739}" type="datetime1">
              <a:rPr lang="en-US" smtClean="0"/>
              <a:pPr/>
              <a:t>9/8/2014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9498-A3AF-41AA-9A51-0CB4BBCEF504}" type="datetime1">
              <a:rPr lang="en-US" smtClean="0"/>
              <a:pPr/>
              <a:t>9/8/2014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1104E-D8C4-4F61-A02B-21081FA4D11E}" type="datetime1">
              <a:rPr lang="en-US" smtClean="0"/>
              <a:pPr/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91225-2CFD-4B2A-9CCE-B0FBA3638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Health Economics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Chapter </a:t>
            </a:r>
            <a:r>
              <a:rPr lang="en-US" smtClean="0"/>
              <a:t>2: </a:t>
            </a:r>
            <a:r>
              <a:rPr lang="en-US" dirty="0" smtClean="0"/>
              <a:t>Consumer Choice and Demand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Demand Price Elasticities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533400" y="1295400"/>
          <a:ext cx="8229600" cy="4572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14800"/>
                <a:gridCol w="4114800"/>
              </a:tblGrid>
              <a:tr h="44958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Good or Service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Price Elasticities</a:t>
                      </a:r>
                      <a:endParaRPr lang="en-US" sz="2400" dirty="0"/>
                    </a:p>
                  </a:txBody>
                  <a:tcPr/>
                </a:tc>
              </a:tr>
              <a:tr h="44958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Hospital Care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-0.17 to -0.14</a:t>
                      </a:r>
                      <a:endParaRPr lang="en-US" sz="2400" b="1" dirty="0"/>
                    </a:p>
                  </a:txBody>
                  <a:tcPr/>
                </a:tc>
              </a:tr>
              <a:tr h="44958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Physician</a:t>
                      </a:r>
                      <a:r>
                        <a:rPr lang="en-US" sz="2400" b="1" baseline="0" dirty="0" smtClean="0"/>
                        <a:t> Care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-0.35 to 0.16</a:t>
                      </a:r>
                      <a:endParaRPr lang="en-US" sz="2400" b="1" dirty="0"/>
                    </a:p>
                  </a:txBody>
                  <a:tcPr/>
                </a:tc>
              </a:tr>
              <a:tr h="44958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Apples (U.S.)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-1.15</a:t>
                      </a:r>
                      <a:endParaRPr lang="en-US" sz="2400" dirty="0"/>
                    </a:p>
                  </a:txBody>
                  <a:tcPr/>
                </a:tc>
              </a:tr>
              <a:tr h="44958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Bread (U.K.)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-0.26</a:t>
                      </a:r>
                      <a:endParaRPr lang="en-US" sz="2400" dirty="0"/>
                    </a:p>
                  </a:txBody>
                  <a:tcPr/>
                </a:tc>
              </a:tr>
              <a:tr h="44958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Gas, Short Run (Canada)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-0.01 to -0.20</a:t>
                      </a:r>
                      <a:endParaRPr lang="en-US" sz="2400" dirty="0"/>
                    </a:p>
                  </a:txBody>
                  <a:tcPr/>
                </a:tc>
              </a:tr>
              <a:tr h="44958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Cigarettes (U.S.)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-0.30 to -0.50</a:t>
                      </a:r>
                      <a:endParaRPr lang="en-US" sz="2400" dirty="0"/>
                    </a:p>
                  </a:txBody>
                  <a:tcPr/>
                </a:tc>
              </a:tr>
              <a:tr h="44958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Beer (U.S.)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-0.20 to -0.40</a:t>
                      </a:r>
                    </a:p>
                  </a:txBody>
                  <a:tcPr/>
                </a:tc>
              </a:tr>
              <a:tr h="44958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Motion Picture Tickets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-3.40</a:t>
                      </a:r>
                    </a:p>
                  </a:txBody>
                  <a:tcPr/>
                </a:tc>
              </a:tr>
              <a:tr h="44958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Foreign Travel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-3.10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8073-A574-42C7-8EFA-78372B0BFF7C}" type="datetime1">
              <a:rPr lang="en-US" smtClean="0"/>
              <a:pPr/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1000" y="5943600"/>
            <a:ext cx="6019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Folland</a:t>
            </a:r>
            <a:r>
              <a:rPr lang="en-US" dirty="0" smtClean="0"/>
              <a:t>, Goodman, and </a:t>
            </a:r>
            <a:r>
              <a:rPr lang="en-US" dirty="0" err="1" smtClean="0"/>
              <a:t>Stano</a:t>
            </a:r>
            <a:r>
              <a:rPr lang="en-US" dirty="0" smtClean="0"/>
              <a:t> (2007), p. 37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Market Elasticity vs. Firm Specific Elasticity</a:t>
            </a:r>
            <a:endParaRPr lang="en-US" sz="36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3810000"/>
          <a:ext cx="83058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900"/>
                <a:gridCol w="41529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Dependent Variable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Price Elasticity for Individual</a:t>
                      </a:r>
                      <a:r>
                        <a:rPr lang="en-US" sz="2400" baseline="0" dirty="0" smtClean="0"/>
                        <a:t> Firm (e.g. a Doctor)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Physician Visits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-3.1</a:t>
                      </a:r>
                      <a:r>
                        <a:rPr lang="en-US" sz="2400" baseline="0" dirty="0" smtClean="0"/>
                        <a:t> to -3.3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Hospital Services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-0.7 to -1.1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Nursing Homes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-3.5 to -3.9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1382-80A7-4548-8785-B4AC425ED0DA}" type="datetime1">
              <a:rPr lang="en-US" smtClean="0"/>
              <a:pPr/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57200" y="1524000"/>
          <a:ext cx="82296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Dependent Variable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Price Elasticity Market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Physician visits</a:t>
                      </a:r>
                      <a:r>
                        <a:rPr lang="en-US" sz="2400" baseline="0" dirty="0" smtClean="0"/>
                        <a:t> with good health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-0.35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Physician</a:t>
                      </a:r>
                      <a:r>
                        <a:rPr lang="en-US" sz="2400" baseline="0" dirty="0" smtClean="0"/>
                        <a:t> visits with bad health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-0.16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733800" y="3348335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Firm Specific</a:t>
            </a:r>
            <a:endParaRPr lang="en-US" sz="2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Income Elasticities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1382-80A7-4548-8785-B4AC425ED0DA}" type="datetime1">
              <a:rPr lang="en-US" smtClean="0"/>
              <a:pPr/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09600" y="1524000"/>
          <a:ext cx="807720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/>
                <a:gridCol w="4038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Dependent Variable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Income Elasticity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All expenditures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0.25 to 0.45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Hospital Services (admissions)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0.02 to 0.04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Dental Services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0.61 to 3.20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Physician Services (expenditures)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0.22</a:t>
                      </a:r>
                      <a:r>
                        <a:rPr lang="en-US" sz="2800" baseline="0" dirty="0" smtClean="0"/>
                        <a:t> to 0.85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Physician Services (visits)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0.01 to 0.04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62000" y="5879068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Folland</a:t>
            </a:r>
            <a:r>
              <a:rPr lang="en-US" dirty="0" smtClean="0"/>
              <a:t>, Goodman, and </a:t>
            </a:r>
            <a:r>
              <a:rPr lang="en-US" dirty="0" err="1" smtClean="0"/>
              <a:t>Stano</a:t>
            </a:r>
            <a:r>
              <a:rPr lang="en-US" dirty="0" smtClean="0"/>
              <a:t> (2007), p. 190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Demand Elasticities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399"/>
          </a:xfrm>
        </p:spPr>
        <p:txBody>
          <a:bodyPr>
            <a:noAutofit/>
          </a:bodyPr>
          <a:lstStyle/>
          <a:p>
            <a:pPr marL="400050"/>
            <a:r>
              <a:rPr lang="en-US" sz="2800" i="1" dirty="0" smtClean="0"/>
              <a:t>Example:</a:t>
            </a:r>
            <a:r>
              <a:rPr lang="en-US" sz="2800" dirty="0" smtClean="0"/>
              <a:t> Suppose the price of a visit to the physician increases from $75 to $83.25 and that the demand for physician visits falls by 10%.  </a:t>
            </a:r>
          </a:p>
          <a:p>
            <a:pPr marL="400050"/>
            <a:r>
              <a:rPr lang="en-US" sz="2800" dirty="0" smtClean="0"/>
              <a:t>The average time cost of a visit remains the same at $40.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1382-80A7-4548-8785-B4AC425ED0DA}" type="datetime1">
              <a:rPr lang="en-US" smtClean="0"/>
              <a:pPr/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Insurance Elasticities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1382-80A7-4548-8785-B4AC425ED0DA}" type="datetime1">
              <a:rPr lang="en-US" smtClean="0"/>
              <a:pPr/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09600" y="1397000"/>
          <a:ext cx="8153400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8350"/>
                <a:gridCol w="2038350"/>
                <a:gridCol w="2038350"/>
                <a:gridCol w="20383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Plan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Likelihood of Any Use (%)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One or More Admissions (%)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Total Expenses (1991 $)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Free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86.8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10.3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982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Family Pay 25%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78.8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8.4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831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Family Pay</a:t>
                      </a:r>
                      <a:r>
                        <a:rPr lang="en-US" sz="2400" baseline="0" dirty="0" smtClean="0"/>
                        <a:t> 50%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77.2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7.2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884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Family Pay 95%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67.7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7.9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679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Individual Deductible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72.3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9.6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797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1382-80A7-4548-8785-B4AC425ED0DA}" type="datetime1">
              <a:rPr lang="en-US" smtClean="0"/>
              <a:pPr/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6" descr="table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81000"/>
            <a:ext cx="83058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What Increased Health Expenditures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WWII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700% increase</a:t>
            </a:r>
          </a:p>
          <a:p>
            <a:r>
              <a:rPr lang="en-US" dirty="0" smtClean="0"/>
              <a:t>Health insurance added 70% (according to RAND)</a:t>
            </a:r>
          </a:p>
          <a:p>
            <a:r>
              <a:rPr lang="en-US" dirty="0" smtClean="0"/>
              <a:t>Increase in income (income tripled) added 60%</a:t>
            </a:r>
          </a:p>
          <a:p>
            <a:r>
              <a:rPr lang="en-US" dirty="0" smtClean="0"/>
              <a:t>That is a total of 130% out of 700% comes from insurance and income increase</a:t>
            </a:r>
          </a:p>
          <a:p>
            <a:r>
              <a:rPr lang="en-US" dirty="0" smtClean="0"/>
              <a:t>What about the rest?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1382-80A7-4548-8785-B4AC425ED0DA}" type="datetime1">
              <a:rPr lang="en-US" smtClean="0"/>
              <a:pPr/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1091</TotalTime>
  <Words>408</Words>
  <Application>Microsoft Office PowerPoint</Application>
  <PresentationFormat>On-screen Show (4:3)</PresentationFormat>
  <Paragraphs>109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Health Economics</vt:lpstr>
      <vt:lpstr>Demand Price Elasticities</vt:lpstr>
      <vt:lpstr>Market Elasticity vs. Firm Specific Elasticity</vt:lpstr>
      <vt:lpstr>Income Elasticities</vt:lpstr>
      <vt:lpstr>Demand Elasticities</vt:lpstr>
      <vt:lpstr>Insurance Elasticities</vt:lpstr>
      <vt:lpstr>PowerPoint Presentation</vt:lpstr>
      <vt:lpstr>What Increased Health Expenditures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JJ</dc:creator>
  <cp:lastModifiedBy>Jung, Juergen</cp:lastModifiedBy>
  <cp:revision>50</cp:revision>
  <dcterms:created xsi:type="dcterms:W3CDTF">2008-06-10T19:10:40Z</dcterms:created>
  <dcterms:modified xsi:type="dcterms:W3CDTF">2014-09-08T16:27:13Z</dcterms:modified>
</cp:coreProperties>
</file>