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6D03E-28EC-4A66-99C4-C0557538F45A}" type="datetimeFigureOut">
              <a:rPr lang="en-US" smtClean="0"/>
              <a:pPr/>
              <a:t>2/24/2009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A990-3716-4D40-B1F6-17AEED686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7D71-63C0-4DD0-AE00-423E939192DC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767A-56CF-4B90-8100-0ABB7BA44143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FB2C-20D9-409E-B90A-FE2DFD2CA0F9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CA5-FEF9-4CA3-B293-C9794B8A868E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AFE1-CD2A-4999-8E49-DBC02DE7FD5A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AF22-5C66-49F1-9F95-D80D0440D4F8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126-386C-40C5-9705-1685AC8B7C7D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F101-C8FE-4435-A069-886DCE679672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4CC9-0C7E-4E88-B87E-084909F1214B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E60-62B6-455D-BF16-ADE3D80250B7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2F84-8EC9-4E22-9D3E-9A6F5E1CE099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9B84-5EC4-4C89-8990-00FFB78E6199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5: Health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 Function of Health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CA5-FEF9-4CA3-B293-C9794B8A868E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24"/>
          <p:cNvGrpSpPr>
            <a:grpSpLocks noGrp="1"/>
          </p:cNvGrpSpPr>
          <p:nvPr>
            <p:ph idx="1"/>
          </p:nvPr>
        </p:nvGrpSpPr>
        <p:grpSpPr bwMode="auto">
          <a:xfrm>
            <a:off x="1066766" y="1752600"/>
            <a:ext cx="7086634" cy="3588634"/>
            <a:chOff x="697" y="269"/>
            <a:chExt cx="2231" cy="1474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64" y="3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64" y="14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64" y="503"/>
              <a:ext cx="1303" cy="745"/>
            </a:xfrm>
            <a:custGeom>
              <a:avLst/>
              <a:gdLst/>
              <a:ahLst/>
              <a:cxnLst>
                <a:cxn ang="0">
                  <a:pos x="0" y="745"/>
                </a:cxn>
                <a:cxn ang="0">
                  <a:pos x="215" y="439"/>
                </a:cxn>
                <a:cxn ang="0">
                  <a:pos x="590" y="174"/>
                </a:cxn>
                <a:cxn ang="0">
                  <a:pos x="1303" y="0"/>
                </a:cxn>
              </a:cxnLst>
              <a:rect l="0" t="0" r="r" b="b"/>
              <a:pathLst>
                <a:path w="1303" h="745">
                  <a:moveTo>
                    <a:pt x="0" y="745"/>
                  </a:moveTo>
                  <a:cubicBezTo>
                    <a:pt x="36" y="694"/>
                    <a:pt x="117" y="534"/>
                    <a:pt x="215" y="439"/>
                  </a:cubicBezTo>
                  <a:cubicBezTo>
                    <a:pt x="313" y="344"/>
                    <a:pt x="409" y="247"/>
                    <a:pt x="590" y="174"/>
                  </a:cubicBezTo>
                  <a:cubicBezTo>
                    <a:pt x="771" y="101"/>
                    <a:pt x="1154" y="36"/>
                    <a:pt x="130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97" y="269"/>
              <a:ext cx="16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HS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112" y="1488"/>
              <a:ext cx="76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Health care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33" y="625"/>
              <a:ext cx="129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f(</a:t>
              </a:r>
              <a:r>
                <a:rPr lang="en-US" sz="1400" b="1" dirty="0"/>
                <a:t>health care</a:t>
              </a:r>
              <a:r>
                <a:rPr lang="en-US" sz="1400" dirty="0"/>
                <a:t>, lifestyle, environment, genetics)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38200" y="5105401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In the graph, we are holding lifestyle, environment, and genetics constant as we vary </a:t>
            </a:r>
            <a:r>
              <a:rPr lang="en-US" sz="2400" b="1" dirty="0" smtClean="0"/>
              <a:t>health care</a:t>
            </a:r>
            <a:r>
              <a:rPr lang="en-US" sz="2400" dirty="0" smtClean="0"/>
              <a:t>.  Changes in these variables shift the curve up and down.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Decreasing Marginal Product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010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E81-4397-4FF2-BAF4-D5693F6CE484}" type="datetime1">
              <a:rPr lang="en-US" smtClean="0"/>
              <a:pPr/>
              <a:t>2/24/2009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Population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935691"/>
            <a:ext cx="6400800" cy="362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B5E8-D3E0-4092-9895-983DB18DC02B}" type="datetime1">
              <a:rPr lang="en-US" smtClean="0"/>
              <a:pPr/>
              <a:t>2/24/2009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Fall in Death Rates Happened Prior to Introduction of “Modern” Health Care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400800" cy="432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AE9A-69D6-49DA-84A7-397B8AF5B05A}" type="datetime1">
              <a:rPr lang="en-US" smtClean="0"/>
              <a:pPr/>
              <a:t>2/24/2009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“It’s Sanitation”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CA5-FEF9-4CA3-B293-C9794B8A868E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315199" cy="501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1828800"/>
            <a:ext cx="6858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1828800"/>
            <a:ext cx="7620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CA5-FEF9-4CA3-B293-C9794B8A868E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5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72994"/>
            <a:ext cx="7489889" cy="58278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ular Callout 9"/>
          <p:cNvSpPr/>
          <p:nvPr/>
        </p:nvSpPr>
        <p:spPr>
          <a:xfrm>
            <a:off x="2286000" y="1981200"/>
            <a:ext cx="2362200" cy="533400"/>
          </a:xfrm>
          <a:prstGeom prst="wedgeRectCallout">
            <a:avLst>
              <a:gd name="adj1" fmla="val -84964"/>
              <a:gd name="adj2" fmla="val 74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Bureau of Community Health Services Projects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Infant Mortality Rate:</a:t>
            </a:r>
            <a:br>
              <a:rPr lang="en-US" dirty="0" smtClean="0"/>
            </a:br>
            <a:r>
              <a:rPr lang="en-US" dirty="0" smtClean="0"/>
              <a:t>List by the United Nations </a:t>
            </a:r>
            <a:r>
              <a:rPr lang="en-US" smtClean="0"/>
              <a:t>Population Division (2008)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u="sng" dirty="0" smtClean="0"/>
              <a:t>Rank	Country		Infant mortality rate </a:t>
            </a:r>
            <a:r>
              <a:rPr lang="en-US" sz="1800" dirty="0" smtClean="0"/>
              <a:t>(deaths/1,000 live births)</a:t>
            </a:r>
          </a:p>
          <a:p>
            <a:pPr>
              <a:buNone/>
            </a:pPr>
            <a:r>
              <a:rPr lang="en-US" sz="1800" dirty="0" smtClean="0"/>
              <a:t>1		Angola		182.31</a:t>
            </a:r>
          </a:p>
          <a:p>
            <a:pPr>
              <a:buNone/>
            </a:pPr>
            <a:r>
              <a:rPr lang="en-US" sz="1800" dirty="0" smtClean="0"/>
              <a:t>2		Sierra Leone	156.48</a:t>
            </a:r>
          </a:p>
          <a:p>
            <a:pPr>
              <a:buNone/>
            </a:pPr>
            <a:r>
              <a:rPr lang="en-US" sz="1800" dirty="0" smtClean="0"/>
              <a:t>3		Afghanistan	154.67</a:t>
            </a:r>
          </a:p>
          <a:p>
            <a:pPr>
              <a:buNone/>
            </a:pPr>
            <a:r>
              <a:rPr lang="en-US" sz="1800" dirty="0" smtClean="0"/>
              <a:t>4		Liberia		143.89</a:t>
            </a:r>
          </a:p>
          <a:p>
            <a:pPr>
              <a:buNone/>
            </a:pPr>
            <a:r>
              <a:rPr lang="en-US" sz="1800" dirty="0" smtClean="0"/>
              <a:t>5		Niger		115.42</a:t>
            </a:r>
          </a:p>
          <a:p>
            <a:pPr>
              <a:buNone/>
            </a:pPr>
            <a:r>
              <a:rPr lang="en-US" sz="1800" b="1" dirty="0" smtClean="0"/>
              <a:t>163	United States	6.3</a:t>
            </a:r>
          </a:p>
          <a:p>
            <a:pPr>
              <a:buNone/>
            </a:pPr>
            <a:r>
              <a:rPr lang="en-US" sz="1800" dirty="0" smtClean="0"/>
              <a:t>174	United Kingdom	4.8</a:t>
            </a:r>
          </a:p>
          <a:p>
            <a:pPr>
              <a:buNone/>
            </a:pPr>
            <a:r>
              <a:rPr lang="en-US" sz="1800" dirty="0" smtClean="0"/>
              <a:t>180	Austria		4.4</a:t>
            </a:r>
          </a:p>
          <a:p>
            <a:pPr>
              <a:buNone/>
            </a:pPr>
            <a:r>
              <a:rPr lang="en-US" sz="1800" dirty="0" smtClean="0"/>
              <a:t>182	Germany		4.3</a:t>
            </a:r>
          </a:p>
          <a:p>
            <a:pPr>
              <a:buNone/>
            </a:pPr>
            <a:r>
              <a:rPr lang="en-US" sz="1800" dirty="0" smtClean="0"/>
              <a:t>218	Iceland		3.25</a:t>
            </a:r>
          </a:p>
          <a:p>
            <a:pPr>
              <a:buNone/>
            </a:pPr>
            <a:r>
              <a:rPr lang="en-US" sz="1800" dirty="0" smtClean="0"/>
              <a:t>219	Hong Kong	2.93</a:t>
            </a:r>
          </a:p>
          <a:p>
            <a:pPr>
              <a:buNone/>
            </a:pPr>
            <a:r>
              <a:rPr lang="en-US" sz="1800" dirty="0" smtClean="0"/>
              <a:t>220	Japan		2.80</a:t>
            </a:r>
          </a:p>
          <a:p>
            <a:pPr>
              <a:buNone/>
            </a:pPr>
            <a:r>
              <a:rPr lang="en-US" sz="1800" dirty="0" smtClean="0"/>
              <a:t>221	Sweden		2.75</a:t>
            </a:r>
          </a:p>
          <a:p>
            <a:pPr>
              <a:buNone/>
            </a:pPr>
            <a:r>
              <a:rPr lang="en-US" sz="1800" dirty="0" smtClean="0"/>
              <a:t>222	Singapore	2.30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CA5-FEF9-4CA3-B293-C9794B8A868E}" type="datetime1">
              <a:rPr lang="en-US" smtClean="0"/>
              <a:pPr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144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Health Economics</vt:lpstr>
      <vt:lpstr>Production Function of Health</vt:lpstr>
      <vt:lpstr>Decreasing Marginal Product</vt:lpstr>
      <vt:lpstr>World Population</vt:lpstr>
      <vt:lpstr>Fall in Death Rates Happened Prior to Introduction of “Modern” Health Care</vt:lpstr>
      <vt:lpstr>“It’s Sanitation”</vt:lpstr>
      <vt:lpstr>Slide 7</vt:lpstr>
      <vt:lpstr>Infant Mortality Rate: List by the United Nations Population Division (2008)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</dc:creator>
  <cp:lastModifiedBy>JJ</cp:lastModifiedBy>
  <cp:revision>54</cp:revision>
  <dcterms:created xsi:type="dcterms:W3CDTF">2008-06-10T19:10:40Z</dcterms:created>
  <dcterms:modified xsi:type="dcterms:W3CDTF">2009-02-24T17:27:01Z</dcterms:modified>
</cp:coreProperties>
</file>