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78" r:id="rId4"/>
    <p:sldId id="264" r:id="rId5"/>
    <p:sldId id="279" r:id="rId6"/>
    <p:sldId id="301" r:id="rId7"/>
    <p:sldId id="280" r:id="rId8"/>
    <p:sldId id="283" r:id="rId9"/>
    <p:sldId id="285" r:id="rId10"/>
    <p:sldId id="293" r:id="rId11"/>
    <p:sldId id="286" r:id="rId12"/>
    <p:sldId id="294" r:id="rId13"/>
    <p:sldId id="287" r:id="rId14"/>
    <p:sldId id="295" r:id="rId15"/>
    <p:sldId id="288" r:id="rId16"/>
    <p:sldId id="296" r:id="rId17"/>
    <p:sldId id="289" r:id="rId18"/>
    <p:sldId id="297" r:id="rId19"/>
    <p:sldId id="290" r:id="rId20"/>
    <p:sldId id="298" r:id="rId21"/>
    <p:sldId id="291" r:id="rId22"/>
    <p:sldId id="299" r:id="rId23"/>
    <p:sldId id="292" r:id="rId24"/>
    <p:sldId id="300" r:id="rId25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2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r>
              <a:rPr lang="en-US" dirty="0" smtClean="0"/>
              <a:t>Health Insurance of workers by Employer</a:t>
            </a:r>
            <a:r>
              <a:rPr lang="en-US" baseline="0" dirty="0" smtClean="0"/>
              <a:t> Size,  </a:t>
            </a:r>
            <a:r>
              <a:rPr lang="en-US" dirty="0" smtClean="0"/>
              <a:t> </a:t>
            </a:r>
            <a:r>
              <a:rPr lang="en-US" dirty="0"/>
              <a:t>2000</a:t>
            </a:r>
          </a:p>
        </c:rich>
      </c:tx>
      <c:layout>
        <c:manualLayout>
          <c:xMode val="edge"/>
          <c:yMode val="edge"/>
          <c:x val="0.18151447661469941"/>
          <c:y val="1.9867549668874204E-2"/>
        </c:manualLayout>
      </c:layout>
      <c:overlay val="0"/>
      <c:spPr>
        <a:noFill/>
        <a:ln w="23110">
          <a:noFill/>
        </a:ln>
      </c:spPr>
    </c:title>
    <c:autoTitleDeleted val="0"/>
    <c:view3D>
      <c:rotX val="15"/>
      <c:hPercent val="62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5.2338530066815284E-2"/>
          <c:y val="0.12582781456953637"/>
          <c:w val="0.89755011135857599"/>
          <c:h val="0.723509933774834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 w="11555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Sheet1!$B$1:$G$1</c:f>
              <c:strCache>
                <c:ptCount val="6"/>
                <c:pt idx="0">
                  <c:v>&lt;25 emps</c:v>
                </c:pt>
                <c:pt idx="1">
                  <c:v>25-99</c:v>
                </c:pt>
                <c:pt idx="2">
                  <c:v>100-499</c:v>
                </c:pt>
                <c:pt idx="3">
                  <c:v>500-999</c:v>
                </c:pt>
                <c:pt idx="4">
                  <c:v>1000 or more</c:v>
                </c:pt>
                <c:pt idx="5">
                  <c:v>Non-workers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27</c:v>
                </c:pt>
                <c:pt idx="1">
                  <c:v>18.5</c:v>
                </c:pt>
                <c:pt idx="2">
                  <c:v>12.2</c:v>
                </c:pt>
                <c:pt idx="3">
                  <c:v>10.7</c:v>
                </c:pt>
                <c:pt idx="4">
                  <c:v>9.7000000000000011</c:v>
                </c:pt>
                <c:pt idx="5">
                  <c:v>23.6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2"/>
            </a:solidFill>
            <a:ln w="11555">
              <a:solidFill>
                <a:schemeClr val="tx1"/>
              </a:solidFill>
              <a:prstDash val="solid"/>
            </a:ln>
          </c:spPr>
          <c:invertIfNegative val="0"/>
          <c:cat>
            <c:strRef>
              <c:f>Sheet1!$B$1:$G$1</c:f>
              <c:strCache>
                <c:ptCount val="6"/>
                <c:pt idx="0">
                  <c:v>&lt;25 emps</c:v>
                </c:pt>
                <c:pt idx="1">
                  <c:v>25-99</c:v>
                </c:pt>
                <c:pt idx="2">
                  <c:v>100-499</c:v>
                </c:pt>
                <c:pt idx="3">
                  <c:v>500-999</c:v>
                </c:pt>
                <c:pt idx="4">
                  <c:v>1000 or more</c:v>
                </c:pt>
                <c:pt idx="5">
                  <c:v>Non-workers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10.7</c:v>
                </c:pt>
                <c:pt idx="1">
                  <c:v>3.3</c:v>
                </c:pt>
                <c:pt idx="2">
                  <c:v>2.2999999999999998</c:v>
                </c:pt>
                <c:pt idx="3">
                  <c:v>0.8</c:v>
                </c:pt>
                <c:pt idx="4">
                  <c:v>5.6</c:v>
                </c:pt>
                <c:pt idx="5">
                  <c:v>7.2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39724160"/>
        <c:axId val="39726080"/>
        <c:axId val="0"/>
      </c:bar3DChart>
      <c:catAx>
        <c:axId val="39724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501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Size of Firm</a:t>
                </a:r>
              </a:p>
            </c:rich>
          </c:tx>
          <c:layout>
            <c:manualLayout>
              <c:xMode val="edge"/>
              <c:yMode val="edge"/>
              <c:x val="0.42650334075723828"/>
              <c:y val="0.93046357615894038"/>
            </c:manualLayout>
          </c:layout>
          <c:overlay val="0"/>
          <c:spPr>
            <a:noFill/>
            <a:ln w="2311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288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092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97260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9726080"/>
        <c:scaling>
          <c:orientation val="minMax"/>
        </c:scaling>
        <c:delete val="0"/>
        <c:axPos val="l"/>
        <c:majorGridlines>
          <c:spPr>
            <a:ln w="2889">
              <a:solidFill>
                <a:schemeClr val="tx1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88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319" b="1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9724160"/>
        <c:crosses val="autoZero"/>
        <c:crossBetween val="between"/>
      </c:valAx>
      <c:spPr>
        <a:noFill/>
        <a:ln w="23110">
          <a:noFill/>
        </a:ln>
      </c:spPr>
    </c:plotArea>
    <c:legend>
      <c:legendPos val="r"/>
      <c:layout>
        <c:manualLayout>
          <c:xMode val="edge"/>
          <c:yMode val="edge"/>
          <c:x val="0.40200445434298482"/>
          <c:y val="0.29470198675496734"/>
          <c:w val="0.15033407572383073"/>
          <c:h val="9.1059602649006768E-2"/>
        </c:manualLayout>
      </c:layout>
      <c:overlay val="0"/>
      <c:spPr>
        <a:noFill/>
        <a:ln w="2889">
          <a:solidFill>
            <a:schemeClr val="tx1"/>
          </a:solidFill>
          <a:prstDash val="solid"/>
        </a:ln>
      </c:spPr>
      <c:txPr>
        <a:bodyPr/>
        <a:lstStyle/>
        <a:p>
          <a:pPr>
            <a:defRPr sz="1169" b="1" i="0" u="none" strike="noStrike" baseline="0">
              <a:solidFill>
                <a:schemeClr val="tx1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638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2337" cy="464347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744" y="1"/>
            <a:ext cx="3032337" cy="464347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r">
              <a:defRPr sz="1200"/>
            </a:lvl1pPr>
          </a:lstStyle>
          <a:p>
            <a:fld id="{190798B9-940E-4428-BD93-675D9B5B14F5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730"/>
            <a:ext cx="3032337" cy="464347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744" y="8817730"/>
            <a:ext cx="3032337" cy="464347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r">
              <a:defRPr sz="1200"/>
            </a:lvl1pPr>
          </a:lstStyle>
          <a:p>
            <a:fld id="{2EBE4DB8-0198-4207-A4BA-EA26AC8BB8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1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424" tIns="46712" rIns="93424" bIns="46712" rtlCol="0"/>
          <a:lstStyle>
            <a:lvl1pPr algn="r">
              <a:defRPr sz="1200"/>
            </a:lvl1pPr>
          </a:lstStyle>
          <a:p>
            <a:fld id="{15367A03-A5E5-4AAF-A693-6F3AFC4727DB}" type="datetimeFigureOut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24" tIns="46712" rIns="93424" bIns="467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424" tIns="46712" rIns="93424" bIns="46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3"/>
            <a:ext cx="3032337" cy="464185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3"/>
            <a:ext cx="3032337" cy="464185"/>
          </a:xfrm>
          <a:prstGeom prst="rect">
            <a:avLst/>
          </a:prstGeom>
        </p:spPr>
        <p:txBody>
          <a:bodyPr vert="horz" lIns="93424" tIns="46712" rIns="93424" bIns="46712" rtlCol="0" anchor="b"/>
          <a:lstStyle>
            <a:lvl1pPr algn="r">
              <a:defRPr sz="1200"/>
            </a:lvl1pPr>
          </a:lstStyle>
          <a:p>
            <a:fld id="{2A8BBD18-E1C0-4149-B141-060C832ABF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2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2EEC6E-4DE9-424A-A694-775A3B337755}" type="slidenum">
              <a:rPr lang="en-US"/>
              <a:pPr/>
              <a:t>10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B7C-A671-412D-B629-D8E67B6A13F8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83CA-3FC3-43E7-8CF3-3FEE695AF503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6BD6-C69B-4A9B-8D69-B278ADF397EB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AC58042-BF6D-4DFE-A781-412FD9B09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8D33-2E0F-4783-91D2-6E7F21F7A499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6610-19B3-428E-9681-598364D9CB45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59D8-1F1B-4212-A58E-5A3DA2FD41E1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4B21-717F-4AD4-9338-ECCD375FC649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8CFE-E3E3-47A6-BDB8-5212DFE07EAE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7014-B617-4995-BB8F-43B5355D1739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9498-A3AF-41AA-9A51-0CB4BBCEF504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04E-D8C4-4F61-A02B-21081FA4D11E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11: </a:t>
            </a:r>
          </a:p>
          <a:p>
            <a:r>
              <a:rPr lang="en-US" dirty="0" smtClean="0"/>
              <a:t>The Organization of Health Insurance Markets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>
            <p:ph/>
          </p:nvPr>
        </p:nvGraphicFramePr>
        <p:xfrm>
          <a:off x="979488" y="685800"/>
          <a:ext cx="7869237" cy="532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219200" y="6186488"/>
            <a:ext cx="7239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Total Uninsured:</a:t>
            </a:r>
            <a:r>
              <a:rPr lang="en-US"/>
              <a:t> 38.4 million, or 15.7%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Myth 1: </a:t>
            </a:r>
            <a:r>
              <a:rPr lang="en-US" dirty="0" smtClean="0"/>
              <a:t>The uninsured go without coverage because they believe they do not need it or don’t want it.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Myth 1: </a:t>
            </a:r>
            <a:r>
              <a:rPr lang="en-US" dirty="0" smtClean="0"/>
              <a:t>The uninsured go without coverage because they believe they do not need it or don’t want it. 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FACT?:    </a:t>
            </a:r>
            <a:r>
              <a:rPr lang="en-US" dirty="0" smtClean="0"/>
              <a:t>The majority of uninsured, regardless of how young they are, say they forgo coverage because they cannot afford it, not because they don’t need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Myth 2: </a:t>
            </a:r>
            <a:r>
              <a:rPr lang="en-US" dirty="0" smtClean="0"/>
              <a:t>Most of the uninsured do not have health insurance because they are not working and so don’t have access to health benefits through an employer.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Myth 2: </a:t>
            </a:r>
            <a:r>
              <a:rPr lang="en-US" dirty="0" smtClean="0"/>
              <a:t>Most of the uninsured do not have health insurance because they are not working and so don’t have access to health benefits through an employer. </a:t>
            </a:r>
          </a:p>
          <a:p>
            <a:endParaRPr lang="en-US" dirty="0" smtClean="0"/>
          </a:p>
          <a:p>
            <a:r>
              <a:rPr lang="en-US" dirty="0" smtClean="0"/>
              <a:t></a:t>
            </a:r>
            <a:r>
              <a:rPr lang="en-US" b="1" dirty="0" smtClean="0"/>
              <a:t>FACT?:  </a:t>
            </a:r>
            <a:r>
              <a:rPr lang="en-US" dirty="0" smtClean="0"/>
              <a:t>Most of the uninsured are either working full-time or have someone in their immediate family who does — the problem is that the majority of the uninsured are not offered benefits through their employers.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Myth 3:    </a:t>
            </a:r>
            <a:r>
              <a:rPr lang="en-US" dirty="0" smtClean="0"/>
              <a:t>Most of the growth in the uninsured has been among those with higher incomes.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Myth 3:    </a:t>
            </a:r>
            <a:r>
              <a:rPr lang="en-US" dirty="0" smtClean="0"/>
              <a:t>Most of the growth in the uninsured has been among those with higher incomes.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 </a:t>
            </a:r>
            <a:r>
              <a:rPr lang="en-US" b="1" dirty="0" smtClean="0"/>
              <a:t>FACT:  </a:t>
            </a:r>
            <a:r>
              <a:rPr lang="en-US" dirty="0" smtClean="0"/>
              <a:t>The majority of the growth in the uninsured since 2000 has been among people earning less than $38,000 a year for a family of four (commonly considered low-income).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Myth 4:    </a:t>
            </a:r>
            <a:r>
              <a:rPr lang="en-US" dirty="0" smtClean="0"/>
              <a:t>Most of the uninsured are new immigrants who are not U.S. citizens.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Myth 5:    </a:t>
            </a:r>
            <a:r>
              <a:rPr lang="en-US" dirty="0" smtClean="0"/>
              <a:t>The uninsured often receive health services for free or at reduced charge.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Myth 4:    </a:t>
            </a:r>
            <a:r>
              <a:rPr lang="en-US" dirty="0" smtClean="0"/>
              <a:t>Most of the uninsured are new immigrants who are not U.S. citizens. </a:t>
            </a:r>
          </a:p>
          <a:p>
            <a:r>
              <a:rPr lang="en-US" dirty="0" smtClean="0"/>
              <a:t> </a:t>
            </a:r>
            <a:r>
              <a:rPr lang="en-US" b="1" dirty="0" smtClean="0"/>
              <a:t>FACT:  </a:t>
            </a:r>
            <a:r>
              <a:rPr lang="en-US" dirty="0" smtClean="0"/>
              <a:t>The large majority of the uninsured (79%) are American citizens. </a:t>
            </a:r>
          </a:p>
          <a:p>
            <a:r>
              <a:rPr lang="en-US" b="1" dirty="0" smtClean="0"/>
              <a:t>Myth 5:    </a:t>
            </a:r>
            <a:r>
              <a:rPr lang="en-US" dirty="0" smtClean="0"/>
              <a:t>The uninsured often receive health services for free or at reduced charge. </a:t>
            </a:r>
          </a:p>
          <a:p>
            <a:r>
              <a:rPr lang="en-US" dirty="0" smtClean="0"/>
              <a:t> </a:t>
            </a:r>
            <a:r>
              <a:rPr lang="en-US" b="1" dirty="0" smtClean="0"/>
              <a:t>FACT?:  </a:t>
            </a:r>
            <a:r>
              <a:rPr lang="en-US" dirty="0" smtClean="0"/>
              <a:t>Free or even discounted health services are not common and when the uninsured are unable to pay the full costs, the unpaid medical bills add to their providers’ costs.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Myth 6:    </a:t>
            </a:r>
            <a:r>
              <a:rPr lang="en-US" dirty="0" smtClean="0"/>
              <a:t>The uninsured can get the care they need when they really need it and are able to avoid serious health problems.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Employer Based Health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>
            <a:noAutofit/>
          </a:bodyPr>
          <a:lstStyle/>
          <a:p>
            <a:pPr marL="274320" indent="-274320"/>
            <a:r>
              <a:rPr lang="en-US" sz="2800" dirty="0" smtClean="0"/>
              <a:t>Health insurance in the US is primarily employer based. 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History</a:t>
            </a:r>
            <a:r>
              <a:rPr lang="en-US" sz="2800" dirty="0" smtClean="0"/>
              <a:t>.  Post WWII, the demand for workers was high but there were price and wage controls in effect to control inflation.  </a:t>
            </a:r>
          </a:p>
          <a:p>
            <a:pPr marL="914400" lvl="1" indent="-514350"/>
            <a:r>
              <a:rPr lang="en-US" sz="2400" dirty="0" smtClean="0"/>
              <a:t>Companies needed to lure workers and used fringe benefits to do it.  (Think the IT boom and how Google hires)</a:t>
            </a:r>
          </a:p>
          <a:p>
            <a:pPr marL="914400" lvl="1" indent="-514350"/>
            <a:r>
              <a:rPr lang="en-US" sz="2400" dirty="0" smtClean="0"/>
              <a:t>1940 – 12 million privately insured (132 mil total pop – 9%)</a:t>
            </a:r>
          </a:p>
          <a:p>
            <a:pPr marL="914400" lvl="1" indent="-514350"/>
            <a:r>
              <a:rPr lang="en-US" sz="2400" dirty="0" smtClean="0"/>
              <a:t>2000 – 200 million privately insured (274 mil total pop – 73%)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Myth 6:    </a:t>
            </a:r>
            <a:r>
              <a:rPr lang="en-US" dirty="0" smtClean="0"/>
              <a:t>The uninsured can get the care they need when they really need it and are able to avoid serious health problems. </a:t>
            </a:r>
          </a:p>
          <a:p>
            <a:r>
              <a:rPr lang="en-US" dirty="0" smtClean="0"/>
              <a:t> </a:t>
            </a:r>
            <a:r>
              <a:rPr lang="en-US" b="1" dirty="0" smtClean="0"/>
              <a:t>FACT:  </a:t>
            </a:r>
            <a:r>
              <a:rPr lang="en-US" dirty="0" smtClean="0"/>
              <a:t>The uninsured are more likely to postpone and forgo care with serious consequences that increase their chances of preventable health problems,  disability, and premature death.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b="1" dirty="0" smtClean="0"/>
              <a:t>Myth 7:    </a:t>
            </a:r>
            <a:r>
              <a:rPr lang="en-US" dirty="0" smtClean="0"/>
              <a:t>Buying health insurance coverage on your own is always an option.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Myth 8:  </a:t>
            </a:r>
            <a:r>
              <a:rPr lang="en-US" dirty="0" smtClean="0"/>
              <a:t>We don’t really know how large the uninsured problem is and many are only uninsured for brief periods. 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Myth 7:    </a:t>
            </a:r>
            <a:r>
              <a:rPr lang="en-US" dirty="0" smtClean="0"/>
              <a:t>Buying health insurance coverage on your own is always an option. </a:t>
            </a:r>
          </a:p>
          <a:p>
            <a:r>
              <a:rPr lang="en-US" dirty="0" smtClean="0"/>
              <a:t> </a:t>
            </a:r>
            <a:r>
              <a:rPr lang="en-US" b="1" dirty="0" smtClean="0"/>
              <a:t>FACT:  </a:t>
            </a:r>
            <a:r>
              <a:rPr lang="en-US" dirty="0" smtClean="0"/>
              <a:t>Individually purchased policies vs. job-based group policies with similar benefits are more expensive and coverage can be limited or even denied to persons in less than good health. </a:t>
            </a:r>
          </a:p>
          <a:p>
            <a:r>
              <a:rPr lang="en-US" b="1" dirty="0" smtClean="0"/>
              <a:t>Myth 8:  </a:t>
            </a:r>
            <a:r>
              <a:rPr lang="en-US" dirty="0" smtClean="0"/>
              <a:t>We don’t really know how large the uninsured problem is and many are only uninsured for brief periods.  </a:t>
            </a:r>
          </a:p>
          <a:p>
            <a:r>
              <a:rPr lang="en-US" dirty="0" smtClean="0"/>
              <a:t> </a:t>
            </a:r>
            <a:r>
              <a:rPr lang="en-US" b="1" dirty="0" smtClean="0"/>
              <a:t>FACT??:  </a:t>
            </a:r>
            <a:r>
              <a:rPr lang="en-US" dirty="0" smtClean="0"/>
              <a:t>Depending on whether we count the number of people who are uninsured  during a specific month, for an entire year, or just for short periods, the numbers will differ; and all measures are useful.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Myth 9:    </a:t>
            </a:r>
            <a:r>
              <a:rPr lang="en-US" dirty="0" smtClean="0"/>
              <a:t>The health care the uninsured receive, but do not pay for, results in higher insurance premiums.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Myth 10:    </a:t>
            </a:r>
            <a:r>
              <a:rPr lang="en-US" dirty="0" smtClean="0"/>
              <a:t>Expanding health insurance coverage to all, or even a large share of the uninsured, will cost far more than the country currently spends on health care.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Myths About the Uninsured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Myth 9:    </a:t>
            </a:r>
            <a:r>
              <a:rPr lang="en-US" dirty="0" smtClean="0"/>
              <a:t>The health care the uninsured receive, but do not pay for, results in higher insurance premiums. </a:t>
            </a:r>
          </a:p>
          <a:p>
            <a:r>
              <a:rPr lang="en-US" b="1" dirty="0" smtClean="0"/>
              <a:t> FACT?:  </a:t>
            </a:r>
            <a:r>
              <a:rPr lang="en-US" dirty="0" smtClean="0"/>
              <a:t>The large majority of uncompensated care is subsidized through a mix of federal and state government dollars not cost-shifts to private payers. </a:t>
            </a:r>
          </a:p>
          <a:p>
            <a:r>
              <a:rPr lang="en-US" b="1" dirty="0" smtClean="0"/>
              <a:t>Myth 10:    </a:t>
            </a:r>
            <a:r>
              <a:rPr lang="en-US" dirty="0" smtClean="0"/>
              <a:t>Expanding health insurance coverage to all, or even a large share of the uninsured, will cost far more than the country currently spends on health care. </a:t>
            </a:r>
          </a:p>
          <a:p>
            <a:r>
              <a:rPr lang="en-US" smtClean="0"/>
              <a:t> </a:t>
            </a:r>
            <a:r>
              <a:rPr lang="en-US" b="1" smtClean="0"/>
              <a:t>FACT?:  </a:t>
            </a:r>
            <a:r>
              <a:rPr lang="en-US" dirty="0" smtClean="0"/>
              <a:t>Because both the uninsured and government subsidies pay for a good share of their health care costs already, the amount of additional health spending to cover all of the uninsured is relatively small.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Employer Based Health Insurance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09600" indent="-609600">
              <a:lnSpc>
                <a:spcPct val="120000"/>
              </a:lnSpc>
              <a:buFontTx/>
              <a:buNone/>
            </a:pPr>
            <a:r>
              <a:rPr lang="en-US" b="1" dirty="0" smtClean="0"/>
              <a:t>2. 	Adverse Selection.</a:t>
            </a:r>
            <a:r>
              <a:rPr lang="en-US" dirty="0" smtClean="0"/>
              <a:t>  Group insurance of this type provides a better pool, statistically speaking.</a:t>
            </a:r>
          </a:p>
          <a:p>
            <a:pPr marL="609600" indent="-609600">
              <a:lnSpc>
                <a:spcPct val="120000"/>
              </a:lnSpc>
              <a:buFontTx/>
              <a:buAutoNum type="arabicPeriod" startAt="3"/>
            </a:pPr>
            <a:r>
              <a:rPr lang="en-US" b="1" dirty="0" smtClean="0"/>
              <a:t>Economies of scale.</a:t>
            </a:r>
            <a:r>
              <a:rPr lang="en-US" dirty="0" smtClean="0"/>
              <a:t> Relative to processing claims for individuals, loading costs for a group of employees is less expensive.   </a:t>
            </a:r>
          </a:p>
          <a:p>
            <a:pPr marL="1009650" lvl="1" indent="-609600">
              <a:lnSpc>
                <a:spcPct val="120000"/>
              </a:lnSpc>
            </a:pPr>
            <a:r>
              <a:rPr lang="en-US" dirty="0" smtClean="0"/>
              <a:t>Related to experience rating </a:t>
            </a:r>
            <a:r>
              <a:rPr lang="en-US" dirty="0" smtClean="0">
                <a:sym typeface="Wingdings" pitchFamily="2" charset="2"/>
              </a:rPr>
              <a:t>  for some reason, those who work in a particular firm are more likely to be in a smaller range of risk than compared to a random sample of the same size from the general population.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dirty="0" smtClean="0"/>
              <a:t>1950 – 12 million insured; </a:t>
            </a:r>
            <a:br>
              <a:rPr lang="en-US" dirty="0" smtClean="0"/>
            </a:br>
            <a:r>
              <a:rPr lang="en-US" dirty="0" smtClean="0"/>
              <a:t>2000 – 238 million insured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Historically, most people were covered by Blue Cross (hospital coverage) and Blue shield (physician insurance) – BCBS.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 smtClean="0"/>
              <a:t>BCBS began as a purely non-profit organization with a bunch of regional providers.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Insurance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sz="2600" dirty="0" smtClean="0"/>
              <a:t>Nowadays, there are many for profit insurance companies.</a:t>
            </a:r>
          </a:p>
          <a:p>
            <a:pPr marL="990600" lvl="1" indent="-533400">
              <a:buFontTx/>
              <a:buAutoNum type="arabicPeriod"/>
            </a:pPr>
            <a:r>
              <a:rPr lang="en-US" sz="2600" dirty="0" smtClean="0"/>
              <a:t>BCBS were granted non-profit status because of “community rating” practices.</a:t>
            </a:r>
          </a:p>
          <a:p>
            <a:pPr marL="990600" lvl="1" indent="-533400">
              <a:buFontTx/>
              <a:buAutoNum type="arabicPeriod"/>
            </a:pPr>
            <a:r>
              <a:rPr lang="en-US" sz="2600" b="1" dirty="0" smtClean="0"/>
              <a:t>For profit insurance companies</a:t>
            </a:r>
            <a:r>
              <a:rPr lang="en-US" sz="2600" dirty="0" smtClean="0"/>
              <a:t> used experience rating to skim the low risk away from BCBS</a:t>
            </a:r>
          </a:p>
          <a:p>
            <a:pPr marL="990600" lvl="1" indent="-533400">
              <a:buFontTx/>
              <a:buAutoNum type="arabicPeriod"/>
            </a:pPr>
            <a:r>
              <a:rPr lang="en-US" sz="2600" dirty="0" smtClean="0"/>
              <a:t>BCBS was too large and unwieldy to respond to the competition</a:t>
            </a:r>
          </a:p>
          <a:p>
            <a:pPr marL="990600" lvl="1" indent="-533400">
              <a:buFontTx/>
              <a:buAutoNum type="arabicPeriod"/>
            </a:pPr>
            <a:r>
              <a:rPr lang="en-US" sz="2600" dirty="0" smtClean="0"/>
              <a:t>In 1994, BCBS affiliates were permitted to seek for profit status to raise capital and be more flexible in rating schemes</a:t>
            </a:r>
          </a:p>
          <a:p>
            <a:pPr marL="990600" lvl="1" indent="-533400">
              <a:buFontTx/>
              <a:buAutoNum type="arabicPeriod"/>
            </a:pPr>
            <a:r>
              <a:rPr lang="en-US" sz="2600" dirty="0" smtClean="0"/>
              <a:t>Increased prevalence of cost savings schemes that are brought on by managed care organizations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Coverage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527" y="1981200"/>
            <a:ext cx="906947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162550"/>
            <a:ext cx="3048000" cy="24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 Size and Insurance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Economies of scale in health insurance:</a:t>
            </a:r>
          </a:p>
          <a:p>
            <a:pPr>
              <a:spcBef>
                <a:spcPct val="50000"/>
              </a:spcBef>
            </a:pPr>
            <a:endParaRPr lang="en-US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</a:pPr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Also, a catastrophic loss (e.g., cancer) will have a large per capita impact in small firms but not so much for larger firms.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Group 50"/>
          <p:cNvGraphicFramePr>
            <a:graphicFrameLocks noGrp="1"/>
          </p:cNvGraphicFramePr>
          <p:nvPr/>
        </p:nvGraphicFramePr>
        <p:xfrm>
          <a:off x="304800" y="2362200"/>
          <a:ext cx="8458200" cy="2194560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 of 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Loading fees as a % of benefits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Individual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60-80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1-10 people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30-40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&gt;1000 people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In response to this phenomenon, Congress passed and Clinton signed into law the Health Insurance </a:t>
            </a:r>
            <a:r>
              <a:rPr lang="en-US" dirty="0" smtClean="0"/>
              <a:t>Portability </a:t>
            </a:r>
            <a:r>
              <a:rPr lang="en-US" dirty="0" smtClean="0"/>
              <a:t>and Accountability Act of 1996.</a:t>
            </a:r>
            <a:br>
              <a:rPr lang="en-US" dirty="0" smtClean="0"/>
            </a:br>
            <a:r>
              <a:rPr lang="en-US" smtClean="0"/>
              <a:t>(</a:t>
            </a:r>
            <a:r>
              <a:rPr lang="en-US" smtClean="0"/>
              <a:t>HIPAA</a:t>
            </a:r>
            <a:r>
              <a:rPr lang="en-US" dirty="0" smtClean="0"/>
              <a:t>)  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Before this, pre-existing condition clauses might keep you at a particular job.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Requires group insurance plans to include any new members, </a:t>
            </a:r>
            <a:r>
              <a:rPr lang="en-US" b="1" dirty="0" smtClean="0"/>
              <a:t>irrespective of pre-existing conditions</a:t>
            </a:r>
            <a:r>
              <a:rPr lang="en-US" dirty="0" smtClean="0"/>
              <a:t>, and at the </a:t>
            </a:r>
            <a:r>
              <a:rPr lang="en-US" b="1" dirty="0" smtClean="0"/>
              <a:t>same price </a:t>
            </a:r>
            <a:r>
              <a:rPr lang="en-US" dirty="0" smtClean="0"/>
              <a:t>as the insurance is available to other group members.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Percent Uninsured by Age, 2000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387609" y="1600200"/>
          <a:ext cx="6368782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Chart" r:id="rId3" imgW="8229600" imgH="5848485" progId="MSGraph.Chart.8">
                  <p:embed followColorScheme="full"/>
                </p:oleObj>
              </mc:Choice>
              <mc:Fallback>
                <p:oleObj name="Chart" r:id="rId3" imgW="8229600" imgH="5848485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609" y="1600200"/>
                        <a:ext cx="6368782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1335</Words>
  <Application>Microsoft Office PowerPoint</Application>
  <PresentationFormat>On-screen Show (4:3)</PresentationFormat>
  <Paragraphs>173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Chart</vt:lpstr>
      <vt:lpstr>Health Economics</vt:lpstr>
      <vt:lpstr>Employer Based Health Insurance</vt:lpstr>
      <vt:lpstr>Employer Based Health Insurance 2</vt:lpstr>
      <vt:lpstr>A Brief History of Insurance</vt:lpstr>
      <vt:lpstr>A Brief History of Insurance 2</vt:lpstr>
      <vt:lpstr>Insurance Coverage Type</vt:lpstr>
      <vt:lpstr>Firm Size and Insurance Coverage</vt:lpstr>
      <vt:lpstr>The Results</vt:lpstr>
      <vt:lpstr>Percent Uninsured by Age, 2000</vt:lpstr>
      <vt:lpstr>PowerPoint Presentation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  <vt:lpstr>Some Myths About the Uninsured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</dc:creator>
  <cp:lastModifiedBy>jjung</cp:lastModifiedBy>
  <cp:revision>43</cp:revision>
  <dcterms:created xsi:type="dcterms:W3CDTF">2008-06-10T19:10:40Z</dcterms:created>
  <dcterms:modified xsi:type="dcterms:W3CDTF">2011-11-01T01:19:07Z</dcterms:modified>
</cp:coreProperties>
</file>