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4" r:id="rId4"/>
    <p:sldId id="265" r:id="rId5"/>
    <p:sldId id="266" r:id="rId6"/>
    <p:sldId id="283" r:id="rId7"/>
    <p:sldId id="257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67A03-A5E5-4AAF-A693-6F3AFC4727DB}" type="datetimeFigureOut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BBD18-E1C0-4149-B141-060C832ABF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B7C-A671-412D-B629-D8E67B6A13F8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83CA-3FC3-43E7-8CF3-3FEE695AF503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6BD6-C69B-4A9B-8D69-B278ADF397EB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8D33-2E0F-4783-91D2-6E7F21F7A499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C6610-19B3-428E-9681-598364D9CB45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59D8-1F1B-4212-A58E-5A3DA2FD41E1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4B21-717F-4AD4-9338-ECCD375FC649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8CFE-E3E3-47A6-BDB8-5212DFE07EAE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7014-B617-4995-BB8F-43B5355D1739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9498-A3AF-41AA-9A51-0CB4BBCEF504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04E-D8C4-4F61-A02B-21081FA4D11E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12: </a:t>
            </a:r>
          </a:p>
          <a:p>
            <a:r>
              <a:rPr lang="en-US" dirty="0" smtClean="0"/>
              <a:t>Managed Care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Cost Containment Strategies,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b="1" dirty="0" smtClean="0"/>
              <a:t>2.	Copayments and Deductibles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Like coinsurance, but the portion a patient pays for service is fixed instead of a percentage of fee.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 smtClean="0"/>
              <a:t>	In most cases, copayments are small ($5-$25); reduce moral hazard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 smtClean="0"/>
              <a:t>Second Opinion Programs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plan offers second opinions before paying for surgery.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Designed to mitigate problems of supplier-induced demand (problem in FFS programs)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The second-opinion provider cannot offer to perform other services for patient (removes financial incentives).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000" dirty="0" smtClean="0"/>
              <a:t>3 things work against these programs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dirty="0" smtClean="0"/>
              <a:t>Patients reluctant to “challenge” doctor.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dirty="0" smtClean="0"/>
              <a:t>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opinion will usually come from a doctor in the same geographic area (Small Area Variation)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1800" dirty="0" smtClean="0"/>
              <a:t>The incentives to not give a fully honest opinion are not eliminated (dynamic interaction – tit-for-tat)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Containment Strategies,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609600" indent="-609600" algn="ctr">
              <a:buFontTx/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[B]  Interventions on Provider Side</a:t>
            </a:r>
          </a:p>
          <a:p>
            <a:pPr marL="609600" indent="-609600">
              <a:buFontTx/>
              <a:buAutoNum type="arabicPeriod"/>
            </a:pPr>
            <a:r>
              <a:rPr lang="en-US" sz="2400" b="1" dirty="0" smtClean="0"/>
              <a:t>Payment strategies for doctors</a:t>
            </a:r>
            <a:endParaRPr lang="en-US" sz="2400" dirty="0" smtClean="0"/>
          </a:p>
          <a:p>
            <a:pPr marL="990600" lvl="1" indent="-533400"/>
            <a:r>
              <a:rPr lang="en-US" sz="2000" dirty="0" smtClean="0"/>
              <a:t>Fee-for-Service versus Salary</a:t>
            </a:r>
            <a:br>
              <a:rPr lang="en-US" sz="2000" dirty="0" smtClean="0"/>
            </a:br>
            <a:r>
              <a:rPr lang="en-US" sz="2000" dirty="0" smtClean="0"/>
              <a:t>Salaried doctors are more likely to provide restricted but adequate care.  E.g., they are less likely to recommend hospitalization</a:t>
            </a:r>
          </a:p>
          <a:p>
            <a:pPr marL="990600" lvl="1" indent="-533400"/>
            <a:r>
              <a:rPr lang="en-US" sz="2000" dirty="0" smtClean="0"/>
              <a:t>Holdbacks – A portion of the salary is held back.  If the plan comes in at or under target costs, the holdback is dispersed to all the doctors.  </a:t>
            </a:r>
          </a:p>
          <a:p>
            <a:pPr marL="609600" indent="-609600">
              <a:buFontTx/>
              <a:buAutoNum type="arabicPeriod" startAt="2"/>
            </a:pPr>
            <a:r>
              <a:rPr lang="en-US" sz="2400" b="1" dirty="0" smtClean="0"/>
              <a:t>Provider Selection</a:t>
            </a:r>
          </a:p>
          <a:p>
            <a:pPr marL="990600" lvl="1" indent="-533400"/>
            <a:r>
              <a:rPr lang="en-US" sz="2000" dirty="0" smtClean="0"/>
              <a:t>MCOs select lower cost providers – enhances competition among providers</a:t>
            </a:r>
          </a:p>
          <a:p>
            <a:pPr marL="609600" indent="-609600">
              <a:buFontTx/>
              <a:buAutoNum type="arabicPeriod" startAt="2"/>
            </a:pPr>
            <a:r>
              <a:rPr lang="en-US" sz="2400" b="1" dirty="0" smtClean="0"/>
              <a:t>Prices and Fee Schedules (bargaining)</a:t>
            </a:r>
          </a:p>
          <a:p>
            <a:pPr marL="990600" lvl="1" indent="-533400"/>
            <a:r>
              <a:rPr lang="en-US" sz="2000" dirty="0" smtClean="0"/>
              <a:t>Negotiate lower prices with providers in return for offering them a higher volume of patients without “advertising.”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Containment Strategies,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609600" indent="-609600" algn="ctr">
              <a:buFontTx/>
              <a:buNone/>
            </a:pPr>
            <a:r>
              <a:rPr lang="en-US" sz="5100" b="1" u="sng" dirty="0" smtClean="0">
                <a:solidFill>
                  <a:srgbClr val="C00000"/>
                </a:solidFill>
              </a:rPr>
              <a:t>[C]  Interventions in Specific Treatment Outcomes</a:t>
            </a:r>
          </a:p>
          <a:p>
            <a:pPr marL="609600" indent="-609600">
              <a:buFontTx/>
              <a:buAutoNum type="arabicPeriod"/>
            </a:pPr>
            <a:r>
              <a:rPr lang="en-US" sz="4500" b="1" dirty="0" smtClean="0"/>
              <a:t>Prior Authorization</a:t>
            </a:r>
          </a:p>
          <a:p>
            <a:pPr marL="609600" indent="-609600">
              <a:buNone/>
            </a:pPr>
            <a:r>
              <a:rPr lang="en-US" sz="4500" b="1" dirty="0" smtClean="0"/>
              <a:t>	</a:t>
            </a:r>
            <a:r>
              <a:rPr lang="en-US" sz="4500" dirty="0" smtClean="0"/>
              <a:t>Patients must receive the OK from the plan before some expensive interventions (e.g., surgery, hospitalization, major diagnostic tests)</a:t>
            </a:r>
          </a:p>
          <a:p>
            <a:pPr marL="990600" lvl="1" indent="-533400"/>
            <a:r>
              <a:rPr lang="en-US" sz="4200" dirty="0" smtClean="0"/>
              <a:t>Often authorization is routinely granted, but it prevents “could have </a:t>
            </a:r>
            <a:r>
              <a:rPr lang="en-US" sz="4200" dirty="0" err="1" smtClean="0"/>
              <a:t>beens</a:t>
            </a:r>
            <a:r>
              <a:rPr lang="en-US" sz="4200" dirty="0" smtClean="0"/>
              <a:t>”</a:t>
            </a:r>
          </a:p>
          <a:p>
            <a:pPr marL="990600" lvl="1" indent="-533400"/>
            <a:r>
              <a:rPr lang="en-US" sz="4200" dirty="0" smtClean="0"/>
              <a:t>Also provides a non-monetary hurdle – another way to identify consumer valuation of services other than price </a:t>
            </a:r>
          </a:p>
          <a:p>
            <a:pPr marL="914400" indent="-914400">
              <a:buFont typeface="+mj-lt"/>
              <a:buAutoNum type="arabicPeriod" startAt="2"/>
            </a:pPr>
            <a:r>
              <a:rPr lang="en-US" sz="4500" b="1" dirty="0" smtClean="0"/>
              <a:t>Denial of Payment</a:t>
            </a:r>
          </a:p>
          <a:p>
            <a:pPr marL="590550" indent="-533400">
              <a:buNone/>
            </a:pPr>
            <a:r>
              <a:rPr lang="en-US" sz="4900" dirty="0" smtClean="0"/>
              <a:t>	Makes physicians and patients cautious about using treatments that are at a higher risk of denial of payment.</a:t>
            </a:r>
          </a:p>
          <a:p>
            <a:pPr marL="971550" lvl="1" indent="-457200"/>
            <a:r>
              <a:rPr lang="en-US" sz="4200" dirty="0" smtClean="0"/>
              <a:t>Credibility</a:t>
            </a:r>
            <a:endParaRPr lang="en-US" sz="4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Containment Strategies,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609600" indent="-609600" algn="ctr">
              <a:buFontTx/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[D] Miscellaneous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/>
              <a:t>Input Efficiency</a:t>
            </a:r>
          </a:p>
          <a:p>
            <a:pPr marL="990600" lvl="1" indent="-533400"/>
            <a:r>
              <a:rPr lang="en-US" sz="2400" dirty="0" smtClean="0"/>
              <a:t>Some patients require several stages of treatment</a:t>
            </a:r>
          </a:p>
          <a:p>
            <a:pPr marL="990600" lvl="1" indent="-533400"/>
            <a:r>
              <a:rPr lang="en-US" sz="2400" dirty="0" smtClean="0"/>
              <a:t>Staff model HMOs have control over all inputs to treatment and have all the financial incentive to control costs because of capitation fees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/>
              <a:t>“Cream-skimming”</a:t>
            </a:r>
            <a:br>
              <a:rPr lang="en-US" sz="2800" b="1" dirty="0" smtClean="0"/>
            </a:br>
            <a:r>
              <a:rPr lang="en-US" sz="2400" dirty="0" smtClean="0"/>
              <a:t>Finding ways to attract low risk people 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 smtClean="0"/>
              <a:t>Discounts for gym memberships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 smtClean="0"/>
              <a:t>Vision benefits (young are more likely to see eye doctors)</a:t>
            </a:r>
          </a:p>
          <a:p>
            <a:pPr marL="990600" lvl="1" indent="-533400">
              <a:buFontTx/>
              <a:buAutoNum type="arabicPeriod"/>
            </a:pPr>
            <a:r>
              <a:rPr lang="en-US" sz="2000" dirty="0" smtClean="0"/>
              <a:t>Tattoo removal!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 smtClean="0"/>
              <a:t>Prevention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Cost Containment Strategies: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Consumer side 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The gatekeeper model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Copayments (and deductibles)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Second opinion programs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b="1" dirty="0" smtClean="0"/>
              <a:t>Provider side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Physician payment (FFS versus annual and holdbacks)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Provider Selection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Prices and Fees (bargaining power)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 smtClean="0"/>
              <a:t>Treatment Outcomes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Prior authorization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Denial of Payment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3"/>
            </a:pPr>
            <a:r>
              <a:rPr lang="en-US" sz="2400" b="1" dirty="0" smtClean="0"/>
              <a:t>Miscellaneous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Input efficiency 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“Creaming-skimming”</a:t>
            </a:r>
          </a:p>
          <a:p>
            <a:pPr marL="990600" lvl="1" indent="-533400">
              <a:lnSpc>
                <a:spcPct val="90000"/>
              </a:lnSpc>
              <a:buFontTx/>
              <a:buAutoNum type="alphaLcPeriod"/>
            </a:pPr>
            <a:r>
              <a:rPr lang="en-US" sz="2000" dirty="0" smtClean="0"/>
              <a:t>Prevention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Relative to FFS, do HMOs lower costs?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1800" dirty="0" smtClean="0"/>
              <a:t>HMO, PPO, and POS plans</a:t>
            </a:r>
            <a:r>
              <a:rPr lang="en-US" sz="2000" dirty="0" smtClean="0"/>
              <a:t> </a:t>
            </a:r>
            <a:r>
              <a:rPr lang="en-US" sz="1800" dirty="0" smtClean="0"/>
              <a:t>may be a way to price discriminate.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Do HMOs offer less care to patients (``skimping’’)?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sz="2400" dirty="0" smtClean="0"/>
              <a:t>If so, is this care sub-optimal – or do FFS plans offer “too much” care?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sz="2400" b="1" u="sng" dirty="0" smtClean="0"/>
              <a:t>Incentives and Empirical Issues</a:t>
            </a:r>
            <a:br>
              <a:rPr lang="en-US" sz="2400" b="1" u="sng" dirty="0" smtClean="0"/>
            </a:br>
            <a:endParaRPr lang="en-US" sz="2400" b="1" u="sng" dirty="0" smtClean="0"/>
          </a:p>
          <a:p>
            <a:pPr marL="533400" indent="-533400">
              <a:lnSpc>
                <a:spcPct val="80000"/>
              </a:lnSpc>
            </a:pPr>
            <a:r>
              <a:rPr lang="en-US" sz="2400" dirty="0" smtClean="0"/>
              <a:t>Since HMOs are paid on a capitation basis, they have a greater incentive to: 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 smtClean="0"/>
              <a:t>Eliminate unnecessary treatment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 smtClean="0"/>
              <a:t>Emphasize preventive care vs. more expensive curative care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 smtClean="0"/>
              <a:t>Does this result in “skimping”?</a:t>
            </a:r>
          </a:p>
          <a:p>
            <a:pPr marL="533400" indent="-533400">
              <a:lnSpc>
                <a:spcPct val="80000"/>
              </a:lnSpc>
            </a:pPr>
            <a:r>
              <a:rPr lang="en-US" sz="2400" dirty="0" smtClean="0"/>
              <a:t>Selection bias: “Creaming” and “dumping”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000" dirty="0" smtClean="0"/>
              <a:t>A naïve study may falsely conclude that HMOs are more cost effective if they ignore this bias.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2590800"/>
            <a:ext cx="41148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HMOs are paid fixed rates per person irrespective of the amount of treatment used.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381500" y="3238500"/>
            <a:ext cx="6096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Questions,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dirty="0" smtClean="0"/>
              <a:t>Do HMOs lower costs?</a:t>
            </a:r>
          </a:p>
          <a:p>
            <a:pPr marL="990600" lvl="1" indent="-533400"/>
            <a:r>
              <a:rPr lang="en-US" sz="2000" dirty="0" smtClean="0"/>
              <a:t>Altman, et. al. (2000):</a:t>
            </a:r>
          </a:p>
          <a:p>
            <a:pPr marL="1371600" lvl="2" indent="-457200"/>
            <a:r>
              <a:rPr lang="en-US" sz="1800" dirty="0" smtClean="0"/>
              <a:t>Costs roughly 40% lower per patient relative to FFS.</a:t>
            </a:r>
          </a:p>
          <a:p>
            <a:pPr marL="1371600" lvl="2" indent="-457200"/>
            <a:r>
              <a:rPr lang="en-US" sz="1800" dirty="0" smtClean="0"/>
              <a:t>Half the difference due to lower incidence of disease (</a:t>
            </a:r>
            <a:r>
              <a:rPr lang="en-US" sz="1800" b="1" dirty="0" smtClean="0"/>
              <a:t>selection bias </a:t>
            </a:r>
            <a:r>
              <a:rPr lang="en-US" sz="1800" dirty="0" smtClean="0"/>
              <a:t>or </a:t>
            </a:r>
            <a:r>
              <a:rPr lang="en-US" sz="1800" b="1" dirty="0" smtClean="0"/>
              <a:t>better prevention</a:t>
            </a:r>
            <a:r>
              <a:rPr lang="en-US" sz="1800" dirty="0" smtClean="0"/>
              <a:t>)</a:t>
            </a:r>
          </a:p>
          <a:p>
            <a:pPr marL="1371600" lvl="2" indent="-457200"/>
            <a:r>
              <a:rPr lang="en-US" sz="1800" dirty="0" smtClean="0"/>
              <a:t>The other half attributed to paying lower prices for the same care (bargaining power in price negotiations)</a:t>
            </a:r>
          </a:p>
          <a:p>
            <a:pPr marL="990600" lvl="1" indent="-533400"/>
            <a:r>
              <a:rPr lang="en-US" sz="2000" dirty="0" smtClean="0"/>
              <a:t>The RAND study</a:t>
            </a:r>
          </a:p>
          <a:p>
            <a:pPr marL="1371600" lvl="2" indent="-457200"/>
            <a:r>
              <a:rPr lang="en-US" sz="1800" dirty="0" smtClean="0"/>
              <a:t>Random assignment so selection bias eliminated.</a:t>
            </a:r>
          </a:p>
          <a:p>
            <a:pPr marL="1371600" lvl="2" indent="-457200"/>
            <a:r>
              <a:rPr lang="en-US" sz="1800" dirty="0" smtClean="0"/>
              <a:t>Patients assigned to FFS with varying coinsurance rates or Group Health Insurance (GHC)</a:t>
            </a:r>
          </a:p>
          <a:p>
            <a:pPr marL="1752600" lvl="3" indent="-381000"/>
            <a:r>
              <a:rPr lang="en-US" sz="1600" dirty="0" smtClean="0"/>
              <a:t>Total expenditure per person were $439 in GHC group vs. $609 for free care FFS group.</a:t>
            </a:r>
          </a:p>
          <a:p>
            <a:pPr marL="1752600" lvl="3" indent="-381000"/>
            <a:r>
              <a:rPr lang="en-US" sz="1600" dirty="0" smtClean="0"/>
              <a:t>Differences due primarily to hospital admission rates and length of stay in hospitals.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questions,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sz="2400" dirty="0" smtClean="0"/>
              <a:t>Do HMOs provide less care?</a:t>
            </a:r>
          </a:p>
          <a:p>
            <a:pPr marL="990600" lvl="1" indent="-533400"/>
            <a:r>
              <a:rPr lang="en-US" sz="2000" dirty="0" smtClean="0"/>
              <a:t>The evidence is mixed</a:t>
            </a:r>
          </a:p>
          <a:p>
            <a:pPr marL="990600" lvl="1" indent="-533400"/>
            <a:r>
              <a:rPr lang="en-US" sz="2000" dirty="0" smtClean="0"/>
              <a:t>Lower rates of admission to hospitals and shorter stays is a fairly robust finding</a:t>
            </a:r>
          </a:p>
          <a:p>
            <a:pPr marL="990600" lvl="1" indent="-533400"/>
            <a:r>
              <a:rPr lang="en-US" sz="2000" dirty="0" smtClean="0"/>
              <a:t>Diagnostic screening is about the same</a:t>
            </a:r>
          </a:p>
          <a:p>
            <a:pPr marL="990600" lvl="1" indent="-533400"/>
            <a:r>
              <a:rPr lang="en-US" sz="2000" dirty="0" smtClean="0"/>
              <a:t>Some studies have even found a greater intensity of treatment for patients in HMOs – due to emphasis on preventive care?  </a:t>
            </a:r>
            <a:br>
              <a:rPr lang="en-US" sz="2000" dirty="0" smtClean="0"/>
            </a:br>
            <a:r>
              <a:rPr lang="en-US" sz="2000" dirty="0" smtClean="0"/>
              <a:t>I.e., once illness strikes, it is more likely to be severe.</a:t>
            </a:r>
          </a:p>
          <a:p>
            <a:pPr marL="609600" indent="-609600">
              <a:buFontTx/>
              <a:buAutoNum type="arabicPeriod" startAt="3"/>
            </a:pPr>
            <a:r>
              <a:rPr lang="en-US" sz="2400" dirty="0" smtClean="0"/>
              <a:t>Is HMO care sub-optimal?</a:t>
            </a:r>
          </a:p>
          <a:p>
            <a:pPr marL="990600" lvl="1" indent="-533400"/>
            <a:r>
              <a:rPr lang="en-US" sz="2000" dirty="0" smtClean="0"/>
              <a:t>Very tough question – what is optimal?</a:t>
            </a:r>
          </a:p>
          <a:p>
            <a:pPr marL="990600" lvl="1" indent="-533400"/>
            <a:r>
              <a:rPr lang="en-US" sz="2000" dirty="0" smtClean="0"/>
              <a:t>Recall study comparing pediatric care between FFS and salaried doctors 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ph idx="1"/>
          </p:nvPr>
        </p:nvGraphicFramePr>
        <p:xfrm>
          <a:off x="304800" y="381000"/>
          <a:ext cx="8229600" cy="5851528"/>
        </p:xfrm>
        <a:graphic>
          <a:graphicData uri="http://schemas.openxmlformats.org/drawingml/2006/table">
            <a:tbl>
              <a:tblPr/>
              <a:tblGrid>
                <a:gridCol w="1905000"/>
                <a:gridCol w="1524000"/>
                <a:gridCol w="1295400"/>
                <a:gridCol w="1858963"/>
                <a:gridCol w="1646237"/>
              </a:tblGrid>
              <a:tr h="73183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 of Literature: Miller and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Luft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Health Affairs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(2002)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Favorable to HMOs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Mixed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Unfavorable to HMOs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Quality of Care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Access to Care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Satisfaction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Prevention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of stay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Expensive resources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Supplier Induced Demand (SID)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marL="274320" indent="-274320"/>
            <a:r>
              <a:rPr lang="en-US" sz="2400" dirty="0" smtClean="0"/>
              <a:t>In a perfect world, any agent would do exactly as the uninformed principle would do if the uninformed had all the necessary information.</a:t>
            </a:r>
          </a:p>
          <a:p>
            <a:pPr marL="274320" indent="-274320"/>
            <a:r>
              <a:rPr lang="en-US" sz="2400" dirty="0" smtClean="0"/>
              <a:t>However, the physician earns income by treating patients.  With certain caveats, the more services they provide, the more money they receive – “</a:t>
            </a:r>
            <a:r>
              <a:rPr lang="en-US" sz="2400" b="1" dirty="0" smtClean="0"/>
              <a:t>fee for service</a:t>
            </a:r>
            <a:r>
              <a:rPr lang="en-US" sz="2400" dirty="0" smtClean="0"/>
              <a:t>” (FFS)</a:t>
            </a:r>
          </a:p>
          <a:p>
            <a:pPr marL="274320" indent="-274320"/>
            <a:r>
              <a:rPr lang="en-US" sz="2400" dirty="0" smtClean="0"/>
              <a:t>Could it be that physicians provide more care than is necessary?....more than the patient would demand if they had the same info as the doctor?</a:t>
            </a:r>
          </a:p>
          <a:p>
            <a:pPr marL="274320" indent="-274320"/>
            <a:r>
              <a:rPr lang="en-US" sz="2400" dirty="0" smtClean="0"/>
              <a:t>Patient report: “First visit to dentist and she didn’t even look at me but wanted to give me a scan that cost $85.”</a:t>
            </a:r>
          </a:p>
          <a:p>
            <a:pPr marL="274320" indent="-274320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Managed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Insurance companies and health care providers cooperate to provide comprehensive health care</a:t>
            </a:r>
          </a:p>
          <a:p>
            <a:r>
              <a:rPr lang="en-US" sz="3600" dirty="0" smtClean="0"/>
              <a:t>Usually employer-based</a:t>
            </a:r>
          </a:p>
          <a:p>
            <a:r>
              <a:rPr lang="en-US" sz="3600" dirty="0" smtClean="0"/>
              <a:t>Created to contain costs </a:t>
            </a:r>
          </a:p>
          <a:p>
            <a:pPr lvl="1"/>
            <a:r>
              <a:rPr lang="en-US" sz="3200" dirty="0" smtClean="0"/>
              <a:t>Subscribers are given financial incentives to use “in-network” care.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Optimal vs. Actual Care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Group 64"/>
          <p:cNvGraphicFramePr>
            <a:graphicFrameLocks noGrp="1"/>
          </p:cNvGraphicFramePr>
          <p:nvPr/>
        </p:nvGraphicFramePr>
        <p:xfrm>
          <a:off x="304800" y="4145280"/>
          <a:ext cx="8229600" cy="1798320"/>
        </p:xfrm>
        <a:graphic>
          <a:graphicData uri="http://schemas.openxmlformats.org/drawingml/2006/table">
            <a:tbl>
              <a:tblPr/>
              <a:tblGrid>
                <a:gridCol w="2560320"/>
                <a:gridCol w="2377440"/>
                <a:gridCol w="3291840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Flat 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Scheduled visits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Times patient is seen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66"/>
          <p:cNvSpPr>
            <a:spLocks noChangeArrowheads="1"/>
          </p:cNvSpPr>
          <p:nvPr/>
        </p:nvSpPr>
        <p:spPr bwMode="auto">
          <a:xfrm>
            <a:off x="457200" y="1447800"/>
            <a:ext cx="815340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Study: </a:t>
            </a:r>
            <a:r>
              <a:rPr lang="en-US" sz="2800" dirty="0" err="1"/>
              <a:t>Hickson</a:t>
            </a:r>
            <a:r>
              <a:rPr lang="en-US" sz="2800" dirty="0"/>
              <a:t>, </a:t>
            </a:r>
            <a:r>
              <a:rPr lang="en-US" sz="2800" dirty="0" err="1" smtClean="0"/>
              <a:t>Altmeier</a:t>
            </a:r>
            <a:r>
              <a:rPr lang="en-US" sz="2800" dirty="0"/>
              <a:t>, and Perrin (1987).  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Using </a:t>
            </a:r>
            <a:r>
              <a:rPr lang="en-US" sz="2800" dirty="0"/>
              <a:t>residents at a university hospital, they randomly assigned half the doctors to receive a FFS payment and half to be paid by flat salary.  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Incoming </a:t>
            </a:r>
            <a:r>
              <a:rPr lang="en-US" sz="2800" dirty="0"/>
              <a:t>patients were also randomly assigned.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Optimal vs. Actual Care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American Academy of Pediatrics has a schedule of recommended treatment for children,  corresponding to “correct” care.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– FFS provide too much care whereas salaried provide too little care.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Group 61"/>
          <p:cNvGraphicFramePr>
            <a:graphicFrameLocks noGrp="1"/>
          </p:cNvGraphicFramePr>
          <p:nvPr/>
        </p:nvGraphicFramePr>
        <p:xfrm>
          <a:off x="381000" y="3048000"/>
          <a:ext cx="8153400" cy="1798320"/>
        </p:xfrm>
        <a:graphic>
          <a:graphicData uri="http://schemas.openxmlformats.org/drawingml/2006/table">
            <a:tbl>
              <a:tblPr/>
              <a:tblGrid>
                <a:gridCol w="2514600"/>
                <a:gridCol w="2782888"/>
                <a:gridCol w="285591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Flat 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Optimal vs. actual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4% fewer actual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9% fewer actual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Optimal vs. recommended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More than recommended for 22% of patients.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More than recommended for 4% of patients.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38400"/>
            <a:ext cx="7578924" cy="2286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Care Alphabet 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lnSpcReduction="10000"/>
          </a:bodyPr>
          <a:lstStyle/>
          <a:p>
            <a:pPr marL="609600" indent="-609600">
              <a:buFontTx/>
              <a:buNone/>
            </a:pPr>
            <a:r>
              <a:rPr lang="en-US" sz="2400" dirty="0" smtClean="0"/>
              <a:t>Each type of Managed Care Organization (MCO) provides insurance, but they differ on how care is delivered and organized.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FFS: Fee-For-Service (a.k.a. Indemnity policies)</a:t>
            </a:r>
          </a:p>
          <a:p>
            <a:pPr marL="990600" lvl="1" indent="-533400"/>
            <a:r>
              <a:rPr lang="en-US" sz="2000" dirty="0" smtClean="0"/>
              <a:t>Managed care antithesis</a:t>
            </a:r>
          </a:p>
          <a:p>
            <a:pPr marL="990600" lvl="1" indent="-533400"/>
            <a:r>
              <a:rPr lang="en-US" sz="2000" dirty="0" smtClean="0"/>
              <a:t>Insured are offered defined coverage for services provided</a:t>
            </a:r>
          </a:p>
          <a:p>
            <a:pPr marL="990600" lvl="1" indent="-533400"/>
            <a:r>
              <a:rPr lang="en-US" sz="2000" dirty="0" smtClean="0"/>
              <a:t>Very few, if any, constraints on provider or insured’s choices.</a:t>
            </a:r>
          </a:p>
          <a:p>
            <a:pPr marL="609600" indent="-609600">
              <a:buFontTx/>
              <a:buAutoNum type="arabicPeriod"/>
            </a:pPr>
            <a:r>
              <a:rPr lang="en-US" sz="2400" dirty="0" smtClean="0"/>
              <a:t>HMO: Health Maintenance Organization</a:t>
            </a:r>
          </a:p>
          <a:p>
            <a:pPr marL="990600" lvl="1" indent="-533400"/>
            <a:r>
              <a:rPr lang="en-US" sz="2000" dirty="0" smtClean="0"/>
              <a:t>Traditionally completely vertically integrated (“staff model”)</a:t>
            </a:r>
          </a:p>
          <a:p>
            <a:pPr marL="990600" lvl="1" indent="-533400"/>
            <a:r>
              <a:rPr lang="en-US" sz="2000" dirty="0" smtClean="0"/>
              <a:t>Provides a group with health care in return for a </a:t>
            </a:r>
            <a:r>
              <a:rPr lang="en-US" sz="2000" i="1" dirty="0" smtClean="0"/>
              <a:t>capitation fee – </a:t>
            </a:r>
            <a:r>
              <a:rPr lang="en-US" sz="2000" dirty="0" smtClean="0"/>
              <a:t>a fee based on group size.</a:t>
            </a:r>
          </a:p>
          <a:p>
            <a:pPr marL="990600" lvl="1" indent="-533400"/>
            <a:r>
              <a:rPr lang="en-US" sz="2000" dirty="0" smtClean="0"/>
              <a:t>Patients must use plan-affiliated providers.</a:t>
            </a:r>
          </a:p>
          <a:p>
            <a:pPr marL="990600" lvl="1" indent="-533400"/>
            <a:r>
              <a:rPr lang="en-US" sz="2000" dirty="0" smtClean="0"/>
              <a:t>Specialist care requires referrals from a “gate-keeper.”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ABCs of Managed Care,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dirty="0" smtClean="0"/>
              <a:t>2.b	IPA: Independent Practice Association</a:t>
            </a:r>
          </a:p>
          <a:p>
            <a:pPr marL="990600" lvl="1" indent="-533400"/>
            <a:r>
              <a:rPr lang="en-US" sz="2000" dirty="0" smtClean="0"/>
              <a:t>A form of HMO where</a:t>
            </a:r>
          </a:p>
          <a:p>
            <a:pPr marL="1371600" lvl="2" indent="-457200"/>
            <a:r>
              <a:rPr lang="en-US" sz="1800" dirty="0" smtClean="0"/>
              <a:t>the HMO contracts with a network of individual providers rather than hiring them directly and</a:t>
            </a:r>
          </a:p>
          <a:p>
            <a:pPr marL="1371600" lvl="2" indent="-457200"/>
            <a:r>
              <a:rPr lang="en-US" sz="1800" dirty="0" smtClean="0"/>
              <a:t>the providers are free to contract with multiple HMOs and see patients on a FFS basis.</a:t>
            </a:r>
          </a:p>
          <a:p>
            <a:pPr marL="609600" indent="-609600">
              <a:buFontTx/>
              <a:buAutoNum type="arabicPeriod" startAt="3"/>
            </a:pPr>
            <a:r>
              <a:rPr lang="en-US" sz="2400" dirty="0" smtClean="0"/>
              <a:t>POS: Point of Service</a:t>
            </a:r>
          </a:p>
          <a:p>
            <a:pPr marL="990600" lvl="1" indent="-533400"/>
            <a:r>
              <a:rPr lang="en-US" sz="2000" dirty="0" smtClean="0"/>
              <a:t>Like an HMO except that customers may see out-of-network providers.</a:t>
            </a:r>
          </a:p>
          <a:p>
            <a:pPr marL="990600" lvl="1" indent="-533400"/>
            <a:r>
              <a:rPr lang="en-US" sz="2000" dirty="0" smtClean="0"/>
              <a:t>No restrictions on out-of-network care, but coverage is less generous.  (“two-tiered”)</a:t>
            </a:r>
          </a:p>
          <a:p>
            <a:pPr marL="990600" lvl="1" indent="-533400"/>
            <a:r>
              <a:rPr lang="en-US" sz="2000" dirty="0" smtClean="0"/>
              <a:t>There is still a gatekeeper for in-network care.</a:t>
            </a:r>
          </a:p>
          <a:p>
            <a:pPr marL="990600" lvl="1" indent="-533400">
              <a:buFontTx/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ABCs of Managed Care,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Autofit/>
          </a:bodyPr>
          <a:lstStyle/>
          <a:p>
            <a:pPr marL="609600" indent="-609600">
              <a:buFontTx/>
              <a:buNone/>
            </a:pPr>
            <a:r>
              <a:rPr lang="en-US" sz="2400" dirty="0" smtClean="0"/>
              <a:t>4.	PPO: Preferred Provider Organization</a:t>
            </a:r>
          </a:p>
          <a:p>
            <a:pPr marL="990600" lvl="1" indent="-533400"/>
            <a:r>
              <a:rPr lang="en-US" sz="2000" dirty="0" smtClean="0"/>
              <a:t>“Two-tiered” like a POS plan where coverage is more generous for in-network care.</a:t>
            </a:r>
          </a:p>
          <a:p>
            <a:pPr marL="990600" lvl="1" indent="-533400"/>
            <a:r>
              <a:rPr lang="en-US" sz="2000" dirty="0" smtClean="0"/>
              <a:t>No gatekeeper</a:t>
            </a:r>
          </a:p>
          <a:p>
            <a:pPr algn="ctr">
              <a:buNone/>
            </a:pP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Group 83"/>
          <p:cNvGraphicFramePr>
            <a:graphicFrameLocks/>
          </p:cNvGraphicFramePr>
          <p:nvPr/>
        </p:nvGraphicFramePr>
        <p:xfrm>
          <a:off x="1295400" y="2590800"/>
          <a:ext cx="6400801" cy="2286000"/>
        </p:xfrm>
        <a:graphic>
          <a:graphicData uri="http://schemas.openxmlformats.org/drawingml/2006/table">
            <a:tbl>
              <a:tblPr/>
              <a:tblGrid>
                <a:gridCol w="1329635"/>
                <a:gridCol w="2535583"/>
                <a:gridCol w="2535583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Gatekeeper?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Out-of-Network Care subsidized?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FFS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Workers’ Health Plan Enrollment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1748631"/>
            <a:ext cx="66675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Managed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754563"/>
          </a:xfrm>
        </p:spPr>
        <p:txBody>
          <a:bodyPr>
            <a:noAutofit/>
          </a:bodyPr>
          <a:lstStyle/>
          <a:p>
            <a:r>
              <a:rPr lang="en-US" dirty="0" smtClean="0"/>
              <a:t>Managed care mitigates problems associated with</a:t>
            </a:r>
          </a:p>
          <a:p>
            <a:pPr lvl="1"/>
            <a:r>
              <a:rPr lang="en-US" dirty="0" smtClean="0"/>
              <a:t>Moral hazard (on both consumer and provider side)</a:t>
            </a:r>
          </a:p>
          <a:p>
            <a:pPr lvl="1"/>
            <a:r>
              <a:rPr lang="en-US" dirty="0" smtClean="0"/>
              <a:t>Principal-Agent problem</a:t>
            </a:r>
          </a:p>
          <a:p>
            <a:r>
              <a:rPr lang="en-US" dirty="0" smtClean="0"/>
              <a:t>Cost containment (partially?) passed on to consumer through lower fees.</a:t>
            </a:r>
          </a:p>
          <a:p>
            <a:r>
              <a:rPr lang="en-US" u="sng" dirty="0" smtClean="0"/>
              <a:t>The consumer trades off less flexibility with lower premiums.</a:t>
            </a:r>
            <a:endParaRPr lang="en-US" sz="4000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Managed Care Organization’s (MCO’s) </a:t>
            </a:r>
            <a:br>
              <a:rPr lang="en-US" dirty="0" smtClean="0"/>
            </a:br>
            <a:r>
              <a:rPr lang="en-US" dirty="0" smtClean="0"/>
              <a:t>Cost Containment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en-US" sz="2800" b="1" u="sng" dirty="0" smtClean="0">
                <a:solidFill>
                  <a:srgbClr val="C00000"/>
                </a:solidFill>
              </a:rPr>
              <a:t>[A] Interventions on Consumer Side</a:t>
            </a:r>
          </a:p>
          <a:p>
            <a:pPr>
              <a:buFontTx/>
              <a:buNone/>
            </a:pPr>
            <a:r>
              <a:rPr lang="en-US" sz="2800" b="1" dirty="0" smtClean="0"/>
              <a:t>1.	The gatekeeper model</a:t>
            </a:r>
            <a:r>
              <a:rPr lang="en-US" sz="2800" dirty="0" smtClean="0"/>
              <a:t>: </a:t>
            </a:r>
            <a:br>
              <a:rPr lang="en-US" sz="2800" dirty="0" smtClean="0"/>
            </a:br>
            <a:r>
              <a:rPr lang="en-US" sz="2800" dirty="0" smtClean="0"/>
              <a:t>The patient must see and obtain a referral from a  </a:t>
            </a:r>
            <a:r>
              <a:rPr lang="en-US" sz="2800" b="1" dirty="0" smtClean="0"/>
              <a:t>p</a:t>
            </a:r>
            <a:r>
              <a:rPr lang="en-US" sz="2800" dirty="0" smtClean="0"/>
              <a:t>rimary </a:t>
            </a:r>
            <a:r>
              <a:rPr lang="en-US" sz="2800" b="1" dirty="0" smtClean="0"/>
              <a:t>c</a:t>
            </a:r>
            <a:r>
              <a:rPr lang="en-US" sz="2800" dirty="0" smtClean="0"/>
              <a:t>are </a:t>
            </a:r>
            <a:r>
              <a:rPr lang="en-US" sz="2800" b="1" dirty="0" smtClean="0"/>
              <a:t>p</a:t>
            </a:r>
            <a:r>
              <a:rPr lang="en-US" sz="2800" dirty="0" smtClean="0"/>
              <a:t>hysician (PCP) before seeing a specialist.</a:t>
            </a:r>
          </a:p>
          <a:p>
            <a:pPr lvl="1"/>
            <a:r>
              <a:rPr lang="en-US" sz="2400" dirty="0" smtClean="0"/>
              <a:t>PCP care is less expensive because</a:t>
            </a:r>
          </a:p>
          <a:p>
            <a:pPr lvl="2"/>
            <a:r>
              <a:rPr lang="en-US" sz="2000" dirty="0" smtClean="0"/>
              <a:t>PCPs usually receive a lower fee than specialists.</a:t>
            </a:r>
          </a:p>
          <a:p>
            <a:pPr lvl="2"/>
            <a:r>
              <a:rPr lang="en-US" sz="2000" dirty="0" smtClean="0"/>
              <a:t>Specialists tend to use costlier medical resources.</a:t>
            </a:r>
          </a:p>
          <a:p>
            <a:pPr lvl="1"/>
            <a:r>
              <a:rPr lang="en-US" sz="2400" dirty="0" smtClean="0"/>
              <a:t>Some health care needs can be addressed by a PCP or a specialist.</a:t>
            </a:r>
          </a:p>
          <a:p>
            <a:pPr lvl="1"/>
            <a:r>
              <a:rPr lang="en-US" sz="2400" dirty="0" smtClean="0"/>
              <a:t>The gatekeeper prevents the patient from bypassing the PCP. 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1382-80A7-4548-8785-B4AC425ED0DA}" type="datetime1">
              <a:rPr lang="en-US" smtClean="0"/>
              <a:pPr/>
              <a:t>10/25/2010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1133</Words>
  <Application>Microsoft Office PowerPoint</Application>
  <PresentationFormat>On-screen Show (4:3)</PresentationFormat>
  <Paragraphs>280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Health Economics</vt:lpstr>
      <vt:lpstr>What is Managed Care?</vt:lpstr>
      <vt:lpstr>Managed Care Alphabet Soup</vt:lpstr>
      <vt:lpstr>ABCs of Managed Care, cont.</vt:lpstr>
      <vt:lpstr>ABCs of Managed Care, cont.</vt:lpstr>
      <vt:lpstr>Summary</vt:lpstr>
      <vt:lpstr>Workers’ Health Plan Enrollment</vt:lpstr>
      <vt:lpstr>Why Managed Care?</vt:lpstr>
      <vt:lpstr>Managed Care Organization’s (MCO’s)  Cost Containment Strategies</vt:lpstr>
      <vt:lpstr>Cost Containment Strategies, cont.</vt:lpstr>
      <vt:lpstr>Cost Containment Strategies, cont.</vt:lpstr>
      <vt:lpstr>Cost Containment Strategies, cont.</vt:lpstr>
      <vt:lpstr>Cost Containment Strategies, cont.</vt:lpstr>
      <vt:lpstr>Cost Containment Strategies: Summary</vt:lpstr>
      <vt:lpstr>Empirical Questions</vt:lpstr>
      <vt:lpstr>Empirical Questions, cont.</vt:lpstr>
      <vt:lpstr>Empirical questions, cont.</vt:lpstr>
      <vt:lpstr>Slide 18</vt:lpstr>
      <vt:lpstr>Supplier Induced Demand (SID)</vt:lpstr>
      <vt:lpstr>Optimal vs. Actual Care</vt:lpstr>
      <vt:lpstr>Optimal vs. Actual Care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jjung</cp:lastModifiedBy>
  <cp:revision>41</cp:revision>
  <dcterms:created xsi:type="dcterms:W3CDTF">2008-06-10T19:10:40Z</dcterms:created>
  <dcterms:modified xsi:type="dcterms:W3CDTF">2010-10-26T03:52:03Z</dcterms:modified>
</cp:coreProperties>
</file>