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60" r:id="rId4"/>
    <p:sldId id="283" r:id="rId5"/>
    <p:sldId id="292" r:id="rId6"/>
    <p:sldId id="259" r:id="rId7"/>
    <p:sldId id="308" r:id="rId8"/>
    <p:sldId id="307" r:id="rId9"/>
    <p:sldId id="295" r:id="rId10"/>
    <p:sldId id="296" r:id="rId11"/>
    <p:sldId id="262" r:id="rId12"/>
    <p:sldId id="263" r:id="rId13"/>
    <p:sldId id="264" r:id="rId14"/>
    <p:sldId id="291" r:id="rId15"/>
    <p:sldId id="303" r:id="rId16"/>
    <p:sldId id="310" r:id="rId17"/>
    <p:sldId id="302" r:id="rId18"/>
    <p:sldId id="311" r:id="rId19"/>
    <p:sldId id="304" r:id="rId20"/>
    <p:sldId id="284" r:id="rId21"/>
    <p:sldId id="288" r:id="rId22"/>
    <p:sldId id="312" r:id="rId23"/>
    <p:sldId id="297" r:id="rId24"/>
    <p:sldId id="286" r:id="rId25"/>
    <p:sldId id="265" r:id="rId26"/>
    <p:sldId id="282" r:id="rId27"/>
    <p:sldId id="305" r:id="rId28"/>
    <p:sldId id="267" r:id="rId29"/>
    <p:sldId id="269" r:id="rId30"/>
    <p:sldId id="270" r:id="rId31"/>
    <p:sldId id="271" r:id="rId32"/>
    <p:sldId id="272" r:id="rId33"/>
    <p:sldId id="274" r:id="rId34"/>
    <p:sldId id="275" r:id="rId35"/>
    <p:sldId id="30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varScale="1">
        <p:scale>
          <a:sx n="159" d="100"/>
          <a:sy n="159" d="100"/>
        </p:scale>
        <p:origin x="-215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D279AF-2E11-43CA-BB79-1EE8798DA9F2}" type="datetimeFigureOut">
              <a:rPr lang="en-US" smtClean="0"/>
              <a:pPr/>
              <a:t>8/29/2013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3165B-86A8-46E6-81E3-2C24C227B3B4}" type="slidenum">
              <a:rPr lang="en-US" smtClean="0"/>
              <a:pPr/>
              <a:t>‹#›</a:t>
            </a:fld>
            <a:endParaRPr lang="en-US"/>
          </a:p>
        </p:txBody>
      </p:sp>
    </p:spTree>
    <p:extLst>
      <p:ext uri="{BB962C8B-B14F-4D97-AF65-F5344CB8AC3E}">
        <p14:creationId xmlns:p14="http://schemas.microsoft.com/office/powerpoint/2010/main" val="2098543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913165B-86A8-46E6-81E3-2C24C227B3B4}"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034E19-D634-4270-8C14-2FF2836EBA8B}"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F8803-F82D-4F9E-AC0C-2CD14F48ED02}"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766E14-DBAA-44D1-9BC0-3575C340111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FE163D-7767-4FD7-948C-0E86287C4F17}"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9E3ADE-7C12-452A-99C7-65BCD194A02F}" type="datetime1">
              <a:rPr lang="en-US" smtClean="0"/>
              <a:pPr/>
              <a:t>8/29/2013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D82102-1057-4DCD-BEF7-DA7C49F5EEAE}" type="datetime1">
              <a:rPr lang="en-US" smtClean="0"/>
              <a:pPr/>
              <a:t>8/29/2013</a:t>
            </a:fld>
            <a:endParaRPr lang="en-US"/>
          </a:p>
        </p:txBody>
      </p:sp>
      <p:sp>
        <p:nvSpPr>
          <p:cNvPr id="8" name="Footer Placeholder 7"/>
          <p:cNvSpPr>
            <a:spLocks noGrp="1"/>
          </p:cNvSpPr>
          <p:nvPr>
            <p:ph type="ftr" sz="quarter" idx="11"/>
          </p:nvPr>
        </p:nvSpPr>
        <p:spPr/>
        <p:txBody>
          <a:bodyPr/>
          <a:lstStyle/>
          <a:p>
            <a:r>
              <a:rPr lang="en-US" smtClean="0"/>
              <a:t>Towson University - J. Jung</a:t>
            </a:r>
            <a:endParaRPr lang="en-US"/>
          </a:p>
        </p:txBody>
      </p:sp>
      <p:sp>
        <p:nvSpPr>
          <p:cNvPr id="9" name="Slide Number Placeholder 8"/>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37D362-B7B5-4312-9C4B-F55330496DFF}" type="datetime1">
              <a:rPr lang="en-US" smtClean="0"/>
              <a:pPr/>
              <a:t>8/29/2013</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1C620-8900-4A80-ADD4-02FC5FFE12A8}" type="datetime1">
              <a:rPr lang="en-US" smtClean="0"/>
              <a:pPr/>
              <a:t>8/29/2013</a:t>
            </a:fld>
            <a:endParaRPr lang="en-US"/>
          </a:p>
        </p:txBody>
      </p:sp>
      <p:sp>
        <p:nvSpPr>
          <p:cNvPr id="3" name="Footer Placeholder 2"/>
          <p:cNvSpPr>
            <a:spLocks noGrp="1"/>
          </p:cNvSpPr>
          <p:nvPr>
            <p:ph type="ftr" sz="quarter" idx="11"/>
          </p:nvPr>
        </p:nvSpPr>
        <p:spPr/>
        <p:txBody>
          <a:bodyPr/>
          <a:lstStyle/>
          <a:p>
            <a:r>
              <a:rPr lang="en-US" smtClean="0"/>
              <a:t>Towson University - J. Jung</a:t>
            </a:r>
            <a:endParaRPr lang="en-US"/>
          </a:p>
        </p:txBody>
      </p:sp>
      <p:sp>
        <p:nvSpPr>
          <p:cNvPr id="4" name="Slide Number Placeholder 3"/>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69373D-9B5C-4B99-9EA5-742E4E3D2CB8}" type="datetime1">
              <a:rPr lang="en-US" smtClean="0"/>
              <a:pPr/>
              <a:t>8/29/2013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C64EC-FDD5-47BB-A0FB-D41C1B38A41F}" type="datetime1">
              <a:rPr lang="en-US" smtClean="0"/>
              <a:pPr/>
              <a:t>8/29/2013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8E5EA-294A-4C5B-9F53-6B68A9ED2BF5}" type="datetime1">
              <a:rPr lang="en-US" smtClean="0"/>
              <a:pPr/>
              <a:t>8/29/2013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Towson University - J. Jung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91225-2CFD-4B2A-9CCE-B0FBA36388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 Economics</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10</a:t>
            </a:fld>
            <a:endParaRPr lang="en-US"/>
          </a:p>
        </p:txBody>
      </p:sp>
      <p:pic>
        <p:nvPicPr>
          <p:cNvPr id="41986" name="Picture 2"/>
          <p:cNvPicPr>
            <a:picLocks noGrp="1" noChangeAspect="1" noChangeArrowheads="1"/>
          </p:cNvPicPr>
          <p:nvPr>
            <p:ph idx="1"/>
          </p:nvPr>
        </p:nvPicPr>
        <p:blipFill>
          <a:blip r:embed="rId2" cstate="print"/>
          <a:srcRect/>
          <a:stretch>
            <a:fillRect/>
          </a:stretch>
        </p:blipFill>
        <p:spPr bwMode="auto">
          <a:xfrm>
            <a:off x="318120" y="228600"/>
            <a:ext cx="8673480" cy="6096000"/>
          </a:xfrm>
          <a:prstGeom prst="rect">
            <a:avLst/>
          </a:prstGeom>
          <a:noFill/>
          <a:ln w="9525">
            <a:noFill/>
            <a:miter lim="800000"/>
            <a:headEnd/>
            <a:tailEnd/>
          </a:ln>
        </p:spPr>
      </p:pic>
      <p:sp>
        <p:nvSpPr>
          <p:cNvPr id="8" name="Right Arrow 7"/>
          <p:cNvSpPr/>
          <p:nvPr/>
        </p:nvSpPr>
        <p:spPr>
          <a:xfrm rot="11012764">
            <a:off x="5262382" y="1718635"/>
            <a:ext cx="1371600" cy="19062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Life Expectancy at Birth in OECD Countries</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11</a:t>
            </a:fld>
            <a:endParaRPr lang="en-US"/>
          </a:p>
        </p:txBody>
      </p:sp>
      <p:pic>
        <p:nvPicPr>
          <p:cNvPr id="6" name="Picture 161"/>
          <p:cNvPicPr>
            <a:picLocks noGrp="1" noChangeAspect="1" noChangeArrowheads="1"/>
          </p:cNvPicPr>
          <p:nvPr>
            <p:ph idx="1"/>
          </p:nvPr>
        </p:nvPicPr>
        <p:blipFill>
          <a:blip r:embed="rId2" cstate="print"/>
          <a:srcRect/>
          <a:stretch>
            <a:fillRect/>
          </a:stretch>
        </p:blipFill>
        <p:spPr bwMode="auto">
          <a:xfrm>
            <a:off x="914400" y="2133600"/>
            <a:ext cx="7204517" cy="3443319"/>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0A4855F1-ED29-4772-A5FC-DE80F682969D}" type="datetime1">
              <a:rPr lang="en-US" smtClean="0"/>
              <a:pPr/>
              <a:t>8/29/2013</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Life Expectancy at 65 in OECD Countries</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12</a:t>
            </a:fld>
            <a:endParaRPr lang="en-US"/>
          </a:p>
        </p:txBody>
      </p:sp>
      <p:pic>
        <p:nvPicPr>
          <p:cNvPr id="6" name="Picture 632"/>
          <p:cNvPicPr>
            <a:picLocks noGrp="1" noChangeAspect="1" noChangeArrowheads="1"/>
          </p:cNvPicPr>
          <p:nvPr>
            <p:ph idx="1"/>
          </p:nvPr>
        </p:nvPicPr>
        <p:blipFill>
          <a:blip r:embed="rId2" cstate="print"/>
          <a:srcRect/>
          <a:stretch>
            <a:fillRect/>
          </a:stretch>
        </p:blipFill>
        <p:spPr bwMode="auto">
          <a:xfrm>
            <a:off x="838200" y="1905000"/>
            <a:ext cx="7652861" cy="36576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F073FB5F-FF9B-4A5D-9A8C-5988D873FC0D}" type="datetime1">
              <a:rPr lang="en-US" smtClean="0"/>
              <a:pPr/>
              <a:t>8/29/2013</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Proportion of Public/Private Health Expenditure</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13</a:t>
            </a:fld>
            <a:endParaRPr lang="en-US"/>
          </a:p>
        </p:txBody>
      </p:sp>
      <p:pic>
        <p:nvPicPr>
          <p:cNvPr id="6" name="Picture 147"/>
          <p:cNvPicPr>
            <a:picLocks noGrp="1" noChangeAspect="1" noChangeArrowheads="1"/>
          </p:cNvPicPr>
          <p:nvPr>
            <p:ph idx="1"/>
          </p:nvPr>
        </p:nvPicPr>
        <p:blipFill>
          <a:blip r:embed="rId2" cstate="print"/>
          <a:srcRect/>
          <a:stretch>
            <a:fillRect/>
          </a:stretch>
        </p:blipFill>
        <p:spPr bwMode="auto">
          <a:xfrm>
            <a:off x="762000" y="1600200"/>
            <a:ext cx="6781800" cy="44958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43A513F2-2FA8-431B-A3CF-5EE68D4599AA}" type="datetime1">
              <a:rPr lang="en-US" smtClean="0"/>
              <a:pPr/>
              <a:t>8/29/2013</a:t>
            </a:fld>
            <a:endParaRPr lang="en-US"/>
          </a:p>
        </p:txBody>
      </p:sp>
      <p:sp>
        <p:nvSpPr>
          <p:cNvPr id="10" name="Rectangular Callout 9"/>
          <p:cNvSpPr/>
          <p:nvPr/>
        </p:nvSpPr>
        <p:spPr>
          <a:xfrm>
            <a:off x="6553200" y="2438400"/>
            <a:ext cx="2590800" cy="3962400"/>
          </a:xfrm>
          <a:prstGeom prst="wedgeRectCallout">
            <a:avLst>
              <a:gd name="adj1" fmla="val -80710"/>
              <a:gd name="adj2" fmla="val 2480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Before the implementation of Medicare Plan D which became effective in 2006, and according to the House Oversight and Government Reform Committee it contributed an 18.7 percent increase in Medicare spending in 2006, the fastest rate of growth since 1981 and double the rise in 2005.</a:t>
            </a:r>
            <a:endParaRPr lang="en-US" sz="16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14</a:t>
            </a:fld>
            <a:endParaRPr lang="en-US"/>
          </a:p>
        </p:txBody>
      </p:sp>
      <p:pic>
        <p:nvPicPr>
          <p:cNvPr id="36866" name="Picture 2"/>
          <p:cNvPicPr>
            <a:picLocks noGrp="1" noChangeAspect="1" noChangeArrowheads="1"/>
          </p:cNvPicPr>
          <p:nvPr>
            <p:ph idx="1"/>
          </p:nvPr>
        </p:nvPicPr>
        <p:blipFill>
          <a:blip r:embed="rId2" cstate="print"/>
          <a:srcRect/>
          <a:stretch>
            <a:fillRect/>
          </a:stretch>
        </p:blipFill>
        <p:spPr bwMode="auto">
          <a:xfrm>
            <a:off x="228600" y="0"/>
            <a:ext cx="8915400" cy="632460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8400936" cy="631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638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
            <a:ext cx="7620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92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587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
            <a:ext cx="7620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449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400" b="1" dirty="0"/>
              <a:t>U.S. Health Spending in </a:t>
            </a:r>
            <a:r>
              <a:rPr lang="en-US" sz="2400" b="1" dirty="0" smtClean="0"/>
              <a:t>2009 </a:t>
            </a:r>
            <a:r>
              <a:rPr lang="en-US" sz="2400" b="1" dirty="0"/>
              <a:t>by type of service and activity</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19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1143001"/>
            <a:ext cx="82677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19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891225-2CFD-4B2A-9CCE-B0FBA3638821}"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Date Placeholder 5"/>
          <p:cNvSpPr>
            <a:spLocks noGrp="1"/>
          </p:cNvSpPr>
          <p:nvPr>
            <p:ph type="dt" sz="half" idx="10"/>
          </p:nvPr>
        </p:nvSpPr>
        <p:spPr/>
        <p:txBody>
          <a:bodyPr/>
          <a:lstStyle/>
          <a:p>
            <a:fld id="{590A8CFB-C6EC-42F3-A938-E73F9ADFF1EC}" type="datetime1">
              <a:rPr lang="en-US" smtClean="0"/>
              <a:pPr/>
              <a:t>8/29/2013</a:t>
            </a:fld>
            <a:endParaRPr lang="en-US"/>
          </a:p>
        </p:txBody>
      </p:sp>
      <p:pic>
        <p:nvPicPr>
          <p:cNvPr id="8" name="Picture 1"/>
          <p:cNvPicPr>
            <a:picLocks noGrp="1" noChangeAspect="1" noChangeArrowheads="1"/>
          </p:cNvPicPr>
          <p:nvPr>
            <p:ph idx="1"/>
          </p:nvPr>
        </p:nvPicPr>
        <p:blipFill>
          <a:blip r:embed="rId2" cstate="print"/>
          <a:srcRect/>
          <a:stretch>
            <a:fillRect/>
          </a:stretch>
        </p:blipFill>
        <p:spPr bwMode="auto">
          <a:xfrm>
            <a:off x="609600" y="144379"/>
            <a:ext cx="7848600" cy="6256421"/>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6324600" y="5486400"/>
            <a:ext cx="2495550" cy="37226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20</a:t>
            </a:fld>
            <a:endParaRPr lang="en-US"/>
          </a:p>
        </p:txBody>
      </p:sp>
      <p:pic>
        <p:nvPicPr>
          <p:cNvPr id="29698" name="Picture 2"/>
          <p:cNvPicPr>
            <a:picLocks noChangeAspect="1" noChangeArrowheads="1"/>
          </p:cNvPicPr>
          <p:nvPr/>
        </p:nvPicPr>
        <p:blipFill>
          <a:blip r:embed="rId2" cstate="print"/>
          <a:srcRect/>
          <a:stretch>
            <a:fillRect/>
          </a:stretch>
        </p:blipFill>
        <p:spPr bwMode="auto">
          <a:xfrm>
            <a:off x="713961" y="552450"/>
            <a:ext cx="7744239" cy="52387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21</a:t>
            </a:fld>
            <a:endParaRPr lang="en-US"/>
          </a:p>
        </p:txBody>
      </p:sp>
      <p:pic>
        <p:nvPicPr>
          <p:cNvPr id="33794" name="Picture 2"/>
          <p:cNvPicPr>
            <a:picLocks noChangeAspect="1" noChangeArrowheads="1"/>
          </p:cNvPicPr>
          <p:nvPr/>
        </p:nvPicPr>
        <p:blipFill>
          <a:blip r:embed="rId2" cstate="print"/>
          <a:srcRect/>
          <a:stretch>
            <a:fillRect/>
          </a:stretch>
        </p:blipFill>
        <p:spPr bwMode="auto">
          <a:xfrm>
            <a:off x="762000" y="571500"/>
            <a:ext cx="7620000" cy="5715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
            <a:ext cx="7620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981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23</a:t>
            </a:fld>
            <a:endParaRPr lang="en-US"/>
          </a:p>
        </p:txBody>
      </p:sp>
      <p:pic>
        <p:nvPicPr>
          <p:cNvPr id="43010" name="Picture 2"/>
          <p:cNvPicPr>
            <a:picLocks noGrp="1" noChangeAspect="1" noChangeArrowheads="1"/>
          </p:cNvPicPr>
          <p:nvPr>
            <p:ph idx="1"/>
          </p:nvPr>
        </p:nvPicPr>
        <p:blipFill>
          <a:blip r:embed="rId2" cstate="print"/>
          <a:srcRect/>
          <a:stretch>
            <a:fillRect/>
          </a:stretch>
        </p:blipFill>
        <p:spPr bwMode="auto">
          <a:xfrm>
            <a:off x="202582" y="333741"/>
            <a:ext cx="8560418" cy="592644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24</a:t>
            </a:fld>
            <a:endParaRPr lang="en-US"/>
          </a:p>
        </p:txBody>
      </p:sp>
      <p:pic>
        <p:nvPicPr>
          <p:cNvPr id="31746" name="Picture 2"/>
          <p:cNvPicPr>
            <a:picLocks noChangeAspect="1" noChangeArrowheads="1"/>
          </p:cNvPicPr>
          <p:nvPr/>
        </p:nvPicPr>
        <p:blipFill>
          <a:blip r:embed="rId2" cstate="print"/>
          <a:srcRect/>
          <a:stretch>
            <a:fillRect/>
          </a:stretch>
        </p:blipFill>
        <p:spPr bwMode="auto">
          <a:xfrm>
            <a:off x="356688" y="1295400"/>
            <a:ext cx="8482512" cy="38576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Facts</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t>Compared with Canada, Germany, and the UK, the US perennially ranks first in the stock of medical technologies, such </a:t>
            </a:r>
            <a:r>
              <a:rPr lang="en-US" dirty="0" smtClean="0"/>
              <a:t>as: </a:t>
            </a:r>
            <a:endParaRPr lang="en-US" dirty="0" smtClean="0"/>
          </a:p>
          <a:p>
            <a:pPr lvl="1"/>
            <a:r>
              <a:rPr lang="en-US" dirty="0" smtClean="0"/>
              <a:t>magnetic resonance imaging, </a:t>
            </a:r>
          </a:p>
          <a:p>
            <a:pPr lvl="1"/>
            <a:r>
              <a:rPr lang="en-US" dirty="0" smtClean="0"/>
              <a:t>radiation therapy, </a:t>
            </a:r>
          </a:p>
          <a:p>
            <a:pPr lvl="1"/>
            <a:r>
              <a:rPr lang="en-US" dirty="0" smtClean="0"/>
              <a:t>organ transplantation, and </a:t>
            </a:r>
          </a:p>
          <a:p>
            <a:pPr lvl="1"/>
            <a:r>
              <a:rPr lang="en-US" dirty="0" smtClean="0"/>
              <a:t>cardiac catheterization.</a:t>
            </a:r>
          </a:p>
          <a:p>
            <a:r>
              <a:rPr lang="en-US" dirty="0" smtClean="0"/>
              <a:t>What about admin costs?		</a:t>
            </a:r>
          </a:p>
          <a:p>
            <a:r>
              <a:rPr lang="en-US" dirty="0" smtClean="0"/>
              <a:t>The US is the only major industrialized nation that does not have a system of universal health-care insurance.</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73891225-2CFD-4B2A-9CCE-B0FBA3638821}" type="slidenum">
              <a:rPr lang="en-US" smtClean="0"/>
              <a:pPr/>
              <a:t>25</a:t>
            </a:fld>
            <a:endParaRPr lang="en-US"/>
          </a:p>
        </p:txBody>
      </p:sp>
      <p:sp>
        <p:nvSpPr>
          <p:cNvPr id="6" name="Date Placeholder 5"/>
          <p:cNvSpPr>
            <a:spLocks noGrp="1"/>
          </p:cNvSpPr>
          <p:nvPr>
            <p:ph type="dt" sz="half" idx="10"/>
          </p:nvPr>
        </p:nvSpPr>
        <p:spPr/>
        <p:txBody>
          <a:bodyPr/>
          <a:lstStyle/>
          <a:p>
            <a:fld id="{FB3D10C6-4C5F-435B-9107-A42648432129}" type="datetime1">
              <a:rPr lang="en-US" smtClean="0"/>
              <a:pPr/>
              <a:t>8/29/2013</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 and Health</a:t>
            </a:r>
            <a:endParaRPr lang="en-US" dirty="0"/>
          </a:p>
        </p:txBody>
      </p:sp>
      <p:sp>
        <p:nvSpPr>
          <p:cNvPr id="3" name="Content Placeholder 2"/>
          <p:cNvSpPr>
            <a:spLocks noGrp="1"/>
          </p:cNvSpPr>
          <p:nvPr>
            <p:ph idx="1"/>
          </p:nvPr>
        </p:nvSpPr>
        <p:spPr/>
        <p:txBody>
          <a:bodyPr>
            <a:normAutofit/>
          </a:bodyPr>
          <a:lstStyle/>
          <a:p>
            <a:pPr>
              <a:buNone/>
            </a:pPr>
            <a:r>
              <a:rPr lang="en-US" dirty="0" smtClean="0"/>
              <a:t>Can economic analysis be applied to the health sector?</a:t>
            </a:r>
          </a:p>
          <a:p>
            <a:r>
              <a:rPr lang="en-US" dirty="0" smtClean="0"/>
              <a:t>There are production factors, just like in other sectors</a:t>
            </a:r>
          </a:p>
          <a:p>
            <a:r>
              <a:rPr lang="en-US" dirty="0" smtClean="0"/>
              <a:t>Prices, either explicit or implicit, exist just as in other sectors</a:t>
            </a:r>
          </a:p>
          <a:p>
            <a:r>
              <a:rPr lang="en-US" dirty="0" smtClean="0"/>
              <a:t>Thus, traditional economic analysis may be applied to the health sector, BUT...</a:t>
            </a:r>
          </a:p>
          <a:p>
            <a:pPr>
              <a:buNone/>
            </a:pPr>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health care demand: </a:t>
            </a:r>
            <a:br>
              <a:rPr lang="en-US" dirty="0" smtClean="0"/>
            </a:br>
            <a:r>
              <a:rPr lang="en-US" sz="4000" dirty="0" smtClean="0"/>
              <a:t>The RAND Health Insurance Experiment</a:t>
            </a:r>
            <a:endParaRPr lang="en-US" sz="4000"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46542" y="1447800"/>
            <a:ext cx="6402058" cy="494756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3891225-2CFD-4B2A-9CCE-B0FBA3638821}"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Date Placeholder 5"/>
          <p:cNvSpPr>
            <a:spLocks noGrp="1"/>
          </p:cNvSpPr>
          <p:nvPr>
            <p:ph type="dt" sz="half" idx="10"/>
          </p:nvPr>
        </p:nvSpPr>
        <p:spPr/>
        <p:txBody>
          <a:bodyPr/>
          <a:lstStyle/>
          <a:p>
            <a:fld id="{8CF168CF-F676-4973-8F76-923F7C044DC9}" type="datetime1">
              <a:rPr lang="en-US" smtClean="0"/>
              <a:pPr/>
              <a:t>8/29/2013</a:t>
            </a:fld>
            <a:endParaRPr lang="en-US"/>
          </a:p>
        </p:txBody>
      </p:sp>
    </p:spTree>
    <p:extLst>
      <p:ext uri="{BB962C8B-B14F-4D97-AF65-F5344CB8AC3E}">
        <p14:creationId xmlns:p14="http://schemas.microsoft.com/office/powerpoint/2010/main" val="852753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 is About …</a:t>
            </a:r>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28</a:t>
            </a:fld>
            <a:endParaRPr lang="en-US"/>
          </a:p>
        </p:txBody>
      </p:sp>
      <p:sp>
        <p:nvSpPr>
          <p:cNvPr id="7" name="Rectangle 5"/>
          <p:cNvSpPr txBox="1">
            <a:spLocks noChangeArrowheads="1"/>
          </p:cNvSpPr>
          <p:nvPr/>
        </p:nvSpPr>
        <p:spPr>
          <a:xfrm>
            <a:off x="533400" y="1828800"/>
            <a:ext cx="8153400" cy="4114800"/>
          </a:xfrm>
          <a:prstGeom prst="rect">
            <a:avLst/>
          </a:prstGeom>
          <a:no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Limited resources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Unlimited “wants”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1" i="1" u="none" strike="noStrike" kern="1200" cap="none" spc="0" normalizeH="0" baseline="0" noProof="0" dirty="0" smtClean="0">
                <a:ln>
                  <a:noFill/>
                </a:ln>
                <a:solidFill>
                  <a:schemeClr val="tx1"/>
                </a:solidFill>
                <a:effectLst/>
                <a:uLnTx/>
                <a:uFillTx/>
                <a:latin typeface="+mn-lt"/>
                <a:ea typeface="+mn-ea"/>
                <a:cs typeface="+mn-cs"/>
              </a:rPr>
              <a:t>Choosing</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between which ‘wants’ we can ‘afford’ given our resource ‘budget’</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left)">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 Cost</a:t>
            </a:r>
            <a:endParaRPr lang="en-US" dirty="0"/>
          </a:p>
        </p:txBody>
      </p:sp>
      <p:sp>
        <p:nvSpPr>
          <p:cNvPr id="3" name="Content Placeholder 2"/>
          <p:cNvSpPr>
            <a:spLocks noGrp="1"/>
          </p:cNvSpPr>
          <p:nvPr>
            <p:ph idx="1"/>
          </p:nvPr>
        </p:nvSpPr>
        <p:spPr/>
        <p:txBody>
          <a:bodyPr/>
          <a:lstStyle/>
          <a:p>
            <a:pPr>
              <a:buNone/>
            </a:pPr>
            <a:r>
              <a:rPr lang="en-GB" dirty="0" smtClean="0"/>
              <a:t>“The value of forgone benefit which could be obtained from a resource in its next-best alternative use.”</a:t>
            </a:r>
          </a:p>
          <a:p>
            <a:pPr lvl="1"/>
            <a:r>
              <a:rPr lang="en-GB" dirty="0" smtClean="0"/>
              <a:t>Instead of going to College, you could be working as ??? and make $40,000 a year. </a:t>
            </a:r>
          </a:p>
          <a:p>
            <a:pPr lvl="1"/>
            <a:r>
              <a:rPr lang="en-GB" dirty="0" smtClean="0"/>
              <a:t>What is your opportunity cost of going to college?</a:t>
            </a:r>
          </a:p>
          <a:p>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891225-2CFD-4B2A-9CCE-B0FBA3638821}"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dirty="0"/>
          </a:p>
        </p:txBody>
      </p:sp>
      <p:sp>
        <p:nvSpPr>
          <p:cNvPr id="7" name="Date Placeholder 6"/>
          <p:cNvSpPr>
            <a:spLocks noGrp="1"/>
          </p:cNvSpPr>
          <p:nvPr>
            <p:ph type="dt" sz="half" idx="10"/>
          </p:nvPr>
        </p:nvSpPr>
        <p:spPr/>
        <p:txBody>
          <a:bodyPr/>
          <a:lstStyle/>
          <a:p>
            <a:fld id="{D16EC9F1-48F6-43EA-A5A1-6F9EE36FD87D}" type="datetime1">
              <a:rPr lang="en-US" smtClean="0"/>
              <a:pPr/>
              <a:t>8/29/2013</a:t>
            </a:fld>
            <a:endParaRPr lang="en-US"/>
          </a:p>
        </p:txBody>
      </p:sp>
      <p:pic>
        <p:nvPicPr>
          <p:cNvPr id="22530" name="Picture 2"/>
          <p:cNvPicPr>
            <a:picLocks noGrp="1" noChangeAspect="1" noChangeArrowheads="1"/>
          </p:cNvPicPr>
          <p:nvPr>
            <p:ph idx="1"/>
          </p:nvPr>
        </p:nvPicPr>
        <p:blipFill>
          <a:blip r:embed="rId3" cstate="print"/>
          <a:srcRect/>
          <a:stretch>
            <a:fillRect/>
          </a:stretch>
        </p:blipFill>
        <p:spPr bwMode="auto">
          <a:xfrm>
            <a:off x="762000" y="381000"/>
            <a:ext cx="8077200" cy="6041232"/>
          </a:xfrm>
          <a:prstGeom prst="rect">
            <a:avLst/>
          </a:prstGeom>
          <a:noFill/>
          <a:ln w="9525">
            <a:noFill/>
            <a:miter lim="800000"/>
            <a:headEnd/>
            <a:tailEnd/>
          </a:ln>
        </p:spPr>
      </p:pic>
      <p:pic>
        <p:nvPicPr>
          <p:cNvPr id="22531" name="Picture 3"/>
          <p:cNvPicPr>
            <a:picLocks noChangeAspect="1" noChangeArrowheads="1"/>
          </p:cNvPicPr>
          <p:nvPr/>
        </p:nvPicPr>
        <p:blipFill>
          <a:blip r:embed="rId4" cstate="print"/>
          <a:srcRect/>
          <a:stretch>
            <a:fillRect/>
          </a:stretch>
        </p:blipFill>
        <p:spPr bwMode="auto">
          <a:xfrm>
            <a:off x="1524000" y="762000"/>
            <a:ext cx="1836629" cy="1752600"/>
          </a:xfrm>
          <a:prstGeom prst="rect">
            <a:avLst/>
          </a:prstGeom>
          <a:noFill/>
          <a:ln w="9525">
            <a:noFill/>
            <a:miter lim="800000"/>
            <a:headEnd/>
            <a:tailEnd/>
          </a:ln>
        </p:spPr>
      </p:pic>
      <p:pic>
        <p:nvPicPr>
          <p:cNvPr id="12" name="Picture 2"/>
          <p:cNvPicPr>
            <a:picLocks noChangeAspect="1" noChangeArrowheads="1"/>
          </p:cNvPicPr>
          <p:nvPr/>
        </p:nvPicPr>
        <p:blipFill>
          <a:blip r:embed="rId5" cstate="print"/>
          <a:srcRect/>
          <a:stretch>
            <a:fillRect/>
          </a:stretch>
        </p:blipFill>
        <p:spPr bwMode="auto">
          <a:xfrm>
            <a:off x="6324600" y="5410200"/>
            <a:ext cx="2495550" cy="37226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Opportunity Cost</a:t>
            </a:r>
            <a:endParaRPr lang="en-US" dirty="0"/>
          </a:p>
        </p:txBody>
      </p:sp>
      <p:sp>
        <p:nvSpPr>
          <p:cNvPr id="3" name="Content Placeholder 2"/>
          <p:cNvSpPr>
            <a:spLocks noGrp="1"/>
          </p:cNvSpPr>
          <p:nvPr>
            <p:ph idx="1"/>
          </p:nvPr>
        </p:nvSpPr>
        <p:spPr/>
        <p:txBody>
          <a:bodyPr/>
          <a:lstStyle/>
          <a:p>
            <a:pPr>
              <a:lnSpc>
                <a:spcPct val="90000"/>
              </a:lnSpc>
            </a:pPr>
            <a:r>
              <a:rPr lang="en-GB" dirty="0" smtClean="0"/>
              <a:t>Deciding to </a:t>
            </a:r>
            <a:r>
              <a:rPr lang="en-GB" b="1" i="1" dirty="0" smtClean="0"/>
              <a:t>do</a:t>
            </a:r>
            <a:r>
              <a:rPr lang="en-GB" dirty="0" smtClean="0"/>
              <a:t> A implies deciding </a:t>
            </a:r>
            <a:r>
              <a:rPr lang="en-GB" b="1" i="1" dirty="0" smtClean="0"/>
              <a:t>not</a:t>
            </a:r>
            <a:r>
              <a:rPr lang="en-GB" dirty="0" smtClean="0"/>
              <a:t> to do B (i.e. value of benefits from A&gt;B).</a:t>
            </a:r>
          </a:p>
          <a:p>
            <a:pPr>
              <a:lnSpc>
                <a:spcPct val="90000"/>
              </a:lnSpc>
            </a:pPr>
            <a:endParaRPr lang="en-GB" dirty="0" smtClean="0"/>
          </a:p>
          <a:p>
            <a:pPr>
              <a:lnSpc>
                <a:spcPct val="90000"/>
              </a:lnSpc>
            </a:pPr>
            <a:r>
              <a:rPr lang="en-GB" dirty="0" smtClean="0"/>
              <a:t>Cost can be incurred without financial </a:t>
            </a:r>
            <a:r>
              <a:rPr lang="en-GB" smtClean="0"/>
              <a:t>expenditure.</a:t>
            </a:r>
          </a:p>
          <a:p>
            <a:pPr>
              <a:lnSpc>
                <a:spcPct val="90000"/>
              </a:lnSpc>
            </a:pPr>
            <a:endParaRPr lang="en-GB" dirty="0" smtClean="0"/>
          </a:p>
          <a:p>
            <a:pPr>
              <a:lnSpc>
                <a:spcPct val="90000"/>
              </a:lnSpc>
            </a:pPr>
            <a:r>
              <a:rPr lang="en-GB" dirty="0" smtClean="0"/>
              <a:t>Value not necessarily determined by “the market”.</a:t>
            </a:r>
          </a:p>
          <a:p>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Economists view of the world...</a:t>
            </a:r>
            <a:endParaRPr lang="en-US" dirty="0"/>
          </a:p>
        </p:txBody>
      </p:sp>
      <p:sp>
        <p:nvSpPr>
          <p:cNvPr id="3" name="Content Placeholder 2"/>
          <p:cNvSpPr>
            <a:spLocks noGrp="1"/>
          </p:cNvSpPr>
          <p:nvPr>
            <p:ph idx="1"/>
          </p:nvPr>
        </p:nvSpPr>
        <p:spPr/>
        <p:txBody>
          <a:bodyPr/>
          <a:lstStyle/>
          <a:p>
            <a:pPr>
              <a:spcAft>
                <a:spcPct val="20000"/>
              </a:spcAft>
            </a:pPr>
            <a:r>
              <a:rPr lang="en-GB" dirty="0" smtClean="0"/>
              <a:t>Pessimist:   bottle ½ empty</a:t>
            </a:r>
          </a:p>
          <a:p>
            <a:pPr>
              <a:spcAft>
                <a:spcPct val="20000"/>
              </a:spcAft>
            </a:pPr>
            <a:r>
              <a:rPr lang="en-GB" dirty="0" smtClean="0"/>
              <a:t>Optimist:    bottle ½ full</a:t>
            </a:r>
          </a:p>
          <a:p>
            <a:r>
              <a:rPr lang="en-GB" dirty="0" smtClean="0"/>
              <a:t>Economist: bottle ½ wasted</a:t>
            </a:r>
          </a:p>
          <a:p>
            <a:endParaRPr lang="en-GB" dirty="0" smtClean="0"/>
          </a:p>
          <a:p>
            <a:pPr algn="ctr">
              <a:buFont typeface="Monotype Sorts" charset="2"/>
              <a:buNone/>
            </a:pPr>
            <a:r>
              <a:rPr lang="en-GB" sz="3600" b="1" dirty="0" smtClean="0"/>
              <a:t>inefficient!</a:t>
            </a:r>
          </a:p>
          <a:p>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31</a:t>
            </a:fld>
            <a:endParaRPr lang="en-US"/>
          </a:p>
        </p:txBody>
      </p:sp>
      <p:grpSp>
        <p:nvGrpSpPr>
          <p:cNvPr id="18" name="Group 19"/>
          <p:cNvGrpSpPr>
            <a:grpSpLocks/>
          </p:cNvGrpSpPr>
          <p:nvPr/>
        </p:nvGrpSpPr>
        <p:grpSpPr bwMode="auto">
          <a:xfrm>
            <a:off x="6254750" y="1454150"/>
            <a:ext cx="1147763" cy="3119437"/>
            <a:chOff x="463" y="486"/>
            <a:chExt cx="852" cy="3374"/>
          </a:xfrm>
        </p:grpSpPr>
        <p:sp>
          <p:nvSpPr>
            <p:cNvPr id="19" name="Freeform 20"/>
            <p:cNvSpPr>
              <a:spLocks/>
            </p:cNvSpPr>
            <p:nvPr/>
          </p:nvSpPr>
          <p:spPr bwMode="auto">
            <a:xfrm>
              <a:off x="519" y="486"/>
              <a:ext cx="796" cy="3274"/>
            </a:xfrm>
            <a:custGeom>
              <a:avLst/>
              <a:gdLst/>
              <a:ahLst/>
              <a:cxnLst>
                <a:cxn ang="0">
                  <a:pos x="258" y="764"/>
                </a:cxn>
                <a:cxn ang="0">
                  <a:pos x="266" y="542"/>
                </a:cxn>
                <a:cxn ang="0">
                  <a:pos x="276" y="255"/>
                </a:cxn>
                <a:cxn ang="0">
                  <a:pos x="228" y="51"/>
                </a:cxn>
                <a:cxn ang="0">
                  <a:pos x="294" y="15"/>
                </a:cxn>
                <a:cxn ang="0">
                  <a:pos x="380" y="0"/>
                </a:cxn>
                <a:cxn ang="0">
                  <a:pos x="469" y="10"/>
                </a:cxn>
                <a:cxn ang="0">
                  <a:pos x="539" y="43"/>
                </a:cxn>
                <a:cxn ang="0">
                  <a:pos x="497" y="253"/>
                </a:cxn>
                <a:cxn ang="0">
                  <a:pos x="508" y="451"/>
                </a:cxn>
                <a:cxn ang="0">
                  <a:pos x="516" y="606"/>
                </a:cxn>
                <a:cxn ang="0">
                  <a:pos x="568" y="1302"/>
                </a:cxn>
                <a:cxn ang="0">
                  <a:pos x="615" y="1362"/>
                </a:cxn>
                <a:cxn ang="0">
                  <a:pos x="677" y="1426"/>
                </a:cxn>
                <a:cxn ang="0">
                  <a:pos x="730" y="1494"/>
                </a:cxn>
                <a:cxn ang="0">
                  <a:pos x="750" y="1563"/>
                </a:cxn>
                <a:cxn ang="0">
                  <a:pos x="760" y="1674"/>
                </a:cxn>
                <a:cxn ang="0">
                  <a:pos x="769" y="1769"/>
                </a:cxn>
                <a:cxn ang="0">
                  <a:pos x="769" y="1815"/>
                </a:cxn>
                <a:cxn ang="0">
                  <a:pos x="772" y="1852"/>
                </a:cxn>
                <a:cxn ang="0">
                  <a:pos x="776" y="1879"/>
                </a:cxn>
                <a:cxn ang="0">
                  <a:pos x="776" y="1961"/>
                </a:cxn>
                <a:cxn ang="0">
                  <a:pos x="781" y="2105"/>
                </a:cxn>
                <a:cxn ang="0">
                  <a:pos x="783" y="2255"/>
                </a:cxn>
                <a:cxn ang="0">
                  <a:pos x="786" y="2408"/>
                </a:cxn>
                <a:cxn ang="0">
                  <a:pos x="790" y="2614"/>
                </a:cxn>
                <a:cxn ang="0">
                  <a:pos x="791" y="2853"/>
                </a:cxn>
                <a:cxn ang="0">
                  <a:pos x="794" y="3038"/>
                </a:cxn>
                <a:cxn ang="0">
                  <a:pos x="795" y="3143"/>
                </a:cxn>
                <a:cxn ang="0">
                  <a:pos x="762" y="3178"/>
                </a:cxn>
                <a:cxn ang="0">
                  <a:pos x="678" y="3212"/>
                </a:cxn>
                <a:cxn ang="0">
                  <a:pos x="577" y="3240"/>
                </a:cxn>
                <a:cxn ang="0">
                  <a:pos x="468" y="3262"/>
                </a:cxn>
                <a:cxn ang="0">
                  <a:pos x="357" y="3273"/>
                </a:cxn>
                <a:cxn ang="0">
                  <a:pos x="247" y="3272"/>
                </a:cxn>
                <a:cxn ang="0">
                  <a:pos x="147" y="3264"/>
                </a:cxn>
                <a:cxn ang="0">
                  <a:pos x="60" y="3244"/>
                </a:cxn>
                <a:cxn ang="0">
                  <a:pos x="23" y="3221"/>
                </a:cxn>
                <a:cxn ang="0">
                  <a:pos x="22" y="3162"/>
                </a:cxn>
                <a:cxn ang="0">
                  <a:pos x="22" y="3053"/>
                </a:cxn>
                <a:cxn ang="0">
                  <a:pos x="18" y="2907"/>
                </a:cxn>
                <a:cxn ang="0">
                  <a:pos x="15" y="2735"/>
                </a:cxn>
                <a:cxn ang="0">
                  <a:pos x="12" y="2548"/>
                </a:cxn>
                <a:cxn ang="0">
                  <a:pos x="9" y="2354"/>
                </a:cxn>
                <a:cxn ang="0">
                  <a:pos x="5" y="2174"/>
                </a:cxn>
                <a:cxn ang="0">
                  <a:pos x="3" y="2058"/>
                </a:cxn>
                <a:cxn ang="0">
                  <a:pos x="1" y="1991"/>
                </a:cxn>
                <a:cxn ang="0">
                  <a:pos x="4" y="1947"/>
                </a:cxn>
                <a:cxn ang="0">
                  <a:pos x="2" y="1913"/>
                </a:cxn>
                <a:cxn ang="0">
                  <a:pos x="1" y="1868"/>
                </a:cxn>
                <a:cxn ang="0">
                  <a:pos x="0" y="1826"/>
                </a:cxn>
                <a:cxn ang="0">
                  <a:pos x="1" y="1734"/>
                </a:cxn>
                <a:cxn ang="0">
                  <a:pos x="43" y="1558"/>
                </a:cxn>
                <a:cxn ang="0">
                  <a:pos x="129" y="1408"/>
                </a:cxn>
                <a:cxn ang="0">
                  <a:pos x="212" y="1304"/>
                </a:cxn>
              </a:cxnLst>
              <a:rect l="0" t="0" r="r" b="b"/>
              <a:pathLst>
                <a:path w="796" h="3274">
                  <a:moveTo>
                    <a:pt x="239" y="1268"/>
                  </a:moveTo>
                  <a:lnTo>
                    <a:pt x="258" y="764"/>
                  </a:lnTo>
                  <a:lnTo>
                    <a:pt x="265" y="583"/>
                  </a:lnTo>
                  <a:lnTo>
                    <a:pt x="266" y="542"/>
                  </a:lnTo>
                  <a:lnTo>
                    <a:pt x="266" y="494"/>
                  </a:lnTo>
                  <a:lnTo>
                    <a:pt x="276" y="255"/>
                  </a:lnTo>
                  <a:lnTo>
                    <a:pt x="299" y="203"/>
                  </a:lnTo>
                  <a:lnTo>
                    <a:pt x="228" y="51"/>
                  </a:lnTo>
                  <a:lnTo>
                    <a:pt x="256" y="29"/>
                  </a:lnTo>
                  <a:lnTo>
                    <a:pt x="294" y="15"/>
                  </a:lnTo>
                  <a:lnTo>
                    <a:pt x="333" y="5"/>
                  </a:lnTo>
                  <a:lnTo>
                    <a:pt x="380" y="0"/>
                  </a:lnTo>
                  <a:lnTo>
                    <a:pt x="422" y="4"/>
                  </a:lnTo>
                  <a:lnTo>
                    <a:pt x="469" y="10"/>
                  </a:lnTo>
                  <a:lnTo>
                    <a:pt x="504" y="24"/>
                  </a:lnTo>
                  <a:lnTo>
                    <a:pt x="539" y="43"/>
                  </a:lnTo>
                  <a:lnTo>
                    <a:pt x="486" y="197"/>
                  </a:lnTo>
                  <a:lnTo>
                    <a:pt x="497" y="253"/>
                  </a:lnTo>
                  <a:lnTo>
                    <a:pt x="507" y="394"/>
                  </a:lnTo>
                  <a:lnTo>
                    <a:pt x="508" y="451"/>
                  </a:lnTo>
                  <a:lnTo>
                    <a:pt x="513" y="496"/>
                  </a:lnTo>
                  <a:lnTo>
                    <a:pt x="516" y="606"/>
                  </a:lnTo>
                  <a:lnTo>
                    <a:pt x="556" y="1277"/>
                  </a:lnTo>
                  <a:lnTo>
                    <a:pt x="568" y="1302"/>
                  </a:lnTo>
                  <a:lnTo>
                    <a:pt x="588" y="1330"/>
                  </a:lnTo>
                  <a:lnTo>
                    <a:pt x="615" y="1362"/>
                  </a:lnTo>
                  <a:lnTo>
                    <a:pt x="646" y="1393"/>
                  </a:lnTo>
                  <a:lnTo>
                    <a:pt x="677" y="1426"/>
                  </a:lnTo>
                  <a:lnTo>
                    <a:pt x="707" y="1460"/>
                  </a:lnTo>
                  <a:lnTo>
                    <a:pt x="730" y="1494"/>
                  </a:lnTo>
                  <a:lnTo>
                    <a:pt x="744" y="1531"/>
                  </a:lnTo>
                  <a:lnTo>
                    <a:pt x="750" y="1563"/>
                  </a:lnTo>
                  <a:lnTo>
                    <a:pt x="758" y="1609"/>
                  </a:lnTo>
                  <a:lnTo>
                    <a:pt x="760" y="1674"/>
                  </a:lnTo>
                  <a:lnTo>
                    <a:pt x="767" y="1750"/>
                  </a:lnTo>
                  <a:lnTo>
                    <a:pt x="769" y="1769"/>
                  </a:lnTo>
                  <a:lnTo>
                    <a:pt x="769" y="1791"/>
                  </a:lnTo>
                  <a:lnTo>
                    <a:pt x="769" y="1815"/>
                  </a:lnTo>
                  <a:lnTo>
                    <a:pt x="770" y="1837"/>
                  </a:lnTo>
                  <a:lnTo>
                    <a:pt x="772" y="1852"/>
                  </a:lnTo>
                  <a:lnTo>
                    <a:pt x="773" y="1864"/>
                  </a:lnTo>
                  <a:lnTo>
                    <a:pt x="776" y="1879"/>
                  </a:lnTo>
                  <a:lnTo>
                    <a:pt x="776" y="1894"/>
                  </a:lnTo>
                  <a:lnTo>
                    <a:pt x="776" y="1961"/>
                  </a:lnTo>
                  <a:lnTo>
                    <a:pt x="777" y="2032"/>
                  </a:lnTo>
                  <a:lnTo>
                    <a:pt x="781" y="2105"/>
                  </a:lnTo>
                  <a:lnTo>
                    <a:pt x="782" y="2180"/>
                  </a:lnTo>
                  <a:lnTo>
                    <a:pt x="783" y="2255"/>
                  </a:lnTo>
                  <a:lnTo>
                    <a:pt x="786" y="2333"/>
                  </a:lnTo>
                  <a:lnTo>
                    <a:pt x="786" y="2408"/>
                  </a:lnTo>
                  <a:lnTo>
                    <a:pt x="789" y="2483"/>
                  </a:lnTo>
                  <a:lnTo>
                    <a:pt x="790" y="2614"/>
                  </a:lnTo>
                  <a:lnTo>
                    <a:pt x="792" y="2741"/>
                  </a:lnTo>
                  <a:lnTo>
                    <a:pt x="791" y="2853"/>
                  </a:lnTo>
                  <a:lnTo>
                    <a:pt x="793" y="2954"/>
                  </a:lnTo>
                  <a:lnTo>
                    <a:pt x="794" y="3038"/>
                  </a:lnTo>
                  <a:lnTo>
                    <a:pt x="794" y="3102"/>
                  </a:lnTo>
                  <a:lnTo>
                    <a:pt x="795" y="3143"/>
                  </a:lnTo>
                  <a:lnTo>
                    <a:pt x="795" y="3158"/>
                  </a:lnTo>
                  <a:lnTo>
                    <a:pt x="762" y="3178"/>
                  </a:lnTo>
                  <a:lnTo>
                    <a:pt x="720" y="3195"/>
                  </a:lnTo>
                  <a:lnTo>
                    <a:pt x="678" y="3212"/>
                  </a:lnTo>
                  <a:lnTo>
                    <a:pt x="629" y="3226"/>
                  </a:lnTo>
                  <a:lnTo>
                    <a:pt x="577" y="3240"/>
                  </a:lnTo>
                  <a:lnTo>
                    <a:pt x="525" y="3253"/>
                  </a:lnTo>
                  <a:lnTo>
                    <a:pt x="468" y="3262"/>
                  </a:lnTo>
                  <a:lnTo>
                    <a:pt x="414" y="3267"/>
                  </a:lnTo>
                  <a:lnTo>
                    <a:pt x="357" y="3273"/>
                  </a:lnTo>
                  <a:lnTo>
                    <a:pt x="301" y="3273"/>
                  </a:lnTo>
                  <a:lnTo>
                    <a:pt x="247" y="3272"/>
                  </a:lnTo>
                  <a:lnTo>
                    <a:pt x="197" y="3271"/>
                  </a:lnTo>
                  <a:lnTo>
                    <a:pt x="147" y="3264"/>
                  </a:lnTo>
                  <a:lnTo>
                    <a:pt x="101" y="3257"/>
                  </a:lnTo>
                  <a:lnTo>
                    <a:pt x="60" y="3244"/>
                  </a:lnTo>
                  <a:lnTo>
                    <a:pt x="24" y="3229"/>
                  </a:lnTo>
                  <a:lnTo>
                    <a:pt x="23" y="3221"/>
                  </a:lnTo>
                  <a:lnTo>
                    <a:pt x="22" y="3198"/>
                  </a:lnTo>
                  <a:lnTo>
                    <a:pt x="22" y="3162"/>
                  </a:lnTo>
                  <a:lnTo>
                    <a:pt x="23" y="3113"/>
                  </a:lnTo>
                  <a:lnTo>
                    <a:pt x="22" y="3053"/>
                  </a:lnTo>
                  <a:lnTo>
                    <a:pt x="20" y="2986"/>
                  </a:lnTo>
                  <a:lnTo>
                    <a:pt x="18" y="2907"/>
                  </a:lnTo>
                  <a:lnTo>
                    <a:pt x="18" y="2825"/>
                  </a:lnTo>
                  <a:lnTo>
                    <a:pt x="15" y="2735"/>
                  </a:lnTo>
                  <a:lnTo>
                    <a:pt x="14" y="2642"/>
                  </a:lnTo>
                  <a:lnTo>
                    <a:pt x="12" y="2548"/>
                  </a:lnTo>
                  <a:lnTo>
                    <a:pt x="13" y="2451"/>
                  </a:lnTo>
                  <a:lnTo>
                    <a:pt x="9" y="2354"/>
                  </a:lnTo>
                  <a:lnTo>
                    <a:pt x="7" y="2263"/>
                  </a:lnTo>
                  <a:lnTo>
                    <a:pt x="5" y="2174"/>
                  </a:lnTo>
                  <a:lnTo>
                    <a:pt x="4" y="2092"/>
                  </a:lnTo>
                  <a:lnTo>
                    <a:pt x="3" y="2058"/>
                  </a:lnTo>
                  <a:lnTo>
                    <a:pt x="1" y="2025"/>
                  </a:lnTo>
                  <a:lnTo>
                    <a:pt x="1" y="1991"/>
                  </a:lnTo>
                  <a:lnTo>
                    <a:pt x="3" y="1961"/>
                  </a:lnTo>
                  <a:lnTo>
                    <a:pt x="4" y="1947"/>
                  </a:lnTo>
                  <a:lnTo>
                    <a:pt x="2" y="1927"/>
                  </a:lnTo>
                  <a:lnTo>
                    <a:pt x="2" y="1913"/>
                  </a:lnTo>
                  <a:lnTo>
                    <a:pt x="0" y="1897"/>
                  </a:lnTo>
                  <a:lnTo>
                    <a:pt x="1" y="1868"/>
                  </a:lnTo>
                  <a:lnTo>
                    <a:pt x="0" y="1846"/>
                  </a:lnTo>
                  <a:lnTo>
                    <a:pt x="0" y="1826"/>
                  </a:lnTo>
                  <a:lnTo>
                    <a:pt x="0" y="1815"/>
                  </a:lnTo>
                  <a:lnTo>
                    <a:pt x="1" y="1734"/>
                  </a:lnTo>
                  <a:lnTo>
                    <a:pt x="17" y="1645"/>
                  </a:lnTo>
                  <a:lnTo>
                    <a:pt x="43" y="1558"/>
                  </a:lnTo>
                  <a:lnTo>
                    <a:pt x="85" y="1473"/>
                  </a:lnTo>
                  <a:lnTo>
                    <a:pt x="129" y="1408"/>
                  </a:lnTo>
                  <a:lnTo>
                    <a:pt x="173" y="1352"/>
                  </a:lnTo>
                  <a:lnTo>
                    <a:pt x="212" y="1304"/>
                  </a:lnTo>
                  <a:lnTo>
                    <a:pt x="239" y="1268"/>
                  </a:lnTo>
                </a:path>
              </a:pathLst>
            </a:custGeom>
            <a:solidFill>
              <a:srgbClr val="000000"/>
            </a:solidFill>
            <a:ln w="0" cap="rnd" cmpd="sng">
              <a:noFill/>
              <a:round/>
              <a:headEnd/>
              <a:tailEnd/>
            </a:ln>
            <a:effectLst/>
          </p:spPr>
          <p:txBody>
            <a:bodyPr/>
            <a:lstStyle/>
            <a:p>
              <a:endParaRPr lang="en-US"/>
            </a:p>
          </p:txBody>
        </p:sp>
        <p:grpSp>
          <p:nvGrpSpPr>
            <p:cNvPr id="20" name="Group 21"/>
            <p:cNvGrpSpPr>
              <a:grpSpLocks/>
            </p:cNvGrpSpPr>
            <p:nvPr/>
          </p:nvGrpSpPr>
          <p:grpSpPr bwMode="auto">
            <a:xfrm>
              <a:off x="1021" y="3511"/>
              <a:ext cx="286" cy="241"/>
              <a:chOff x="1021" y="3511"/>
              <a:chExt cx="286" cy="241"/>
            </a:xfrm>
          </p:grpSpPr>
          <p:sp>
            <p:nvSpPr>
              <p:cNvPr id="23" name="Arc 22"/>
              <p:cNvSpPr>
                <a:spLocks/>
              </p:cNvSpPr>
              <p:nvPr/>
            </p:nvSpPr>
            <p:spPr bwMode="auto">
              <a:xfrm>
                <a:off x="1021" y="3655"/>
                <a:ext cx="285" cy="96"/>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0" cap="rnd">
                <a:noFill/>
                <a:round/>
                <a:headEnd type="none" w="sm" len="sm"/>
                <a:tailEnd type="none" w="sm" len="sm"/>
              </a:ln>
              <a:effectLst/>
            </p:spPr>
            <p:txBody>
              <a:bodyPr wrap="none" anchor="ctr"/>
              <a:lstStyle/>
              <a:p>
                <a:endParaRPr lang="en-US"/>
              </a:p>
            </p:txBody>
          </p:sp>
          <p:sp>
            <p:nvSpPr>
              <p:cNvPr id="24" name="Freeform 23"/>
              <p:cNvSpPr>
                <a:spLocks/>
              </p:cNvSpPr>
              <p:nvPr/>
            </p:nvSpPr>
            <p:spPr bwMode="auto">
              <a:xfrm>
                <a:off x="1021" y="3511"/>
                <a:ext cx="286" cy="241"/>
              </a:xfrm>
              <a:custGeom>
                <a:avLst/>
                <a:gdLst/>
                <a:ahLst/>
                <a:cxnLst>
                  <a:cxn ang="0">
                    <a:pos x="285" y="144"/>
                  </a:cxn>
                  <a:cxn ang="0">
                    <a:pos x="285" y="0"/>
                  </a:cxn>
                  <a:cxn ang="0">
                    <a:pos x="0" y="240"/>
                  </a:cxn>
                </a:cxnLst>
                <a:rect l="0" t="0" r="r" b="b"/>
                <a:pathLst>
                  <a:path w="286" h="241">
                    <a:moveTo>
                      <a:pt x="285" y="144"/>
                    </a:moveTo>
                    <a:lnTo>
                      <a:pt x="285" y="0"/>
                    </a:lnTo>
                    <a:lnTo>
                      <a:pt x="0" y="240"/>
                    </a:lnTo>
                  </a:path>
                </a:pathLst>
              </a:custGeom>
              <a:solidFill>
                <a:schemeClr val="tx1"/>
              </a:solidFill>
              <a:ln w="0" cap="rnd" cmpd="sng">
                <a:noFill/>
                <a:prstDash val="solid"/>
                <a:round/>
                <a:headEnd type="none" w="sm" len="sm"/>
                <a:tailEnd type="none" w="sm" len="sm"/>
              </a:ln>
              <a:effectLst/>
            </p:spPr>
            <p:txBody>
              <a:bodyPr/>
              <a:lstStyle/>
              <a:p>
                <a:endParaRPr lang="en-US"/>
              </a:p>
            </p:txBody>
          </p:sp>
          <p:sp>
            <p:nvSpPr>
              <p:cNvPr id="25" name="Freeform 24"/>
              <p:cNvSpPr>
                <a:spLocks/>
              </p:cNvSpPr>
              <p:nvPr/>
            </p:nvSpPr>
            <p:spPr bwMode="auto">
              <a:xfrm>
                <a:off x="1049" y="3655"/>
                <a:ext cx="258" cy="81"/>
              </a:xfrm>
              <a:custGeom>
                <a:avLst/>
                <a:gdLst/>
                <a:ahLst/>
                <a:cxnLst>
                  <a:cxn ang="0">
                    <a:pos x="257" y="0"/>
                  </a:cxn>
                  <a:cxn ang="0">
                    <a:pos x="241" y="12"/>
                  </a:cxn>
                  <a:cxn ang="0">
                    <a:pos x="233" y="24"/>
                  </a:cxn>
                  <a:cxn ang="0">
                    <a:pos x="221" y="32"/>
                  </a:cxn>
                  <a:cxn ang="0">
                    <a:pos x="209" y="36"/>
                  </a:cxn>
                  <a:cxn ang="0">
                    <a:pos x="201" y="48"/>
                  </a:cxn>
                  <a:cxn ang="0">
                    <a:pos x="189" y="52"/>
                  </a:cxn>
                  <a:cxn ang="0">
                    <a:pos x="177" y="56"/>
                  </a:cxn>
                  <a:cxn ang="0">
                    <a:pos x="166" y="56"/>
                  </a:cxn>
                  <a:cxn ang="0">
                    <a:pos x="154" y="56"/>
                  </a:cxn>
                  <a:cxn ang="0">
                    <a:pos x="142" y="64"/>
                  </a:cxn>
                  <a:cxn ang="0">
                    <a:pos x="130" y="68"/>
                  </a:cxn>
                  <a:cxn ang="0">
                    <a:pos x="118" y="68"/>
                  </a:cxn>
                  <a:cxn ang="0">
                    <a:pos x="106" y="68"/>
                  </a:cxn>
                  <a:cxn ang="0">
                    <a:pos x="94" y="72"/>
                  </a:cxn>
                  <a:cxn ang="0">
                    <a:pos x="83" y="76"/>
                  </a:cxn>
                  <a:cxn ang="0">
                    <a:pos x="71" y="76"/>
                  </a:cxn>
                  <a:cxn ang="0">
                    <a:pos x="59" y="76"/>
                  </a:cxn>
                  <a:cxn ang="0">
                    <a:pos x="47" y="76"/>
                  </a:cxn>
                  <a:cxn ang="0">
                    <a:pos x="35" y="76"/>
                  </a:cxn>
                  <a:cxn ang="0">
                    <a:pos x="23" y="76"/>
                  </a:cxn>
                  <a:cxn ang="0">
                    <a:pos x="11" y="80"/>
                  </a:cxn>
                  <a:cxn ang="0">
                    <a:pos x="0" y="80"/>
                  </a:cxn>
                  <a:cxn ang="0">
                    <a:pos x="11" y="76"/>
                  </a:cxn>
                  <a:cxn ang="0">
                    <a:pos x="23" y="68"/>
                  </a:cxn>
                  <a:cxn ang="0">
                    <a:pos x="35" y="60"/>
                  </a:cxn>
                  <a:cxn ang="0">
                    <a:pos x="47" y="52"/>
                  </a:cxn>
                  <a:cxn ang="0">
                    <a:pos x="59" y="52"/>
                  </a:cxn>
                  <a:cxn ang="0">
                    <a:pos x="71" y="44"/>
                  </a:cxn>
                  <a:cxn ang="0">
                    <a:pos x="83" y="40"/>
                  </a:cxn>
                  <a:cxn ang="0">
                    <a:pos x="94" y="40"/>
                  </a:cxn>
                  <a:cxn ang="0">
                    <a:pos x="106" y="36"/>
                  </a:cxn>
                  <a:cxn ang="0">
                    <a:pos x="118" y="32"/>
                  </a:cxn>
                  <a:cxn ang="0">
                    <a:pos x="130" y="28"/>
                  </a:cxn>
                  <a:cxn ang="0">
                    <a:pos x="142" y="24"/>
                  </a:cxn>
                  <a:cxn ang="0">
                    <a:pos x="154" y="24"/>
                  </a:cxn>
                  <a:cxn ang="0">
                    <a:pos x="166" y="20"/>
                  </a:cxn>
                  <a:cxn ang="0">
                    <a:pos x="181" y="12"/>
                  </a:cxn>
                  <a:cxn ang="0">
                    <a:pos x="193" y="4"/>
                  </a:cxn>
                  <a:cxn ang="0">
                    <a:pos x="205" y="0"/>
                  </a:cxn>
                  <a:cxn ang="0">
                    <a:pos x="217" y="0"/>
                  </a:cxn>
                  <a:cxn ang="0">
                    <a:pos x="229" y="0"/>
                  </a:cxn>
                  <a:cxn ang="0">
                    <a:pos x="241" y="0"/>
                  </a:cxn>
                  <a:cxn ang="0">
                    <a:pos x="257" y="0"/>
                  </a:cxn>
                </a:cxnLst>
                <a:rect l="0" t="0" r="r" b="b"/>
                <a:pathLst>
                  <a:path w="258" h="81">
                    <a:moveTo>
                      <a:pt x="257" y="0"/>
                    </a:moveTo>
                    <a:lnTo>
                      <a:pt x="241" y="12"/>
                    </a:lnTo>
                    <a:lnTo>
                      <a:pt x="233" y="24"/>
                    </a:lnTo>
                    <a:lnTo>
                      <a:pt x="221" y="32"/>
                    </a:lnTo>
                    <a:lnTo>
                      <a:pt x="209" y="36"/>
                    </a:lnTo>
                    <a:lnTo>
                      <a:pt x="201" y="48"/>
                    </a:lnTo>
                    <a:lnTo>
                      <a:pt x="189" y="52"/>
                    </a:lnTo>
                    <a:lnTo>
                      <a:pt x="177" y="56"/>
                    </a:lnTo>
                    <a:lnTo>
                      <a:pt x="166" y="56"/>
                    </a:lnTo>
                    <a:lnTo>
                      <a:pt x="154" y="56"/>
                    </a:lnTo>
                    <a:lnTo>
                      <a:pt x="142" y="64"/>
                    </a:lnTo>
                    <a:lnTo>
                      <a:pt x="130" y="68"/>
                    </a:lnTo>
                    <a:lnTo>
                      <a:pt x="118" y="68"/>
                    </a:lnTo>
                    <a:lnTo>
                      <a:pt x="106" y="68"/>
                    </a:lnTo>
                    <a:lnTo>
                      <a:pt x="94" y="72"/>
                    </a:lnTo>
                    <a:lnTo>
                      <a:pt x="83" y="76"/>
                    </a:lnTo>
                    <a:lnTo>
                      <a:pt x="71" y="76"/>
                    </a:lnTo>
                    <a:lnTo>
                      <a:pt x="59" y="76"/>
                    </a:lnTo>
                    <a:lnTo>
                      <a:pt x="47" y="76"/>
                    </a:lnTo>
                    <a:lnTo>
                      <a:pt x="35" y="76"/>
                    </a:lnTo>
                    <a:lnTo>
                      <a:pt x="23" y="76"/>
                    </a:lnTo>
                    <a:lnTo>
                      <a:pt x="11" y="80"/>
                    </a:lnTo>
                    <a:lnTo>
                      <a:pt x="0" y="80"/>
                    </a:lnTo>
                    <a:lnTo>
                      <a:pt x="11" y="76"/>
                    </a:lnTo>
                    <a:lnTo>
                      <a:pt x="23" y="68"/>
                    </a:lnTo>
                    <a:lnTo>
                      <a:pt x="35" y="60"/>
                    </a:lnTo>
                    <a:lnTo>
                      <a:pt x="47" y="52"/>
                    </a:lnTo>
                    <a:lnTo>
                      <a:pt x="59" y="52"/>
                    </a:lnTo>
                    <a:lnTo>
                      <a:pt x="71" y="44"/>
                    </a:lnTo>
                    <a:lnTo>
                      <a:pt x="83" y="40"/>
                    </a:lnTo>
                    <a:lnTo>
                      <a:pt x="94" y="40"/>
                    </a:lnTo>
                    <a:lnTo>
                      <a:pt x="106" y="36"/>
                    </a:lnTo>
                    <a:lnTo>
                      <a:pt x="118" y="32"/>
                    </a:lnTo>
                    <a:lnTo>
                      <a:pt x="130" y="28"/>
                    </a:lnTo>
                    <a:lnTo>
                      <a:pt x="142" y="24"/>
                    </a:lnTo>
                    <a:lnTo>
                      <a:pt x="154" y="24"/>
                    </a:lnTo>
                    <a:lnTo>
                      <a:pt x="166" y="20"/>
                    </a:lnTo>
                    <a:lnTo>
                      <a:pt x="181" y="12"/>
                    </a:lnTo>
                    <a:lnTo>
                      <a:pt x="193" y="4"/>
                    </a:lnTo>
                    <a:lnTo>
                      <a:pt x="205" y="0"/>
                    </a:lnTo>
                    <a:lnTo>
                      <a:pt x="217" y="0"/>
                    </a:lnTo>
                    <a:lnTo>
                      <a:pt x="229" y="0"/>
                    </a:lnTo>
                    <a:lnTo>
                      <a:pt x="241" y="0"/>
                    </a:lnTo>
                    <a:lnTo>
                      <a:pt x="257" y="0"/>
                    </a:lnTo>
                  </a:path>
                </a:pathLst>
              </a:custGeom>
              <a:solidFill>
                <a:schemeClr val="tx1"/>
              </a:solidFill>
              <a:ln w="0" cap="rnd" cmpd="sng">
                <a:noFill/>
                <a:prstDash val="solid"/>
                <a:round/>
                <a:headEnd/>
                <a:tailEnd/>
              </a:ln>
              <a:effectLst/>
            </p:spPr>
            <p:txBody>
              <a:bodyPr/>
              <a:lstStyle/>
              <a:p>
                <a:endParaRPr lang="en-US"/>
              </a:p>
            </p:txBody>
          </p:sp>
        </p:grpSp>
        <p:sp>
          <p:nvSpPr>
            <p:cNvPr id="21" name="Freeform 25"/>
            <p:cNvSpPr>
              <a:spLocks/>
            </p:cNvSpPr>
            <p:nvPr/>
          </p:nvSpPr>
          <p:spPr bwMode="auto">
            <a:xfrm>
              <a:off x="934" y="3735"/>
              <a:ext cx="187" cy="21"/>
            </a:xfrm>
            <a:custGeom>
              <a:avLst/>
              <a:gdLst/>
              <a:ahLst/>
              <a:cxnLst>
                <a:cxn ang="0">
                  <a:pos x="182" y="16"/>
                </a:cxn>
                <a:cxn ang="0">
                  <a:pos x="166" y="4"/>
                </a:cxn>
                <a:cxn ang="0">
                  <a:pos x="154" y="4"/>
                </a:cxn>
                <a:cxn ang="0">
                  <a:pos x="142" y="4"/>
                </a:cxn>
                <a:cxn ang="0">
                  <a:pos x="130" y="4"/>
                </a:cxn>
                <a:cxn ang="0">
                  <a:pos x="118" y="4"/>
                </a:cxn>
                <a:cxn ang="0">
                  <a:pos x="106" y="4"/>
                </a:cxn>
                <a:cxn ang="0">
                  <a:pos x="94" y="4"/>
                </a:cxn>
                <a:cxn ang="0">
                  <a:pos x="83" y="8"/>
                </a:cxn>
                <a:cxn ang="0">
                  <a:pos x="71" y="8"/>
                </a:cxn>
                <a:cxn ang="0">
                  <a:pos x="59" y="8"/>
                </a:cxn>
                <a:cxn ang="0">
                  <a:pos x="47" y="12"/>
                </a:cxn>
                <a:cxn ang="0">
                  <a:pos x="35" y="12"/>
                </a:cxn>
                <a:cxn ang="0">
                  <a:pos x="23" y="12"/>
                </a:cxn>
                <a:cxn ang="0">
                  <a:pos x="11" y="12"/>
                </a:cxn>
                <a:cxn ang="0">
                  <a:pos x="0" y="12"/>
                </a:cxn>
                <a:cxn ang="0">
                  <a:pos x="11" y="20"/>
                </a:cxn>
                <a:cxn ang="0">
                  <a:pos x="23" y="20"/>
                </a:cxn>
                <a:cxn ang="0">
                  <a:pos x="35" y="20"/>
                </a:cxn>
                <a:cxn ang="0">
                  <a:pos x="47" y="20"/>
                </a:cxn>
                <a:cxn ang="0">
                  <a:pos x="59" y="20"/>
                </a:cxn>
                <a:cxn ang="0">
                  <a:pos x="71" y="20"/>
                </a:cxn>
                <a:cxn ang="0">
                  <a:pos x="83" y="20"/>
                </a:cxn>
                <a:cxn ang="0">
                  <a:pos x="94" y="20"/>
                </a:cxn>
                <a:cxn ang="0">
                  <a:pos x="106" y="20"/>
                </a:cxn>
                <a:cxn ang="0">
                  <a:pos x="118" y="16"/>
                </a:cxn>
                <a:cxn ang="0">
                  <a:pos x="130" y="12"/>
                </a:cxn>
                <a:cxn ang="0">
                  <a:pos x="142" y="12"/>
                </a:cxn>
                <a:cxn ang="0">
                  <a:pos x="154" y="12"/>
                </a:cxn>
                <a:cxn ang="0">
                  <a:pos x="166" y="12"/>
                </a:cxn>
                <a:cxn ang="0">
                  <a:pos x="182" y="16"/>
                </a:cxn>
                <a:cxn ang="0">
                  <a:pos x="186" y="0"/>
                </a:cxn>
                <a:cxn ang="0">
                  <a:pos x="182" y="16"/>
                </a:cxn>
              </a:cxnLst>
              <a:rect l="0" t="0" r="r" b="b"/>
              <a:pathLst>
                <a:path w="187" h="21">
                  <a:moveTo>
                    <a:pt x="182" y="16"/>
                  </a:moveTo>
                  <a:lnTo>
                    <a:pt x="166" y="4"/>
                  </a:lnTo>
                  <a:lnTo>
                    <a:pt x="154" y="4"/>
                  </a:lnTo>
                  <a:lnTo>
                    <a:pt x="142" y="4"/>
                  </a:lnTo>
                  <a:lnTo>
                    <a:pt x="130" y="4"/>
                  </a:lnTo>
                  <a:lnTo>
                    <a:pt x="118" y="4"/>
                  </a:lnTo>
                  <a:lnTo>
                    <a:pt x="106" y="4"/>
                  </a:lnTo>
                  <a:lnTo>
                    <a:pt x="94" y="4"/>
                  </a:lnTo>
                  <a:lnTo>
                    <a:pt x="83" y="8"/>
                  </a:lnTo>
                  <a:lnTo>
                    <a:pt x="71" y="8"/>
                  </a:lnTo>
                  <a:lnTo>
                    <a:pt x="59" y="8"/>
                  </a:lnTo>
                  <a:lnTo>
                    <a:pt x="47" y="12"/>
                  </a:lnTo>
                  <a:lnTo>
                    <a:pt x="35" y="12"/>
                  </a:lnTo>
                  <a:lnTo>
                    <a:pt x="23" y="12"/>
                  </a:lnTo>
                  <a:lnTo>
                    <a:pt x="11" y="12"/>
                  </a:lnTo>
                  <a:lnTo>
                    <a:pt x="0" y="12"/>
                  </a:lnTo>
                  <a:lnTo>
                    <a:pt x="11" y="20"/>
                  </a:lnTo>
                  <a:lnTo>
                    <a:pt x="23" y="20"/>
                  </a:lnTo>
                  <a:lnTo>
                    <a:pt x="35" y="20"/>
                  </a:lnTo>
                  <a:lnTo>
                    <a:pt x="47" y="20"/>
                  </a:lnTo>
                  <a:lnTo>
                    <a:pt x="59" y="20"/>
                  </a:lnTo>
                  <a:lnTo>
                    <a:pt x="71" y="20"/>
                  </a:lnTo>
                  <a:lnTo>
                    <a:pt x="83" y="20"/>
                  </a:lnTo>
                  <a:lnTo>
                    <a:pt x="94" y="20"/>
                  </a:lnTo>
                  <a:lnTo>
                    <a:pt x="106" y="20"/>
                  </a:lnTo>
                  <a:lnTo>
                    <a:pt x="118" y="16"/>
                  </a:lnTo>
                  <a:lnTo>
                    <a:pt x="130" y="12"/>
                  </a:lnTo>
                  <a:lnTo>
                    <a:pt x="142" y="12"/>
                  </a:lnTo>
                  <a:lnTo>
                    <a:pt x="154" y="12"/>
                  </a:lnTo>
                  <a:lnTo>
                    <a:pt x="166" y="12"/>
                  </a:lnTo>
                  <a:lnTo>
                    <a:pt x="182" y="16"/>
                  </a:lnTo>
                  <a:lnTo>
                    <a:pt x="186" y="0"/>
                  </a:lnTo>
                  <a:lnTo>
                    <a:pt x="182" y="16"/>
                  </a:lnTo>
                </a:path>
              </a:pathLst>
            </a:custGeom>
            <a:solidFill>
              <a:schemeClr val="tx1"/>
            </a:solidFill>
            <a:ln w="0" cap="rnd" cmpd="sng">
              <a:noFill/>
              <a:prstDash val="solid"/>
              <a:round/>
              <a:headEnd type="none" w="sm" len="sm"/>
              <a:tailEnd type="none" w="sm" len="sm"/>
            </a:ln>
            <a:effectLst/>
          </p:spPr>
          <p:txBody>
            <a:bodyPr/>
            <a:lstStyle/>
            <a:p>
              <a:endParaRPr lang="en-US"/>
            </a:p>
          </p:txBody>
        </p:sp>
        <p:sp>
          <p:nvSpPr>
            <p:cNvPr id="22" name="Freeform 26"/>
            <p:cNvSpPr>
              <a:spLocks/>
            </p:cNvSpPr>
            <p:nvPr/>
          </p:nvSpPr>
          <p:spPr bwMode="auto">
            <a:xfrm>
              <a:off x="463" y="3655"/>
              <a:ext cx="175" cy="205"/>
            </a:xfrm>
            <a:custGeom>
              <a:avLst/>
              <a:gdLst/>
              <a:ahLst/>
              <a:cxnLst>
                <a:cxn ang="0">
                  <a:pos x="83" y="0"/>
                </a:cxn>
                <a:cxn ang="0">
                  <a:pos x="75" y="16"/>
                </a:cxn>
                <a:cxn ang="0">
                  <a:pos x="75" y="28"/>
                </a:cxn>
                <a:cxn ang="0">
                  <a:pos x="87" y="32"/>
                </a:cxn>
                <a:cxn ang="0">
                  <a:pos x="90" y="44"/>
                </a:cxn>
                <a:cxn ang="0">
                  <a:pos x="106" y="68"/>
                </a:cxn>
                <a:cxn ang="0">
                  <a:pos x="118" y="68"/>
                </a:cxn>
                <a:cxn ang="0">
                  <a:pos x="134" y="80"/>
                </a:cxn>
                <a:cxn ang="0">
                  <a:pos x="146" y="88"/>
                </a:cxn>
                <a:cxn ang="0">
                  <a:pos x="158" y="92"/>
                </a:cxn>
                <a:cxn ang="0">
                  <a:pos x="170" y="100"/>
                </a:cxn>
                <a:cxn ang="0">
                  <a:pos x="174" y="112"/>
                </a:cxn>
                <a:cxn ang="0">
                  <a:pos x="174" y="124"/>
                </a:cxn>
                <a:cxn ang="0">
                  <a:pos x="174" y="140"/>
                </a:cxn>
                <a:cxn ang="0">
                  <a:pos x="174" y="156"/>
                </a:cxn>
                <a:cxn ang="0">
                  <a:pos x="174" y="168"/>
                </a:cxn>
                <a:cxn ang="0">
                  <a:pos x="174" y="188"/>
                </a:cxn>
                <a:cxn ang="0">
                  <a:pos x="174" y="204"/>
                </a:cxn>
                <a:cxn ang="0">
                  <a:pos x="162" y="204"/>
                </a:cxn>
                <a:cxn ang="0">
                  <a:pos x="150" y="204"/>
                </a:cxn>
                <a:cxn ang="0">
                  <a:pos x="130" y="204"/>
                </a:cxn>
                <a:cxn ang="0">
                  <a:pos x="118" y="204"/>
                </a:cxn>
                <a:cxn ang="0">
                  <a:pos x="102" y="204"/>
                </a:cxn>
                <a:cxn ang="0">
                  <a:pos x="83" y="204"/>
                </a:cxn>
                <a:cxn ang="0">
                  <a:pos x="63" y="196"/>
                </a:cxn>
                <a:cxn ang="0">
                  <a:pos x="51" y="192"/>
                </a:cxn>
                <a:cxn ang="0">
                  <a:pos x="35" y="188"/>
                </a:cxn>
                <a:cxn ang="0">
                  <a:pos x="23" y="184"/>
                </a:cxn>
                <a:cxn ang="0">
                  <a:pos x="11" y="180"/>
                </a:cxn>
                <a:cxn ang="0">
                  <a:pos x="0" y="176"/>
                </a:cxn>
                <a:cxn ang="0">
                  <a:pos x="0" y="160"/>
                </a:cxn>
                <a:cxn ang="0">
                  <a:pos x="0" y="148"/>
                </a:cxn>
                <a:cxn ang="0">
                  <a:pos x="0" y="132"/>
                </a:cxn>
                <a:cxn ang="0">
                  <a:pos x="3" y="108"/>
                </a:cxn>
                <a:cxn ang="0">
                  <a:pos x="11" y="88"/>
                </a:cxn>
                <a:cxn ang="0">
                  <a:pos x="15" y="76"/>
                </a:cxn>
                <a:cxn ang="0">
                  <a:pos x="23" y="64"/>
                </a:cxn>
                <a:cxn ang="0">
                  <a:pos x="27" y="52"/>
                </a:cxn>
                <a:cxn ang="0">
                  <a:pos x="27" y="40"/>
                </a:cxn>
                <a:cxn ang="0">
                  <a:pos x="31" y="28"/>
                </a:cxn>
                <a:cxn ang="0">
                  <a:pos x="43" y="24"/>
                </a:cxn>
                <a:cxn ang="0">
                  <a:pos x="55" y="16"/>
                </a:cxn>
                <a:cxn ang="0">
                  <a:pos x="67" y="12"/>
                </a:cxn>
                <a:cxn ang="0">
                  <a:pos x="83" y="0"/>
                </a:cxn>
                <a:cxn ang="0">
                  <a:pos x="83" y="0"/>
                </a:cxn>
              </a:cxnLst>
              <a:rect l="0" t="0" r="r" b="b"/>
              <a:pathLst>
                <a:path w="175" h="205">
                  <a:moveTo>
                    <a:pt x="83" y="0"/>
                  </a:moveTo>
                  <a:lnTo>
                    <a:pt x="75" y="16"/>
                  </a:lnTo>
                  <a:lnTo>
                    <a:pt x="75" y="28"/>
                  </a:lnTo>
                  <a:lnTo>
                    <a:pt x="87" y="32"/>
                  </a:lnTo>
                  <a:lnTo>
                    <a:pt x="90" y="44"/>
                  </a:lnTo>
                  <a:lnTo>
                    <a:pt x="106" y="68"/>
                  </a:lnTo>
                  <a:lnTo>
                    <a:pt x="118" y="68"/>
                  </a:lnTo>
                  <a:lnTo>
                    <a:pt x="134" y="80"/>
                  </a:lnTo>
                  <a:lnTo>
                    <a:pt x="146" y="88"/>
                  </a:lnTo>
                  <a:lnTo>
                    <a:pt x="158" y="92"/>
                  </a:lnTo>
                  <a:lnTo>
                    <a:pt x="170" y="100"/>
                  </a:lnTo>
                  <a:lnTo>
                    <a:pt x="174" y="112"/>
                  </a:lnTo>
                  <a:lnTo>
                    <a:pt x="174" y="124"/>
                  </a:lnTo>
                  <a:lnTo>
                    <a:pt x="174" y="140"/>
                  </a:lnTo>
                  <a:lnTo>
                    <a:pt x="174" y="156"/>
                  </a:lnTo>
                  <a:lnTo>
                    <a:pt x="174" y="168"/>
                  </a:lnTo>
                  <a:lnTo>
                    <a:pt x="174" y="188"/>
                  </a:lnTo>
                  <a:lnTo>
                    <a:pt x="174" y="204"/>
                  </a:lnTo>
                  <a:lnTo>
                    <a:pt x="162" y="204"/>
                  </a:lnTo>
                  <a:lnTo>
                    <a:pt x="150" y="204"/>
                  </a:lnTo>
                  <a:lnTo>
                    <a:pt x="130" y="204"/>
                  </a:lnTo>
                  <a:lnTo>
                    <a:pt x="118" y="204"/>
                  </a:lnTo>
                  <a:lnTo>
                    <a:pt x="102" y="204"/>
                  </a:lnTo>
                  <a:lnTo>
                    <a:pt x="83" y="204"/>
                  </a:lnTo>
                  <a:lnTo>
                    <a:pt x="63" y="196"/>
                  </a:lnTo>
                  <a:lnTo>
                    <a:pt x="51" y="192"/>
                  </a:lnTo>
                  <a:lnTo>
                    <a:pt x="35" y="188"/>
                  </a:lnTo>
                  <a:lnTo>
                    <a:pt x="23" y="184"/>
                  </a:lnTo>
                  <a:lnTo>
                    <a:pt x="11" y="180"/>
                  </a:lnTo>
                  <a:lnTo>
                    <a:pt x="0" y="176"/>
                  </a:lnTo>
                  <a:lnTo>
                    <a:pt x="0" y="160"/>
                  </a:lnTo>
                  <a:lnTo>
                    <a:pt x="0" y="148"/>
                  </a:lnTo>
                  <a:lnTo>
                    <a:pt x="0" y="132"/>
                  </a:lnTo>
                  <a:lnTo>
                    <a:pt x="3" y="108"/>
                  </a:lnTo>
                  <a:lnTo>
                    <a:pt x="11" y="88"/>
                  </a:lnTo>
                  <a:lnTo>
                    <a:pt x="15" y="76"/>
                  </a:lnTo>
                  <a:lnTo>
                    <a:pt x="23" y="64"/>
                  </a:lnTo>
                  <a:lnTo>
                    <a:pt x="27" y="52"/>
                  </a:lnTo>
                  <a:lnTo>
                    <a:pt x="27" y="40"/>
                  </a:lnTo>
                  <a:lnTo>
                    <a:pt x="31" y="28"/>
                  </a:lnTo>
                  <a:lnTo>
                    <a:pt x="43" y="24"/>
                  </a:lnTo>
                  <a:lnTo>
                    <a:pt x="55" y="16"/>
                  </a:lnTo>
                  <a:lnTo>
                    <a:pt x="67" y="12"/>
                  </a:lnTo>
                  <a:lnTo>
                    <a:pt x="83" y="0"/>
                  </a:lnTo>
                  <a:lnTo>
                    <a:pt x="83" y="0"/>
                  </a:lnTo>
                </a:path>
              </a:pathLst>
            </a:custGeom>
            <a:solidFill>
              <a:schemeClr val="bg1"/>
            </a:solidFill>
            <a:ln w="0" cap="rnd" cmpd="sng">
              <a:noFill/>
              <a:round/>
              <a:headEnd/>
              <a:tailEnd/>
            </a:ln>
            <a:effectLst/>
          </p:spPr>
          <p:txBody>
            <a:bodyPr/>
            <a:lstStyle/>
            <a:p>
              <a:endParaRPr lang="en-US"/>
            </a:p>
          </p:txBody>
        </p:sp>
      </p:grpSp>
      <p:sp>
        <p:nvSpPr>
          <p:cNvPr id="26" name="Freeform 27"/>
          <p:cNvSpPr>
            <a:spLocks/>
          </p:cNvSpPr>
          <p:nvPr/>
        </p:nvSpPr>
        <p:spPr bwMode="auto">
          <a:xfrm>
            <a:off x="6534150" y="1447800"/>
            <a:ext cx="608013" cy="250825"/>
          </a:xfrm>
          <a:custGeom>
            <a:avLst/>
            <a:gdLst/>
            <a:ahLst/>
            <a:cxnLst>
              <a:cxn ang="0">
                <a:pos x="118" y="228"/>
              </a:cxn>
              <a:cxn ang="0">
                <a:pos x="142" y="228"/>
              </a:cxn>
              <a:cxn ang="0">
                <a:pos x="142" y="246"/>
              </a:cxn>
              <a:cxn ang="0">
                <a:pos x="160" y="246"/>
              </a:cxn>
              <a:cxn ang="0">
                <a:pos x="178" y="258"/>
              </a:cxn>
              <a:cxn ang="0">
                <a:pos x="195" y="270"/>
              </a:cxn>
              <a:cxn ang="0">
                <a:pos x="213" y="270"/>
              </a:cxn>
              <a:cxn ang="0">
                <a:pos x="231" y="270"/>
              </a:cxn>
              <a:cxn ang="0">
                <a:pos x="249" y="270"/>
              </a:cxn>
              <a:cxn ang="0">
                <a:pos x="267" y="270"/>
              </a:cxn>
              <a:cxn ang="0">
                <a:pos x="284" y="264"/>
              </a:cxn>
              <a:cxn ang="0">
                <a:pos x="302" y="252"/>
              </a:cxn>
              <a:cxn ang="0">
                <a:pos x="326" y="246"/>
              </a:cxn>
              <a:cxn ang="0">
                <a:pos x="344" y="240"/>
              </a:cxn>
              <a:cxn ang="0">
                <a:pos x="361" y="234"/>
              </a:cxn>
              <a:cxn ang="0">
                <a:pos x="379" y="228"/>
              </a:cxn>
              <a:cxn ang="0">
                <a:pos x="397" y="216"/>
              </a:cxn>
              <a:cxn ang="0">
                <a:pos x="415" y="204"/>
              </a:cxn>
              <a:cxn ang="0">
                <a:pos x="433" y="192"/>
              </a:cxn>
              <a:cxn ang="0">
                <a:pos x="451" y="186"/>
              </a:cxn>
              <a:cxn ang="0">
                <a:pos x="451" y="168"/>
              </a:cxn>
              <a:cxn ang="0">
                <a:pos x="451" y="144"/>
              </a:cxn>
              <a:cxn ang="0">
                <a:pos x="451" y="120"/>
              </a:cxn>
              <a:cxn ang="0">
                <a:pos x="451" y="102"/>
              </a:cxn>
              <a:cxn ang="0">
                <a:pos x="451" y="84"/>
              </a:cxn>
              <a:cxn ang="0">
                <a:pos x="451" y="66"/>
              </a:cxn>
              <a:cxn ang="0">
                <a:pos x="451" y="48"/>
              </a:cxn>
              <a:cxn ang="0">
                <a:pos x="439" y="30"/>
              </a:cxn>
              <a:cxn ang="0">
                <a:pos x="421" y="24"/>
              </a:cxn>
              <a:cxn ang="0">
                <a:pos x="397" y="18"/>
              </a:cxn>
              <a:cxn ang="0">
                <a:pos x="379" y="12"/>
              </a:cxn>
              <a:cxn ang="0">
                <a:pos x="350" y="6"/>
              </a:cxn>
              <a:cxn ang="0">
                <a:pos x="332" y="6"/>
              </a:cxn>
              <a:cxn ang="0">
                <a:pos x="314" y="6"/>
              </a:cxn>
              <a:cxn ang="0">
                <a:pos x="296" y="6"/>
              </a:cxn>
              <a:cxn ang="0">
                <a:pos x="272" y="0"/>
              </a:cxn>
              <a:cxn ang="0">
                <a:pos x="255" y="0"/>
              </a:cxn>
              <a:cxn ang="0">
                <a:pos x="225" y="0"/>
              </a:cxn>
              <a:cxn ang="0">
                <a:pos x="201" y="0"/>
              </a:cxn>
              <a:cxn ang="0">
                <a:pos x="178" y="0"/>
              </a:cxn>
              <a:cxn ang="0">
                <a:pos x="160" y="0"/>
              </a:cxn>
              <a:cxn ang="0">
                <a:pos x="136" y="0"/>
              </a:cxn>
              <a:cxn ang="0">
                <a:pos x="118" y="0"/>
              </a:cxn>
              <a:cxn ang="0">
                <a:pos x="100" y="0"/>
              </a:cxn>
              <a:cxn ang="0">
                <a:pos x="83" y="0"/>
              </a:cxn>
              <a:cxn ang="0">
                <a:pos x="65" y="0"/>
              </a:cxn>
              <a:cxn ang="0">
                <a:pos x="47" y="0"/>
              </a:cxn>
              <a:cxn ang="0">
                <a:pos x="29" y="12"/>
              </a:cxn>
              <a:cxn ang="0">
                <a:pos x="11" y="24"/>
              </a:cxn>
              <a:cxn ang="0">
                <a:pos x="5" y="42"/>
              </a:cxn>
              <a:cxn ang="0">
                <a:pos x="0" y="60"/>
              </a:cxn>
              <a:cxn ang="0">
                <a:pos x="0" y="78"/>
              </a:cxn>
              <a:cxn ang="0">
                <a:pos x="0" y="96"/>
              </a:cxn>
              <a:cxn ang="0">
                <a:pos x="0" y="114"/>
              </a:cxn>
              <a:cxn ang="0">
                <a:pos x="5" y="132"/>
              </a:cxn>
              <a:cxn ang="0">
                <a:pos x="23" y="150"/>
              </a:cxn>
              <a:cxn ang="0">
                <a:pos x="41" y="162"/>
              </a:cxn>
              <a:cxn ang="0">
                <a:pos x="59" y="174"/>
              </a:cxn>
              <a:cxn ang="0">
                <a:pos x="77" y="180"/>
              </a:cxn>
              <a:cxn ang="0">
                <a:pos x="94" y="180"/>
              </a:cxn>
              <a:cxn ang="0">
                <a:pos x="106" y="198"/>
              </a:cxn>
              <a:cxn ang="0">
                <a:pos x="118" y="228"/>
              </a:cxn>
              <a:cxn ang="0">
                <a:pos x="118" y="228"/>
              </a:cxn>
            </a:cxnLst>
            <a:rect l="0" t="0" r="r" b="b"/>
            <a:pathLst>
              <a:path w="452" h="271">
                <a:moveTo>
                  <a:pt x="118" y="228"/>
                </a:moveTo>
                <a:lnTo>
                  <a:pt x="142" y="228"/>
                </a:lnTo>
                <a:lnTo>
                  <a:pt x="142" y="246"/>
                </a:lnTo>
                <a:lnTo>
                  <a:pt x="160" y="246"/>
                </a:lnTo>
                <a:lnTo>
                  <a:pt x="178" y="258"/>
                </a:lnTo>
                <a:lnTo>
                  <a:pt x="195" y="270"/>
                </a:lnTo>
                <a:lnTo>
                  <a:pt x="213" y="270"/>
                </a:lnTo>
                <a:lnTo>
                  <a:pt x="231" y="270"/>
                </a:lnTo>
                <a:lnTo>
                  <a:pt x="249" y="270"/>
                </a:lnTo>
                <a:lnTo>
                  <a:pt x="267" y="270"/>
                </a:lnTo>
                <a:lnTo>
                  <a:pt x="284" y="264"/>
                </a:lnTo>
                <a:lnTo>
                  <a:pt x="302" y="252"/>
                </a:lnTo>
                <a:lnTo>
                  <a:pt x="326" y="246"/>
                </a:lnTo>
                <a:lnTo>
                  <a:pt x="344" y="240"/>
                </a:lnTo>
                <a:lnTo>
                  <a:pt x="361" y="234"/>
                </a:lnTo>
                <a:lnTo>
                  <a:pt x="379" y="228"/>
                </a:lnTo>
                <a:lnTo>
                  <a:pt x="397" y="216"/>
                </a:lnTo>
                <a:lnTo>
                  <a:pt x="415" y="204"/>
                </a:lnTo>
                <a:lnTo>
                  <a:pt x="433" y="192"/>
                </a:lnTo>
                <a:lnTo>
                  <a:pt x="451" y="186"/>
                </a:lnTo>
                <a:lnTo>
                  <a:pt x="451" y="168"/>
                </a:lnTo>
                <a:lnTo>
                  <a:pt x="451" y="144"/>
                </a:lnTo>
                <a:lnTo>
                  <a:pt x="451" y="120"/>
                </a:lnTo>
                <a:lnTo>
                  <a:pt x="451" y="102"/>
                </a:lnTo>
                <a:lnTo>
                  <a:pt x="451" y="84"/>
                </a:lnTo>
                <a:lnTo>
                  <a:pt x="451" y="66"/>
                </a:lnTo>
                <a:lnTo>
                  <a:pt x="451" y="48"/>
                </a:lnTo>
                <a:lnTo>
                  <a:pt x="439" y="30"/>
                </a:lnTo>
                <a:lnTo>
                  <a:pt x="421" y="24"/>
                </a:lnTo>
                <a:lnTo>
                  <a:pt x="397" y="18"/>
                </a:lnTo>
                <a:lnTo>
                  <a:pt x="379" y="12"/>
                </a:lnTo>
                <a:lnTo>
                  <a:pt x="350" y="6"/>
                </a:lnTo>
                <a:lnTo>
                  <a:pt x="332" y="6"/>
                </a:lnTo>
                <a:lnTo>
                  <a:pt x="314" y="6"/>
                </a:lnTo>
                <a:lnTo>
                  <a:pt x="296" y="6"/>
                </a:lnTo>
                <a:lnTo>
                  <a:pt x="272" y="0"/>
                </a:lnTo>
                <a:lnTo>
                  <a:pt x="255" y="0"/>
                </a:lnTo>
                <a:lnTo>
                  <a:pt x="225" y="0"/>
                </a:lnTo>
                <a:lnTo>
                  <a:pt x="201" y="0"/>
                </a:lnTo>
                <a:lnTo>
                  <a:pt x="178" y="0"/>
                </a:lnTo>
                <a:lnTo>
                  <a:pt x="160" y="0"/>
                </a:lnTo>
                <a:lnTo>
                  <a:pt x="136" y="0"/>
                </a:lnTo>
                <a:lnTo>
                  <a:pt x="118" y="0"/>
                </a:lnTo>
                <a:lnTo>
                  <a:pt x="100" y="0"/>
                </a:lnTo>
                <a:lnTo>
                  <a:pt x="83" y="0"/>
                </a:lnTo>
                <a:lnTo>
                  <a:pt x="65" y="0"/>
                </a:lnTo>
                <a:lnTo>
                  <a:pt x="47" y="0"/>
                </a:lnTo>
                <a:lnTo>
                  <a:pt x="29" y="12"/>
                </a:lnTo>
                <a:lnTo>
                  <a:pt x="11" y="24"/>
                </a:lnTo>
                <a:lnTo>
                  <a:pt x="5" y="42"/>
                </a:lnTo>
                <a:lnTo>
                  <a:pt x="0" y="60"/>
                </a:lnTo>
                <a:lnTo>
                  <a:pt x="0" y="78"/>
                </a:lnTo>
                <a:lnTo>
                  <a:pt x="0" y="96"/>
                </a:lnTo>
                <a:lnTo>
                  <a:pt x="0" y="114"/>
                </a:lnTo>
                <a:lnTo>
                  <a:pt x="5" y="132"/>
                </a:lnTo>
                <a:lnTo>
                  <a:pt x="23" y="150"/>
                </a:lnTo>
                <a:lnTo>
                  <a:pt x="41" y="162"/>
                </a:lnTo>
                <a:lnTo>
                  <a:pt x="59" y="174"/>
                </a:lnTo>
                <a:lnTo>
                  <a:pt x="77" y="180"/>
                </a:lnTo>
                <a:lnTo>
                  <a:pt x="94" y="180"/>
                </a:lnTo>
                <a:lnTo>
                  <a:pt x="106" y="198"/>
                </a:lnTo>
                <a:lnTo>
                  <a:pt x="118" y="228"/>
                </a:lnTo>
                <a:lnTo>
                  <a:pt x="118" y="228"/>
                </a:lnTo>
              </a:path>
            </a:pathLst>
          </a:custGeom>
          <a:solidFill>
            <a:schemeClr val="bg1"/>
          </a:solidFill>
          <a:ln w="0" cap="rnd" cmpd="sng">
            <a:noFill/>
            <a:round/>
            <a:headEnd/>
            <a:tailEnd/>
          </a:ln>
          <a:effectLst/>
        </p:spPr>
        <p:txBody>
          <a:bodyPr/>
          <a:lstStyle/>
          <a:p>
            <a:endParaRPr lang="en-US"/>
          </a:p>
        </p:txBody>
      </p:sp>
      <p:sp>
        <p:nvSpPr>
          <p:cNvPr id="27" name="Freeform 29"/>
          <p:cNvSpPr>
            <a:spLocks/>
          </p:cNvSpPr>
          <p:nvPr/>
        </p:nvSpPr>
        <p:spPr bwMode="auto">
          <a:xfrm>
            <a:off x="6378575" y="1690687"/>
            <a:ext cx="920750" cy="1852613"/>
          </a:xfrm>
          <a:custGeom>
            <a:avLst/>
            <a:gdLst/>
            <a:ahLst/>
            <a:cxnLst>
              <a:cxn ang="0">
                <a:pos x="267" y="6"/>
              </a:cxn>
              <a:cxn ang="0">
                <a:pos x="255" y="90"/>
              </a:cxn>
              <a:cxn ang="0">
                <a:pos x="255" y="234"/>
              </a:cxn>
              <a:cxn ang="0">
                <a:pos x="255" y="252"/>
              </a:cxn>
              <a:cxn ang="0">
                <a:pos x="249" y="474"/>
              </a:cxn>
              <a:cxn ang="0">
                <a:pos x="249" y="612"/>
              </a:cxn>
              <a:cxn ang="0">
                <a:pos x="231" y="918"/>
              </a:cxn>
              <a:cxn ang="0">
                <a:pos x="225" y="1080"/>
              </a:cxn>
              <a:cxn ang="0">
                <a:pos x="184" y="1104"/>
              </a:cxn>
              <a:cxn ang="0">
                <a:pos x="160" y="1140"/>
              </a:cxn>
              <a:cxn ang="0">
                <a:pos x="148" y="1158"/>
              </a:cxn>
              <a:cxn ang="0">
                <a:pos x="136" y="1176"/>
              </a:cxn>
              <a:cxn ang="0">
                <a:pos x="112" y="1206"/>
              </a:cxn>
              <a:cxn ang="0">
                <a:pos x="95" y="1242"/>
              </a:cxn>
              <a:cxn ang="0">
                <a:pos x="71" y="1296"/>
              </a:cxn>
              <a:cxn ang="0">
                <a:pos x="53" y="1374"/>
              </a:cxn>
              <a:cxn ang="0">
                <a:pos x="29" y="1422"/>
              </a:cxn>
              <a:cxn ang="0">
                <a:pos x="5" y="1470"/>
              </a:cxn>
              <a:cxn ang="0">
                <a:pos x="5" y="1524"/>
              </a:cxn>
              <a:cxn ang="0">
                <a:pos x="5" y="1542"/>
              </a:cxn>
              <a:cxn ang="0">
                <a:pos x="5" y="1608"/>
              </a:cxn>
              <a:cxn ang="0">
                <a:pos x="0" y="1686"/>
              </a:cxn>
              <a:cxn ang="0">
                <a:pos x="0" y="1836"/>
              </a:cxn>
              <a:cxn ang="0">
                <a:pos x="0" y="1944"/>
              </a:cxn>
              <a:cxn ang="0">
                <a:pos x="0" y="1968"/>
              </a:cxn>
              <a:cxn ang="0">
                <a:pos x="17" y="1980"/>
              </a:cxn>
              <a:cxn ang="0">
                <a:pos x="71" y="1998"/>
              </a:cxn>
              <a:cxn ang="0">
                <a:pos x="160" y="2004"/>
              </a:cxn>
              <a:cxn ang="0">
                <a:pos x="243" y="2004"/>
              </a:cxn>
              <a:cxn ang="0">
                <a:pos x="475" y="1998"/>
              </a:cxn>
              <a:cxn ang="0">
                <a:pos x="552" y="1992"/>
              </a:cxn>
              <a:cxn ang="0">
                <a:pos x="629" y="1962"/>
              </a:cxn>
              <a:cxn ang="0">
                <a:pos x="683" y="1956"/>
              </a:cxn>
              <a:cxn ang="0">
                <a:pos x="677" y="1482"/>
              </a:cxn>
              <a:cxn ang="0">
                <a:pos x="677" y="1428"/>
              </a:cxn>
              <a:cxn ang="0">
                <a:pos x="641" y="1332"/>
              </a:cxn>
              <a:cxn ang="0">
                <a:pos x="611" y="1248"/>
              </a:cxn>
              <a:cxn ang="0">
                <a:pos x="564" y="1212"/>
              </a:cxn>
              <a:cxn ang="0">
                <a:pos x="534" y="1170"/>
              </a:cxn>
              <a:cxn ang="0">
                <a:pos x="528" y="1152"/>
              </a:cxn>
              <a:cxn ang="0">
                <a:pos x="492" y="1122"/>
              </a:cxn>
              <a:cxn ang="0">
                <a:pos x="469" y="1074"/>
              </a:cxn>
              <a:cxn ang="0">
                <a:pos x="469" y="1026"/>
              </a:cxn>
              <a:cxn ang="0">
                <a:pos x="439" y="408"/>
              </a:cxn>
              <a:cxn ang="0">
                <a:pos x="415" y="0"/>
              </a:cxn>
              <a:cxn ang="0">
                <a:pos x="409" y="0"/>
              </a:cxn>
              <a:cxn ang="0">
                <a:pos x="391" y="0"/>
              </a:cxn>
              <a:cxn ang="0">
                <a:pos x="374" y="0"/>
              </a:cxn>
              <a:cxn ang="0">
                <a:pos x="356" y="6"/>
              </a:cxn>
              <a:cxn ang="0">
                <a:pos x="338" y="12"/>
              </a:cxn>
              <a:cxn ang="0">
                <a:pos x="320" y="12"/>
              </a:cxn>
              <a:cxn ang="0">
                <a:pos x="302" y="12"/>
              </a:cxn>
              <a:cxn ang="0">
                <a:pos x="267" y="6"/>
              </a:cxn>
              <a:cxn ang="0">
                <a:pos x="267" y="6"/>
              </a:cxn>
            </a:cxnLst>
            <a:rect l="0" t="0" r="r" b="b"/>
            <a:pathLst>
              <a:path w="684" h="2005">
                <a:moveTo>
                  <a:pt x="267" y="6"/>
                </a:moveTo>
                <a:lnTo>
                  <a:pt x="255" y="90"/>
                </a:lnTo>
                <a:lnTo>
                  <a:pt x="255" y="234"/>
                </a:lnTo>
                <a:lnTo>
                  <a:pt x="255" y="252"/>
                </a:lnTo>
                <a:lnTo>
                  <a:pt x="249" y="474"/>
                </a:lnTo>
                <a:lnTo>
                  <a:pt x="249" y="612"/>
                </a:lnTo>
                <a:lnTo>
                  <a:pt x="231" y="918"/>
                </a:lnTo>
                <a:lnTo>
                  <a:pt x="225" y="1080"/>
                </a:lnTo>
                <a:lnTo>
                  <a:pt x="184" y="1104"/>
                </a:lnTo>
                <a:lnTo>
                  <a:pt x="160" y="1140"/>
                </a:lnTo>
                <a:lnTo>
                  <a:pt x="148" y="1158"/>
                </a:lnTo>
                <a:lnTo>
                  <a:pt x="136" y="1176"/>
                </a:lnTo>
                <a:lnTo>
                  <a:pt x="112" y="1206"/>
                </a:lnTo>
                <a:lnTo>
                  <a:pt x="95" y="1242"/>
                </a:lnTo>
                <a:lnTo>
                  <a:pt x="71" y="1296"/>
                </a:lnTo>
                <a:lnTo>
                  <a:pt x="53" y="1374"/>
                </a:lnTo>
                <a:lnTo>
                  <a:pt x="29" y="1422"/>
                </a:lnTo>
                <a:lnTo>
                  <a:pt x="5" y="1470"/>
                </a:lnTo>
                <a:lnTo>
                  <a:pt x="5" y="1524"/>
                </a:lnTo>
                <a:lnTo>
                  <a:pt x="5" y="1542"/>
                </a:lnTo>
                <a:lnTo>
                  <a:pt x="5" y="1608"/>
                </a:lnTo>
                <a:lnTo>
                  <a:pt x="0" y="1686"/>
                </a:lnTo>
                <a:lnTo>
                  <a:pt x="0" y="1836"/>
                </a:lnTo>
                <a:lnTo>
                  <a:pt x="0" y="1944"/>
                </a:lnTo>
                <a:lnTo>
                  <a:pt x="0" y="1968"/>
                </a:lnTo>
                <a:lnTo>
                  <a:pt x="17" y="1980"/>
                </a:lnTo>
                <a:lnTo>
                  <a:pt x="71" y="1998"/>
                </a:lnTo>
                <a:lnTo>
                  <a:pt x="160" y="2004"/>
                </a:lnTo>
                <a:lnTo>
                  <a:pt x="243" y="2004"/>
                </a:lnTo>
                <a:lnTo>
                  <a:pt x="475" y="1998"/>
                </a:lnTo>
                <a:lnTo>
                  <a:pt x="552" y="1992"/>
                </a:lnTo>
                <a:lnTo>
                  <a:pt x="629" y="1962"/>
                </a:lnTo>
                <a:lnTo>
                  <a:pt x="683" y="1956"/>
                </a:lnTo>
                <a:lnTo>
                  <a:pt x="677" y="1482"/>
                </a:lnTo>
                <a:lnTo>
                  <a:pt x="677" y="1428"/>
                </a:lnTo>
                <a:lnTo>
                  <a:pt x="641" y="1332"/>
                </a:lnTo>
                <a:lnTo>
                  <a:pt x="611" y="1248"/>
                </a:lnTo>
                <a:lnTo>
                  <a:pt x="564" y="1212"/>
                </a:lnTo>
                <a:lnTo>
                  <a:pt x="534" y="1170"/>
                </a:lnTo>
                <a:lnTo>
                  <a:pt x="528" y="1152"/>
                </a:lnTo>
                <a:lnTo>
                  <a:pt x="492" y="1122"/>
                </a:lnTo>
                <a:lnTo>
                  <a:pt x="469" y="1074"/>
                </a:lnTo>
                <a:lnTo>
                  <a:pt x="469" y="1026"/>
                </a:lnTo>
                <a:lnTo>
                  <a:pt x="439" y="408"/>
                </a:lnTo>
                <a:lnTo>
                  <a:pt x="415" y="0"/>
                </a:lnTo>
                <a:lnTo>
                  <a:pt x="409" y="0"/>
                </a:lnTo>
                <a:lnTo>
                  <a:pt x="391" y="0"/>
                </a:lnTo>
                <a:lnTo>
                  <a:pt x="374" y="0"/>
                </a:lnTo>
                <a:lnTo>
                  <a:pt x="356" y="6"/>
                </a:lnTo>
                <a:lnTo>
                  <a:pt x="338" y="12"/>
                </a:lnTo>
                <a:lnTo>
                  <a:pt x="320" y="12"/>
                </a:lnTo>
                <a:lnTo>
                  <a:pt x="302" y="12"/>
                </a:lnTo>
                <a:lnTo>
                  <a:pt x="267" y="6"/>
                </a:lnTo>
                <a:lnTo>
                  <a:pt x="267" y="6"/>
                </a:lnTo>
              </a:path>
            </a:pathLst>
          </a:custGeom>
          <a:solidFill>
            <a:schemeClr val="accent1"/>
          </a:solidFill>
          <a:ln w="0" cap="rnd" cmpd="sng">
            <a:noFill/>
            <a:prstDash val="solid"/>
            <a:round/>
            <a:headEnd/>
            <a:tailEnd/>
          </a:ln>
          <a:effectLst/>
        </p:spPr>
        <p:txBody>
          <a:bodyPr/>
          <a:lstStyle/>
          <a:p>
            <a:endParaRPr lang="en-US"/>
          </a:p>
        </p:txBody>
      </p:sp>
      <p:sp>
        <p:nvSpPr>
          <p:cNvPr id="28" name="Arc 30"/>
          <p:cNvSpPr>
            <a:spLocks/>
          </p:cNvSpPr>
          <p:nvPr/>
        </p:nvSpPr>
        <p:spPr bwMode="auto">
          <a:xfrm rot="1140000">
            <a:off x="6721475" y="1647825"/>
            <a:ext cx="287338" cy="107950"/>
          </a:xfrm>
          <a:custGeom>
            <a:avLst/>
            <a:gdLst>
              <a:gd name="G0" fmla="+- 13129 0 0"/>
              <a:gd name="G1" fmla="+- 0 0 0"/>
              <a:gd name="G2" fmla="+- 21600 0 0"/>
              <a:gd name="T0" fmla="*/ 34371 w 34371"/>
              <a:gd name="T1" fmla="*/ 3917 h 21600"/>
              <a:gd name="T2" fmla="*/ 0 w 34371"/>
              <a:gd name="T3" fmla="*/ 17152 h 21600"/>
              <a:gd name="T4" fmla="*/ 13129 w 34371"/>
              <a:gd name="T5" fmla="*/ 0 h 21600"/>
            </a:gdLst>
            <a:ahLst/>
            <a:cxnLst>
              <a:cxn ang="0">
                <a:pos x="T0" y="T1"/>
              </a:cxn>
              <a:cxn ang="0">
                <a:pos x="T2" y="T3"/>
              </a:cxn>
              <a:cxn ang="0">
                <a:pos x="T4" y="T5"/>
              </a:cxn>
            </a:cxnLst>
            <a:rect l="0" t="0" r="r" b="b"/>
            <a:pathLst>
              <a:path w="34371" h="21600" fill="none" extrusionOk="0">
                <a:moveTo>
                  <a:pt x="34370" y="3916"/>
                </a:moveTo>
                <a:cubicBezTo>
                  <a:pt x="32481" y="14162"/>
                  <a:pt x="23547" y="21599"/>
                  <a:pt x="13129" y="21600"/>
                </a:cubicBezTo>
                <a:cubicBezTo>
                  <a:pt x="8382" y="21600"/>
                  <a:pt x="3768" y="20036"/>
                  <a:pt x="0" y="17151"/>
                </a:cubicBezTo>
              </a:path>
              <a:path w="34371" h="21600" stroke="0" extrusionOk="0">
                <a:moveTo>
                  <a:pt x="34370" y="3916"/>
                </a:moveTo>
                <a:cubicBezTo>
                  <a:pt x="32481" y="14162"/>
                  <a:pt x="23547" y="21599"/>
                  <a:pt x="13129" y="21600"/>
                </a:cubicBezTo>
                <a:cubicBezTo>
                  <a:pt x="8382" y="21600"/>
                  <a:pt x="3768" y="20036"/>
                  <a:pt x="0" y="17151"/>
                </a:cubicBezTo>
                <a:lnTo>
                  <a:pt x="13129" y="0"/>
                </a:lnTo>
                <a:close/>
              </a:path>
            </a:pathLst>
          </a:custGeom>
          <a:noFill/>
          <a:ln w="0" cap="rnd">
            <a:noFill/>
            <a:round/>
            <a:headEnd type="none" w="sm" len="sm"/>
            <a:tailEnd type="none" w="sm" len="sm"/>
          </a:ln>
          <a:effectLst/>
        </p:spPr>
        <p:txBody>
          <a:bodyPr wrap="none" anchor="ctr"/>
          <a:lstStyle/>
          <a:p>
            <a:endParaRPr lang="en-US"/>
          </a:p>
        </p:txBody>
      </p:sp>
      <p:sp>
        <p:nvSpPr>
          <p:cNvPr id="29" name="Line 31"/>
          <p:cNvSpPr>
            <a:spLocks noChangeShapeType="1"/>
          </p:cNvSpPr>
          <p:nvPr/>
        </p:nvSpPr>
        <p:spPr bwMode="auto">
          <a:xfrm>
            <a:off x="6350000" y="3417887"/>
            <a:ext cx="30163" cy="987425"/>
          </a:xfrm>
          <a:prstGeom prst="line">
            <a:avLst/>
          </a:prstGeom>
          <a:noFill/>
          <a:ln w="0">
            <a:noFill/>
            <a:round/>
            <a:headEnd type="none" w="sm" len="sm"/>
            <a:tailEnd type="none" w="sm" len="sm"/>
          </a:ln>
          <a:effectLst/>
        </p:spPr>
        <p:txBody>
          <a:bodyPr wrap="none" anchor="ctr"/>
          <a:lstStyle/>
          <a:p>
            <a:endParaRPr lang="en-US"/>
          </a:p>
        </p:txBody>
      </p:sp>
      <p:sp>
        <p:nvSpPr>
          <p:cNvPr id="30" name="Freeform 32"/>
          <p:cNvSpPr>
            <a:spLocks/>
          </p:cNvSpPr>
          <p:nvPr/>
        </p:nvSpPr>
        <p:spPr bwMode="auto">
          <a:xfrm>
            <a:off x="6335713" y="3205162"/>
            <a:ext cx="450850" cy="796925"/>
          </a:xfrm>
          <a:custGeom>
            <a:avLst/>
            <a:gdLst/>
            <a:ahLst/>
            <a:cxnLst>
              <a:cxn ang="0">
                <a:pos x="10" y="0"/>
              </a:cxn>
              <a:cxn ang="0">
                <a:pos x="64" y="11"/>
              </a:cxn>
              <a:cxn ang="0">
                <a:pos x="97" y="32"/>
              </a:cxn>
              <a:cxn ang="0">
                <a:pos x="129" y="54"/>
              </a:cxn>
              <a:cxn ang="0">
                <a:pos x="162" y="65"/>
              </a:cxn>
              <a:cxn ang="0">
                <a:pos x="194" y="65"/>
              </a:cxn>
              <a:cxn ang="0">
                <a:pos x="226" y="65"/>
              </a:cxn>
              <a:cxn ang="0">
                <a:pos x="270" y="65"/>
              </a:cxn>
              <a:cxn ang="0">
                <a:pos x="302" y="65"/>
              </a:cxn>
              <a:cxn ang="0">
                <a:pos x="335" y="65"/>
              </a:cxn>
              <a:cxn ang="0">
                <a:pos x="335" y="98"/>
              </a:cxn>
              <a:cxn ang="0">
                <a:pos x="335" y="131"/>
              </a:cxn>
              <a:cxn ang="0">
                <a:pos x="335" y="163"/>
              </a:cxn>
              <a:cxn ang="0">
                <a:pos x="335" y="196"/>
              </a:cxn>
              <a:cxn ang="0">
                <a:pos x="313" y="818"/>
              </a:cxn>
              <a:cxn ang="0">
                <a:pos x="302" y="851"/>
              </a:cxn>
              <a:cxn ang="0">
                <a:pos x="270" y="861"/>
              </a:cxn>
              <a:cxn ang="0">
                <a:pos x="237" y="861"/>
              </a:cxn>
              <a:cxn ang="0">
                <a:pos x="205" y="861"/>
              </a:cxn>
              <a:cxn ang="0">
                <a:pos x="172" y="861"/>
              </a:cxn>
              <a:cxn ang="0">
                <a:pos x="118" y="861"/>
              </a:cxn>
              <a:cxn ang="0">
                <a:pos x="86" y="861"/>
              </a:cxn>
              <a:cxn ang="0">
                <a:pos x="43" y="861"/>
              </a:cxn>
              <a:cxn ang="0">
                <a:pos x="10" y="851"/>
              </a:cxn>
              <a:cxn ang="0">
                <a:pos x="0" y="818"/>
              </a:cxn>
              <a:cxn ang="0">
                <a:pos x="10" y="0"/>
              </a:cxn>
            </a:cxnLst>
            <a:rect l="0" t="0" r="r" b="b"/>
            <a:pathLst>
              <a:path w="336" h="862">
                <a:moveTo>
                  <a:pt x="10" y="0"/>
                </a:moveTo>
                <a:lnTo>
                  <a:pt x="64" y="11"/>
                </a:lnTo>
                <a:lnTo>
                  <a:pt x="97" y="32"/>
                </a:lnTo>
                <a:lnTo>
                  <a:pt x="129" y="54"/>
                </a:lnTo>
                <a:lnTo>
                  <a:pt x="162" y="65"/>
                </a:lnTo>
                <a:lnTo>
                  <a:pt x="194" y="65"/>
                </a:lnTo>
                <a:lnTo>
                  <a:pt x="226" y="65"/>
                </a:lnTo>
                <a:lnTo>
                  <a:pt x="270" y="65"/>
                </a:lnTo>
                <a:lnTo>
                  <a:pt x="302" y="65"/>
                </a:lnTo>
                <a:lnTo>
                  <a:pt x="335" y="65"/>
                </a:lnTo>
                <a:lnTo>
                  <a:pt x="335" y="98"/>
                </a:lnTo>
                <a:lnTo>
                  <a:pt x="335" y="131"/>
                </a:lnTo>
                <a:lnTo>
                  <a:pt x="335" y="163"/>
                </a:lnTo>
                <a:lnTo>
                  <a:pt x="335" y="196"/>
                </a:lnTo>
                <a:lnTo>
                  <a:pt x="313" y="818"/>
                </a:lnTo>
                <a:lnTo>
                  <a:pt x="302" y="851"/>
                </a:lnTo>
                <a:lnTo>
                  <a:pt x="270" y="861"/>
                </a:lnTo>
                <a:lnTo>
                  <a:pt x="237" y="861"/>
                </a:lnTo>
                <a:lnTo>
                  <a:pt x="205" y="861"/>
                </a:lnTo>
                <a:lnTo>
                  <a:pt x="172" y="861"/>
                </a:lnTo>
                <a:lnTo>
                  <a:pt x="118" y="861"/>
                </a:lnTo>
                <a:lnTo>
                  <a:pt x="86" y="861"/>
                </a:lnTo>
                <a:lnTo>
                  <a:pt x="43" y="861"/>
                </a:lnTo>
                <a:lnTo>
                  <a:pt x="10" y="851"/>
                </a:lnTo>
                <a:lnTo>
                  <a:pt x="0" y="818"/>
                </a:lnTo>
                <a:lnTo>
                  <a:pt x="10" y="0"/>
                </a:lnTo>
              </a:path>
            </a:pathLst>
          </a:custGeom>
          <a:solidFill>
            <a:schemeClr val="folHlink"/>
          </a:solidFill>
          <a:ln w="0" cap="rnd" cmpd="sng">
            <a:noFill/>
            <a:prstDash val="solid"/>
            <a:round/>
            <a:headEnd/>
            <a:tailEnd/>
          </a:ln>
          <a:effectLst/>
        </p:spPr>
        <p:txBody>
          <a:bodyPr/>
          <a:lstStyle/>
          <a:p>
            <a:endParaRPr lang="en-US"/>
          </a:p>
        </p:txBody>
      </p:sp>
      <p:sp>
        <p:nvSpPr>
          <p:cNvPr id="31" name="Freeform 33"/>
          <p:cNvSpPr>
            <a:spLocks/>
          </p:cNvSpPr>
          <p:nvPr/>
        </p:nvSpPr>
        <p:spPr bwMode="auto">
          <a:xfrm>
            <a:off x="6435725" y="3376612"/>
            <a:ext cx="277813" cy="111125"/>
          </a:xfrm>
          <a:custGeom>
            <a:avLst/>
            <a:gdLst/>
            <a:ahLst/>
            <a:cxnLst>
              <a:cxn ang="0">
                <a:pos x="0" y="33"/>
              </a:cxn>
              <a:cxn ang="0">
                <a:pos x="43" y="33"/>
              </a:cxn>
              <a:cxn ang="0">
                <a:pos x="87" y="0"/>
              </a:cxn>
              <a:cxn ang="0">
                <a:pos x="98" y="33"/>
              </a:cxn>
              <a:cxn ang="0">
                <a:pos x="98" y="66"/>
              </a:cxn>
              <a:cxn ang="0">
                <a:pos x="129" y="87"/>
              </a:cxn>
              <a:cxn ang="0">
                <a:pos x="162" y="76"/>
              </a:cxn>
              <a:cxn ang="0">
                <a:pos x="206" y="66"/>
              </a:cxn>
              <a:cxn ang="0">
                <a:pos x="151" y="120"/>
              </a:cxn>
              <a:cxn ang="0">
                <a:pos x="195" y="66"/>
              </a:cxn>
            </a:cxnLst>
            <a:rect l="0" t="0" r="r" b="b"/>
            <a:pathLst>
              <a:path w="207" h="121">
                <a:moveTo>
                  <a:pt x="0" y="33"/>
                </a:moveTo>
                <a:lnTo>
                  <a:pt x="43" y="33"/>
                </a:lnTo>
                <a:lnTo>
                  <a:pt x="87" y="0"/>
                </a:lnTo>
                <a:lnTo>
                  <a:pt x="98" y="33"/>
                </a:lnTo>
                <a:lnTo>
                  <a:pt x="98" y="66"/>
                </a:lnTo>
                <a:lnTo>
                  <a:pt x="129" y="87"/>
                </a:lnTo>
                <a:lnTo>
                  <a:pt x="162" y="76"/>
                </a:lnTo>
                <a:lnTo>
                  <a:pt x="206" y="66"/>
                </a:lnTo>
                <a:lnTo>
                  <a:pt x="151" y="120"/>
                </a:lnTo>
                <a:lnTo>
                  <a:pt x="195" y="66"/>
                </a:lnTo>
              </a:path>
            </a:pathLst>
          </a:custGeom>
          <a:noFill/>
          <a:ln w="0" cap="rnd" cmpd="sng">
            <a:noFill/>
            <a:prstDash val="solid"/>
            <a:round/>
            <a:headEnd type="none" w="sm" len="sm"/>
            <a:tailEnd type="none" w="sm" len="sm"/>
          </a:ln>
          <a:effectLst/>
        </p:spPr>
        <p:txBody>
          <a:bodyPr/>
          <a:lstStyle/>
          <a:p>
            <a:endParaRPr lang="en-US"/>
          </a:p>
        </p:txBody>
      </p:sp>
      <p:sp>
        <p:nvSpPr>
          <p:cNvPr id="32" name="Freeform 34"/>
          <p:cNvSpPr>
            <a:spLocks/>
          </p:cNvSpPr>
          <p:nvPr/>
        </p:nvSpPr>
        <p:spPr bwMode="auto">
          <a:xfrm>
            <a:off x="6350000" y="3548062"/>
            <a:ext cx="277813" cy="31750"/>
          </a:xfrm>
          <a:custGeom>
            <a:avLst/>
            <a:gdLst/>
            <a:ahLst/>
            <a:cxnLst>
              <a:cxn ang="0">
                <a:pos x="0" y="10"/>
              </a:cxn>
              <a:cxn ang="0">
                <a:pos x="43" y="0"/>
              </a:cxn>
              <a:cxn ang="0">
                <a:pos x="75" y="21"/>
              </a:cxn>
              <a:cxn ang="0">
                <a:pos x="107" y="21"/>
              </a:cxn>
              <a:cxn ang="0">
                <a:pos x="140" y="21"/>
              </a:cxn>
              <a:cxn ang="0">
                <a:pos x="172" y="21"/>
              </a:cxn>
              <a:cxn ang="0">
                <a:pos x="205" y="32"/>
              </a:cxn>
              <a:cxn ang="0">
                <a:pos x="194" y="21"/>
              </a:cxn>
            </a:cxnLst>
            <a:rect l="0" t="0" r="r" b="b"/>
            <a:pathLst>
              <a:path w="206" h="33">
                <a:moveTo>
                  <a:pt x="0" y="10"/>
                </a:moveTo>
                <a:lnTo>
                  <a:pt x="43" y="0"/>
                </a:lnTo>
                <a:lnTo>
                  <a:pt x="75" y="21"/>
                </a:lnTo>
                <a:lnTo>
                  <a:pt x="107" y="21"/>
                </a:lnTo>
                <a:lnTo>
                  <a:pt x="140" y="21"/>
                </a:lnTo>
                <a:lnTo>
                  <a:pt x="172" y="21"/>
                </a:lnTo>
                <a:lnTo>
                  <a:pt x="205" y="32"/>
                </a:lnTo>
                <a:lnTo>
                  <a:pt x="194" y="21"/>
                </a:lnTo>
              </a:path>
            </a:pathLst>
          </a:custGeom>
          <a:noFill/>
          <a:ln w="0" cap="rnd" cmpd="sng">
            <a:noFill/>
            <a:prstDash val="solid"/>
            <a:round/>
            <a:headEnd type="none" w="sm" len="sm"/>
            <a:tailEnd type="none" w="sm" len="sm"/>
          </a:ln>
          <a:effectLst/>
        </p:spPr>
        <p:txBody>
          <a:bodyPr/>
          <a:lstStyle/>
          <a:p>
            <a:endParaRPr lang="en-US"/>
          </a:p>
        </p:txBody>
      </p:sp>
      <p:sp>
        <p:nvSpPr>
          <p:cNvPr id="33" name="Freeform 35"/>
          <p:cNvSpPr>
            <a:spLocks/>
          </p:cNvSpPr>
          <p:nvPr/>
        </p:nvSpPr>
        <p:spPr bwMode="auto">
          <a:xfrm>
            <a:off x="6319838" y="3749675"/>
            <a:ext cx="409575" cy="112712"/>
          </a:xfrm>
          <a:custGeom>
            <a:avLst/>
            <a:gdLst/>
            <a:ahLst/>
            <a:cxnLst>
              <a:cxn ang="0">
                <a:pos x="0" y="32"/>
              </a:cxn>
              <a:cxn ang="0">
                <a:pos x="43" y="32"/>
              </a:cxn>
              <a:cxn ang="0">
                <a:pos x="65" y="0"/>
              </a:cxn>
              <a:cxn ang="0">
                <a:pos x="65" y="32"/>
              </a:cxn>
              <a:cxn ang="0">
                <a:pos x="97" y="32"/>
              </a:cxn>
              <a:cxn ang="0">
                <a:pos x="129" y="32"/>
              </a:cxn>
              <a:cxn ang="0">
                <a:pos x="162" y="32"/>
              </a:cxn>
              <a:cxn ang="0">
                <a:pos x="129" y="22"/>
              </a:cxn>
              <a:cxn ang="0">
                <a:pos x="97" y="65"/>
              </a:cxn>
              <a:cxn ang="0">
                <a:pos x="86" y="98"/>
              </a:cxn>
              <a:cxn ang="0">
                <a:pos x="204" y="120"/>
              </a:cxn>
              <a:cxn ang="0">
                <a:pos x="248" y="98"/>
              </a:cxn>
              <a:cxn ang="0">
                <a:pos x="292" y="65"/>
              </a:cxn>
              <a:cxn ang="0">
                <a:pos x="303" y="32"/>
              </a:cxn>
              <a:cxn ang="0">
                <a:pos x="303" y="76"/>
              </a:cxn>
              <a:cxn ang="0">
                <a:pos x="281" y="22"/>
              </a:cxn>
              <a:cxn ang="0">
                <a:pos x="226" y="32"/>
              </a:cxn>
              <a:cxn ang="0">
                <a:pos x="184" y="54"/>
              </a:cxn>
              <a:cxn ang="0">
                <a:pos x="173" y="87"/>
              </a:cxn>
              <a:cxn ang="0">
                <a:pos x="194" y="54"/>
              </a:cxn>
              <a:cxn ang="0">
                <a:pos x="194" y="98"/>
              </a:cxn>
              <a:cxn ang="0">
                <a:pos x="54" y="120"/>
              </a:cxn>
            </a:cxnLst>
            <a:rect l="0" t="0" r="r" b="b"/>
            <a:pathLst>
              <a:path w="304" h="121">
                <a:moveTo>
                  <a:pt x="0" y="32"/>
                </a:moveTo>
                <a:lnTo>
                  <a:pt x="43" y="32"/>
                </a:lnTo>
                <a:lnTo>
                  <a:pt x="65" y="0"/>
                </a:lnTo>
                <a:lnTo>
                  <a:pt x="65" y="32"/>
                </a:lnTo>
                <a:lnTo>
                  <a:pt x="97" y="32"/>
                </a:lnTo>
                <a:lnTo>
                  <a:pt x="129" y="32"/>
                </a:lnTo>
                <a:lnTo>
                  <a:pt x="162" y="32"/>
                </a:lnTo>
                <a:lnTo>
                  <a:pt x="129" y="22"/>
                </a:lnTo>
                <a:lnTo>
                  <a:pt x="97" y="65"/>
                </a:lnTo>
                <a:lnTo>
                  <a:pt x="86" y="98"/>
                </a:lnTo>
                <a:lnTo>
                  <a:pt x="204" y="120"/>
                </a:lnTo>
                <a:lnTo>
                  <a:pt x="248" y="98"/>
                </a:lnTo>
                <a:lnTo>
                  <a:pt x="292" y="65"/>
                </a:lnTo>
                <a:lnTo>
                  <a:pt x="303" y="32"/>
                </a:lnTo>
                <a:lnTo>
                  <a:pt x="303" y="76"/>
                </a:lnTo>
                <a:lnTo>
                  <a:pt x="281" y="22"/>
                </a:lnTo>
                <a:lnTo>
                  <a:pt x="226" y="32"/>
                </a:lnTo>
                <a:lnTo>
                  <a:pt x="184" y="54"/>
                </a:lnTo>
                <a:lnTo>
                  <a:pt x="173" y="87"/>
                </a:lnTo>
                <a:lnTo>
                  <a:pt x="194" y="54"/>
                </a:lnTo>
                <a:lnTo>
                  <a:pt x="194" y="98"/>
                </a:lnTo>
                <a:lnTo>
                  <a:pt x="54" y="120"/>
                </a:lnTo>
              </a:path>
            </a:pathLst>
          </a:custGeom>
          <a:noFill/>
          <a:ln w="0" cap="rnd" cmpd="sng">
            <a:noFill/>
            <a:prstDash val="solid"/>
            <a:round/>
            <a:headEnd type="none" w="sm" len="sm"/>
            <a:tailEnd type="none" w="sm" len="sm"/>
          </a:ln>
          <a:effectLst/>
        </p:spPr>
        <p:txBody>
          <a:bodyPr/>
          <a:lstStyle/>
          <a:p>
            <a:endParaRPr lang="en-US"/>
          </a:p>
        </p:txBody>
      </p:sp>
      <p:sp>
        <p:nvSpPr>
          <p:cNvPr id="34" name="Arc 36"/>
          <p:cNvSpPr>
            <a:spLocks/>
          </p:cNvSpPr>
          <p:nvPr/>
        </p:nvSpPr>
        <p:spPr bwMode="auto">
          <a:xfrm rot="19080000">
            <a:off x="6718300" y="1624012"/>
            <a:ext cx="304800" cy="212725"/>
          </a:xfrm>
          <a:custGeom>
            <a:avLst/>
            <a:gdLst>
              <a:gd name="G0" fmla="+- 5290 0 0"/>
              <a:gd name="G1" fmla="+- 21600 0 0"/>
              <a:gd name="G2" fmla="+- 21600 0 0"/>
              <a:gd name="T0" fmla="*/ 0 w 26155"/>
              <a:gd name="T1" fmla="*/ 658 h 21600"/>
              <a:gd name="T2" fmla="*/ 26155 w 26155"/>
              <a:gd name="T3" fmla="*/ 16015 h 21600"/>
              <a:gd name="T4" fmla="*/ 5290 w 26155"/>
              <a:gd name="T5" fmla="*/ 21600 h 21600"/>
            </a:gdLst>
            <a:ahLst/>
            <a:cxnLst>
              <a:cxn ang="0">
                <a:pos x="T0" y="T1"/>
              </a:cxn>
              <a:cxn ang="0">
                <a:pos x="T2" y="T3"/>
              </a:cxn>
              <a:cxn ang="0">
                <a:pos x="T4" y="T5"/>
              </a:cxn>
            </a:cxnLst>
            <a:rect l="0" t="0" r="r" b="b"/>
            <a:pathLst>
              <a:path w="26155" h="21600" fill="none" extrusionOk="0">
                <a:moveTo>
                  <a:pt x="-1" y="657"/>
                </a:moveTo>
                <a:cubicBezTo>
                  <a:pt x="1729" y="220"/>
                  <a:pt x="3506" y="-1"/>
                  <a:pt x="5290" y="0"/>
                </a:cubicBezTo>
                <a:cubicBezTo>
                  <a:pt x="15068" y="0"/>
                  <a:pt x="23627" y="6569"/>
                  <a:pt x="26155" y="16014"/>
                </a:cubicBezTo>
              </a:path>
              <a:path w="26155" h="21600" stroke="0" extrusionOk="0">
                <a:moveTo>
                  <a:pt x="-1" y="657"/>
                </a:moveTo>
                <a:cubicBezTo>
                  <a:pt x="1729" y="220"/>
                  <a:pt x="3506" y="-1"/>
                  <a:pt x="5290" y="0"/>
                </a:cubicBezTo>
                <a:cubicBezTo>
                  <a:pt x="15068" y="0"/>
                  <a:pt x="23627" y="6569"/>
                  <a:pt x="26155" y="16014"/>
                </a:cubicBezTo>
                <a:lnTo>
                  <a:pt x="5290" y="21600"/>
                </a:lnTo>
                <a:close/>
              </a:path>
            </a:pathLst>
          </a:custGeom>
          <a:noFill/>
          <a:ln w="0" cap="rnd">
            <a:noFill/>
            <a:round/>
            <a:headEnd type="none" w="sm" len="sm"/>
            <a:tailEnd type="none" w="sm" len="sm"/>
          </a:ln>
          <a:effectLst/>
        </p:spPr>
        <p:txBody>
          <a:bodyPr wrap="none" anchor="ctr"/>
          <a:lstStyle/>
          <a:p>
            <a:endParaRPr lang="en-US"/>
          </a:p>
        </p:txBody>
      </p:sp>
      <p:sp>
        <p:nvSpPr>
          <p:cNvPr id="35" name="Freeform 37"/>
          <p:cNvSpPr>
            <a:spLocks/>
          </p:cNvSpPr>
          <p:nvPr/>
        </p:nvSpPr>
        <p:spPr bwMode="auto">
          <a:xfrm>
            <a:off x="6959600" y="2728912"/>
            <a:ext cx="206375" cy="354013"/>
          </a:xfrm>
          <a:custGeom>
            <a:avLst/>
            <a:gdLst/>
            <a:ahLst/>
            <a:cxnLst>
              <a:cxn ang="0">
                <a:pos x="0" y="0"/>
              </a:cxn>
              <a:cxn ang="0">
                <a:pos x="43" y="22"/>
              </a:cxn>
              <a:cxn ang="0">
                <a:pos x="64" y="55"/>
              </a:cxn>
              <a:cxn ang="0">
                <a:pos x="86" y="88"/>
              </a:cxn>
              <a:cxn ang="0">
                <a:pos x="97" y="120"/>
              </a:cxn>
              <a:cxn ang="0">
                <a:pos x="130" y="153"/>
              </a:cxn>
              <a:cxn ang="0">
                <a:pos x="141" y="186"/>
              </a:cxn>
              <a:cxn ang="0">
                <a:pos x="141" y="219"/>
              </a:cxn>
              <a:cxn ang="0">
                <a:pos x="152" y="251"/>
              </a:cxn>
              <a:cxn ang="0">
                <a:pos x="152" y="284"/>
              </a:cxn>
              <a:cxn ang="0">
                <a:pos x="152" y="317"/>
              </a:cxn>
              <a:cxn ang="0">
                <a:pos x="152" y="350"/>
              </a:cxn>
              <a:cxn ang="0">
                <a:pos x="152" y="382"/>
              </a:cxn>
              <a:cxn ang="0">
                <a:pos x="108" y="230"/>
              </a:cxn>
              <a:cxn ang="0">
                <a:pos x="108" y="153"/>
              </a:cxn>
              <a:cxn ang="0">
                <a:pos x="75" y="99"/>
              </a:cxn>
              <a:cxn ang="0">
                <a:pos x="0" y="0"/>
              </a:cxn>
            </a:cxnLst>
            <a:rect l="0" t="0" r="r" b="b"/>
            <a:pathLst>
              <a:path w="153" h="383">
                <a:moveTo>
                  <a:pt x="0" y="0"/>
                </a:moveTo>
                <a:lnTo>
                  <a:pt x="43" y="22"/>
                </a:lnTo>
                <a:lnTo>
                  <a:pt x="64" y="55"/>
                </a:lnTo>
                <a:lnTo>
                  <a:pt x="86" y="88"/>
                </a:lnTo>
                <a:lnTo>
                  <a:pt x="97" y="120"/>
                </a:lnTo>
                <a:lnTo>
                  <a:pt x="130" y="153"/>
                </a:lnTo>
                <a:lnTo>
                  <a:pt x="141" y="186"/>
                </a:lnTo>
                <a:lnTo>
                  <a:pt x="141" y="219"/>
                </a:lnTo>
                <a:lnTo>
                  <a:pt x="152" y="251"/>
                </a:lnTo>
                <a:lnTo>
                  <a:pt x="152" y="284"/>
                </a:lnTo>
                <a:lnTo>
                  <a:pt x="152" y="317"/>
                </a:lnTo>
                <a:lnTo>
                  <a:pt x="152" y="350"/>
                </a:lnTo>
                <a:lnTo>
                  <a:pt x="152" y="382"/>
                </a:lnTo>
                <a:lnTo>
                  <a:pt x="108" y="230"/>
                </a:lnTo>
                <a:lnTo>
                  <a:pt x="108" y="153"/>
                </a:lnTo>
                <a:lnTo>
                  <a:pt x="75" y="99"/>
                </a:lnTo>
                <a:lnTo>
                  <a:pt x="0" y="0"/>
                </a:lnTo>
              </a:path>
            </a:pathLst>
          </a:custGeom>
          <a:solidFill>
            <a:schemeClr val="bg1"/>
          </a:solidFill>
          <a:ln w="0" cap="rnd" cmpd="sng">
            <a:noFill/>
            <a:prstDash val="solid"/>
            <a:round/>
            <a:headEnd/>
            <a:tailEnd/>
          </a:ln>
          <a:effectLst/>
        </p:spPr>
        <p:txBody>
          <a:bodyPr/>
          <a:lstStyle/>
          <a:p>
            <a:endParaRPr lang="en-US"/>
          </a:p>
        </p:txBody>
      </p:sp>
      <p:sp>
        <p:nvSpPr>
          <p:cNvPr id="36" name="Freeform 38"/>
          <p:cNvSpPr>
            <a:spLocks/>
          </p:cNvSpPr>
          <p:nvPr/>
        </p:nvSpPr>
        <p:spPr bwMode="auto">
          <a:xfrm>
            <a:off x="7061200" y="3576637"/>
            <a:ext cx="220663" cy="777875"/>
          </a:xfrm>
          <a:custGeom>
            <a:avLst/>
            <a:gdLst/>
            <a:ahLst/>
            <a:cxnLst>
              <a:cxn ang="0">
                <a:pos x="162" y="0"/>
              </a:cxn>
              <a:cxn ang="0">
                <a:pos x="162" y="207"/>
              </a:cxn>
              <a:cxn ang="0">
                <a:pos x="162" y="414"/>
              </a:cxn>
              <a:cxn ang="0">
                <a:pos x="162" y="654"/>
              </a:cxn>
              <a:cxn ang="0">
                <a:pos x="162" y="753"/>
              </a:cxn>
              <a:cxn ang="0">
                <a:pos x="151" y="807"/>
              </a:cxn>
              <a:cxn ang="0">
                <a:pos x="96" y="807"/>
              </a:cxn>
              <a:cxn ang="0">
                <a:pos x="0" y="840"/>
              </a:cxn>
              <a:cxn ang="0">
                <a:pos x="76" y="774"/>
              </a:cxn>
              <a:cxn ang="0">
                <a:pos x="107" y="720"/>
              </a:cxn>
              <a:cxn ang="0">
                <a:pos x="107" y="556"/>
              </a:cxn>
              <a:cxn ang="0">
                <a:pos x="107" y="360"/>
              </a:cxn>
              <a:cxn ang="0">
                <a:pos x="107" y="327"/>
              </a:cxn>
              <a:cxn ang="0">
                <a:pos x="162" y="0"/>
              </a:cxn>
            </a:cxnLst>
            <a:rect l="0" t="0" r="r" b="b"/>
            <a:pathLst>
              <a:path w="163" h="841">
                <a:moveTo>
                  <a:pt x="162" y="0"/>
                </a:moveTo>
                <a:lnTo>
                  <a:pt x="162" y="207"/>
                </a:lnTo>
                <a:lnTo>
                  <a:pt x="162" y="414"/>
                </a:lnTo>
                <a:lnTo>
                  <a:pt x="162" y="654"/>
                </a:lnTo>
                <a:lnTo>
                  <a:pt x="162" y="753"/>
                </a:lnTo>
                <a:lnTo>
                  <a:pt x="151" y="807"/>
                </a:lnTo>
                <a:lnTo>
                  <a:pt x="96" y="807"/>
                </a:lnTo>
                <a:lnTo>
                  <a:pt x="0" y="840"/>
                </a:lnTo>
                <a:lnTo>
                  <a:pt x="76" y="774"/>
                </a:lnTo>
                <a:lnTo>
                  <a:pt x="107" y="720"/>
                </a:lnTo>
                <a:lnTo>
                  <a:pt x="107" y="556"/>
                </a:lnTo>
                <a:lnTo>
                  <a:pt x="107" y="360"/>
                </a:lnTo>
                <a:lnTo>
                  <a:pt x="107" y="327"/>
                </a:lnTo>
                <a:lnTo>
                  <a:pt x="162" y="0"/>
                </a:lnTo>
              </a:path>
            </a:pathLst>
          </a:custGeom>
          <a:solidFill>
            <a:schemeClr val="bg1"/>
          </a:solidFill>
          <a:ln w="0" cap="rnd" cmpd="sng">
            <a:noFill/>
            <a:prstDash val="solid"/>
            <a:round/>
            <a:headEnd/>
            <a:tailEnd/>
          </a:ln>
          <a:effectLst/>
        </p:spPr>
        <p:txBody>
          <a:bodyPr/>
          <a:lstStyle/>
          <a:p>
            <a:endParaRPr lang="en-US"/>
          </a:p>
        </p:txBody>
      </p:sp>
      <p:sp>
        <p:nvSpPr>
          <p:cNvPr id="37" name="Freeform 39"/>
          <p:cNvSpPr>
            <a:spLocks/>
          </p:cNvSpPr>
          <p:nvPr/>
        </p:nvSpPr>
        <p:spPr bwMode="auto">
          <a:xfrm>
            <a:off x="6931025" y="1822450"/>
            <a:ext cx="46038" cy="827087"/>
          </a:xfrm>
          <a:custGeom>
            <a:avLst/>
            <a:gdLst/>
            <a:ahLst/>
            <a:cxnLst>
              <a:cxn ang="0">
                <a:pos x="0" y="0"/>
              </a:cxn>
              <a:cxn ang="0">
                <a:pos x="0" y="65"/>
              </a:cxn>
              <a:cxn ang="0">
                <a:pos x="0" y="109"/>
              </a:cxn>
              <a:cxn ang="0">
                <a:pos x="0" y="152"/>
              </a:cxn>
              <a:cxn ang="0">
                <a:pos x="0" y="185"/>
              </a:cxn>
              <a:cxn ang="0">
                <a:pos x="0" y="218"/>
              </a:cxn>
              <a:cxn ang="0">
                <a:pos x="0" y="261"/>
              </a:cxn>
              <a:cxn ang="0">
                <a:pos x="0" y="294"/>
              </a:cxn>
              <a:cxn ang="0">
                <a:pos x="0" y="327"/>
              </a:cxn>
              <a:cxn ang="0">
                <a:pos x="0" y="360"/>
              </a:cxn>
              <a:cxn ang="0">
                <a:pos x="0" y="392"/>
              </a:cxn>
              <a:cxn ang="0">
                <a:pos x="0" y="425"/>
              </a:cxn>
              <a:cxn ang="0">
                <a:pos x="0" y="458"/>
              </a:cxn>
              <a:cxn ang="0">
                <a:pos x="0" y="491"/>
              </a:cxn>
              <a:cxn ang="0">
                <a:pos x="0" y="523"/>
              </a:cxn>
              <a:cxn ang="0">
                <a:pos x="0" y="556"/>
              </a:cxn>
              <a:cxn ang="0">
                <a:pos x="0" y="600"/>
              </a:cxn>
              <a:cxn ang="0">
                <a:pos x="0" y="643"/>
              </a:cxn>
              <a:cxn ang="0">
                <a:pos x="0" y="676"/>
              </a:cxn>
              <a:cxn ang="0">
                <a:pos x="0" y="709"/>
              </a:cxn>
              <a:cxn ang="0">
                <a:pos x="0" y="741"/>
              </a:cxn>
              <a:cxn ang="0">
                <a:pos x="0" y="785"/>
              </a:cxn>
              <a:cxn ang="0">
                <a:pos x="0" y="818"/>
              </a:cxn>
              <a:cxn ang="0">
                <a:pos x="0" y="851"/>
              </a:cxn>
              <a:cxn ang="0">
                <a:pos x="0" y="883"/>
              </a:cxn>
              <a:cxn ang="0">
                <a:pos x="32" y="894"/>
              </a:cxn>
              <a:cxn ang="0">
                <a:pos x="32" y="861"/>
              </a:cxn>
              <a:cxn ang="0">
                <a:pos x="32" y="829"/>
              </a:cxn>
              <a:cxn ang="0">
                <a:pos x="32" y="796"/>
              </a:cxn>
              <a:cxn ang="0">
                <a:pos x="32" y="763"/>
              </a:cxn>
              <a:cxn ang="0">
                <a:pos x="32" y="731"/>
              </a:cxn>
              <a:cxn ang="0">
                <a:pos x="32" y="698"/>
              </a:cxn>
              <a:cxn ang="0">
                <a:pos x="32" y="665"/>
              </a:cxn>
              <a:cxn ang="0">
                <a:pos x="32" y="632"/>
              </a:cxn>
              <a:cxn ang="0">
                <a:pos x="32" y="600"/>
              </a:cxn>
              <a:cxn ang="0">
                <a:pos x="32" y="567"/>
              </a:cxn>
              <a:cxn ang="0">
                <a:pos x="32" y="534"/>
              </a:cxn>
              <a:cxn ang="0">
                <a:pos x="32" y="501"/>
              </a:cxn>
              <a:cxn ang="0">
                <a:pos x="32" y="458"/>
              </a:cxn>
              <a:cxn ang="0">
                <a:pos x="32" y="425"/>
              </a:cxn>
              <a:cxn ang="0">
                <a:pos x="32" y="392"/>
              </a:cxn>
              <a:cxn ang="0">
                <a:pos x="32" y="360"/>
              </a:cxn>
              <a:cxn ang="0">
                <a:pos x="21" y="327"/>
              </a:cxn>
              <a:cxn ang="0">
                <a:pos x="21" y="294"/>
              </a:cxn>
              <a:cxn ang="0">
                <a:pos x="21" y="261"/>
              </a:cxn>
              <a:cxn ang="0">
                <a:pos x="21" y="229"/>
              </a:cxn>
              <a:cxn ang="0">
                <a:pos x="21" y="196"/>
              </a:cxn>
              <a:cxn ang="0">
                <a:pos x="21" y="163"/>
              </a:cxn>
              <a:cxn ang="0">
                <a:pos x="21" y="131"/>
              </a:cxn>
              <a:cxn ang="0">
                <a:pos x="10" y="98"/>
              </a:cxn>
              <a:cxn ang="0">
                <a:pos x="0" y="0"/>
              </a:cxn>
            </a:cxnLst>
            <a:rect l="0" t="0" r="r" b="b"/>
            <a:pathLst>
              <a:path w="33" h="895">
                <a:moveTo>
                  <a:pt x="0" y="0"/>
                </a:moveTo>
                <a:lnTo>
                  <a:pt x="0" y="65"/>
                </a:lnTo>
                <a:lnTo>
                  <a:pt x="0" y="109"/>
                </a:lnTo>
                <a:lnTo>
                  <a:pt x="0" y="152"/>
                </a:lnTo>
                <a:lnTo>
                  <a:pt x="0" y="185"/>
                </a:lnTo>
                <a:lnTo>
                  <a:pt x="0" y="218"/>
                </a:lnTo>
                <a:lnTo>
                  <a:pt x="0" y="261"/>
                </a:lnTo>
                <a:lnTo>
                  <a:pt x="0" y="294"/>
                </a:lnTo>
                <a:lnTo>
                  <a:pt x="0" y="327"/>
                </a:lnTo>
                <a:lnTo>
                  <a:pt x="0" y="360"/>
                </a:lnTo>
                <a:lnTo>
                  <a:pt x="0" y="392"/>
                </a:lnTo>
                <a:lnTo>
                  <a:pt x="0" y="425"/>
                </a:lnTo>
                <a:lnTo>
                  <a:pt x="0" y="458"/>
                </a:lnTo>
                <a:lnTo>
                  <a:pt x="0" y="491"/>
                </a:lnTo>
                <a:lnTo>
                  <a:pt x="0" y="523"/>
                </a:lnTo>
                <a:lnTo>
                  <a:pt x="0" y="556"/>
                </a:lnTo>
                <a:lnTo>
                  <a:pt x="0" y="600"/>
                </a:lnTo>
                <a:lnTo>
                  <a:pt x="0" y="643"/>
                </a:lnTo>
                <a:lnTo>
                  <a:pt x="0" y="676"/>
                </a:lnTo>
                <a:lnTo>
                  <a:pt x="0" y="709"/>
                </a:lnTo>
                <a:lnTo>
                  <a:pt x="0" y="741"/>
                </a:lnTo>
                <a:lnTo>
                  <a:pt x="0" y="785"/>
                </a:lnTo>
                <a:lnTo>
                  <a:pt x="0" y="818"/>
                </a:lnTo>
                <a:lnTo>
                  <a:pt x="0" y="851"/>
                </a:lnTo>
                <a:lnTo>
                  <a:pt x="0" y="883"/>
                </a:lnTo>
                <a:lnTo>
                  <a:pt x="32" y="894"/>
                </a:lnTo>
                <a:lnTo>
                  <a:pt x="32" y="861"/>
                </a:lnTo>
                <a:lnTo>
                  <a:pt x="32" y="829"/>
                </a:lnTo>
                <a:lnTo>
                  <a:pt x="32" y="796"/>
                </a:lnTo>
                <a:lnTo>
                  <a:pt x="32" y="763"/>
                </a:lnTo>
                <a:lnTo>
                  <a:pt x="32" y="731"/>
                </a:lnTo>
                <a:lnTo>
                  <a:pt x="32" y="698"/>
                </a:lnTo>
                <a:lnTo>
                  <a:pt x="32" y="665"/>
                </a:lnTo>
                <a:lnTo>
                  <a:pt x="32" y="632"/>
                </a:lnTo>
                <a:lnTo>
                  <a:pt x="32" y="600"/>
                </a:lnTo>
                <a:lnTo>
                  <a:pt x="32" y="567"/>
                </a:lnTo>
                <a:lnTo>
                  <a:pt x="32" y="534"/>
                </a:lnTo>
                <a:lnTo>
                  <a:pt x="32" y="501"/>
                </a:lnTo>
                <a:lnTo>
                  <a:pt x="32" y="458"/>
                </a:lnTo>
                <a:lnTo>
                  <a:pt x="32" y="425"/>
                </a:lnTo>
                <a:lnTo>
                  <a:pt x="32" y="392"/>
                </a:lnTo>
                <a:lnTo>
                  <a:pt x="32" y="360"/>
                </a:lnTo>
                <a:lnTo>
                  <a:pt x="21" y="327"/>
                </a:lnTo>
                <a:lnTo>
                  <a:pt x="21" y="294"/>
                </a:lnTo>
                <a:lnTo>
                  <a:pt x="21" y="261"/>
                </a:lnTo>
                <a:lnTo>
                  <a:pt x="21" y="229"/>
                </a:lnTo>
                <a:lnTo>
                  <a:pt x="21" y="196"/>
                </a:lnTo>
                <a:lnTo>
                  <a:pt x="21" y="163"/>
                </a:lnTo>
                <a:lnTo>
                  <a:pt x="21" y="131"/>
                </a:lnTo>
                <a:lnTo>
                  <a:pt x="10" y="98"/>
                </a:lnTo>
                <a:lnTo>
                  <a:pt x="0" y="0"/>
                </a:lnTo>
              </a:path>
            </a:pathLst>
          </a:custGeom>
          <a:solidFill>
            <a:schemeClr val="bg1"/>
          </a:solidFill>
          <a:ln w="0" cap="rnd" cmpd="sng">
            <a:noFill/>
            <a:prstDash val="solid"/>
            <a:round/>
            <a:headEnd/>
            <a:tailEnd/>
          </a:ln>
          <a:effectLst/>
        </p:spPr>
        <p:txBody>
          <a:bodyPr/>
          <a:lstStyle/>
          <a:p>
            <a:endParaRPr lang="en-US"/>
          </a:p>
        </p:txBody>
      </p:sp>
      <p:sp>
        <p:nvSpPr>
          <p:cNvPr id="38" name="Rectangle 40"/>
          <p:cNvSpPr>
            <a:spLocks noChangeArrowheads="1"/>
          </p:cNvSpPr>
          <p:nvPr/>
        </p:nvSpPr>
        <p:spPr bwMode="auto">
          <a:xfrm>
            <a:off x="7573963" y="3290887"/>
            <a:ext cx="184150" cy="946150"/>
          </a:xfrm>
          <a:prstGeom prst="rect">
            <a:avLst/>
          </a:prstGeom>
          <a:noFill/>
          <a:ln w="0">
            <a:noFill/>
            <a:miter lim="800000"/>
            <a:headEnd/>
            <a:tailEnd/>
          </a:ln>
          <a:effectLst/>
        </p:spPr>
        <p:txBody>
          <a:bodyPr wrap="none" lIns="92075" tIns="46038" rIns="92075" bIns="46038">
            <a:spAutoFit/>
          </a:bodyPr>
          <a:lstStyle/>
          <a:p>
            <a:pPr defTabSz="762000"/>
            <a:endParaRPr lang="en-US" sz="2800">
              <a:latin typeface="Arial" charset="0"/>
            </a:endParaRPr>
          </a:p>
          <a:p>
            <a:pPr defTabSz="762000"/>
            <a:endParaRPr lang="en-US" sz="2800">
              <a:latin typeface="Arial" charset="0"/>
            </a:endParaRPr>
          </a:p>
        </p:txBody>
      </p:sp>
      <p:sp>
        <p:nvSpPr>
          <p:cNvPr id="39" name="Rectangle 41"/>
          <p:cNvSpPr>
            <a:spLocks noChangeArrowheads="1"/>
          </p:cNvSpPr>
          <p:nvPr/>
        </p:nvSpPr>
        <p:spPr bwMode="auto">
          <a:xfrm>
            <a:off x="6248400" y="3206750"/>
            <a:ext cx="80963" cy="703262"/>
          </a:xfrm>
          <a:prstGeom prst="rect">
            <a:avLst/>
          </a:prstGeom>
          <a:solidFill>
            <a:schemeClr val="bg1"/>
          </a:solidFill>
          <a:ln w="0">
            <a:noFill/>
            <a:miter lim="800000"/>
            <a:headEnd/>
            <a:tailEnd/>
          </a:ln>
          <a:effectLst/>
        </p:spPr>
        <p:txBody>
          <a:bodyPr wrap="none" anchor="ctr"/>
          <a:lstStyle/>
          <a:p>
            <a:endParaRPr lang="en-US"/>
          </a:p>
        </p:txBody>
      </p:sp>
      <p:sp>
        <p:nvSpPr>
          <p:cNvPr id="40" name="Line 42"/>
          <p:cNvSpPr>
            <a:spLocks noChangeShapeType="1"/>
          </p:cNvSpPr>
          <p:nvPr/>
        </p:nvSpPr>
        <p:spPr bwMode="auto">
          <a:xfrm>
            <a:off x="6997700" y="1681162"/>
            <a:ext cx="28575" cy="503238"/>
          </a:xfrm>
          <a:prstGeom prst="line">
            <a:avLst/>
          </a:prstGeom>
          <a:noFill/>
          <a:ln w="0">
            <a:noFill/>
            <a:round/>
            <a:headEnd type="none" w="sm" len="sm"/>
            <a:tailEnd type="none" w="sm" len="sm"/>
          </a:ln>
          <a:effectLst/>
        </p:spPr>
        <p:txBody>
          <a:bodyPr wrap="none" anchor="ct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2: Efficiency</a:t>
            </a:r>
            <a:endParaRPr lang="en-US" dirty="0"/>
          </a:p>
        </p:txBody>
      </p:sp>
      <p:sp>
        <p:nvSpPr>
          <p:cNvPr id="3" name="Content Placeholder 2"/>
          <p:cNvSpPr>
            <a:spLocks noGrp="1"/>
          </p:cNvSpPr>
          <p:nvPr>
            <p:ph idx="1"/>
          </p:nvPr>
        </p:nvSpPr>
        <p:spPr/>
        <p:txBody>
          <a:bodyPr>
            <a:normAutofit fontScale="92500"/>
          </a:bodyPr>
          <a:lstStyle/>
          <a:p>
            <a:pPr>
              <a:spcAft>
                <a:spcPct val="20000"/>
              </a:spcAft>
            </a:pPr>
            <a:r>
              <a:rPr lang="en-GB" b="1" dirty="0" smtClean="0"/>
              <a:t>Efficiency</a:t>
            </a:r>
            <a:r>
              <a:rPr lang="en-GB" dirty="0" smtClean="0"/>
              <a:t>	=	maximising benefit for					resources used</a:t>
            </a:r>
          </a:p>
          <a:p>
            <a:pPr>
              <a:spcAft>
                <a:spcPct val="20000"/>
              </a:spcAft>
            </a:pPr>
            <a:r>
              <a:rPr lang="en-GB" b="1" dirty="0" smtClean="0"/>
              <a:t>Technical</a:t>
            </a:r>
            <a:r>
              <a:rPr lang="en-GB" dirty="0" smtClean="0"/>
              <a:t>			meeting a given objective  </a:t>
            </a:r>
            <a:r>
              <a:rPr lang="en-GB" b="1" dirty="0" smtClean="0"/>
              <a:t>Efficiency          </a:t>
            </a:r>
            <a:r>
              <a:rPr lang="en-GB" dirty="0" smtClean="0"/>
              <a:t>=	at least cost (resources)</a:t>
            </a:r>
          </a:p>
          <a:p>
            <a:r>
              <a:rPr lang="en-GB" b="1" dirty="0" smtClean="0"/>
              <a:t>Allocative</a:t>
            </a:r>
            <a:r>
              <a:rPr lang="en-GB" dirty="0" smtClean="0"/>
              <a:t>         =	producing the pattern of </a:t>
            </a:r>
            <a:r>
              <a:rPr lang="en-GB" b="1" dirty="0" smtClean="0"/>
              <a:t>Efficiency</a:t>
            </a:r>
            <a:r>
              <a:rPr lang="en-GB" dirty="0" smtClean="0"/>
              <a:t>		output (supply) that 					matches the pattern of 					consumer want (demand)</a:t>
            </a:r>
          </a:p>
          <a:p>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 vs. Accounting</a:t>
            </a:r>
            <a:endParaRPr lang="en-US" dirty="0"/>
          </a:p>
        </p:txBody>
      </p:sp>
      <p:sp>
        <p:nvSpPr>
          <p:cNvPr id="3" name="Content Placeholder 2"/>
          <p:cNvSpPr>
            <a:spLocks noGrp="1"/>
          </p:cNvSpPr>
          <p:nvPr>
            <p:ph idx="1"/>
          </p:nvPr>
        </p:nvSpPr>
        <p:spPr/>
        <p:txBody>
          <a:bodyPr/>
          <a:lstStyle/>
          <a:p>
            <a:r>
              <a:rPr lang="en-GB" dirty="0" smtClean="0"/>
              <a:t>Economics is concerned with…</a:t>
            </a:r>
          </a:p>
          <a:p>
            <a:pPr lvl="1"/>
            <a:r>
              <a:rPr lang="en-GB" dirty="0" smtClean="0"/>
              <a:t>costs (resource use)</a:t>
            </a:r>
          </a:p>
          <a:p>
            <a:pPr lvl="1"/>
            <a:r>
              <a:rPr lang="en-GB" b="1" i="1" dirty="0" smtClean="0"/>
              <a:t>benefits</a:t>
            </a:r>
          </a:p>
          <a:p>
            <a:pPr lvl="1"/>
            <a:r>
              <a:rPr lang="en-GB" dirty="0" smtClean="0"/>
              <a:t>choice</a:t>
            </a:r>
          </a:p>
          <a:p>
            <a:pPr lvl="1"/>
            <a:r>
              <a:rPr lang="en-GB" dirty="0" smtClean="0"/>
              <a:t>efficiency</a:t>
            </a:r>
          </a:p>
          <a:p>
            <a:endParaRPr lang="en-GB" dirty="0" smtClean="0"/>
          </a:p>
          <a:p>
            <a:r>
              <a:rPr lang="en-GB" dirty="0" smtClean="0"/>
              <a:t>Accountancy is concerned with…</a:t>
            </a:r>
          </a:p>
          <a:p>
            <a:pPr lvl="1"/>
            <a:r>
              <a:rPr lang="en-GB" dirty="0" smtClean="0"/>
              <a:t>monitoring financial transactions</a:t>
            </a:r>
          </a:p>
          <a:p>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Economics and Objectivity</a:t>
            </a:r>
            <a:endParaRPr lang="en-US" dirty="0"/>
          </a:p>
        </p:txBody>
      </p:sp>
      <p:sp>
        <p:nvSpPr>
          <p:cNvPr id="3" name="Content Placeholder 2"/>
          <p:cNvSpPr>
            <a:spLocks noGrp="1"/>
          </p:cNvSpPr>
          <p:nvPr>
            <p:ph idx="1"/>
          </p:nvPr>
        </p:nvSpPr>
        <p:spPr/>
        <p:txBody>
          <a:bodyPr/>
          <a:lstStyle/>
          <a:p>
            <a:r>
              <a:rPr lang="en-GB" dirty="0" smtClean="0"/>
              <a:t>All decisions are based on subjective value judgements (or judgements of subjective value!)</a:t>
            </a:r>
          </a:p>
          <a:p>
            <a:endParaRPr lang="en-GB" dirty="0" smtClean="0"/>
          </a:p>
          <a:p>
            <a:r>
              <a:rPr lang="en-GB" dirty="0" smtClean="0"/>
              <a:t>Economics makes these explicit</a:t>
            </a:r>
          </a:p>
          <a:p>
            <a:endParaRPr lang="en-US"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6000" dirty="0" smtClean="0"/>
              <a:t>Roadmap</a:t>
            </a:r>
            <a:endParaRPr lang="en-US" sz="6000" dirty="0"/>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35</a:t>
            </a:fld>
            <a:endParaRPr lang="en-US"/>
          </a:p>
        </p:txBody>
      </p:sp>
    </p:spTree>
    <p:extLst>
      <p:ext uri="{BB962C8B-B14F-4D97-AF65-F5344CB8AC3E}">
        <p14:creationId xmlns:p14="http://schemas.microsoft.com/office/powerpoint/2010/main" val="384009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4</a:t>
            </a:fld>
            <a:endParaRPr lang="en-US"/>
          </a:p>
        </p:txBody>
      </p:sp>
      <p:pic>
        <p:nvPicPr>
          <p:cNvPr id="28674" name="Picture 2"/>
          <p:cNvPicPr>
            <a:picLocks noGrp="1" noChangeAspect="1" noChangeArrowheads="1"/>
          </p:cNvPicPr>
          <p:nvPr>
            <p:ph idx="1"/>
          </p:nvPr>
        </p:nvPicPr>
        <p:blipFill>
          <a:blip r:embed="rId2" cstate="print"/>
          <a:srcRect/>
          <a:stretch>
            <a:fillRect/>
          </a:stretch>
        </p:blipFill>
        <p:spPr bwMode="auto">
          <a:xfrm>
            <a:off x="914400" y="533400"/>
            <a:ext cx="7651155" cy="5206206"/>
          </a:xfrm>
          <a:prstGeom prst="rect">
            <a:avLst/>
          </a:prstGeom>
          <a:noFill/>
          <a:ln w="9525">
            <a:noFill/>
            <a:miter lim="800000"/>
            <a:headEnd/>
            <a:tailEnd/>
          </a:ln>
          <a:effectLst/>
        </p:spPr>
      </p:pic>
      <p:sp>
        <p:nvSpPr>
          <p:cNvPr id="8" name="TextBox 7"/>
          <p:cNvSpPr txBox="1"/>
          <p:nvPr/>
        </p:nvSpPr>
        <p:spPr>
          <a:xfrm>
            <a:off x="1143000" y="5791200"/>
            <a:ext cx="2066400" cy="369332"/>
          </a:xfrm>
          <a:prstGeom prst="rect">
            <a:avLst/>
          </a:prstGeom>
          <a:noFill/>
        </p:spPr>
        <p:txBody>
          <a:bodyPr wrap="none" rtlCol="0">
            <a:spAutoFit/>
          </a:bodyPr>
          <a:lstStyle/>
          <a:p>
            <a:r>
              <a:rPr lang="en-US" dirty="0" smtClean="0"/>
              <a:t>Source: </a:t>
            </a:r>
            <a:r>
              <a:rPr lang="en-US" dirty="0" err="1" smtClean="0"/>
              <a:t>Suen</a:t>
            </a:r>
            <a:r>
              <a:rPr lang="en-US" dirty="0" smtClean="0"/>
              <a:t> (2005)</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5</a:t>
            </a:fld>
            <a:endParaRPr lang="en-US"/>
          </a:p>
        </p:txBody>
      </p:sp>
      <p:pic>
        <p:nvPicPr>
          <p:cNvPr id="37890" name="Picture 2"/>
          <p:cNvPicPr>
            <a:picLocks noGrp="1" noChangeAspect="1" noChangeArrowheads="1"/>
          </p:cNvPicPr>
          <p:nvPr>
            <p:ph idx="1"/>
          </p:nvPr>
        </p:nvPicPr>
        <p:blipFill>
          <a:blip r:embed="rId2" cstate="print"/>
          <a:srcRect/>
          <a:stretch>
            <a:fillRect/>
          </a:stretch>
        </p:blipFill>
        <p:spPr bwMode="auto">
          <a:xfrm>
            <a:off x="152400" y="228600"/>
            <a:ext cx="8763000" cy="617219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Correlations</a:t>
            </a:r>
            <a:endParaRPr lang="en-US" dirty="0"/>
          </a:p>
        </p:txBody>
      </p:sp>
      <p:sp>
        <p:nvSpPr>
          <p:cNvPr id="3" name="Content Placeholder 2"/>
          <p:cNvSpPr>
            <a:spLocks noGrp="1"/>
          </p:cNvSpPr>
          <p:nvPr>
            <p:ph idx="1"/>
          </p:nvPr>
        </p:nvSpPr>
        <p:spPr>
          <a:xfrm>
            <a:off x="457200" y="1676400"/>
            <a:ext cx="8229600" cy="4648200"/>
          </a:xfrm>
        </p:spPr>
        <p:txBody>
          <a:bodyPr>
            <a:normAutofit/>
          </a:bodyPr>
          <a:lstStyle/>
          <a:p>
            <a:pPr marL="514350" indent="-514350">
              <a:buFont typeface="+mj-lt"/>
              <a:buAutoNum type="arabicPeriod"/>
            </a:pPr>
            <a:r>
              <a:rPr lang="en-US" dirty="0" smtClean="0"/>
              <a:t>Strong positive correlation between:</a:t>
            </a:r>
          </a:p>
          <a:p>
            <a:pPr marL="914400" lvl="1" indent="-514350"/>
            <a:r>
              <a:rPr lang="en-US" dirty="0" smtClean="0"/>
              <a:t>national per capita income and </a:t>
            </a:r>
          </a:p>
          <a:p>
            <a:pPr marL="914400" lvl="1" indent="-514350"/>
            <a:r>
              <a:rPr lang="en-US" dirty="0" smtClean="0"/>
              <a:t>national per capita medical spending</a:t>
            </a:r>
          </a:p>
          <a:p>
            <a:pPr marL="914400" lvl="1" indent="-514350"/>
            <a:endParaRPr lang="en-US" dirty="0" smtClean="0"/>
          </a:p>
          <a:p>
            <a:pPr marL="514350" indent="-514350"/>
            <a:r>
              <a:rPr lang="en-US" u="sng" dirty="0" smtClean="0"/>
              <a:t>Translation:</a:t>
            </a:r>
            <a:r>
              <a:rPr lang="en-US" dirty="0" smtClean="0"/>
              <a:t> People of rich countries, spend more on health care</a:t>
            </a:r>
          </a:p>
          <a:p>
            <a:pPr marL="514350" indent="-514350"/>
            <a:r>
              <a:rPr lang="en-US" dirty="0" smtClean="0"/>
              <a:t>(strong effect)</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3891225-2CFD-4B2A-9CCE-B0FBA3638821}"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Date Placeholder 5"/>
          <p:cNvSpPr>
            <a:spLocks noGrp="1"/>
          </p:cNvSpPr>
          <p:nvPr>
            <p:ph type="dt" sz="half" idx="10"/>
          </p:nvPr>
        </p:nvSpPr>
        <p:spPr/>
        <p:txBody>
          <a:bodyPr/>
          <a:lstStyle/>
          <a:p>
            <a:fld id="{5C2D8DAF-E908-4AC8-9C59-DA0E97C075AF}" type="datetime1">
              <a:rPr lang="en-US" smtClean="0"/>
              <a:pPr/>
              <a:t>8/29/2013</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Correlations</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pPr marL="514350" indent="-514350">
              <a:buFont typeface="+mj-lt"/>
              <a:buAutoNum type="arabicPeriod" startAt="2"/>
            </a:pPr>
            <a:r>
              <a:rPr lang="en-US" dirty="0" smtClean="0"/>
              <a:t>Weak positive correlation between </a:t>
            </a:r>
          </a:p>
          <a:p>
            <a:pPr marL="914400" lvl="1" indent="-514350"/>
            <a:r>
              <a:rPr lang="en-US" dirty="0" smtClean="0"/>
              <a:t>per capita income and </a:t>
            </a:r>
          </a:p>
          <a:p>
            <a:pPr marL="914400" lvl="1" indent="-514350"/>
            <a:r>
              <a:rPr lang="en-US" dirty="0" smtClean="0"/>
              <a:t>life expectancy</a:t>
            </a:r>
          </a:p>
          <a:p>
            <a:pPr marL="514350" indent="-514350"/>
            <a:endParaRPr lang="en-US" dirty="0" smtClean="0"/>
          </a:p>
          <a:p>
            <a:pPr marL="514350" indent="-514350"/>
            <a:r>
              <a:rPr lang="en-US" u="sng" dirty="0"/>
              <a:t>Translation:</a:t>
            </a:r>
            <a:r>
              <a:rPr lang="en-US" dirty="0"/>
              <a:t> Rich </a:t>
            </a:r>
            <a:r>
              <a:rPr lang="en-US" dirty="0" smtClean="0"/>
              <a:t>people live longer </a:t>
            </a:r>
          </a:p>
          <a:p>
            <a:pPr marL="514350" indent="-514350"/>
            <a:r>
              <a:rPr lang="en-US" dirty="0" smtClean="0"/>
              <a:t>(weak effect)</a:t>
            </a:r>
            <a:endParaRPr lang="en-US" dirty="0"/>
          </a:p>
        </p:txBody>
      </p:sp>
      <p:sp>
        <p:nvSpPr>
          <p:cNvPr id="4" name="Slide Number Placeholder 3"/>
          <p:cNvSpPr>
            <a:spLocks noGrp="1"/>
          </p:cNvSpPr>
          <p:nvPr>
            <p:ph type="sldNum" sz="quarter" idx="12"/>
          </p:nvPr>
        </p:nvSpPr>
        <p:spPr/>
        <p:txBody>
          <a:bodyPr/>
          <a:lstStyle/>
          <a:p>
            <a:fld id="{73891225-2CFD-4B2A-9CCE-B0FBA3638821}"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Date Placeholder 5"/>
          <p:cNvSpPr>
            <a:spLocks noGrp="1"/>
          </p:cNvSpPr>
          <p:nvPr>
            <p:ph type="dt" sz="half" idx="10"/>
          </p:nvPr>
        </p:nvSpPr>
        <p:spPr/>
        <p:txBody>
          <a:bodyPr/>
          <a:lstStyle/>
          <a:p>
            <a:fld id="{5C2D8DAF-E908-4AC8-9C59-DA0E97C075AF}" type="datetime1">
              <a:rPr lang="en-US" smtClean="0"/>
              <a:pPr/>
              <a:t>8/29/2013</a:t>
            </a:fld>
            <a:endParaRPr lang="en-US"/>
          </a:p>
        </p:txBody>
      </p:sp>
    </p:spTree>
    <p:extLst>
      <p:ext uri="{BB962C8B-B14F-4D97-AF65-F5344CB8AC3E}">
        <p14:creationId xmlns:p14="http://schemas.microsoft.com/office/powerpoint/2010/main" val="236442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Correlations</a:t>
            </a: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pPr marL="514350" indent="-514350">
              <a:buFont typeface="+mj-lt"/>
              <a:buAutoNum type="arabicPeriod" startAt="3"/>
            </a:pPr>
            <a:r>
              <a:rPr lang="en-US" dirty="0" smtClean="0"/>
              <a:t>No correlation between:</a:t>
            </a:r>
          </a:p>
          <a:p>
            <a:pPr marL="914400" lvl="1" indent="-514350"/>
            <a:r>
              <a:rPr lang="en-US" dirty="0" smtClean="0"/>
              <a:t>changes in the proportion of GDP spent on health and</a:t>
            </a:r>
          </a:p>
          <a:p>
            <a:pPr marL="914400" lvl="1" indent="-514350"/>
            <a:r>
              <a:rPr lang="en-US" dirty="0"/>
              <a:t>changes in life </a:t>
            </a:r>
            <a:r>
              <a:rPr lang="en-US" dirty="0" smtClean="0"/>
              <a:t>expectancy</a:t>
            </a:r>
            <a:endParaRPr lang="en-US" dirty="0"/>
          </a:p>
          <a:p>
            <a:pPr marL="914400" lvl="1" indent="-514350"/>
            <a:endParaRPr lang="en-US" dirty="0" smtClean="0"/>
          </a:p>
          <a:p>
            <a:pPr marL="514350" indent="-514350"/>
            <a:endParaRPr lang="en-US" dirty="0" smtClean="0"/>
          </a:p>
          <a:p>
            <a:pPr marL="514350" indent="-514350"/>
            <a:r>
              <a:rPr lang="en-US" u="sng" dirty="0"/>
              <a:t>Translation:</a:t>
            </a:r>
            <a:r>
              <a:rPr lang="en-US" dirty="0"/>
              <a:t> Rich </a:t>
            </a:r>
            <a:r>
              <a:rPr lang="en-US" dirty="0" smtClean="0"/>
              <a:t>countries spending more on health care, cannot necessarily prolong life of population</a:t>
            </a:r>
          </a:p>
          <a:p>
            <a:pPr marL="514350" indent="-514350"/>
            <a:r>
              <a:rPr lang="en-US" dirty="0" smtClean="0"/>
              <a:t>(no effect?)</a:t>
            </a:r>
          </a:p>
        </p:txBody>
      </p:sp>
      <p:sp>
        <p:nvSpPr>
          <p:cNvPr id="4" name="Slide Number Placeholder 3"/>
          <p:cNvSpPr>
            <a:spLocks noGrp="1"/>
          </p:cNvSpPr>
          <p:nvPr>
            <p:ph type="sldNum" sz="quarter" idx="12"/>
          </p:nvPr>
        </p:nvSpPr>
        <p:spPr/>
        <p:txBody>
          <a:bodyPr/>
          <a:lstStyle/>
          <a:p>
            <a:fld id="{73891225-2CFD-4B2A-9CCE-B0FBA3638821}"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Date Placeholder 5"/>
          <p:cNvSpPr>
            <a:spLocks noGrp="1"/>
          </p:cNvSpPr>
          <p:nvPr>
            <p:ph type="dt" sz="half" idx="10"/>
          </p:nvPr>
        </p:nvSpPr>
        <p:spPr/>
        <p:txBody>
          <a:bodyPr/>
          <a:lstStyle/>
          <a:p>
            <a:fld id="{5C2D8DAF-E908-4AC8-9C59-DA0E97C075AF}" type="datetime1">
              <a:rPr lang="en-US" smtClean="0"/>
              <a:pPr/>
              <a:t>8/29/2013</a:t>
            </a:fld>
            <a:endParaRPr lang="en-US"/>
          </a:p>
        </p:txBody>
      </p:sp>
    </p:spTree>
    <p:extLst>
      <p:ext uri="{BB962C8B-B14F-4D97-AF65-F5344CB8AC3E}">
        <p14:creationId xmlns:p14="http://schemas.microsoft.com/office/powerpoint/2010/main" val="236442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A2E420DC-5E9C-464A-B17D-36089692523F}" type="datetime1">
              <a:rPr lang="en-US" smtClean="0"/>
              <a:pPr/>
              <a:t>8/29/2013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73891225-2CFD-4B2A-9CCE-B0FBA3638821}" type="slidenum">
              <a:rPr lang="en-US" smtClean="0"/>
              <a:pPr/>
              <a:t>9</a:t>
            </a:fld>
            <a:endParaRPr lang="en-US"/>
          </a:p>
        </p:txBody>
      </p:sp>
      <p:pic>
        <p:nvPicPr>
          <p:cNvPr id="40962" name="Picture 2"/>
          <p:cNvPicPr>
            <a:picLocks noGrp="1" noChangeAspect="1" noChangeArrowheads="1"/>
          </p:cNvPicPr>
          <p:nvPr>
            <p:ph idx="1"/>
          </p:nvPr>
        </p:nvPicPr>
        <p:blipFill>
          <a:blip r:embed="rId2" cstate="print"/>
          <a:srcRect/>
          <a:stretch>
            <a:fillRect/>
          </a:stretch>
        </p:blipFill>
        <p:spPr bwMode="auto">
          <a:xfrm>
            <a:off x="480566" y="228600"/>
            <a:ext cx="8471982" cy="6105932"/>
          </a:xfrm>
          <a:prstGeom prst="rect">
            <a:avLst/>
          </a:prstGeom>
          <a:noFill/>
          <a:ln w="9525">
            <a:noFill/>
            <a:miter lim="800000"/>
            <a:headEnd/>
            <a:tailEnd/>
          </a:ln>
        </p:spPr>
      </p:pic>
      <p:sp>
        <p:nvSpPr>
          <p:cNvPr id="8" name="Right Arrow 7"/>
          <p:cNvSpPr/>
          <p:nvPr/>
        </p:nvSpPr>
        <p:spPr>
          <a:xfrm rot="11012764">
            <a:off x="6862582" y="1748345"/>
            <a:ext cx="1371600" cy="19062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2627</TotalTime>
  <Words>750</Words>
  <Application>Microsoft Office PowerPoint</Application>
  <PresentationFormat>On-screen Show (4:3)</PresentationFormat>
  <Paragraphs>187</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Health Economics</vt:lpstr>
      <vt:lpstr>PowerPoint Presentation</vt:lpstr>
      <vt:lpstr>PowerPoint Presentation</vt:lpstr>
      <vt:lpstr>PowerPoint Presentation</vt:lpstr>
      <vt:lpstr>PowerPoint Presentation</vt:lpstr>
      <vt:lpstr>Correlations</vt:lpstr>
      <vt:lpstr>Correlations</vt:lpstr>
      <vt:lpstr>Correlations</vt:lpstr>
      <vt:lpstr>PowerPoint Presentation</vt:lpstr>
      <vt:lpstr>PowerPoint Presentation</vt:lpstr>
      <vt:lpstr>Life Expectancy at Birth in OECD Countries</vt:lpstr>
      <vt:lpstr>Life Expectancy at 65 in OECD Countries</vt:lpstr>
      <vt:lpstr>Proportion of Public/Private Health Expenditure</vt:lpstr>
      <vt:lpstr>PowerPoint Presentation</vt:lpstr>
      <vt:lpstr>PowerPoint Presentation</vt:lpstr>
      <vt:lpstr>PowerPoint Presentation</vt:lpstr>
      <vt:lpstr>PowerPoint Presentation</vt:lpstr>
      <vt:lpstr>PowerPoint Presentation</vt:lpstr>
      <vt:lpstr>U.S. Health Spending in 2009 by type of service and activity</vt:lpstr>
      <vt:lpstr>PowerPoint Presentation</vt:lpstr>
      <vt:lpstr>PowerPoint Presentation</vt:lpstr>
      <vt:lpstr>PowerPoint Presentation</vt:lpstr>
      <vt:lpstr>PowerPoint Presentation</vt:lpstr>
      <vt:lpstr>PowerPoint Presentation</vt:lpstr>
      <vt:lpstr>More Facts</vt:lpstr>
      <vt:lpstr>Economics and Health</vt:lpstr>
      <vt:lpstr>Proof of health care demand:  The RAND Health Insurance Experiment</vt:lpstr>
      <vt:lpstr>Economics is About …</vt:lpstr>
      <vt:lpstr>Opportunity Cost</vt:lpstr>
      <vt:lpstr>Implications of Opportunity Cost</vt:lpstr>
      <vt:lpstr>Economists view of the world...</vt:lpstr>
      <vt:lpstr>Concept 2: Efficiency</vt:lpstr>
      <vt:lpstr>Economics vs. Accounting</vt:lpstr>
      <vt:lpstr>Economics and Objectivity</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JJ</dc:creator>
  <cp:lastModifiedBy>Jung, Juergen</cp:lastModifiedBy>
  <cp:revision>51</cp:revision>
  <dcterms:created xsi:type="dcterms:W3CDTF">2008-06-10T19:10:40Z</dcterms:created>
  <dcterms:modified xsi:type="dcterms:W3CDTF">2013-08-29T14:03:48Z</dcterms:modified>
</cp:coreProperties>
</file>