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63" r:id="rId3"/>
    <p:sldId id="264" r:id="rId4"/>
    <p:sldId id="266" r:id="rId5"/>
    <p:sldId id="281" r:id="rId6"/>
    <p:sldId id="265" r:id="rId7"/>
    <p:sldId id="284" r:id="rId8"/>
    <p:sldId id="282" r:id="rId9"/>
    <p:sldId id="283" r:id="rId10"/>
    <p:sldId id="267" r:id="rId11"/>
    <p:sldId id="268" r:id="rId12"/>
    <p:sldId id="269" r:id="rId13"/>
    <p:sldId id="270" r:id="rId14"/>
    <p:sldId id="271" r:id="rId15"/>
    <p:sldId id="272" r:id="rId16"/>
    <p:sldId id="286" r:id="rId17"/>
    <p:sldId id="274" r:id="rId18"/>
    <p:sldId id="275" r:id="rId19"/>
    <p:sldId id="276" r:id="rId20"/>
    <p:sldId id="277" r:id="rId21"/>
    <p:sldId id="287" r:id="rId22"/>
    <p:sldId id="292" r:id="rId23"/>
    <p:sldId id="288" r:id="rId24"/>
    <p:sldId id="290" r:id="rId25"/>
    <p:sldId id="289" r:id="rId26"/>
    <p:sldId id="291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2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52F34-355A-4173-84EE-741B9026C9AB}" type="datetimeFigureOut">
              <a:rPr lang="en-US" smtClean="0"/>
              <a:pPr/>
              <a:t>3/17/2011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8254E-D7EB-424A-A2F8-CEDFD58F67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4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3E8C-AAC2-4F03-B5F9-A1D920445F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3B9F-D590-4F52-A235-F27E9D492F77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E9B-BC8F-41F9-8255-B528354D8FCE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4109-A7DD-4C97-89CC-21453D2534EE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D99-69D7-45BF-A612-14835BBA83EE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01FE-E9F5-4F9B-94AC-E3CCC1A201FA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E06B-61B1-4800-8426-2481BDC95096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F67-6878-4C01-A75F-A98F9463D679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13D-9DE8-4971-AC34-B5D2DC64621A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236F-2B20-4D15-8977-7420CC01F0AA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C2CD-AB4B-4146-B1C6-8FDAD9B3654F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7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7: Health Capital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to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Stock of Health Capital</a:t>
            </a:r>
            <a:r>
              <a:rPr lang="en-US" dirty="0" smtClean="0"/>
              <a:t>, or simply </a:t>
            </a:r>
            <a:r>
              <a:rPr lang="en-US" b="1" dirty="0" smtClean="0"/>
              <a:t>Health stock, </a:t>
            </a:r>
            <a:r>
              <a:rPr lang="en-US" dirty="0" smtClean="0"/>
              <a:t>can be thought of as your body’s “running condition”</a:t>
            </a:r>
          </a:p>
          <a:p>
            <a:r>
              <a:rPr lang="en-US" dirty="0" smtClean="0"/>
              <a:t>Health stock produces some </a:t>
            </a:r>
            <a:r>
              <a:rPr lang="en-US" b="1" dirty="0" smtClean="0"/>
              <a:t>“# of healthy days” </a:t>
            </a:r>
            <a:r>
              <a:rPr lang="en-US" dirty="0" smtClean="0"/>
              <a:t>in a year, as in the picture below.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H</a:t>
            </a:r>
            <a:r>
              <a:rPr lang="en-US" baseline="-25000" dirty="0" err="1" smtClean="0"/>
              <a:t>min</a:t>
            </a:r>
            <a:r>
              <a:rPr lang="en-US" baseline="-25000" dirty="0" smtClean="0"/>
              <a:t> </a:t>
            </a:r>
            <a:r>
              <a:rPr lang="en-US" dirty="0" smtClean="0"/>
              <a:t> - The minimum health stock required to stay alive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600200" y="293687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600200" y="4689475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993900" y="3451225"/>
            <a:ext cx="2006600" cy="1241425"/>
          </a:xfrm>
          <a:custGeom>
            <a:avLst/>
            <a:gdLst/>
            <a:ahLst/>
            <a:cxnLst>
              <a:cxn ang="0">
                <a:pos x="0" y="782"/>
              </a:cxn>
              <a:cxn ang="0">
                <a:pos x="88" y="444"/>
              </a:cxn>
              <a:cxn ang="0">
                <a:pos x="400" y="103"/>
              </a:cxn>
              <a:cxn ang="0">
                <a:pos x="782" y="30"/>
              </a:cxn>
              <a:cxn ang="0">
                <a:pos x="1144" y="12"/>
              </a:cxn>
              <a:cxn ang="0">
                <a:pos x="1240" y="12"/>
              </a:cxn>
            </a:cxnLst>
            <a:rect l="0" t="0" r="r" b="b"/>
            <a:pathLst>
              <a:path w="1264" h="782">
                <a:moveTo>
                  <a:pt x="0" y="782"/>
                </a:moveTo>
                <a:cubicBezTo>
                  <a:pt x="14" y="726"/>
                  <a:pt x="21" y="557"/>
                  <a:pt x="88" y="444"/>
                </a:cubicBezTo>
                <a:cubicBezTo>
                  <a:pt x="155" y="331"/>
                  <a:pt x="284" y="172"/>
                  <a:pt x="400" y="103"/>
                </a:cubicBezTo>
                <a:cubicBezTo>
                  <a:pt x="516" y="34"/>
                  <a:pt x="658" y="45"/>
                  <a:pt x="782" y="30"/>
                </a:cubicBezTo>
                <a:cubicBezTo>
                  <a:pt x="906" y="15"/>
                  <a:pt x="1068" y="15"/>
                  <a:pt x="1144" y="12"/>
                </a:cubicBezTo>
                <a:cubicBezTo>
                  <a:pt x="1220" y="9"/>
                  <a:pt x="1264" y="0"/>
                  <a:pt x="1240" y="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1600200" y="339407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828800" y="484505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H</a:t>
            </a:r>
            <a:r>
              <a:rPr lang="en-US" sz="1800" baseline="-25000"/>
              <a:t>min</a:t>
            </a:r>
            <a:endParaRPr lang="en-US" sz="180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200400" y="476885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Health stock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57200" y="2787650"/>
            <a:ext cx="1219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Healthy days in a year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990600" y="324485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365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334000" y="3525838"/>
            <a:ext cx="1588" cy="1184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5334000" y="4668838"/>
            <a:ext cx="2362200" cy="4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6934200" y="46482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Health stock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724400" y="3490913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MP</a:t>
            </a: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5773738" y="3640138"/>
            <a:ext cx="855662" cy="841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4" y="381"/>
              </a:cxn>
              <a:cxn ang="0">
                <a:pos x="242" y="493"/>
              </a:cxn>
              <a:cxn ang="0">
                <a:pos x="539" y="530"/>
              </a:cxn>
            </a:cxnLst>
            <a:rect l="0" t="0" r="r" b="b"/>
            <a:pathLst>
              <a:path w="539" h="530">
                <a:moveTo>
                  <a:pt x="0" y="0"/>
                </a:moveTo>
                <a:cubicBezTo>
                  <a:pt x="14" y="63"/>
                  <a:pt x="44" y="299"/>
                  <a:pt x="84" y="381"/>
                </a:cubicBezTo>
                <a:cubicBezTo>
                  <a:pt x="124" y="463"/>
                  <a:pt x="166" y="468"/>
                  <a:pt x="242" y="493"/>
                </a:cubicBezTo>
                <a:cubicBezTo>
                  <a:pt x="318" y="518"/>
                  <a:pt x="477" y="522"/>
                  <a:pt x="539" y="53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 rot="10800000" flipV="1">
            <a:off x="5105400" y="2341860"/>
            <a:ext cx="279082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This production function exhibits </a:t>
            </a:r>
            <a:r>
              <a:rPr lang="en-US" i="1" dirty="0" smtClean="0"/>
              <a:t>diminishing </a:t>
            </a:r>
            <a:r>
              <a:rPr lang="en-US" i="1" dirty="0"/>
              <a:t>returns to health stock.</a:t>
            </a:r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5486400" y="4724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H</a:t>
            </a:r>
            <a:r>
              <a:rPr lang="en-US" sz="1800" baseline="-25000"/>
              <a:t>min</a:t>
            </a:r>
            <a:endParaRPr lang="en-US" sz="1800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V="1">
            <a:off x="5715000" y="3581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Marginal Efficiency of Capital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dirty="0" smtClean="0"/>
                  <a:t>What does “healthy days” produce?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 smtClean="0"/>
                  <a:t>Return on healthy days comes through work.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 smtClean="0"/>
                  <a:t>We assume you can only work when you’re healthy. 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 smtClean="0"/>
                  <a:t>Then your total income is: 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dirty="0" smtClean="0"/>
                  <a:t>	</a:t>
                </a:r>
              </a:p>
              <a:p>
                <a:pPr>
                  <a:lnSpc>
                    <a:spcPct val="80000"/>
                  </a:lnSpc>
                  <a:buFontTx/>
                  <a:buNone/>
                </a:pPr>
                <a:r>
                  <a:rPr lang="en-US" dirty="0" smtClean="0"/>
                  <a:t>income = (daily wage)*(# of healthy days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lnSpc>
                    <a:spcPct val="80000"/>
                  </a:lnSpc>
                </a:pPr>
                <a:endParaRPr lang="en-US" dirty="0" smtClean="0"/>
              </a:p>
              <a:p>
                <a:pPr>
                  <a:lnSpc>
                    <a:spcPct val="80000"/>
                  </a:lnSpc>
                </a:pPr>
                <a:r>
                  <a:rPr lang="en-US" dirty="0" smtClean="0"/>
                  <a:t>Cost of additional unit of health is the market price plus the opportunity cost of time spent on health-related activities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1852" t="-4167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Marginal Efficiency of 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29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marginal efficiency of capital </a:t>
            </a:r>
            <a:r>
              <a:rPr lang="en-US" dirty="0" smtClean="0"/>
              <a:t>(MEC) is the additional annual income over a lifetime per dollar spent on health stock today, assuming you maintain the new level of health stock.  </a:t>
            </a:r>
          </a:p>
          <a:p>
            <a:r>
              <a:rPr lang="en-US" dirty="0" smtClean="0"/>
              <a:t>It is a measure of the rate of return on investment.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330325" y="2438400"/>
          <a:ext cx="67865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4178160" imgH="838080" progId="Equation.3">
                  <p:embed/>
                </p:oleObj>
              </mc:Choice>
              <mc:Fallback>
                <p:oleObj name="Equation" r:id="rId3" imgW="4178160" imgH="838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2438400"/>
                        <a:ext cx="678656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304293" y="4267200"/>
            <a:ext cx="4953507" cy="1828800"/>
            <a:chOff x="541" y="2928"/>
            <a:chExt cx="3683" cy="1152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824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824" y="40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41" y="2928"/>
              <a:ext cx="1187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/>
                <a:t>MP of health stock 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(# </a:t>
              </a:r>
              <a:r>
                <a:rPr lang="en-US" dirty="0"/>
                <a:t>of extra healthy days)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264" y="3888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Health stock</a:t>
              </a: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968" y="3072"/>
              <a:ext cx="1008" cy="9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624"/>
                </a:cxn>
                <a:cxn ang="0">
                  <a:pos x="1008" y="912"/>
                </a:cxn>
              </a:cxnLst>
              <a:rect l="0" t="0" r="r" b="b"/>
              <a:pathLst>
                <a:path w="1008" h="912">
                  <a:moveTo>
                    <a:pt x="0" y="0"/>
                  </a:moveTo>
                  <a:cubicBezTo>
                    <a:pt x="60" y="236"/>
                    <a:pt x="120" y="472"/>
                    <a:pt x="288" y="624"/>
                  </a:cubicBezTo>
                  <a:cubicBezTo>
                    <a:pt x="456" y="776"/>
                    <a:pt x="732" y="844"/>
                    <a:pt x="1008" y="9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810000" y="5105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172200" y="4343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6172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6477000" y="4419600"/>
            <a:ext cx="9906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576"/>
              </a:cxn>
              <a:cxn ang="0">
                <a:pos x="624" y="816"/>
              </a:cxn>
            </a:cxnLst>
            <a:rect l="0" t="0" r="r" b="b"/>
            <a:pathLst>
              <a:path w="624" h="816">
                <a:moveTo>
                  <a:pt x="0" y="0"/>
                </a:moveTo>
                <a:cubicBezTo>
                  <a:pt x="20" y="220"/>
                  <a:pt x="40" y="440"/>
                  <a:pt x="144" y="576"/>
                </a:cubicBezTo>
                <a:cubicBezTo>
                  <a:pt x="248" y="712"/>
                  <a:pt x="436" y="764"/>
                  <a:pt x="624" y="8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543800" y="5410200"/>
            <a:ext cx="685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MEC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Marginal Principle: </a:t>
            </a:r>
            <a:br>
              <a:rPr lang="en-US" dirty="0" smtClean="0"/>
            </a:br>
            <a:r>
              <a:rPr lang="en-US" dirty="0" smtClean="0"/>
              <a:t>When Do We Stop Investing?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724400"/>
          </a:xfrm>
        </p:spPr>
        <p:txBody>
          <a:bodyPr>
            <a:normAutofit fontScale="92500" lnSpcReduction="10000"/>
          </a:bodyPr>
          <a:lstStyle/>
          <a:p>
            <a:pPr marL="609600" indent="-609600"/>
            <a:r>
              <a:rPr lang="en-US" dirty="0" smtClean="0"/>
              <a:t>To decide how much to invest in health stock, a person must think about two additional things:</a:t>
            </a:r>
          </a:p>
          <a:p>
            <a:pPr marL="1009650" lvl="1" indent="-609600">
              <a:buFontTx/>
              <a:buAutoNum type="arabicPeriod"/>
            </a:pPr>
            <a:r>
              <a:rPr lang="en-US" dirty="0" smtClean="0"/>
              <a:t>What return he can get by spending that money on other things? </a:t>
            </a:r>
          </a:p>
          <a:p>
            <a:pPr marL="1409700" lvl="2" indent="-609600"/>
            <a:r>
              <a:rPr lang="en-US" dirty="0" smtClean="0"/>
              <a:t>(i.e., the opportunity cost of capital) Say the market interest rate is </a:t>
            </a:r>
            <a:r>
              <a:rPr lang="en-US" i="1" dirty="0" smtClean="0"/>
              <a:t>r</a:t>
            </a:r>
            <a:r>
              <a:rPr lang="en-US" dirty="0" smtClean="0"/>
              <a:t> (more broadly, you can think of </a:t>
            </a:r>
            <a:r>
              <a:rPr lang="en-US" i="1" dirty="0" smtClean="0"/>
              <a:t>r </a:t>
            </a:r>
            <a:r>
              <a:rPr lang="en-US" dirty="0" smtClean="0"/>
              <a:t>as the rate at which you discount the future)</a:t>
            </a:r>
          </a:p>
          <a:p>
            <a:pPr marL="1009650" lvl="1" indent="-609600">
              <a:buFontTx/>
              <a:buAutoNum type="arabicPeriod"/>
            </a:pPr>
            <a:r>
              <a:rPr lang="en-US" dirty="0" smtClean="0"/>
              <a:t>The fact that you will have to spend some of your additional income on maintaining your new health stock because of depreciation.  </a:t>
            </a:r>
          </a:p>
          <a:p>
            <a:pPr marL="1409700" lvl="2" indent="-609600"/>
            <a:r>
              <a:rPr lang="en-US" dirty="0" smtClean="0"/>
              <a:t>Let the depreciation rate (i.e., the amount of health stock you lose in a year if you do nothing) be </a:t>
            </a:r>
            <a:r>
              <a:rPr lang="el-GR" dirty="0" smtClean="0">
                <a:cs typeface="Arial" charset="0"/>
              </a:rPr>
              <a:t>δ</a:t>
            </a:r>
            <a:r>
              <a:rPr lang="en-US" dirty="0" smtClean="0">
                <a:cs typeface="Arial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16001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cs typeface="Arial" charset="0"/>
              </a:rPr>
              <a:t>Thus, you will invest in an additional unit of health stock </a:t>
            </a:r>
            <a:r>
              <a:rPr lang="en-US" b="1" dirty="0" smtClean="0">
                <a:cs typeface="Arial" charset="0"/>
              </a:rPr>
              <a:t>if and only if</a:t>
            </a:r>
            <a:r>
              <a:rPr lang="en-US" dirty="0" smtClean="0">
                <a:cs typeface="Arial" charset="0"/>
              </a:rPr>
              <a:t> its rate of return exceeds the interest rate plus the depreciation rate</a:t>
            </a:r>
          </a:p>
          <a:p>
            <a:pPr marL="609600" indent="0">
              <a:buFontTx/>
              <a:buNone/>
            </a:pPr>
            <a:r>
              <a:rPr lang="en-US" dirty="0" smtClean="0">
                <a:cs typeface="Arial" charset="0"/>
              </a:rPr>
              <a:t>			MEC &gt;</a:t>
            </a:r>
            <a:r>
              <a:rPr lang="en-US" i="1" dirty="0" smtClean="0">
                <a:cs typeface="Arial" charset="0"/>
              </a:rPr>
              <a:t> r+ </a:t>
            </a:r>
            <a:r>
              <a:rPr lang="el-GR" dirty="0" smtClean="0">
                <a:cs typeface="Arial" charset="0"/>
              </a:rPr>
              <a:t>δ</a:t>
            </a:r>
            <a:r>
              <a:rPr lang="en-US" dirty="0" smtClean="0">
                <a:cs typeface="Arial" charset="0"/>
              </a:rPr>
              <a:t>.</a:t>
            </a:r>
            <a:endParaRPr lang="en-US" dirty="0" smtClean="0"/>
          </a:p>
          <a:p>
            <a:pPr indent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 rot="16200000">
            <a:off x="5219700" y="2171700"/>
            <a:ext cx="152399" cy="2209800"/>
          </a:xfrm>
          <a:prstGeom prst="leftBrace">
            <a:avLst>
              <a:gd name="adj1" fmla="val 83333"/>
              <a:gd name="adj2" fmla="val 481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 rot="16200000">
            <a:off x="2933700" y="2247901"/>
            <a:ext cx="76199" cy="1981200"/>
          </a:xfrm>
          <a:prstGeom prst="leftBrace">
            <a:avLst>
              <a:gd name="adj1" fmla="val 83333"/>
              <a:gd name="adj2" fmla="val 481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267200" y="3430589"/>
            <a:ext cx="4419600" cy="1015663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“time” cost of capital</a:t>
            </a:r>
          </a:p>
          <a:p>
            <a:r>
              <a:rPr lang="en-US" sz="2000" dirty="0"/>
              <a:t>(MC of an additional dollar spent on health stock)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28600" y="3429001"/>
            <a:ext cx="3962400" cy="1015663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Rate of return on </a:t>
            </a:r>
            <a:r>
              <a:rPr lang="en-US" sz="2000" dirty="0" smtClean="0"/>
              <a:t>capital/investment</a:t>
            </a:r>
            <a:endParaRPr lang="en-US" sz="2000" dirty="0"/>
          </a:p>
          <a:p>
            <a:r>
              <a:rPr lang="en-US" sz="2000" dirty="0"/>
              <a:t>(MB of an additional dollar spent on health stock)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38200" y="4583669"/>
            <a:ext cx="693420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This is equivalent </a:t>
            </a:r>
            <a:r>
              <a:rPr lang="en-US" sz="2000" dirty="0" smtClean="0"/>
              <a:t>to: </a:t>
            </a:r>
            <a:endParaRPr lang="en-US" sz="2000" dirty="0"/>
          </a:p>
          <a:p>
            <a:r>
              <a:rPr lang="en-US" sz="2000" dirty="0"/>
              <a:t>	Additional annual income &gt;= MC*r + MC*</a:t>
            </a:r>
            <a:r>
              <a:rPr lang="el-GR" sz="2000" dirty="0">
                <a:cs typeface="Arial" charset="0"/>
              </a:rPr>
              <a:t>δ</a:t>
            </a:r>
            <a:endParaRPr lang="en-US" sz="2000" dirty="0">
              <a:cs typeface="Arial" charset="0"/>
            </a:endParaRPr>
          </a:p>
          <a:p>
            <a:r>
              <a:rPr lang="en-US" sz="2000" dirty="0">
                <a:cs typeface="Arial" charset="0"/>
              </a:rPr>
              <a:t>	</a:t>
            </a:r>
            <a:r>
              <a:rPr lang="en-US" sz="2000" dirty="0" err="1">
                <a:cs typeface="Arial" charset="0"/>
              </a:rPr>
              <a:t>Add’l</a:t>
            </a:r>
            <a:r>
              <a:rPr lang="en-US" sz="2000" dirty="0">
                <a:cs typeface="Arial" charset="0"/>
              </a:rPr>
              <a:t> annual income – MC*</a:t>
            </a:r>
            <a:r>
              <a:rPr lang="el-GR" sz="2000" dirty="0"/>
              <a:t>δ</a:t>
            </a:r>
            <a:r>
              <a:rPr lang="en-US" sz="2000" dirty="0"/>
              <a:t> &gt;= MC*r</a:t>
            </a:r>
            <a:endParaRPr lang="el-GR" sz="2000" dirty="0">
              <a:cs typeface="Arial" charset="0"/>
            </a:endParaRPr>
          </a:p>
        </p:txBody>
      </p:sp>
      <p:sp>
        <p:nvSpPr>
          <p:cNvPr id="12" name="AutoShape 10"/>
          <p:cNvSpPr>
            <a:spLocks/>
          </p:cNvSpPr>
          <p:nvPr/>
        </p:nvSpPr>
        <p:spPr bwMode="auto">
          <a:xfrm rot="16200000">
            <a:off x="3086101" y="4000499"/>
            <a:ext cx="152399" cy="3276602"/>
          </a:xfrm>
          <a:prstGeom prst="leftBrace">
            <a:avLst>
              <a:gd name="adj1" fmla="val 250000"/>
              <a:gd name="adj2" fmla="val 481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2"/>
          <p:cNvSpPr>
            <a:spLocks/>
          </p:cNvSpPr>
          <p:nvPr/>
        </p:nvSpPr>
        <p:spPr bwMode="auto">
          <a:xfrm rot="16200000">
            <a:off x="5747265" y="4996935"/>
            <a:ext cx="87869" cy="1219200"/>
          </a:xfrm>
          <a:prstGeom prst="leftBrace">
            <a:avLst>
              <a:gd name="adj1" fmla="val 58333"/>
              <a:gd name="adj2" fmla="val 481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219200" y="5791200"/>
            <a:ext cx="2895600" cy="400110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Net </a:t>
            </a:r>
            <a:r>
              <a:rPr lang="en-US" sz="2000" dirty="0" err="1"/>
              <a:t>add’l</a:t>
            </a:r>
            <a:r>
              <a:rPr lang="en-US" sz="2000" dirty="0"/>
              <a:t> annual income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343400" y="5791200"/>
            <a:ext cx="3962400" cy="400110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Opportunity cost of HC expenditure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Optimal Health Stock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3962400"/>
                <a:ext cx="8686800" cy="2438400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/>
                  <a:t>H* is the optimal health stock.  </a:t>
                </a:r>
              </a:p>
              <a:p>
                <a:r>
                  <a:rPr lang="en-US" dirty="0" smtClean="0"/>
                  <a:t>One may like to think of r+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as the marginal cost of investing another dollar in health stock.</a:t>
                </a: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3962400"/>
                <a:ext cx="8686800" cy="2438400"/>
              </a:xfrm>
              <a:blipFill rotWithShape="1">
                <a:blip r:embed="rId3"/>
                <a:stretch>
                  <a:fillRect l="-1544" t="-3250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1066800" y="990600"/>
            <a:ext cx="7002463" cy="2733675"/>
            <a:chOff x="912" y="843"/>
            <a:chExt cx="4411" cy="1866"/>
          </a:xfrm>
        </p:grpSpPr>
        <p:sp>
          <p:nvSpPr>
            <p:cNvPr id="8" name="Text Box 40"/>
            <p:cNvSpPr txBox="1">
              <a:spLocks noChangeArrowheads="1"/>
            </p:cNvSpPr>
            <p:nvPr/>
          </p:nvSpPr>
          <p:spPr bwMode="auto">
            <a:xfrm>
              <a:off x="1990" y="2336"/>
              <a:ext cx="445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/>
                <a:t>H</a:t>
              </a:r>
              <a:r>
                <a:rPr lang="en-US" baseline="-25000"/>
                <a:t>1</a:t>
              </a:r>
              <a:endParaRPr lang="en-US" sz="3200"/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>
              <a:off x="1545" y="917"/>
              <a:ext cx="0" cy="14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0"/>
            <p:cNvSpPr>
              <a:spLocks noChangeShapeType="1"/>
            </p:cNvSpPr>
            <p:nvPr/>
          </p:nvSpPr>
          <p:spPr bwMode="auto">
            <a:xfrm>
              <a:off x="1545" y="2336"/>
              <a:ext cx="21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3714" y="2219"/>
              <a:ext cx="1038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sz="1800"/>
                <a:t>Health Stock</a:t>
              </a:r>
              <a:endParaRPr lang="en-US" sz="3200"/>
            </a:p>
          </p:txBody>
        </p:sp>
        <p:sp>
          <p:nvSpPr>
            <p:cNvPr id="12" name="Freeform 32"/>
            <p:cNvSpPr>
              <a:spLocks/>
            </p:cNvSpPr>
            <p:nvPr/>
          </p:nvSpPr>
          <p:spPr bwMode="auto">
            <a:xfrm>
              <a:off x="1940" y="917"/>
              <a:ext cx="1236" cy="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792"/>
                </a:cxn>
                <a:cxn ang="0">
                  <a:pos x="1008" y="1152"/>
                </a:cxn>
              </a:cxnLst>
              <a:rect l="0" t="0" r="r" b="b"/>
              <a:pathLst>
                <a:path w="1008" h="1152">
                  <a:moveTo>
                    <a:pt x="0" y="0"/>
                  </a:moveTo>
                  <a:cubicBezTo>
                    <a:pt x="60" y="300"/>
                    <a:pt x="120" y="600"/>
                    <a:pt x="288" y="792"/>
                  </a:cubicBezTo>
                  <a:cubicBezTo>
                    <a:pt x="456" y="984"/>
                    <a:pt x="732" y="1068"/>
                    <a:pt x="1008" y="11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3"/>
            <p:cNvSpPr txBox="1">
              <a:spLocks noChangeArrowheads="1"/>
            </p:cNvSpPr>
            <p:nvPr/>
          </p:nvSpPr>
          <p:spPr bwMode="auto">
            <a:xfrm>
              <a:off x="2064" y="1248"/>
              <a:ext cx="544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sz="1800" dirty="0" smtClean="0"/>
                <a:t>MEI</a:t>
              </a:r>
              <a:endParaRPr lang="en-US" sz="3200" dirty="0"/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1545" y="1919"/>
              <a:ext cx="187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35"/>
            <p:cNvSpPr txBox="1">
              <a:spLocks noChangeArrowheads="1"/>
            </p:cNvSpPr>
            <p:nvPr/>
          </p:nvSpPr>
          <p:spPr bwMode="auto">
            <a:xfrm>
              <a:off x="912" y="1665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sz="1800"/>
            </a:p>
          </p:txBody>
        </p:sp>
        <p:sp>
          <p:nvSpPr>
            <p:cNvPr id="16" name="Text Box 36"/>
            <p:cNvSpPr txBox="1">
              <a:spLocks noChangeArrowheads="1"/>
            </p:cNvSpPr>
            <p:nvPr/>
          </p:nvSpPr>
          <p:spPr bwMode="auto">
            <a:xfrm>
              <a:off x="1619" y="2336"/>
              <a:ext cx="445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sz="1600"/>
                <a:t>H</a:t>
              </a:r>
              <a:r>
                <a:rPr lang="en-US" sz="1600" baseline="-25000"/>
                <a:t>Min</a:t>
              </a:r>
              <a:endParaRPr lang="en-US" sz="2800"/>
            </a:p>
          </p:txBody>
        </p:sp>
        <p:sp>
          <p:nvSpPr>
            <p:cNvPr id="17" name="Line 37"/>
            <p:cNvSpPr>
              <a:spLocks noChangeShapeType="1"/>
            </p:cNvSpPr>
            <p:nvPr/>
          </p:nvSpPr>
          <p:spPr bwMode="auto">
            <a:xfrm flipV="1">
              <a:off x="1841" y="843"/>
              <a:ext cx="1" cy="1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286" y="2336"/>
              <a:ext cx="445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sz="1600"/>
                <a:t>H*</a:t>
              </a:r>
              <a:endParaRPr lang="en-US" sz="3600"/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2583" y="2336"/>
              <a:ext cx="445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/>
                <a:t>H</a:t>
              </a:r>
              <a:r>
                <a:rPr lang="en-US" baseline="-25000"/>
                <a:t>2</a:t>
              </a:r>
              <a:endParaRPr lang="en-US" sz="3200"/>
            </a:p>
          </p:txBody>
        </p: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flipV="1">
              <a:off x="2138" y="1589"/>
              <a:ext cx="0" cy="7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42"/>
            <p:cNvSpPr>
              <a:spLocks noChangeShapeType="1"/>
            </p:cNvSpPr>
            <p:nvPr/>
          </p:nvSpPr>
          <p:spPr bwMode="auto">
            <a:xfrm flipV="1">
              <a:off x="2435" y="1888"/>
              <a:ext cx="0" cy="4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3"/>
            <p:cNvSpPr>
              <a:spLocks noChangeShapeType="1"/>
            </p:cNvSpPr>
            <p:nvPr/>
          </p:nvSpPr>
          <p:spPr bwMode="auto">
            <a:xfrm flipV="1">
              <a:off x="2731" y="1888"/>
              <a:ext cx="0" cy="4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3840" y="1152"/>
              <a:ext cx="1483" cy="1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r>
                <a:rPr lang="en-US" sz="1800"/>
                <a:t>H* is the optimal health stock.</a:t>
              </a:r>
              <a:endParaRPr lang="en-US" sz="3200"/>
            </a:p>
          </p:txBody>
        </p:sp>
        <p:graphicFrame>
          <p:nvGraphicFramePr>
            <p:cNvPr id="24" name="Object 45"/>
            <p:cNvGraphicFramePr>
              <a:graphicFrameLocks noChangeAspect="1"/>
            </p:cNvGraphicFramePr>
            <p:nvPr/>
          </p:nvGraphicFramePr>
          <p:xfrm>
            <a:off x="1026" y="1776"/>
            <a:ext cx="46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4" imgW="355138" imgH="177569" progId="Equation.3">
                    <p:embed/>
                  </p:oleObj>
                </mc:Choice>
                <mc:Fallback>
                  <p:oleObj name="Equation" r:id="rId4" imgW="355138" imgH="177569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1776"/>
                          <a:ext cx="462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Health Stock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MEC is the marginal benefit of investing in another unit of health stock.  </a:t>
            </a:r>
          </a:p>
          <a:p>
            <a:pPr lvl="1"/>
            <a:r>
              <a:rPr lang="en-US" dirty="0" smtClean="0"/>
              <a:t>In these terms, at H</a:t>
            </a:r>
            <a:r>
              <a:rPr lang="en-US" baseline="-25000" dirty="0" smtClean="0"/>
              <a:t>1</a:t>
            </a:r>
            <a:r>
              <a:rPr lang="en-US" dirty="0" smtClean="0"/>
              <a:t> marginal benefit exceeds marginal cost so it is beneficial to invest in more health stock.  </a:t>
            </a:r>
          </a:p>
          <a:p>
            <a:pPr lvl="1"/>
            <a:r>
              <a:rPr lang="en-US" dirty="0" smtClean="0"/>
              <a:t>But at H</a:t>
            </a:r>
            <a:r>
              <a:rPr lang="en-US" baseline="-25000" dirty="0" smtClean="0"/>
              <a:t>2</a:t>
            </a:r>
            <a:r>
              <a:rPr lang="en-US" dirty="0" smtClean="0"/>
              <a:t> the marginal cost exceeds the marginal benefit so the best thing to do is to let health stock depreciate.  </a:t>
            </a:r>
          </a:p>
          <a:p>
            <a:pPr lvl="1"/>
            <a:r>
              <a:rPr lang="en-US" dirty="0" smtClean="0"/>
              <a:t>You are indifferent between investing and not investing when health stock equals H*.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Comparative Statics using the Investment Model (ignores consumption value of health)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b="1" dirty="0" smtClean="0"/>
              <a:t>Comparative Statics: </a:t>
            </a:r>
            <a:r>
              <a:rPr lang="en-US" dirty="0" smtClean="0"/>
              <a:t>Examining how the change in an </a:t>
            </a:r>
            <a:r>
              <a:rPr lang="en-US" b="1" dirty="0" smtClean="0"/>
              <a:t>exogenous</a:t>
            </a:r>
            <a:r>
              <a:rPr lang="en-US" dirty="0" smtClean="0"/>
              <a:t> variable of a model influences the </a:t>
            </a:r>
            <a:r>
              <a:rPr lang="en-US" b="1" dirty="0" smtClean="0"/>
              <a:t>endogenous</a:t>
            </a:r>
            <a:r>
              <a:rPr lang="en-US" dirty="0" smtClean="0"/>
              <a:t> variables.</a:t>
            </a:r>
          </a:p>
          <a:p>
            <a:r>
              <a:rPr lang="en-US" b="1" dirty="0" smtClean="0"/>
              <a:t>Endogenous:  </a:t>
            </a:r>
            <a:r>
              <a:rPr lang="en-US" dirty="0" smtClean="0"/>
              <a:t>variables in a model whose value is determined inside the model (Health stock H, MC, MP)</a:t>
            </a:r>
          </a:p>
          <a:p>
            <a:r>
              <a:rPr lang="en-US" b="1" dirty="0" smtClean="0"/>
              <a:t>Exogenous: </a:t>
            </a:r>
            <a:r>
              <a:rPr lang="en-US" dirty="0" smtClean="0"/>
              <a:t>variables whose values are determined outside the model (e.g. r, delta, wage, age, education, uncertainty)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Statics: 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65237"/>
                <a:ext cx="8229600" cy="4906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000" dirty="0" smtClean="0"/>
                  <a:t>What factors affect the depreciation rate?</a:t>
                </a:r>
              </a:p>
              <a:p>
                <a:pPr lvl="1"/>
                <a:r>
                  <a:rPr lang="en-US" sz="2100" dirty="0" smtClean="0"/>
                  <a:t>Age: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100" baseline="-25000" dirty="0" smtClean="0"/>
                  <a:t>y </a:t>
                </a:r>
                <a:r>
                  <a:rPr lang="en-US" sz="2100" dirty="0" smtClean="0"/>
                  <a:t>&lt;</a:t>
                </a:r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100" baseline="-25000" dirty="0" smtClean="0"/>
                  <a:t>o </a:t>
                </a:r>
                <a:r>
                  <a:rPr lang="en-US" sz="2100" dirty="0" smtClean="0"/>
                  <a:t>&lt;</a:t>
                </a:r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100" baseline="-25000" dirty="0" err="1" smtClean="0"/>
                  <a:t>d</a:t>
                </a:r>
                <a:endParaRPr lang="en-US" sz="2100" baseline="-25000" dirty="0" smtClean="0"/>
              </a:p>
              <a:p>
                <a:endParaRPr lang="en-US" sz="2200" baseline="-25000" dirty="0"/>
              </a:p>
              <a:p>
                <a:endParaRPr lang="en-US" sz="2200" baseline="-25000" dirty="0" smtClean="0"/>
              </a:p>
              <a:p>
                <a:endParaRPr lang="en-US" sz="2200" baseline="-25000" dirty="0"/>
              </a:p>
              <a:p>
                <a:endParaRPr lang="en-US" sz="2200" baseline="-25000" dirty="0" smtClean="0"/>
              </a:p>
              <a:p>
                <a:endParaRPr lang="en-US" sz="2200" baseline="-25000" dirty="0"/>
              </a:p>
              <a:p>
                <a:endParaRPr lang="en-US" sz="2200" baseline="-25000" dirty="0" smtClean="0"/>
              </a:p>
              <a:p>
                <a:endParaRPr lang="en-US" sz="2200" baseline="-25000" dirty="0"/>
              </a:p>
              <a:p>
                <a:endParaRPr lang="en-US" sz="2200" baseline="-25000" dirty="0" smtClean="0"/>
              </a:p>
              <a:p>
                <a:endParaRPr lang="en-US" sz="2200" baseline="-25000" dirty="0"/>
              </a:p>
              <a:p>
                <a:endParaRPr lang="en-US" sz="2200" baseline="-250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Still consistent with the observation that old people buy more medical care than young people:  Getting old means that your stock depreciates fast so that the amount of health stock that you get for a given level of investment decreases</a:t>
                </a:r>
              </a:p>
              <a:p>
                <a:r>
                  <a:rPr lang="en-US" sz="2400" dirty="0" smtClean="0"/>
                  <a:t>Model predicts that the optimal health level will decrease until death</a:t>
                </a:r>
              </a:p>
              <a:p>
                <a:r>
                  <a:rPr lang="en-US" sz="2400" dirty="0" smtClean="0"/>
                  <a:t>Empirically corroborated prediction</a:t>
                </a:r>
              </a:p>
              <a:p>
                <a:endParaRPr lang="en-US" sz="2400" dirty="0" smtClean="0"/>
              </a:p>
              <a:p>
                <a:endParaRPr lang="en-US" sz="2200" baseline="-25000" dirty="0"/>
              </a:p>
              <a:p>
                <a:endParaRPr lang="en-US" sz="2200" dirty="0" smtClean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65237"/>
                <a:ext cx="8229600" cy="4906963"/>
              </a:xfrm>
              <a:blipFill rotWithShape="1">
                <a:blip r:embed="rId2"/>
                <a:stretch>
                  <a:fillRect l="-667" t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971800" y="1905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2971800" y="4038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038600" y="4054475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H*</a:t>
            </a:r>
            <a:r>
              <a:rPr lang="en-US" sz="1600" baseline="-25000"/>
              <a:t>y</a:t>
            </a:r>
            <a:endParaRPr lang="en-US" sz="16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971800" y="3352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286000" y="3154363"/>
                <a:ext cx="685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r+</a:t>
                </a:r>
                <a:r>
                  <a:rPr lang="en-US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1600" baseline="-25000" dirty="0" err="1"/>
                  <a:t>y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3154363"/>
                <a:ext cx="685800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4425" t="-5357" b="-214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724400" y="4084638"/>
            <a:ext cx="12954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50"/>
              <a:t>Health stock</a:t>
            </a: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3263900" y="2125663"/>
            <a:ext cx="1398588" cy="1452562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31" y="150"/>
              </a:cxn>
              <a:cxn ang="0">
                <a:pos x="67" y="223"/>
              </a:cxn>
              <a:cxn ang="0">
                <a:pos x="86" y="278"/>
              </a:cxn>
              <a:cxn ang="0">
                <a:pos x="177" y="403"/>
              </a:cxn>
              <a:cxn ang="0">
                <a:pos x="223" y="467"/>
              </a:cxn>
              <a:cxn ang="0">
                <a:pos x="378" y="631"/>
              </a:cxn>
              <a:cxn ang="0">
                <a:pos x="433" y="677"/>
              </a:cxn>
              <a:cxn ang="0">
                <a:pos x="461" y="704"/>
              </a:cxn>
              <a:cxn ang="0">
                <a:pos x="488" y="714"/>
              </a:cxn>
              <a:cxn ang="0">
                <a:pos x="561" y="781"/>
              </a:cxn>
              <a:cxn ang="0">
                <a:pos x="625" y="805"/>
              </a:cxn>
              <a:cxn ang="0">
                <a:pos x="680" y="823"/>
              </a:cxn>
              <a:cxn ang="0">
                <a:pos x="881" y="915"/>
              </a:cxn>
            </a:cxnLst>
            <a:rect l="0" t="0" r="r" b="b"/>
            <a:pathLst>
              <a:path w="881" h="915">
                <a:moveTo>
                  <a:pt x="3" y="0"/>
                </a:moveTo>
                <a:cubicBezTo>
                  <a:pt x="22" y="53"/>
                  <a:pt x="0" y="102"/>
                  <a:pt x="31" y="150"/>
                </a:cubicBezTo>
                <a:cubicBezTo>
                  <a:pt x="38" y="161"/>
                  <a:pt x="59" y="213"/>
                  <a:pt x="67" y="223"/>
                </a:cubicBezTo>
                <a:cubicBezTo>
                  <a:pt x="80" y="240"/>
                  <a:pt x="86" y="278"/>
                  <a:pt x="86" y="278"/>
                </a:cubicBezTo>
                <a:cubicBezTo>
                  <a:pt x="104" y="334"/>
                  <a:pt x="135" y="359"/>
                  <a:pt x="177" y="403"/>
                </a:cubicBezTo>
                <a:cubicBezTo>
                  <a:pt x="188" y="436"/>
                  <a:pt x="204" y="441"/>
                  <a:pt x="223" y="467"/>
                </a:cubicBezTo>
                <a:cubicBezTo>
                  <a:pt x="269" y="530"/>
                  <a:pt x="306" y="595"/>
                  <a:pt x="378" y="631"/>
                </a:cubicBezTo>
                <a:cubicBezTo>
                  <a:pt x="415" y="685"/>
                  <a:pt x="375" y="636"/>
                  <a:pt x="433" y="677"/>
                </a:cubicBezTo>
                <a:cubicBezTo>
                  <a:pt x="444" y="684"/>
                  <a:pt x="450" y="697"/>
                  <a:pt x="461" y="704"/>
                </a:cubicBezTo>
                <a:cubicBezTo>
                  <a:pt x="469" y="709"/>
                  <a:pt x="480" y="709"/>
                  <a:pt x="488" y="714"/>
                </a:cubicBezTo>
                <a:cubicBezTo>
                  <a:pt x="528" y="737"/>
                  <a:pt x="517" y="765"/>
                  <a:pt x="561" y="781"/>
                </a:cubicBezTo>
                <a:cubicBezTo>
                  <a:pt x="567" y="790"/>
                  <a:pt x="616" y="799"/>
                  <a:pt x="625" y="805"/>
                </a:cubicBezTo>
                <a:cubicBezTo>
                  <a:pt x="641" y="815"/>
                  <a:pt x="680" y="823"/>
                  <a:pt x="680" y="823"/>
                </a:cubicBezTo>
                <a:cubicBezTo>
                  <a:pt x="731" y="876"/>
                  <a:pt x="816" y="882"/>
                  <a:pt x="881" y="91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724400" y="3429000"/>
            <a:ext cx="83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smtClean="0"/>
              <a:t>MEC</a:t>
            </a:r>
            <a:endParaRPr lang="en-US" sz="1600" dirty="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971800" y="336867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191000" y="33686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276600" y="4054475"/>
            <a:ext cx="685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H</a:t>
            </a:r>
            <a:r>
              <a:rPr lang="en-US" sz="1600" baseline="-25000"/>
              <a:t>min</a:t>
            </a:r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2286000" y="2819400"/>
                <a:ext cx="685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/>
                  <a:t>r+</a:t>
                </a:r>
                <a:r>
                  <a:rPr lang="en-US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1600" baseline="-25000" dirty="0" err="1" smtClean="0"/>
                  <a:t>o</a:t>
                </a:r>
                <a:endParaRPr lang="en-US" sz="1600" dirty="0"/>
              </a:p>
            </p:txBody>
          </p:sp>
        </mc:Choice>
        <mc:Fallback xmlns="">
          <p:sp>
            <p:nvSpPr>
              <p:cNvPr id="18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819400"/>
                <a:ext cx="68580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4425" t="-5455" b="-2181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971800" y="29718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3657600" y="2971800"/>
            <a:ext cx="0" cy="10668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581400" y="4038600"/>
            <a:ext cx="533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H*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429000" y="2590800"/>
            <a:ext cx="0" cy="1447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2971800" y="2590800"/>
            <a:ext cx="4572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2286000" y="2438400"/>
                <a:ext cx="6858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r+</a:t>
                </a:r>
                <a:r>
                  <a:rPr lang="en-US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1600" baseline="-25000" dirty="0" err="1"/>
                  <a:t>d</a:t>
                </a:r>
                <a:endParaRPr lang="en-US" sz="1600" dirty="0"/>
              </a:p>
            </p:txBody>
          </p:sp>
        </mc:Choice>
        <mc:Fallback xmlns="">
          <p:sp>
            <p:nvSpPr>
              <p:cNvPr id="24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438400"/>
                <a:ext cx="685800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4425" t="-5357" b="-214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 Affecting MEC: Wage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Wage (higher wage implies higher gross rate of return of a health investment) and hence  for </a:t>
            </a:r>
          </a:p>
          <a:p>
            <a:r>
              <a:rPr lang="en-US" dirty="0" smtClean="0"/>
              <a:t>any given health stock an extra hour of work brings in more $ for a higher wage earner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Ceteris Paribus, higher wage individuals should have a higher health stock.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2778125" y="2971800"/>
            <a:ext cx="0" cy="142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2778125" y="4394200"/>
            <a:ext cx="2624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97300" y="4403725"/>
            <a:ext cx="5127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H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454525" y="4424363"/>
            <a:ext cx="123983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050"/>
              <a:t>Health stock</a:t>
            </a: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057525" y="3119438"/>
            <a:ext cx="1338262" cy="96837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31" y="150"/>
              </a:cxn>
              <a:cxn ang="0">
                <a:pos x="67" y="223"/>
              </a:cxn>
              <a:cxn ang="0">
                <a:pos x="86" y="278"/>
              </a:cxn>
              <a:cxn ang="0">
                <a:pos x="177" y="403"/>
              </a:cxn>
              <a:cxn ang="0">
                <a:pos x="223" y="467"/>
              </a:cxn>
              <a:cxn ang="0">
                <a:pos x="378" y="631"/>
              </a:cxn>
              <a:cxn ang="0">
                <a:pos x="433" y="677"/>
              </a:cxn>
              <a:cxn ang="0">
                <a:pos x="461" y="704"/>
              </a:cxn>
              <a:cxn ang="0">
                <a:pos x="488" y="714"/>
              </a:cxn>
              <a:cxn ang="0">
                <a:pos x="561" y="781"/>
              </a:cxn>
              <a:cxn ang="0">
                <a:pos x="625" y="805"/>
              </a:cxn>
              <a:cxn ang="0">
                <a:pos x="680" y="823"/>
              </a:cxn>
              <a:cxn ang="0">
                <a:pos x="881" y="915"/>
              </a:cxn>
            </a:cxnLst>
            <a:rect l="0" t="0" r="r" b="b"/>
            <a:pathLst>
              <a:path w="881" h="915">
                <a:moveTo>
                  <a:pt x="3" y="0"/>
                </a:moveTo>
                <a:cubicBezTo>
                  <a:pt x="22" y="53"/>
                  <a:pt x="0" y="102"/>
                  <a:pt x="31" y="150"/>
                </a:cubicBezTo>
                <a:cubicBezTo>
                  <a:pt x="38" y="161"/>
                  <a:pt x="59" y="213"/>
                  <a:pt x="67" y="223"/>
                </a:cubicBezTo>
                <a:cubicBezTo>
                  <a:pt x="80" y="240"/>
                  <a:pt x="86" y="278"/>
                  <a:pt x="86" y="278"/>
                </a:cubicBezTo>
                <a:cubicBezTo>
                  <a:pt x="104" y="334"/>
                  <a:pt x="135" y="359"/>
                  <a:pt x="177" y="403"/>
                </a:cubicBezTo>
                <a:cubicBezTo>
                  <a:pt x="188" y="436"/>
                  <a:pt x="204" y="441"/>
                  <a:pt x="223" y="467"/>
                </a:cubicBezTo>
                <a:cubicBezTo>
                  <a:pt x="269" y="530"/>
                  <a:pt x="306" y="595"/>
                  <a:pt x="378" y="631"/>
                </a:cubicBezTo>
                <a:cubicBezTo>
                  <a:pt x="415" y="685"/>
                  <a:pt x="375" y="636"/>
                  <a:pt x="433" y="677"/>
                </a:cubicBezTo>
                <a:cubicBezTo>
                  <a:pt x="444" y="684"/>
                  <a:pt x="450" y="697"/>
                  <a:pt x="461" y="704"/>
                </a:cubicBezTo>
                <a:cubicBezTo>
                  <a:pt x="469" y="709"/>
                  <a:pt x="480" y="709"/>
                  <a:pt x="488" y="714"/>
                </a:cubicBezTo>
                <a:cubicBezTo>
                  <a:pt x="528" y="737"/>
                  <a:pt x="517" y="765"/>
                  <a:pt x="561" y="781"/>
                </a:cubicBezTo>
                <a:cubicBezTo>
                  <a:pt x="567" y="790"/>
                  <a:pt x="616" y="799"/>
                  <a:pt x="625" y="805"/>
                </a:cubicBezTo>
                <a:cubicBezTo>
                  <a:pt x="641" y="815"/>
                  <a:pt x="680" y="823"/>
                  <a:pt x="680" y="823"/>
                </a:cubicBezTo>
                <a:cubicBezTo>
                  <a:pt x="731" y="876"/>
                  <a:pt x="816" y="882"/>
                  <a:pt x="881" y="91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454525" y="3987800"/>
            <a:ext cx="11636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 smtClean="0"/>
              <a:t>MEC</a:t>
            </a:r>
            <a:r>
              <a:rPr lang="en-US" sz="1600" baseline="-25000" dirty="0" err="1" smtClean="0"/>
              <a:t>low</a:t>
            </a:r>
            <a:r>
              <a:rPr lang="en-US" sz="1600" baseline="-25000" dirty="0" smtClean="0"/>
              <a:t> </a:t>
            </a:r>
            <a:r>
              <a:rPr lang="en-US" sz="1600" baseline="-25000" dirty="0"/>
              <a:t>wage</a:t>
            </a:r>
            <a:endParaRPr lang="en-US" sz="1600" dirty="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941762" y="3581400"/>
            <a:ext cx="3175" cy="773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3365500" y="2917825"/>
            <a:ext cx="1338262" cy="968375"/>
          </a:xfrm>
          <a:custGeom>
            <a:avLst/>
            <a:gdLst/>
            <a:ahLst/>
            <a:cxnLst>
              <a:cxn ang="0">
                <a:pos x="3" y="0"/>
              </a:cxn>
              <a:cxn ang="0">
                <a:pos x="31" y="150"/>
              </a:cxn>
              <a:cxn ang="0">
                <a:pos x="67" y="223"/>
              </a:cxn>
              <a:cxn ang="0">
                <a:pos x="86" y="278"/>
              </a:cxn>
              <a:cxn ang="0">
                <a:pos x="177" y="403"/>
              </a:cxn>
              <a:cxn ang="0">
                <a:pos x="223" y="467"/>
              </a:cxn>
              <a:cxn ang="0">
                <a:pos x="378" y="631"/>
              </a:cxn>
              <a:cxn ang="0">
                <a:pos x="433" y="677"/>
              </a:cxn>
              <a:cxn ang="0">
                <a:pos x="461" y="704"/>
              </a:cxn>
              <a:cxn ang="0">
                <a:pos x="488" y="714"/>
              </a:cxn>
              <a:cxn ang="0">
                <a:pos x="561" y="781"/>
              </a:cxn>
              <a:cxn ang="0">
                <a:pos x="625" y="805"/>
              </a:cxn>
              <a:cxn ang="0">
                <a:pos x="680" y="823"/>
              </a:cxn>
              <a:cxn ang="0">
                <a:pos x="881" y="915"/>
              </a:cxn>
            </a:cxnLst>
            <a:rect l="0" t="0" r="r" b="b"/>
            <a:pathLst>
              <a:path w="881" h="915">
                <a:moveTo>
                  <a:pt x="3" y="0"/>
                </a:moveTo>
                <a:cubicBezTo>
                  <a:pt x="22" y="53"/>
                  <a:pt x="0" y="102"/>
                  <a:pt x="31" y="150"/>
                </a:cubicBezTo>
                <a:cubicBezTo>
                  <a:pt x="38" y="161"/>
                  <a:pt x="59" y="213"/>
                  <a:pt x="67" y="223"/>
                </a:cubicBezTo>
                <a:cubicBezTo>
                  <a:pt x="80" y="240"/>
                  <a:pt x="86" y="278"/>
                  <a:pt x="86" y="278"/>
                </a:cubicBezTo>
                <a:cubicBezTo>
                  <a:pt x="104" y="334"/>
                  <a:pt x="135" y="359"/>
                  <a:pt x="177" y="403"/>
                </a:cubicBezTo>
                <a:cubicBezTo>
                  <a:pt x="188" y="436"/>
                  <a:pt x="204" y="441"/>
                  <a:pt x="223" y="467"/>
                </a:cubicBezTo>
                <a:cubicBezTo>
                  <a:pt x="269" y="530"/>
                  <a:pt x="306" y="595"/>
                  <a:pt x="378" y="631"/>
                </a:cubicBezTo>
                <a:cubicBezTo>
                  <a:pt x="415" y="685"/>
                  <a:pt x="375" y="636"/>
                  <a:pt x="433" y="677"/>
                </a:cubicBezTo>
                <a:cubicBezTo>
                  <a:pt x="444" y="684"/>
                  <a:pt x="450" y="697"/>
                  <a:pt x="461" y="704"/>
                </a:cubicBezTo>
                <a:cubicBezTo>
                  <a:pt x="469" y="709"/>
                  <a:pt x="480" y="709"/>
                  <a:pt x="488" y="714"/>
                </a:cubicBezTo>
                <a:cubicBezTo>
                  <a:pt x="528" y="737"/>
                  <a:pt x="517" y="765"/>
                  <a:pt x="561" y="781"/>
                </a:cubicBezTo>
                <a:cubicBezTo>
                  <a:pt x="567" y="790"/>
                  <a:pt x="616" y="799"/>
                  <a:pt x="625" y="805"/>
                </a:cubicBezTo>
                <a:cubicBezTo>
                  <a:pt x="641" y="815"/>
                  <a:pt x="680" y="823"/>
                  <a:pt x="680" y="823"/>
                </a:cubicBezTo>
                <a:cubicBezTo>
                  <a:pt x="731" y="876"/>
                  <a:pt x="816" y="882"/>
                  <a:pt x="881" y="91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779962" y="3733800"/>
            <a:ext cx="11636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 smtClean="0"/>
              <a:t>MEC</a:t>
            </a:r>
            <a:r>
              <a:rPr lang="en-US" sz="1600" baseline="-25000" dirty="0" err="1" smtClean="0"/>
              <a:t>high</a:t>
            </a:r>
            <a:r>
              <a:rPr lang="en-US" sz="1600" baseline="-25000" dirty="0" smtClean="0"/>
              <a:t> </a:t>
            </a:r>
            <a:r>
              <a:rPr lang="en-US" sz="1600" baseline="-25000" dirty="0"/>
              <a:t>wage</a:t>
            </a:r>
            <a:endParaRPr lang="en-US" sz="1600" dirty="0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874962" y="3581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276600" y="4419600"/>
            <a:ext cx="5127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H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408362" y="3581400"/>
            <a:ext cx="3175" cy="773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3484562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cxnSp>
        <p:nvCxnSpPr>
          <p:cNvPr id="21" name="Straight Arrow Connector 20"/>
          <p:cNvCxnSpPr>
            <a:stCxn id="22" idx="1"/>
          </p:cNvCxnSpPr>
          <p:nvPr/>
        </p:nvCxnSpPr>
        <p:spPr>
          <a:xfrm rot="10800000">
            <a:off x="4800600" y="3657604"/>
            <a:ext cx="1066800" cy="2397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2743200"/>
            <a:ext cx="3124200" cy="230832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This outward shift is ambiguous, since the opportunity cost of time in producing health investments goes up, so marginal costs are a function of wages: MC(W).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So that return on health may go down.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Grossman Theory of Health 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Health can be viewed as both a consumption and an investment good.</a:t>
            </a:r>
          </a:p>
          <a:p>
            <a:pPr lvl="1"/>
            <a:r>
              <a:rPr lang="en-US" sz="2400" dirty="0" smtClean="0"/>
              <a:t>A consumption good is one that is purchased to satisfy the needs and wants of an individual (being healthier makes you feel better)</a:t>
            </a:r>
          </a:p>
          <a:p>
            <a:pPr lvl="1"/>
            <a:r>
              <a:rPr lang="en-US" sz="2400" dirty="0" smtClean="0"/>
              <a:t>An investment good can be thought of one where costs are paid up front and gains are collected in the future.  </a:t>
            </a:r>
            <a:br>
              <a:rPr lang="en-US" sz="2400" dirty="0" smtClean="0"/>
            </a:br>
            <a:r>
              <a:rPr lang="en-US" sz="2400" dirty="0" smtClean="0"/>
              <a:t>(Higher earnings for healthier, more productive workers).</a:t>
            </a:r>
          </a:p>
          <a:p>
            <a:r>
              <a:rPr lang="en-US" sz="2800" dirty="0" smtClean="0"/>
              <a:t>We begin by modeling health as an investment good.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6D92-3B1E-4B25-9D49-EB0433AEFFAF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What Factors Affect MEC?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Counter-arguments: </a:t>
            </a:r>
          </a:p>
          <a:p>
            <a:pPr lvl="1"/>
            <a:r>
              <a:rPr lang="en-US" dirty="0" smtClean="0"/>
              <a:t> The Wall-Street effect/lifestyle (Nope, it’s a ceteris paribus thing), lifestyle is not in the model.</a:t>
            </a:r>
          </a:p>
          <a:p>
            <a:pPr lvl="1"/>
            <a:r>
              <a:rPr lang="en-US" dirty="0" smtClean="0"/>
              <a:t> The opportunity cost of health producing time is higher (OK, legit); so the result may be ambiguous because MC(W).</a:t>
            </a:r>
          </a:p>
          <a:p>
            <a:r>
              <a:rPr lang="en-US" sz="2800" i="1" dirty="0" smtClean="0"/>
              <a:t>Odd prediction</a:t>
            </a:r>
            <a:r>
              <a:rPr lang="en-US" sz="2800" dirty="0" smtClean="0"/>
              <a:t>: Upon retirement, one should optimally choose to die!!   </a:t>
            </a:r>
          </a:p>
          <a:p>
            <a:r>
              <a:rPr lang="en-US" sz="2800" dirty="0" smtClean="0"/>
              <a:t>This is because we are </a:t>
            </a:r>
            <a:r>
              <a:rPr lang="en-US" sz="2800" b="1" dirty="0" smtClean="0"/>
              <a:t>ignoring the consumption aspect of health </a:t>
            </a:r>
            <a:r>
              <a:rPr lang="en-US" sz="2800" dirty="0" smtClean="0"/>
              <a:t>and the value the person puts on that.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Studies:</a:t>
            </a:r>
            <a:br>
              <a:rPr lang="en-US" dirty="0" smtClean="0"/>
            </a:br>
            <a:r>
              <a:rPr lang="en-US" dirty="0" smtClean="0"/>
              <a:t>What Factors Affect MEC?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Note</a:t>
            </a:r>
            <a:r>
              <a:rPr lang="en-US" sz="2400" dirty="0" smtClean="0"/>
              <a:t>: Grossman empirically found the </a:t>
            </a:r>
            <a:r>
              <a:rPr lang="en-US" sz="2400" b="1" dirty="0" smtClean="0"/>
              <a:t>opposite correlation </a:t>
            </a:r>
            <a:r>
              <a:rPr lang="en-US" sz="2400" dirty="0" smtClean="0"/>
              <a:t>between income level and health.  Why might this be?  </a:t>
            </a:r>
          </a:p>
          <a:p>
            <a:pPr lvl="1"/>
            <a:r>
              <a:rPr lang="en-US" sz="2400" dirty="0" smtClean="0"/>
              <a:t>Answer: He failed to control for lifestyle…higher incomes may be associated with unhealthy </a:t>
            </a:r>
            <a:r>
              <a:rPr lang="en-US" sz="2400" dirty="0" smtClean="0"/>
              <a:t>lifestyles</a:t>
            </a:r>
          </a:p>
          <a:p>
            <a:pPr lvl="1"/>
            <a:r>
              <a:rPr lang="en-US" sz="2400" dirty="0" smtClean="0"/>
              <a:t>He </a:t>
            </a:r>
            <a:r>
              <a:rPr lang="en-US" sz="2400" dirty="0" smtClean="0"/>
              <a:t>didn’t isolate the wage effect – he needed to keep hours worked </a:t>
            </a:r>
            <a:r>
              <a:rPr lang="en-US" sz="2400" dirty="0" smtClean="0"/>
              <a:t>constant</a:t>
            </a:r>
            <a:endParaRPr lang="en-US" sz="2400" dirty="0" smtClean="0"/>
          </a:p>
          <a:p>
            <a:r>
              <a:rPr lang="en-US" sz="2800" dirty="0" smtClean="0"/>
              <a:t>The model predicts a positive relation between health care spending and health capital, the data show a negative relationship.</a:t>
            </a:r>
          </a:p>
          <a:p>
            <a:pPr lvl="1"/>
            <a:r>
              <a:rPr lang="en-US" sz="2400" dirty="0" smtClean="0"/>
              <a:t>Lags in health investments and health outcome could be the answer (see </a:t>
            </a:r>
            <a:r>
              <a:rPr lang="en-US" sz="2400" dirty="0" err="1" smtClean="0"/>
              <a:t>Galamata</a:t>
            </a:r>
            <a:r>
              <a:rPr lang="en-US" sz="2400" dirty="0" smtClean="0"/>
              <a:t> and </a:t>
            </a:r>
            <a:r>
              <a:rPr lang="en-US" sz="2400" dirty="0" err="1" smtClean="0"/>
              <a:t>Kapteyn</a:t>
            </a:r>
            <a:r>
              <a:rPr lang="en-US" sz="2400" dirty="0" smtClean="0"/>
              <a:t> (2009)).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Studies:</a:t>
            </a:r>
            <a:br>
              <a:rPr lang="en-US" dirty="0" smtClean="0"/>
            </a:br>
            <a:r>
              <a:rPr lang="en-US" dirty="0" smtClean="0"/>
              <a:t>What Factors Affect MEC?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Others have found an inverse relationship between health and upturns in the </a:t>
            </a:r>
            <a:r>
              <a:rPr lang="en-US" b="1" dirty="0" smtClean="0"/>
              <a:t>US business cycle</a:t>
            </a:r>
            <a:r>
              <a:rPr lang="en-US" dirty="0" smtClean="0"/>
              <a:t>!!!! </a:t>
            </a:r>
            <a:endParaRPr lang="en-US" dirty="0" smtClean="0"/>
          </a:p>
          <a:p>
            <a:r>
              <a:rPr lang="en-US" dirty="0" smtClean="0"/>
              <a:t>Same </a:t>
            </a:r>
            <a:r>
              <a:rPr lang="en-US" dirty="0" smtClean="0"/>
              <a:t>effect for </a:t>
            </a:r>
            <a:r>
              <a:rPr lang="en-US" b="1" dirty="0" smtClean="0"/>
              <a:t>developing countries</a:t>
            </a:r>
            <a:r>
              <a:rPr lang="en-US" dirty="0" smtClean="0"/>
              <a:t>?</a:t>
            </a:r>
            <a:endParaRPr lang="en-US" sz="4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Bad Times Healthy?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Based on NY-Times article from 10/07/08</a:t>
            </a:r>
          </a:p>
          <a:p>
            <a:r>
              <a:rPr lang="en-US" dirty="0" smtClean="0"/>
              <a:t>Long-term economic gains lead to improvements in a population’s overall health (both in industrialized and developing countries), BUT …</a:t>
            </a:r>
          </a:p>
          <a:p>
            <a:r>
              <a:rPr lang="en-US" dirty="0" smtClean="0"/>
              <a:t>People tend not to take care of themselves in boom times </a:t>
            </a:r>
          </a:p>
          <a:p>
            <a:pPr lvl="1"/>
            <a:r>
              <a:rPr lang="en-US" dirty="0" smtClean="0"/>
              <a:t>drinking too much (especially before driving), </a:t>
            </a:r>
          </a:p>
          <a:p>
            <a:pPr lvl="1"/>
            <a:r>
              <a:rPr lang="en-US" dirty="0" smtClean="0"/>
              <a:t>dining on fat-laden restaurant meals, </a:t>
            </a:r>
          </a:p>
          <a:p>
            <a:pPr lvl="1"/>
            <a:r>
              <a:rPr lang="en-US" dirty="0" smtClean="0"/>
              <a:t>skipping exercise, doctors’ appointments, time with their children because of work-related time commitments</a:t>
            </a:r>
          </a:p>
          <a:p>
            <a:pPr lvl="1"/>
            <a:r>
              <a:rPr lang="en-US" dirty="0" smtClean="0"/>
              <a:t>people experience more stress in boom times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Similar patterns have been seen in some developing nations (e.g. high coffee prices correlated with bad health)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“Are Recessions Good For Your Health?”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1600" dirty="0" smtClean="0"/>
              <a:t>Christopher </a:t>
            </a:r>
            <a:r>
              <a:rPr lang="en-US" sz="1600" dirty="0" err="1" smtClean="0"/>
              <a:t>Ruhm</a:t>
            </a:r>
            <a:r>
              <a:rPr lang="en-US" sz="1600" dirty="0" smtClean="0"/>
              <a:t>, The Quarterly Journal of Economics, 2000, vol. 115, issue 2, pages 617-650 </a:t>
            </a:r>
          </a:p>
          <a:p>
            <a:r>
              <a:rPr lang="en-US" sz="2400" dirty="0" smtClean="0"/>
              <a:t>Total </a:t>
            </a:r>
            <a:r>
              <a:rPr lang="en-US" sz="2400" b="1" dirty="0" smtClean="0"/>
              <a:t>mortality</a:t>
            </a:r>
            <a:r>
              <a:rPr lang="en-US" sz="2400" dirty="0" smtClean="0"/>
              <a:t> and eight of the ten </a:t>
            </a:r>
            <a:r>
              <a:rPr lang="en-US" sz="2400" b="1" dirty="0" smtClean="0"/>
              <a:t>sources of </a:t>
            </a:r>
            <a:r>
              <a:rPr lang="en-US" sz="2400" dirty="0" smtClean="0"/>
              <a:t>exhibit </a:t>
            </a:r>
            <a:r>
              <a:rPr lang="en-US" sz="2400" b="1" dirty="0" err="1" smtClean="0"/>
              <a:t>procyclical</a:t>
            </a:r>
            <a:r>
              <a:rPr lang="en-US" sz="2400" b="1" dirty="0" smtClean="0"/>
              <a:t> fluctuation </a:t>
            </a:r>
            <a:r>
              <a:rPr lang="en-US" sz="2400" dirty="0" smtClean="0"/>
              <a:t>(suicide is the only exception)</a:t>
            </a:r>
            <a:endParaRPr lang="en-US" sz="2400" dirty="0" smtClean="0"/>
          </a:p>
          <a:p>
            <a:r>
              <a:rPr lang="en-US" sz="2400" dirty="0" smtClean="0"/>
              <a:t>The variations are largest for those causes and age groups where behavioral responses are most </a:t>
            </a:r>
            <a:r>
              <a:rPr lang="en-US" sz="2400" dirty="0" smtClean="0"/>
              <a:t>plausible</a:t>
            </a:r>
          </a:p>
          <a:p>
            <a:r>
              <a:rPr lang="en-US" sz="2400" dirty="0" smtClean="0"/>
              <a:t>Some </a:t>
            </a:r>
            <a:r>
              <a:rPr lang="en-US" sz="2400" dirty="0" smtClean="0"/>
              <a:t>evidence that the unfavorable health effects of temporary upturns are partially or fully offset if the economic growth is </a:t>
            </a:r>
            <a:r>
              <a:rPr lang="en-US" sz="2400" dirty="0" smtClean="0"/>
              <a:t>long-lasting </a:t>
            </a:r>
            <a:endParaRPr lang="en-US" sz="2400" dirty="0" smtClean="0"/>
          </a:p>
          <a:p>
            <a:r>
              <a:rPr lang="en-US" sz="2400" b="1" dirty="0" smtClean="0"/>
              <a:t>Smoking </a:t>
            </a:r>
            <a:r>
              <a:rPr lang="en-US" sz="2400" b="1" dirty="0" smtClean="0"/>
              <a:t>and obesity</a:t>
            </a:r>
            <a:r>
              <a:rPr lang="en-US" sz="2400" dirty="0" smtClean="0"/>
              <a:t> increase when the economy </a:t>
            </a:r>
            <a:r>
              <a:rPr lang="en-US" sz="2400" dirty="0" smtClean="0"/>
              <a:t>strengthens</a:t>
            </a:r>
          </a:p>
          <a:p>
            <a:r>
              <a:rPr lang="en-US" sz="2400" b="1" dirty="0" smtClean="0"/>
              <a:t>Physical </a:t>
            </a:r>
            <a:r>
              <a:rPr lang="en-US" sz="2400" b="1" dirty="0" smtClean="0"/>
              <a:t>activity</a:t>
            </a:r>
            <a:r>
              <a:rPr lang="en-US" sz="2400" dirty="0" smtClean="0"/>
              <a:t> is reduced and diet becomes less </a:t>
            </a:r>
            <a:r>
              <a:rPr lang="en-US" sz="2400" dirty="0" smtClean="0"/>
              <a:t>healthy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Bad Times Healthy?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Japan in the </a:t>
            </a:r>
            <a:r>
              <a:rPr lang="en-US" dirty="0" smtClean="0"/>
              <a:t>1990s</a:t>
            </a:r>
          </a:p>
          <a:p>
            <a:pPr lvl="1"/>
            <a:r>
              <a:rPr lang="en-US" dirty="0" smtClean="0"/>
              <a:t>Unemployed </a:t>
            </a:r>
            <a:r>
              <a:rPr lang="en-US" dirty="0" smtClean="0"/>
              <a:t>were twice as likely to be in poor health than those with secure jobs</a:t>
            </a:r>
          </a:p>
          <a:p>
            <a:r>
              <a:rPr lang="en-US" dirty="0" smtClean="0"/>
              <a:t>Peru’s </a:t>
            </a:r>
            <a:r>
              <a:rPr lang="en-US" dirty="0" smtClean="0"/>
              <a:t>economic crisis </a:t>
            </a:r>
            <a:r>
              <a:rPr lang="en-US" dirty="0" smtClean="0"/>
              <a:t>1980s:</a:t>
            </a:r>
          </a:p>
          <a:p>
            <a:pPr lvl="1"/>
            <a:r>
              <a:rPr lang="en-US" dirty="0" smtClean="0"/>
              <a:t>Infant </a:t>
            </a:r>
            <a:r>
              <a:rPr lang="en-US" dirty="0" smtClean="0"/>
              <a:t>mortality </a:t>
            </a:r>
            <a:r>
              <a:rPr lang="en-US" dirty="0" smtClean="0"/>
              <a:t>increased </a:t>
            </a:r>
            <a:r>
              <a:rPr lang="en-US" dirty="0" smtClean="0"/>
              <a:t>2.5 percentage points</a:t>
            </a:r>
          </a:p>
          <a:p>
            <a:r>
              <a:rPr lang="en-US" dirty="0" smtClean="0"/>
              <a:t>Individuals born in a recession were at higher risk for heart problems later in life and lived, on average, 15 months less than those born under better conditions</a:t>
            </a:r>
          </a:p>
          <a:p>
            <a:r>
              <a:rPr lang="en-US" dirty="0" smtClean="0"/>
              <a:t>Poor economic conditions can also cause stress that may interfere with parent bonding and childhood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Bad Times Good for your Health? Conclusion?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YES:  </a:t>
            </a:r>
            <a:r>
              <a:rPr lang="en-US" dirty="0" smtClean="0"/>
              <a:t>This scenario may be relevant for well-to-do families where one of the parents loses a job and the other still brings in enough money</a:t>
            </a:r>
          </a:p>
          <a:p>
            <a:r>
              <a:rPr lang="en-US" b="1" dirty="0" smtClean="0"/>
              <a:t>NO: </a:t>
            </a:r>
            <a:r>
              <a:rPr lang="en-US" dirty="0" smtClean="0"/>
              <a:t>But in a crisis where the family may have to incur huge housing-cost losses and the household income is insufficient for adequate nutrition and health care, the adverse effects of being born in a recession seem much more relevant</a:t>
            </a:r>
          </a:p>
          <a:p>
            <a:r>
              <a:rPr lang="en-US" dirty="0" smtClean="0"/>
              <a:t>United States, which unlike other industrialized nations lacks a national health plan, the </a:t>
            </a:r>
            <a:r>
              <a:rPr lang="en-US" dirty="0" smtClean="0"/>
              <a:t>recession </a:t>
            </a:r>
            <a:r>
              <a:rPr lang="en-US" dirty="0" smtClean="0"/>
              <a:t>may take a greater </a:t>
            </a:r>
            <a:r>
              <a:rPr lang="en-US" dirty="0" smtClean="0"/>
              <a:t>toll</a:t>
            </a:r>
            <a:endParaRPr lang="en-US" dirty="0" smtClean="0"/>
          </a:p>
          <a:p>
            <a:r>
              <a:rPr lang="en-US" dirty="0" smtClean="0"/>
              <a:t>46 million Americans lack health insurance and even among the 179 million who have it, an estimated 1 in 7 would be bankrupted by a single health </a:t>
            </a:r>
            <a:r>
              <a:rPr lang="en-US" dirty="0" smtClean="0"/>
              <a:t>crisis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smtClean="0"/>
              <a:t>York Times, October 07, 2008.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Education Affects MEC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200" dirty="0" smtClean="0"/>
              <a:t>Grossman </a:t>
            </a:r>
            <a:r>
              <a:rPr lang="en-US" sz="2200" dirty="0"/>
              <a:t>assumes </a:t>
            </a:r>
            <a:r>
              <a:rPr lang="en-US" sz="2200" b="1" dirty="0"/>
              <a:t>more educated people can more efficiently </a:t>
            </a:r>
            <a:r>
              <a:rPr lang="en-US" sz="2200" dirty="0"/>
              <a:t>combine health capital inputs to produce health status, a better know-how of using inputs (i.e., MP is higher at any given level of health stock)</a:t>
            </a:r>
          </a:p>
          <a:p>
            <a:pPr lvl="1"/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Ceteris paribus, </a:t>
            </a:r>
            <a:r>
              <a:rPr lang="en-US" sz="1800" b="1" dirty="0" smtClean="0"/>
              <a:t>more educated individuals should have a higher health </a:t>
            </a:r>
            <a:r>
              <a:rPr lang="en-US" sz="1800" b="1" dirty="0" smtClean="0"/>
              <a:t>stock</a:t>
            </a:r>
            <a:endParaRPr lang="en-US" sz="1800" b="1" dirty="0" smtClean="0"/>
          </a:p>
          <a:p>
            <a:r>
              <a:rPr lang="en-US" sz="1800" dirty="0" smtClean="0"/>
              <a:t>This is a “supply side” explanation for the positive correlation between health and </a:t>
            </a:r>
            <a:r>
              <a:rPr lang="en-US" sz="1800" dirty="0" smtClean="0"/>
              <a:t>education</a:t>
            </a:r>
            <a:endParaRPr lang="en-US" sz="1800" dirty="0" smtClean="0"/>
          </a:p>
          <a:p>
            <a:r>
              <a:rPr lang="en-US" sz="1800" dirty="0" smtClean="0"/>
              <a:t>Can anyone come up with a demand side explanation?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2438400" y="2895600"/>
            <a:ext cx="3165475" cy="1760538"/>
            <a:chOff x="1955" y="878"/>
            <a:chExt cx="1994" cy="1109"/>
          </a:xfrm>
        </p:grpSpPr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1955" y="912"/>
              <a:ext cx="0" cy="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1955" y="1808"/>
              <a:ext cx="16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>
              <a:off x="2597" y="1814"/>
              <a:ext cx="3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H</a:t>
              </a:r>
              <a:r>
                <a:rPr lang="en-US" sz="1200" baseline="-25000"/>
                <a:t>1</a:t>
              </a:r>
              <a:endParaRPr lang="en-US" sz="1200"/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3011" y="1827"/>
              <a:ext cx="78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900"/>
                <a:t>Health stock</a:t>
              </a: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131" y="1005"/>
              <a:ext cx="843" cy="6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1" y="150"/>
                </a:cxn>
                <a:cxn ang="0">
                  <a:pos x="67" y="223"/>
                </a:cxn>
                <a:cxn ang="0">
                  <a:pos x="86" y="278"/>
                </a:cxn>
                <a:cxn ang="0">
                  <a:pos x="177" y="403"/>
                </a:cxn>
                <a:cxn ang="0">
                  <a:pos x="223" y="467"/>
                </a:cxn>
                <a:cxn ang="0">
                  <a:pos x="378" y="631"/>
                </a:cxn>
                <a:cxn ang="0">
                  <a:pos x="433" y="677"/>
                </a:cxn>
                <a:cxn ang="0">
                  <a:pos x="461" y="704"/>
                </a:cxn>
                <a:cxn ang="0">
                  <a:pos x="488" y="714"/>
                </a:cxn>
                <a:cxn ang="0">
                  <a:pos x="561" y="781"/>
                </a:cxn>
                <a:cxn ang="0">
                  <a:pos x="625" y="805"/>
                </a:cxn>
                <a:cxn ang="0">
                  <a:pos x="680" y="823"/>
                </a:cxn>
                <a:cxn ang="0">
                  <a:pos x="881" y="915"/>
                </a:cxn>
              </a:cxnLst>
              <a:rect l="0" t="0" r="r" b="b"/>
              <a:pathLst>
                <a:path w="881" h="915">
                  <a:moveTo>
                    <a:pt x="3" y="0"/>
                  </a:moveTo>
                  <a:cubicBezTo>
                    <a:pt x="22" y="53"/>
                    <a:pt x="0" y="102"/>
                    <a:pt x="31" y="150"/>
                  </a:cubicBezTo>
                  <a:cubicBezTo>
                    <a:pt x="38" y="161"/>
                    <a:pt x="59" y="213"/>
                    <a:pt x="67" y="223"/>
                  </a:cubicBezTo>
                  <a:cubicBezTo>
                    <a:pt x="80" y="240"/>
                    <a:pt x="86" y="278"/>
                    <a:pt x="86" y="278"/>
                  </a:cubicBezTo>
                  <a:cubicBezTo>
                    <a:pt x="104" y="334"/>
                    <a:pt x="135" y="359"/>
                    <a:pt x="177" y="403"/>
                  </a:cubicBezTo>
                  <a:cubicBezTo>
                    <a:pt x="188" y="436"/>
                    <a:pt x="204" y="441"/>
                    <a:pt x="223" y="467"/>
                  </a:cubicBezTo>
                  <a:cubicBezTo>
                    <a:pt x="269" y="530"/>
                    <a:pt x="306" y="595"/>
                    <a:pt x="378" y="631"/>
                  </a:cubicBezTo>
                  <a:cubicBezTo>
                    <a:pt x="415" y="685"/>
                    <a:pt x="375" y="636"/>
                    <a:pt x="433" y="677"/>
                  </a:cubicBezTo>
                  <a:cubicBezTo>
                    <a:pt x="444" y="684"/>
                    <a:pt x="450" y="697"/>
                    <a:pt x="461" y="704"/>
                  </a:cubicBezTo>
                  <a:cubicBezTo>
                    <a:pt x="469" y="709"/>
                    <a:pt x="480" y="709"/>
                    <a:pt x="488" y="714"/>
                  </a:cubicBezTo>
                  <a:cubicBezTo>
                    <a:pt x="528" y="737"/>
                    <a:pt x="517" y="765"/>
                    <a:pt x="561" y="781"/>
                  </a:cubicBezTo>
                  <a:cubicBezTo>
                    <a:pt x="567" y="790"/>
                    <a:pt x="616" y="799"/>
                    <a:pt x="625" y="805"/>
                  </a:cubicBezTo>
                  <a:cubicBezTo>
                    <a:pt x="641" y="815"/>
                    <a:pt x="680" y="823"/>
                    <a:pt x="680" y="823"/>
                  </a:cubicBezTo>
                  <a:cubicBezTo>
                    <a:pt x="731" y="876"/>
                    <a:pt x="816" y="882"/>
                    <a:pt x="881" y="91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3011" y="1552"/>
              <a:ext cx="7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 dirty="0" err="1" smtClean="0"/>
                <a:t>MEC</a:t>
              </a:r>
              <a:r>
                <a:rPr lang="en-US" sz="1200" baseline="-25000" dirty="0" err="1" smtClean="0"/>
                <a:t>low</a:t>
              </a:r>
              <a:r>
                <a:rPr lang="en-US" sz="1200" baseline="-25000" dirty="0" smtClean="0"/>
                <a:t> </a:t>
              </a:r>
              <a:r>
                <a:rPr lang="en-US" sz="1200" baseline="-25000" dirty="0"/>
                <a:t>wage</a:t>
              </a:r>
              <a:endParaRPr lang="en-US" sz="1200" dirty="0"/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2688" y="1296"/>
              <a:ext cx="2" cy="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>
              <a:off x="2325" y="878"/>
              <a:ext cx="843" cy="6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1" y="150"/>
                </a:cxn>
                <a:cxn ang="0">
                  <a:pos x="67" y="223"/>
                </a:cxn>
                <a:cxn ang="0">
                  <a:pos x="86" y="278"/>
                </a:cxn>
                <a:cxn ang="0">
                  <a:pos x="177" y="403"/>
                </a:cxn>
                <a:cxn ang="0">
                  <a:pos x="223" y="467"/>
                </a:cxn>
                <a:cxn ang="0">
                  <a:pos x="378" y="631"/>
                </a:cxn>
                <a:cxn ang="0">
                  <a:pos x="433" y="677"/>
                </a:cxn>
                <a:cxn ang="0">
                  <a:pos x="461" y="704"/>
                </a:cxn>
                <a:cxn ang="0">
                  <a:pos x="488" y="714"/>
                </a:cxn>
                <a:cxn ang="0">
                  <a:pos x="561" y="781"/>
                </a:cxn>
                <a:cxn ang="0">
                  <a:pos x="625" y="805"/>
                </a:cxn>
                <a:cxn ang="0">
                  <a:pos x="680" y="823"/>
                </a:cxn>
                <a:cxn ang="0">
                  <a:pos x="881" y="915"/>
                </a:cxn>
              </a:cxnLst>
              <a:rect l="0" t="0" r="r" b="b"/>
              <a:pathLst>
                <a:path w="881" h="915">
                  <a:moveTo>
                    <a:pt x="3" y="0"/>
                  </a:moveTo>
                  <a:cubicBezTo>
                    <a:pt x="22" y="53"/>
                    <a:pt x="0" y="102"/>
                    <a:pt x="31" y="150"/>
                  </a:cubicBezTo>
                  <a:cubicBezTo>
                    <a:pt x="38" y="161"/>
                    <a:pt x="59" y="213"/>
                    <a:pt x="67" y="223"/>
                  </a:cubicBezTo>
                  <a:cubicBezTo>
                    <a:pt x="80" y="240"/>
                    <a:pt x="86" y="278"/>
                    <a:pt x="86" y="278"/>
                  </a:cubicBezTo>
                  <a:cubicBezTo>
                    <a:pt x="104" y="334"/>
                    <a:pt x="135" y="359"/>
                    <a:pt x="177" y="403"/>
                  </a:cubicBezTo>
                  <a:cubicBezTo>
                    <a:pt x="188" y="436"/>
                    <a:pt x="204" y="441"/>
                    <a:pt x="223" y="467"/>
                  </a:cubicBezTo>
                  <a:cubicBezTo>
                    <a:pt x="269" y="530"/>
                    <a:pt x="306" y="595"/>
                    <a:pt x="378" y="631"/>
                  </a:cubicBezTo>
                  <a:cubicBezTo>
                    <a:pt x="415" y="685"/>
                    <a:pt x="375" y="636"/>
                    <a:pt x="433" y="677"/>
                  </a:cubicBezTo>
                  <a:cubicBezTo>
                    <a:pt x="444" y="684"/>
                    <a:pt x="450" y="697"/>
                    <a:pt x="461" y="704"/>
                  </a:cubicBezTo>
                  <a:cubicBezTo>
                    <a:pt x="469" y="709"/>
                    <a:pt x="480" y="709"/>
                    <a:pt x="488" y="714"/>
                  </a:cubicBezTo>
                  <a:cubicBezTo>
                    <a:pt x="528" y="737"/>
                    <a:pt x="517" y="765"/>
                    <a:pt x="561" y="781"/>
                  </a:cubicBezTo>
                  <a:cubicBezTo>
                    <a:pt x="567" y="790"/>
                    <a:pt x="616" y="799"/>
                    <a:pt x="625" y="805"/>
                  </a:cubicBezTo>
                  <a:cubicBezTo>
                    <a:pt x="641" y="815"/>
                    <a:pt x="680" y="823"/>
                    <a:pt x="680" y="823"/>
                  </a:cubicBezTo>
                  <a:cubicBezTo>
                    <a:pt x="731" y="876"/>
                    <a:pt x="816" y="882"/>
                    <a:pt x="881" y="91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216" y="1392"/>
              <a:ext cx="73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 dirty="0" err="1" smtClean="0"/>
                <a:t>MEC</a:t>
              </a:r>
              <a:r>
                <a:rPr lang="en-US" sz="1200" baseline="-25000" dirty="0" err="1" smtClean="0"/>
                <a:t>high</a:t>
              </a:r>
              <a:r>
                <a:rPr lang="en-US" sz="1200" baseline="-25000" dirty="0" smtClean="0"/>
                <a:t> </a:t>
              </a:r>
              <a:r>
                <a:rPr lang="en-US" sz="1200" baseline="-25000" dirty="0"/>
                <a:t>wage</a:t>
              </a:r>
              <a:endParaRPr lang="en-US" sz="1200" dirty="0"/>
            </a:p>
          </p:txBody>
        </p:sp>
      </p:grp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2438400" y="3581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2913063" y="4419600"/>
            <a:ext cx="5127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/>
              <a:t>H</a:t>
            </a:r>
            <a:r>
              <a:rPr lang="en-US" sz="1200" baseline="-25000"/>
              <a:t>0</a:t>
            </a:r>
            <a:endParaRPr lang="en-US" sz="1200"/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>
            <a:off x="3044825" y="3581400"/>
            <a:ext cx="3175" cy="773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>
            <a:off x="3121025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Oval Callout 33"/>
          <p:cNvSpPr/>
          <p:nvPr/>
        </p:nvSpPr>
        <p:spPr>
          <a:xfrm>
            <a:off x="5181600" y="2514600"/>
            <a:ext cx="3429000" cy="2209800"/>
          </a:xfrm>
          <a:prstGeom prst="wedgeEllipseCallout">
            <a:avLst>
              <a:gd name="adj1" fmla="val -94465"/>
              <a:gd name="adj2" fmla="val -975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Returns can be generated at lower cost, so that rate of return becomes higher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Impacts of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Demand Side Explanation: </a:t>
            </a:r>
          </a:p>
          <a:p>
            <a:pPr lvl="1"/>
            <a:r>
              <a:rPr lang="en-US" dirty="0" smtClean="0"/>
              <a:t>More educated people may enjoy healthy food </a:t>
            </a:r>
            <a:r>
              <a:rPr lang="en-US" dirty="0" smtClean="0"/>
              <a:t>more</a:t>
            </a:r>
            <a:endParaRPr lang="en-US" dirty="0" smtClean="0"/>
          </a:p>
          <a:p>
            <a:pPr lvl="1"/>
            <a:r>
              <a:rPr lang="en-US" dirty="0" smtClean="0"/>
              <a:t>They know more about dangers of smoking, etc.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Decrease depreciation </a:t>
            </a:r>
            <a:r>
              <a:rPr lang="en-US" dirty="0" smtClean="0"/>
              <a:t>rate</a:t>
            </a:r>
          </a:p>
          <a:p>
            <a:endParaRPr lang="en-US" dirty="0" smtClean="0"/>
          </a:p>
          <a:p>
            <a:r>
              <a:rPr lang="en-US" dirty="0" smtClean="0"/>
              <a:t>Rate of time preference (spurious correlation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Effects of education are strong, especially mother’s </a:t>
            </a:r>
            <a:r>
              <a:rPr lang="en-US" dirty="0" smtClean="0"/>
              <a:t>education</a:t>
            </a:r>
          </a:p>
          <a:p>
            <a:endParaRPr lang="en-US" dirty="0" smtClean="0"/>
          </a:p>
          <a:p>
            <a:r>
              <a:rPr lang="en-US" dirty="0" smtClean="0"/>
              <a:t>A study of the impact of </a:t>
            </a:r>
            <a:r>
              <a:rPr lang="en-US" b="1" dirty="0" smtClean="0"/>
              <a:t>sanitary systems </a:t>
            </a:r>
            <a:r>
              <a:rPr lang="en-US" dirty="0" smtClean="0"/>
              <a:t>and better sources of water in Bangladesh and Indonesia revealed that neither appeared to significantly affect child survival rates, but </a:t>
            </a:r>
            <a:r>
              <a:rPr lang="en-US" b="1" dirty="0" smtClean="0"/>
              <a:t>parent’s wealth and education </a:t>
            </a:r>
            <a:r>
              <a:rPr lang="en-US" dirty="0" smtClean="0"/>
              <a:t>were very </a:t>
            </a:r>
            <a:r>
              <a:rPr lang="en-US" dirty="0" smtClean="0"/>
              <a:t>importan</a:t>
            </a:r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Factors Empirically Correlated with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Being married, especially among men (psoriasis goes down as does alcoholism); </a:t>
            </a:r>
          </a:p>
          <a:p>
            <a:pPr lvl="1"/>
            <a:r>
              <a:rPr lang="en-US" dirty="0" smtClean="0"/>
              <a:t>Increased leisure time (Elasticity between 0.25-0.65)</a:t>
            </a:r>
          </a:p>
          <a:p>
            <a:r>
              <a:rPr lang="en-US" dirty="0" smtClean="0"/>
              <a:t>Negative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Urbanization</a:t>
            </a:r>
          </a:p>
          <a:p>
            <a:pPr lvl="1"/>
            <a:r>
              <a:rPr lang="en-US" dirty="0" smtClean="0"/>
              <a:t>Being overweight</a:t>
            </a:r>
            <a:r>
              <a:rPr lang="en-US" sz="1600" dirty="0" smtClean="0"/>
              <a:t> </a:t>
            </a:r>
          </a:p>
          <a:p>
            <a:r>
              <a:rPr lang="en-US" sz="2400" dirty="0" smtClean="0"/>
              <a:t>On a final note, be aware that the model does not incorporate the fact that disease hits at random times (uncertainty) and that uncertainty might have an impact on optimal health </a:t>
            </a:r>
            <a:r>
              <a:rPr lang="en-US" sz="2400" dirty="0" smtClean="0"/>
              <a:t>levels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906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3600" b="1" dirty="0" smtClean="0"/>
              <a:t>Grossman (1972)</a:t>
            </a:r>
            <a:r>
              <a:rPr lang="en-US" sz="3600" dirty="0" smtClean="0"/>
              <a:t> </a:t>
            </a:r>
            <a:r>
              <a:rPr lang="en-US" sz="3600" i="1" dirty="0" smtClean="0"/>
              <a:t>“On the Concept of Health Capital and the Demand for Health”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i="1" dirty="0" smtClean="0"/>
              <a:t>Health care</a:t>
            </a:r>
            <a:r>
              <a:rPr lang="en-US" dirty="0" smtClean="0"/>
              <a:t> and </a:t>
            </a:r>
            <a:r>
              <a:rPr lang="en-US" i="1" dirty="0" smtClean="0"/>
              <a:t>time</a:t>
            </a:r>
            <a:r>
              <a:rPr lang="en-US" dirty="0" smtClean="0"/>
              <a:t> spent doing healthy activities can be thought of as inputs into the production of good health.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Better health means you have more “healthy days,” which are days that you can work and earn income.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Without health care and “healthy time,” health deteriorates, or </a:t>
            </a:r>
            <a:r>
              <a:rPr lang="en-US" i="1" dirty="0" smtClean="0"/>
              <a:t>depreciates.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i="1" dirty="0" smtClean="0">
                <a:sym typeface="Wingdings" pitchFamily="2" charset="2"/>
              </a:rPr>
              <a:t>Money spent on health care and the opportunity cost of healthy time can be thought of as investments that pay dividends in the future by way of increased earnings.</a:t>
            </a:r>
            <a:endParaRPr lang="en-US" b="1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3283-B96E-4C7B-89BD-3E547E0260CB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 smtClean="0"/>
              <a:t>A car: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provides a stream of services over time (travel) which can be used </a:t>
            </a:r>
          </a:p>
          <a:p>
            <a:pPr marL="1009650" lvl="1" indent="-609600">
              <a:lnSpc>
                <a:spcPct val="90000"/>
              </a:lnSpc>
            </a:pPr>
            <a:r>
              <a:rPr lang="en-US" dirty="0" smtClean="0"/>
              <a:t>to produce income (getting to work, or even doing work as a cabbie) or </a:t>
            </a:r>
          </a:p>
          <a:p>
            <a:pPr marL="1009650" lvl="1" indent="-609600">
              <a:lnSpc>
                <a:spcPct val="90000"/>
              </a:lnSpc>
            </a:pPr>
            <a:r>
              <a:rPr lang="en-US" dirty="0" smtClean="0"/>
              <a:t>utility (pleasure trips)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Regular maintenance is required to prevent against depreciation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Your level of investment in your car today depends on how much you discount the future.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The depreciation rate depends on how hard you drive the car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 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3600" dirty="0" smtClean="0"/>
              <a:t>The optimal running condition (which determines performance/reliability) depends on :</a:t>
            </a:r>
          </a:p>
          <a:p>
            <a:pPr marL="990600" lvl="1" indent="-53340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/>
              <a:t>the cost of a typical trip to the mechanic</a:t>
            </a:r>
          </a:p>
          <a:p>
            <a:pPr marL="990600" lvl="1" indent="-53340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/>
              <a:t>the marginal value of another trip to the mechanic in terms of overall running condition</a:t>
            </a:r>
          </a:p>
          <a:p>
            <a:pPr marL="990600" lvl="1" indent="-53340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/>
              <a:t>the rate of depreciation</a:t>
            </a:r>
          </a:p>
          <a:p>
            <a:pPr marL="990600" lvl="1" indent="-53340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/>
              <a:t>The rate at which you discount the future.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Capital Investment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1219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000" dirty="0" smtClean="0"/>
              <a:t>It is helpful to think of the demand for health as an investment in human capital.  </a:t>
            </a:r>
          </a:p>
          <a:p>
            <a:pPr marL="609600" indent="-609600">
              <a:lnSpc>
                <a:spcPct val="90000"/>
              </a:lnSpc>
            </a:pPr>
            <a:r>
              <a:rPr lang="en-US" sz="2000" dirty="0" smtClean="0"/>
              <a:t>Let’s think of investing in a capital good, i.e., a good that is used in the production of some output.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772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Ultimate Resource Constraint</a:t>
            </a:r>
            <a:endParaRPr lang="en-US" dirty="0"/>
          </a:p>
        </p:txBody>
      </p:sp>
      <p:graphicFrame>
        <p:nvGraphicFramePr>
          <p:cNvPr id="2765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927225" y="1533525"/>
          <a:ext cx="474186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3" imgW="1473120" imgH="253800" progId="Equation.3">
                  <p:embed/>
                </p:oleObj>
              </mc:Choice>
              <mc:Fallback>
                <p:oleObj name="Equation" r:id="rId3" imgW="1473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1533525"/>
                        <a:ext cx="4741863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2819400"/>
                <a:ext cx="807720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800" dirty="0" smtClean="0"/>
                  <a:t>		Time spent on improving health</a:t>
                </a:r>
              </a:p>
              <a:p>
                <a:pPr marL="514350" indent="-5143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	Time lost to illness (sickness)</a:t>
                </a:r>
              </a:p>
              <a:p>
                <a:pPr marL="514350" indent="-5143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	Working Time</a:t>
                </a:r>
              </a:p>
              <a:p>
                <a:pPr marL="514350" indent="-514350">
                  <a:buFont typeface="Arial" pitchFamily="34" charset="0"/>
                  <a:buChar char="•"/>
                </a:pPr>
                <a:r>
                  <a:rPr lang="en-US" sz="2800" dirty="0" smtClean="0"/>
                  <a:t>T		Leisure Time (or household production)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19400"/>
                <a:ext cx="8077200" cy="1815882"/>
              </a:xfrm>
              <a:prstGeom prst="rect">
                <a:avLst/>
              </a:prstGeom>
              <a:blipFill rotWithShape="1">
                <a:blip r:embed="rId5"/>
                <a:stretch>
                  <a:fillRect l="-1283" t="-3030" b="-8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Labor-Leisure Trade-Off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219325" y="1881981"/>
            <a:ext cx="47053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5904-CEEA-43F5-967E-35DD48B5BD98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852863" y="1447800"/>
          <a:ext cx="44211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4" imgW="1460160" imgH="241200" progId="Equation.3">
                  <p:embed/>
                </p:oleObj>
              </mc:Choice>
              <mc:Fallback>
                <p:oleObj name="Equation" r:id="rId4" imgW="14601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1447800"/>
                        <a:ext cx="442118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eft Brace 15"/>
          <p:cNvSpPr/>
          <p:nvPr/>
        </p:nvSpPr>
        <p:spPr>
          <a:xfrm rot="16200000">
            <a:off x="3505201" y="5029200"/>
            <a:ext cx="380999" cy="838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603625" y="5688013"/>
          <a:ext cx="271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6" imgW="152280" imgH="241200" progId="Equation.3">
                  <p:embed/>
                </p:oleObj>
              </mc:Choice>
              <mc:Fallback>
                <p:oleObj name="Equation" r:id="rId6" imgW="1522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5688013"/>
                        <a:ext cx="2714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eft Brace 17"/>
          <p:cNvSpPr/>
          <p:nvPr/>
        </p:nvSpPr>
        <p:spPr>
          <a:xfrm rot="16200000">
            <a:off x="4305303" y="5067299"/>
            <a:ext cx="609600" cy="990600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4473576" y="5851525"/>
          <a:ext cx="3619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Equation" r:id="rId8" imgW="203040" imgH="228600" progId="Equation.3">
                  <p:embed/>
                </p:oleObj>
              </mc:Choice>
              <mc:Fallback>
                <p:oleObj name="Equation" r:id="rId8" imgW="2030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6" y="5851525"/>
                        <a:ext cx="36195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4267201" y="5638800"/>
            <a:ext cx="990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34201" y="4876800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Leisure time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62200" y="6096000"/>
            <a:ext cx="1600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Leisure time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00600" y="6019800"/>
            <a:ext cx="16002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Work time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172200" y="50292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884238" y="2525713"/>
          <a:ext cx="18557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10" imgW="1041120" imgH="228600" progId="Equation.3">
                  <p:embed/>
                </p:oleObj>
              </mc:Choice>
              <mc:Fallback>
                <p:oleObj name="Equation" r:id="rId10" imgW="104112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525713"/>
                        <a:ext cx="1855787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Investment in “Healthy Time”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33400" y="1781969"/>
            <a:ext cx="467677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F49D-72B0-4AE0-8B0F-8F4976C40D02}" type="datetime1">
              <a:rPr lang="en-US" smtClean="0"/>
              <a:pPr/>
              <a:t>3/17/2011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00788" y="6356350"/>
            <a:ext cx="2133600" cy="365125"/>
          </a:xfrm>
        </p:spPr>
        <p:txBody>
          <a:bodyPr/>
          <a:lstStyle/>
          <a:p>
            <a:fld id="{73891225-2CFD-4B2A-9CCE-B0FBA363882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71788" y="6356350"/>
            <a:ext cx="2895600" cy="365125"/>
          </a:xfrm>
        </p:spPr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471988" y="5105400"/>
            <a:ext cx="304800" cy="15240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92550" y="1447800"/>
          <a:ext cx="43418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4" imgW="1434960" imgH="241200" progId="Equation.3">
                  <p:embed/>
                </p:oleObj>
              </mc:Choice>
              <mc:Fallback>
                <p:oleObj name="Equation" r:id="rId4" imgW="14349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1447800"/>
                        <a:ext cx="434181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>
          <a:xfrm rot="16200000">
            <a:off x="1728788" y="5105400"/>
            <a:ext cx="380999" cy="838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804988" y="5786664"/>
          <a:ext cx="317500" cy="385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5786664"/>
                        <a:ext cx="317500" cy="385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eft Brace 13"/>
          <p:cNvSpPr/>
          <p:nvPr/>
        </p:nvSpPr>
        <p:spPr>
          <a:xfrm rot="16200000">
            <a:off x="2566989" y="5105398"/>
            <a:ext cx="609600" cy="1066801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697163" y="5927725"/>
          <a:ext cx="3619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8" imgW="203040" imgH="228600" progId="Equation.3">
                  <p:embed/>
                </p:oleObj>
              </mc:Choice>
              <mc:Fallback>
                <p:oleObj name="Equation" r:id="rId8" imgW="2030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927725"/>
                        <a:ext cx="36195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2490788" y="5715000"/>
            <a:ext cx="9906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57788" y="4953000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Leisure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29000" y="2286000"/>
                <a:ext cx="559063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Font typeface="Arial" pitchFamily="34" charset="0"/>
                  <a:buChar char="•"/>
                </a:pPr>
                <a:r>
                  <a:rPr lang="en-US" sz="2400" dirty="0" smtClean="0"/>
                  <a:t> More time spend on health: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𝐻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&gt;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𝐻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400" dirty="0" smtClean="0"/>
                  <a:t> so that sickness days go down: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𝐿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&lt;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𝐿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400" dirty="0" smtClean="0"/>
                  <a:t> Net effect increases total healthy time 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400" dirty="0" smtClean="0"/>
                  <a:t> available for leisure (T) and work (</a:t>
                </a:r>
                <a:r>
                  <a:rPr lang="en-US" sz="2400" dirty="0" err="1" smtClean="0"/>
                  <a:t>Tw</a:t>
                </a:r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286000"/>
                <a:ext cx="5590633" cy="1569660"/>
              </a:xfrm>
              <a:prstGeom prst="rect">
                <a:avLst/>
              </a:prstGeom>
              <a:blipFill rotWithShape="1">
                <a:blip r:embed="rId10"/>
                <a:stretch>
                  <a:fillRect l="-1527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4419600" y="49530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2303</Words>
  <Application>Microsoft Office PowerPoint</Application>
  <PresentationFormat>On-screen Show (4:3)</PresentationFormat>
  <Paragraphs>332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Health Economics</vt:lpstr>
      <vt:lpstr>Grossman Theory of Health Capital</vt:lpstr>
      <vt:lpstr>Conceptual Framework</vt:lpstr>
      <vt:lpstr>Example</vt:lpstr>
      <vt:lpstr>Car Example Continued</vt:lpstr>
      <vt:lpstr>Health Capital Investment Theory</vt:lpstr>
      <vt:lpstr>The Ultimate Resource Constraint</vt:lpstr>
      <vt:lpstr>Labor-Leisure Trade-Off</vt:lpstr>
      <vt:lpstr>Investment in “Healthy Time”</vt:lpstr>
      <vt:lpstr>Application to Health</vt:lpstr>
      <vt:lpstr>Marginal Efficiency of Capital</vt:lpstr>
      <vt:lpstr>Marginal Efficiency of Capital</vt:lpstr>
      <vt:lpstr>Marginal Principle:  When Do We Stop Investing?</vt:lpstr>
      <vt:lpstr>Marginal Principle</vt:lpstr>
      <vt:lpstr>Optimal Health Stock</vt:lpstr>
      <vt:lpstr>Optimal Health Stock</vt:lpstr>
      <vt:lpstr>Comparative Statics using the Investment Model (ignores consumption value of health)</vt:lpstr>
      <vt:lpstr>Comparative Statics: Age</vt:lpstr>
      <vt:lpstr>Factors Affecting MEC: Wage</vt:lpstr>
      <vt:lpstr>What Factors Affect MEC?</vt:lpstr>
      <vt:lpstr>Empirical Studies: What Factors Affect MEC?</vt:lpstr>
      <vt:lpstr>Empirical Studies: What Factors Affect MEC?</vt:lpstr>
      <vt:lpstr>Are Bad Times Healthy?</vt:lpstr>
      <vt:lpstr>“Are Recessions Good For Your Health?”</vt:lpstr>
      <vt:lpstr>Are Bad Times Healthy? (2)</vt:lpstr>
      <vt:lpstr>Are Bad Times Good for your Health? Conclusion?</vt:lpstr>
      <vt:lpstr>Education Affects MEC</vt:lpstr>
      <vt:lpstr>Other Impacts of Education</vt:lpstr>
      <vt:lpstr>Other Factors Empirically Correlated with Health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JJ</dc:creator>
  <cp:lastModifiedBy>Jung, Juergen N.</cp:lastModifiedBy>
  <cp:revision>73</cp:revision>
  <dcterms:created xsi:type="dcterms:W3CDTF">2008-06-10T19:10:40Z</dcterms:created>
  <dcterms:modified xsi:type="dcterms:W3CDTF">2011-03-17T14:49:25Z</dcterms:modified>
</cp:coreProperties>
</file>