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3" r:id="rId3"/>
    <p:sldId id="264" r:id="rId4"/>
    <p:sldId id="266" r:id="rId5"/>
    <p:sldId id="281" r:id="rId6"/>
    <p:sldId id="265" r:id="rId7"/>
    <p:sldId id="287" r:id="rId8"/>
    <p:sldId id="292" r:id="rId9"/>
    <p:sldId id="293" r:id="rId10"/>
    <p:sldId id="288" r:id="rId11"/>
    <p:sldId id="290" r:id="rId12"/>
    <p:sldId id="289" r:id="rId13"/>
    <p:sldId id="291" r:id="rId14"/>
    <p:sldId id="279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1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52F34-355A-4173-84EE-741B9026C9AB}" type="datetimeFigureOut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254E-D7EB-424A-A2F8-CEDFD58F6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4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3E8C-AAC2-4F03-B5F9-A1D920445F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3B9F-D590-4F52-A235-F27E9D492F77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5CE9B-BC8F-41F9-8255-B528354D8FCE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94109-A7DD-4C97-89CC-21453D2534EE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ED99-69D7-45BF-A612-14835BBA83EE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01FE-E9F5-4F9B-94AC-E3CCC1A201FA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E06B-61B1-4800-8426-2481BDC95096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F67-6878-4C01-A75F-A98F9463D679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13D-9DE8-4971-AC34-B5D2DC64621A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236F-2B20-4D15-8977-7420CC01F0AA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6C2CD-AB4B-4146-B1C6-8FDAD9B3654F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91225-2CFD-4B2A-9CCE-B0FBA3638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3: </a:t>
            </a:r>
            <a:r>
              <a:rPr lang="en-US" dirty="0" smtClean="0"/>
              <a:t>Health </a:t>
            </a:r>
            <a:r>
              <a:rPr lang="en-US" dirty="0" smtClean="0"/>
              <a:t>Capital - Short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Bad Times Healthy?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100" dirty="0" smtClean="0"/>
              <a:t>Based on NY-Times article from 10/07/08</a:t>
            </a:r>
          </a:p>
          <a:p>
            <a:r>
              <a:rPr lang="en-US" dirty="0" smtClean="0"/>
              <a:t>Long-term economic gains lead to improvements in a population’s overall health (both in industrialized and developing countries), BUT …</a:t>
            </a:r>
          </a:p>
          <a:p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 smtClean="0"/>
              <a:t>tend not to take care of themselves in boom times </a:t>
            </a:r>
          </a:p>
          <a:p>
            <a:pPr lvl="1"/>
            <a:r>
              <a:rPr lang="en-US" dirty="0" smtClean="0"/>
              <a:t>drinking too much (especially before driving), </a:t>
            </a:r>
          </a:p>
          <a:p>
            <a:pPr lvl="1"/>
            <a:r>
              <a:rPr lang="en-US" dirty="0" smtClean="0"/>
              <a:t>dining on fat-laden restaurant meals, </a:t>
            </a:r>
          </a:p>
          <a:p>
            <a:pPr lvl="1"/>
            <a:r>
              <a:rPr lang="en-US" dirty="0" smtClean="0"/>
              <a:t>skipping exercise, doctors’ appointments, time with their children because of work-related time commitments</a:t>
            </a:r>
          </a:p>
          <a:p>
            <a:pPr lvl="1"/>
            <a:r>
              <a:rPr lang="en-US" dirty="0" smtClean="0"/>
              <a:t>people experience more stress in boom times?</a:t>
            </a:r>
          </a:p>
          <a:p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 smtClean="0"/>
              <a:t>patterns have been seen in some developing nations (e.g. high coffee prices correlated with bad health)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“Are Recessions Good For Your Health?”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1200" dirty="0" smtClean="0"/>
              <a:t>Christopher </a:t>
            </a:r>
            <a:r>
              <a:rPr lang="en-US" sz="1200" dirty="0" err="1" smtClean="0"/>
              <a:t>Ruhm</a:t>
            </a:r>
            <a:r>
              <a:rPr lang="en-US" sz="1200" dirty="0" smtClean="0"/>
              <a:t>, The Quarterly Journal of Economics, 2000, vol. 115, issue 2, pages 617-650 </a:t>
            </a:r>
          </a:p>
          <a:p>
            <a:r>
              <a:rPr lang="en-US" sz="2400" dirty="0" smtClean="0"/>
              <a:t>Total </a:t>
            </a:r>
            <a:r>
              <a:rPr lang="en-US" sz="2400" b="1" dirty="0" smtClean="0"/>
              <a:t>mortality</a:t>
            </a:r>
            <a:r>
              <a:rPr lang="en-US" sz="2400" dirty="0" smtClean="0"/>
              <a:t> and eight of the ten </a:t>
            </a:r>
            <a:r>
              <a:rPr lang="en-US" sz="2400" b="1" dirty="0" smtClean="0"/>
              <a:t>sources of </a:t>
            </a:r>
            <a:r>
              <a:rPr lang="en-US" sz="2400" dirty="0" smtClean="0"/>
              <a:t>exhibit </a:t>
            </a:r>
            <a:r>
              <a:rPr lang="en-US" sz="2400" b="1" dirty="0" smtClean="0"/>
              <a:t>pro-cyclical </a:t>
            </a:r>
            <a:r>
              <a:rPr lang="en-US" sz="2400" b="1" dirty="0" smtClean="0"/>
              <a:t>fluctuation </a:t>
            </a:r>
            <a:r>
              <a:rPr lang="en-US" sz="2400" dirty="0" smtClean="0"/>
              <a:t>(suicide is the only exception)</a:t>
            </a:r>
          </a:p>
          <a:p>
            <a:endParaRPr lang="en-US" sz="2400" dirty="0" smtClean="0"/>
          </a:p>
          <a:p>
            <a:r>
              <a:rPr lang="en-US" sz="2400" dirty="0" smtClean="0"/>
              <a:t>Some </a:t>
            </a:r>
            <a:r>
              <a:rPr lang="en-US" sz="2400" dirty="0" smtClean="0"/>
              <a:t>evidence that the unfavorable health effects of temporary upturns are partially or fully offset if the economic growth is long-lasting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Smoking </a:t>
            </a:r>
            <a:r>
              <a:rPr lang="en-US" sz="2400" b="1" dirty="0" smtClean="0"/>
              <a:t>and obesity</a:t>
            </a:r>
            <a:r>
              <a:rPr lang="en-US" sz="2400" dirty="0" smtClean="0"/>
              <a:t> increase when the economy strengthens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Physical </a:t>
            </a:r>
            <a:r>
              <a:rPr lang="en-US" sz="2400" b="1" dirty="0" smtClean="0"/>
              <a:t>activity</a:t>
            </a:r>
            <a:r>
              <a:rPr lang="en-US" sz="2400" dirty="0" smtClean="0"/>
              <a:t> is reduced and diet becomes less healthy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Bad Times Healthy?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Japan in the 1990s</a:t>
            </a:r>
          </a:p>
          <a:p>
            <a:pPr lvl="1"/>
            <a:r>
              <a:rPr lang="en-US" dirty="0" smtClean="0"/>
              <a:t>Unemployed were twice as likely to be in poor health than those with secure jobs</a:t>
            </a:r>
          </a:p>
          <a:p>
            <a:r>
              <a:rPr lang="en-US" dirty="0" smtClean="0"/>
              <a:t>Peru’s economic crisis 1980s:</a:t>
            </a:r>
          </a:p>
          <a:p>
            <a:pPr lvl="1"/>
            <a:r>
              <a:rPr lang="en-US" dirty="0" smtClean="0"/>
              <a:t>Infant mortality increased 2.5 percentage points</a:t>
            </a:r>
          </a:p>
          <a:p>
            <a:r>
              <a:rPr lang="en-US" dirty="0" smtClean="0"/>
              <a:t>Individuals born in a recession were at higher risk for heart problems later in life and lived, on average, 15 months less than those born under better conditions</a:t>
            </a:r>
          </a:p>
          <a:p>
            <a:r>
              <a:rPr lang="en-US" dirty="0" smtClean="0"/>
              <a:t>Poor economic conditions can also cause stress that may interfere with parent bonding and childhood development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Bad Times Good for your Health? Conclusion?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b="1" dirty="0" smtClean="0"/>
                  <a:t>YES:  … </a:t>
                </a:r>
                <a:r>
                  <a:rPr lang="en-US" dirty="0" smtClean="0"/>
                  <a:t>for well-to-do </a:t>
                </a:r>
                <a:r>
                  <a:rPr lang="en-US" dirty="0" smtClean="0"/>
                  <a:t>families where one of the parents loses a job and the other still brings in enough </a:t>
                </a:r>
                <a:r>
                  <a:rPr lang="en-US" dirty="0" smtClean="0"/>
                  <a:t>money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NO: </a:t>
                </a:r>
                <a:r>
                  <a:rPr lang="en-US" dirty="0" smtClean="0"/>
                  <a:t>But in a crisis where the family may have to incur huge housing-cost losses and the household income is insufficient for adequate nutrition and health </a:t>
                </a:r>
                <a:r>
                  <a:rPr lang="en-US" dirty="0" smtClean="0"/>
                  <a:t>care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adverse effects of </a:t>
                </a:r>
                <a:r>
                  <a:rPr lang="en-US" dirty="0" smtClean="0"/>
                  <a:t>recession </a:t>
                </a:r>
                <a:r>
                  <a:rPr lang="en-US" dirty="0" smtClean="0"/>
                  <a:t>seem much more </a:t>
                </a:r>
                <a:r>
                  <a:rPr lang="en-US" dirty="0" smtClean="0"/>
                  <a:t>relevant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the US, </a:t>
                </a:r>
                <a:r>
                  <a:rPr lang="en-US" dirty="0" smtClean="0"/>
                  <a:t>which unlike other industrialized nations lacks a national health plan, the recession may take a greater toll</a:t>
                </a:r>
              </a:p>
              <a:p>
                <a:r>
                  <a:rPr lang="en-US" dirty="0" smtClean="0"/>
                  <a:t>46 million Americans lack health insurance and even among the 179 million who have it, an estimated 1 in 7 would be bankrupted by a single health crisis</a:t>
                </a:r>
              </a:p>
              <a:p>
                <a:r>
                  <a:rPr lang="en-US" sz="1400" dirty="0" smtClean="0"/>
                  <a:t>New York Times, October 07, 2008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Impacts of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Demand Side Explanation: </a:t>
            </a:r>
          </a:p>
          <a:p>
            <a:pPr lvl="1"/>
            <a:r>
              <a:rPr lang="en-US" dirty="0" smtClean="0"/>
              <a:t>More educated people may enjoy healthy food more</a:t>
            </a:r>
          </a:p>
          <a:p>
            <a:pPr lvl="1"/>
            <a:r>
              <a:rPr lang="en-US" dirty="0" smtClean="0"/>
              <a:t>They know more about dangers of smoking, etc.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Decrease depreciation rate</a:t>
            </a:r>
          </a:p>
          <a:p>
            <a:endParaRPr lang="en-US" dirty="0" smtClean="0"/>
          </a:p>
          <a:p>
            <a:r>
              <a:rPr lang="en-US" dirty="0" smtClean="0"/>
              <a:t>Rate of time preference (spurious correlation)</a:t>
            </a:r>
          </a:p>
          <a:p>
            <a:endParaRPr lang="en-US" dirty="0" smtClean="0"/>
          </a:p>
          <a:p>
            <a:r>
              <a:rPr lang="en-US" dirty="0" smtClean="0"/>
              <a:t>Effects of education are strong, especially mother’s education</a:t>
            </a:r>
          </a:p>
          <a:p>
            <a:endParaRPr lang="en-US" dirty="0" smtClean="0"/>
          </a:p>
          <a:p>
            <a:r>
              <a:rPr lang="en-US" dirty="0" smtClean="0"/>
              <a:t>A study of the impact of </a:t>
            </a:r>
            <a:r>
              <a:rPr lang="en-US" b="1" dirty="0" smtClean="0"/>
              <a:t>sanitary systems </a:t>
            </a:r>
            <a:r>
              <a:rPr lang="en-US" dirty="0" smtClean="0"/>
              <a:t>and better sources of water in Bangladesh and Indonesia revealed that neither appeared to significantly affect child survival rates, but </a:t>
            </a:r>
            <a:r>
              <a:rPr lang="en-US" b="1" dirty="0" smtClean="0"/>
              <a:t>parent’s wealth and education </a:t>
            </a:r>
            <a:r>
              <a:rPr lang="en-US" dirty="0" smtClean="0"/>
              <a:t>were very importan</a:t>
            </a:r>
            <a:r>
              <a:rPr lang="en-US" dirty="0"/>
              <a:t>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Factors Empirically Correlated with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Being married, especially among men (psoriasis goes down as does alcoholism); </a:t>
            </a:r>
          </a:p>
          <a:p>
            <a:pPr lvl="1"/>
            <a:r>
              <a:rPr lang="en-US" dirty="0" smtClean="0"/>
              <a:t>Increased leisure time (Elasticity between 0.25-0.65)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Urbanization</a:t>
            </a:r>
          </a:p>
          <a:p>
            <a:pPr lvl="1"/>
            <a:r>
              <a:rPr lang="en-US" dirty="0" smtClean="0"/>
              <a:t>Being overweight</a:t>
            </a:r>
            <a:r>
              <a:rPr lang="en-US" sz="1600" dirty="0" smtClean="0"/>
              <a:t> </a:t>
            </a:r>
          </a:p>
          <a:p>
            <a:r>
              <a:rPr lang="en-US" sz="2400" dirty="0" smtClean="0"/>
              <a:t>On a final note, be aware that the model does not incorporate the fact that disease hits at random times (uncertainty) and that uncertainty might have an impact on optimal health levels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Grossman Theory of Health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Health can be viewed as both a consumption and an investment good.</a:t>
            </a:r>
          </a:p>
          <a:p>
            <a:pPr lvl="1"/>
            <a:r>
              <a:rPr lang="en-US" sz="2400" dirty="0" smtClean="0"/>
              <a:t>A consumption good is one that is purchased to satisfy the needs and wants of an individual (being healthier makes you feel better)</a:t>
            </a:r>
          </a:p>
          <a:p>
            <a:pPr lvl="1"/>
            <a:r>
              <a:rPr lang="en-US" sz="2400" dirty="0" smtClean="0"/>
              <a:t>An investment good can be thought of one where costs are paid up front and gains are collected in the future.  </a:t>
            </a:r>
            <a:br>
              <a:rPr lang="en-US" sz="2400" dirty="0" smtClean="0"/>
            </a:br>
            <a:r>
              <a:rPr lang="en-US" sz="2400" dirty="0" smtClean="0"/>
              <a:t>(Higher earnings for healthier, more productive workers).</a:t>
            </a:r>
          </a:p>
          <a:p>
            <a:r>
              <a:rPr lang="en-US" sz="2800" dirty="0" smtClean="0"/>
              <a:t>We begin by modeling health as an investment good.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92-3B1E-4B25-9D49-EB0433AEFFAF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3600" b="1" dirty="0" smtClean="0"/>
              <a:t>Grossman (1972)</a:t>
            </a:r>
            <a:r>
              <a:rPr lang="en-US" sz="3600" dirty="0" smtClean="0"/>
              <a:t> </a:t>
            </a:r>
            <a:r>
              <a:rPr lang="en-US" sz="3600" i="1" dirty="0" smtClean="0"/>
              <a:t>“On the Concept of Health Capital and the Demand for Health”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i="1" dirty="0" smtClean="0"/>
              <a:t>Health care</a:t>
            </a:r>
            <a:r>
              <a:rPr lang="en-US" dirty="0" smtClean="0"/>
              <a:t> and </a:t>
            </a:r>
            <a:r>
              <a:rPr lang="en-US" i="1" dirty="0" smtClean="0"/>
              <a:t>time</a:t>
            </a:r>
            <a:r>
              <a:rPr lang="en-US" dirty="0" smtClean="0"/>
              <a:t> spent doing healthy activities can be thought of as inputs into the production of good health.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Better health means you have more “healthy days,” which are days that you can work and earn income.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Without health care and “healthy time,” health deteriorates, or </a:t>
            </a:r>
            <a:r>
              <a:rPr lang="en-US" i="1" dirty="0" smtClean="0"/>
              <a:t>depreciates.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i="1" dirty="0" smtClean="0">
                <a:sym typeface="Wingdings" pitchFamily="2" charset="2"/>
              </a:rPr>
              <a:t>Money spent on health care and the opportunity cost of healthy time can be thought of as investments that pay dividends in the future by way of increased earnings.</a:t>
            </a:r>
            <a:endParaRPr lang="en-US" b="1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3283-B96E-4C7B-89BD-3E547E0260CB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dirty="0" smtClean="0"/>
              <a:t>A car: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provides a stream of services over time (travel) which can be used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dirty="0" smtClean="0"/>
              <a:t>to produce income (getting to work, or even doing work as a cabbie) or </a:t>
            </a:r>
          </a:p>
          <a:p>
            <a:pPr marL="1009650" lvl="1" indent="-609600">
              <a:lnSpc>
                <a:spcPct val="90000"/>
              </a:lnSpc>
            </a:pPr>
            <a:r>
              <a:rPr lang="en-US" dirty="0" smtClean="0"/>
              <a:t>utility (pleasure trips)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Regular maintenance is required to prevent against depreciation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Your level of investment in your car today depends on how much you discount the future.</a:t>
            </a:r>
          </a:p>
          <a:p>
            <a:pPr marL="609600" indent="-609600">
              <a:lnSpc>
                <a:spcPct val="90000"/>
              </a:lnSpc>
            </a:pPr>
            <a:r>
              <a:rPr lang="en-US" dirty="0" smtClean="0"/>
              <a:t>The depreciation rate depends on how hard you drive the car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3600" dirty="0" smtClean="0"/>
              <a:t>The optimal running condition (which determines performance/reliability) depends on :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cost of a typical trip to the mechanic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marginal value of another trip to the mechanic in terms of overall running condition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rate of depreciation</a:t>
            </a:r>
          </a:p>
          <a:p>
            <a:pPr marL="990600" lvl="1" indent="-533400">
              <a:lnSpc>
                <a:spcPct val="90000"/>
              </a:lnSpc>
              <a:buFont typeface="+mj-lt"/>
              <a:buAutoNum type="arabicPeriod"/>
            </a:pPr>
            <a:r>
              <a:rPr lang="en-US" sz="3200" dirty="0" smtClean="0"/>
              <a:t>The rate at which you discount the future.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Capital Investment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1219200"/>
          </a:xfrm>
        </p:spPr>
        <p:txBody>
          <a:bodyPr>
            <a:no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sz="2000" dirty="0" smtClean="0"/>
              <a:t>It is helpful to think of the demand for health as an investment in human capital.  </a:t>
            </a:r>
          </a:p>
          <a:p>
            <a:pPr marL="609600" indent="-609600">
              <a:lnSpc>
                <a:spcPct val="90000"/>
              </a:lnSpc>
            </a:pPr>
            <a:r>
              <a:rPr lang="en-US" sz="2000" dirty="0" smtClean="0"/>
              <a:t>Let’s think of investing in a capital good, i.e., a good that is used in the production of some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514600"/>
            <a:ext cx="7772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Studies:</a:t>
            </a:r>
            <a:br>
              <a:rPr lang="en-US" dirty="0" smtClean="0"/>
            </a:br>
            <a:r>
              <a:rPr lang="en-US" dirty="0" smtClean="0"/>
              <a:t>What Factors Affect MEC?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Note</a:t>
            </a:r>
            <a:r>
              <a:rPr lang="en-US" sz="2400" dirty="0" smtClean="0"/>
              <a:t>: Grossman empirically found the </a:t>
            </a:r>
            <a:r>
              <a:rPr lang="en-US" sz="2400" b="1" dirty="0" smtClean="0"/>
              <a:t>opposite correlation </a:t>
            </a:r>
            <a:r>
              <a:rPr lang="en-US" sz="2400" dirty="0" smtClean="0"/>
              <a:t>between income level and health.  Why might this be?  </a:t>
            </a:r>
          </a:p>
          <a:p>
            <a:pPr lvl="1"/>
            <a:r>
              <a:rPr lang="en-US" sz="2400" dirty="0" smtClean="0"/>
              <a:t>Answer: He failed to control for lifestyle…higher incomes may be associated with unhealthy lifestyles</a:t>
            </a:r>
          </a:p>
          <a:p>
            <a:pPr lvl="1"/>
            <a:r>
              <a:rPr lang="en-US" sz="2400" dirty="0" smtClean="0"/>
              <a:t>He didn’t isolate the wage effect – he needed to keep hours worked constant</a:t>
            </a:r>
          </a:p>
          <a:p>
            <a:r>
              <a:rPr lang="en-US" sz="2800" dirty="0" smtClean="0"/>
              <a:t>The model predicts a positive relation between health care spending and health capital, the data show a negative relationship.</a:t>
            </a:r>
          </a:p>
          <a:p>
            <a:pPr lvl="1"/>
            <a:r>
              <a:rPr lang="en-US" sz="2400" dirty="0" smtClean="0"/>
              <a:t>Lags in health investments and health outcome could be the answer (see </a:t>
            </a:r>
            <a:r>
              <a:rPr lang="en-US" sz="2400" dirty="0" err="1" smtClean="0"/>
              <a:t>Galamata</a:t>
            </a:r>
            <a:r>
              <a:rPr lang="en-US" sz="2400" dirty="0" smtClean="0"/>
              <a:t> and </a:t>
            </a:r>
            <a:r>
              <a:rPr lang="en-US" sz="2400" dirty="0" err="1" smtClean="0"/>
              <a:t>Kapteyn</a:t>
            </a:r>
            <a:r>
              <a:rPr lang="en-US" sz="2400" dirty="0" smtClean="0"/>
              <a:t> (2009)).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Empirical Studies:</a:t>
            </a:r>
            <a:br>
              <a:rPr lang="en-US" dirty="0" smtClean="0"/>
            </a:br>
            <a:r>
              <a:rPr lang="en-US" dirty="0" smtClean="0"/>
              <a:t>What Factors Affect MEC?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Others have found an inverse relationship between health and upturns in the </a:t>
            </a:r>
            <a:r>
              <a:rPr lang="en-US" b="1" dirty="0" smtClean="0"/>
              <a:t>US business cycle</a:t>
            </a:r>
            <a:r>
              <a:rPr lang="en-US" dirty="0" smtClean="0"/>
              <a:t>!!!! </a:t>
            </a:r>
          </a:p>
          <a:p>
            <a:r>
              <a:rPr lang="en-US" dirty="0" smtClean="0"/>
              <a:t>Same effect for </a:t>
            </a:r>
            <a:r>
              <a:rPr lang="en-US" b="1" dirty="0" smtClean="0"/>
              <a:t>developing countries</a:t>
            </a:r>
            <a:r>
              <a:rPr lang="en-US" dirty="0" smtClean="0"/>
              <a:t>?</a:t>
            </a:r>
            <a:endParaRPr lang="en-US" sz="4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Bad Times Healthy?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business cycle fluctuations affect health?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1858-2CCE-4FCA-B8C0-69290DA0C3A5}" type="datetime1">
              <a:rPr lang="en-US" smtClean="0"/>
              <a:pPr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225-2CFD-4B2A-9CCE-B0FBA363882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</TotalTime>
  <Words>1143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Health Economics</vt:lpstr>
      <vt:lpstr>Grossman Theory of Health Capital</vt:lpstr>
      <vt:lpstr>Conceptual Framework</vt:lpstr>
      <vt:lpstr>Example</vt:lpstr>
      <vt:lpstr>Car Example Continued</vt:lpstr>
      <vt:lpstr>Health Capital Investment Theory</vt:lpstr>
      <vt:lpstr>Empirical Studies: What Factors Affect MEC?</vt:lpstr>
      <vt:lpstr>Empirical Studies: What Factors Affect MEC?</vt:lpstr>
      <vt:lpstr>Are Bad Times Healthy?</vt:lpstr>
      <vt:lpstr>Are Bad Times Healthy?</vt:lpstr>
      <vt:lpstr>“Are Recessions Good For Your Health?”</vt:lpstr>
      <vt:lpstr>Are Bad Times Healthy? (2)</vt:lpstr>
      <vt:lpstr>Are Bad Times Good for your Health? Conclusion?</vt:lpstr>
      <vt:lpstr>Other Impacts of Education</vt:lpstr>
      <vt:lpstr>Other Factors Empirically Correlated with Health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JJ</dc:creator>
  <cp:lastModifiedBy>Jung, Juergen</cp:lastModifiedBy>
  <cp:revision>79</cp:revision>
  <dcterms:created xsi:type="dcterms:W3CDTF">2008-06-10T19:10:40Z</dcterms:created>
  <dcterms:modified xsi:type="dcterms:W3CDTF">2013-09-24T14:56:05Z</dcterms:modified>
</cp:coreProperties>
</file>