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299" r:id="rId4"/>
    <p:sldId id="308" r:id="rId5"/>
    <p:sldId id="300" r:id="rId6"/>
    <p:sldId id="264" r:id="rId7"/>
    <p:sldId id="297" r:id="rId8"/>
    <p:sldId id="302" r:id="rId9"/>
    <p:sldId id="301" r:id="rId10"/>
    <p:sldId id="266" r:id="rId11"/>
    <p:sldId id="265" r:id="rId12"/>
    <p:sldId id="306" r:id="rId13"/>
    <p:sldId id="303" r:id="rId14"/>
    <p:sldId id="304" r:id="rId15"/>
    <p:sldId id="307" r:id="rId16"/>
    <p:sldId id="267" r:id="rId17"/>
    <p:sldId id="309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1" autoAdjust="0"/>
    <p:restoredTop sz="94660"/>
  </p:normalViewPr>
  <p:slideViewPr>
    <p:cSldViewPr>
      <p:cViewPr varScale="1">
        <p:scale>
          <a:sx n="70" d="100"/>
          <a:sy n="70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67A03-A5E5-4AAF-A693-6F3AFC4727DB}" type="datetimeFigureOut">
              <a:rPr lang="en-US" smtClean="0"/>
              <a:pPr/>
              <a:t>3/11/2010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BBD18-E1C0-4149-B141-060C832AB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B7C-A671-412D-B629-D8E67B6A13F8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83CA-3FC3-43E7-8CF3-3FEE695AF503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6BD6-C69B-4A9B-8D69-B278ADF397EB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8D33-2E0F-4783-91D2-6E7F21F7A499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6610-19B3-428E-9681-598364D9CB45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59D8-1F1B-4212-A58E-5A3DA2FD41E1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B21-717F-4AD4-9338-ECCD375FC649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8CFE-E3E3-47A6-BDB8-5212DFE07EAE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7014-B617-4995-BB8F-43B5355D1739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9498-A3AF-41AA-9A51-0CB4BBCEF504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04E-D8C4-4F61-A02B-21081FA4D11E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8: Demand and Supply for Health Insurance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Care Demand with Insurance</a:t>
            </a:r>
            <a:br>
              <a:rPr lang="en-US" dirty="0" smtClean="0"/>
            </a:br>
            <a:r>
              <a:rPr lang="en-US" dirty="0" smtClean="0"/>
              <a:t>Coinsurance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1031"/>
            <a:ext cx="42862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1447800"/>
            <a:ext cx="3886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 The shaded region (ABC) represents the (social) cost of medical care above and beyond the value that the patient places on the service. 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/>
              <a:t>  i.e., the extra units of service are worth less to the consumer than the price of care the insurer pays on their behalf.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42626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Marginal benefit reflected in demand curve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1517027" y="2357506"/>
            <a:ext cx="1154668" cy="7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723900" y="38481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47800" y="43434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667000" y="38862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5720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P1=0.20*P0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Insurance on Health Care Demand: 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04800" y="1447800"/>
            <a:ext cx="3429000" cy="4419600"/>
            <a:chOff x="240" y="1440"/>
            <a:chExt cx="2160" cy="168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68" y="163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68" y="283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Q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960" y="1440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Market for Health Care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0" y="158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Market price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912" y="196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680" y="288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Q</a:t>
              </a:r>
              <a:r>
                <a:rPr lang="en-US" sz="1400" baseline="-25000"/>
                <a:t>Max</a:t>
              </a:r>
              <a:endParaRPr lang="en-US" sz="140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68" y="1652"/>
              <a:ext cx="96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/>
                <a:t>No </a:t>
              </a:r>
              <a:r>
                <a:rPr lang="en-US" sz="1400" b="1" dirty="0" smtClean="0"/>
                <a:t>insurance, Coinsurance =100%</a:t>
              </a:r>
              <a:endParaRPr lang="en-US" sz="1400" b="1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76" y="21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768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00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56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Q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576" y="244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P’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68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1200" y="1824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344" y="1932"/>
              <a:ext cx="76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/>
                <a:t>Coinsurance of 50%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440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344" y="2832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Q</a:t>
              </a:r>
              <a:r>
                <a:rPr lang="en-US" sz="1400" baseline="-25000"/>
                <a:t>1</a:t>
              </a:r>
              <a:r>
                <a:rPr lang="en-US" sz="1400"/>
                <a:t>’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038600" y="144780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 smtClean="0"/>
              <a:t>Insurance will increase the demand for health care vs. other goods (distortion)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 smtClean="0"/>
              <a:t>Insurance will make demand less responsive to the market price (</a:t>
            </a:r>
            <a:r>
              <a:rPr lang="en-US" sz="2400" b="1" dirty="0" smtClean="0"/>
              <a:t>less elastic</a:t>
            </a:r>
            <a:r>
              <a:rPr lang="en-US" sz="2400" dirty="0" smtClean="0"/>
              <a:t>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400" dirty="0" smtClean="0"/>
              <a:t>The deadweight loss associated with insurance is decreasing in the coinsurance rate </a:t>
            </a:r>
            <a:br>
              <a:rPr lang="en-US" sz="2400" dirty="0" smtClean="0"/>
            </a:br>
            <a:r>
              <a:rPr lang="en-US" sz="2400" dirty="0" smtClean="0"/>
              <a:t>(i.e., decreases as people pay a larger share of the full price).</a:t>
            </a:r>
            <a:endParaRPr lang="en-US" sz="2400" dirty="0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28800" y="3581400"/>
            <a:ext cx="381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240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240" h="240">
                <a:moveTo>
                  <a:pt x="0" y="0"/>
                </a:moveTo>
                <a:lnTo>
                  <a:pt x="240" y="240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676400" y="2971800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33400" y="3886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752600" y="5486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this Effect Change with Steepness?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6002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600200" y="4876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05000" y="2667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Market for Health Care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62000" y="28956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Market price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 flipV="1">
            <a:off x="1828800" y="38862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48000" y="49530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Max</a:t>
            </a:r>
            <a:endParaRPr lang="en-US" sz="14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No insurance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95400" y="3810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1600200" y="3962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9050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676400" y="4876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295400" y="4267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P’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6002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209800" y="33528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62200" y="3124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Coinsurance of 50%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5908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514600" y="4876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1</a:t>
            </a:r>
            <a:r>
              <a:rPr lang="en-US" sz="1400"/>
              <a:t>’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5626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562600" y="4876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772400" y="5029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867400" y="2667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Market for Health Care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724400" y="28956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Market price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 flipV="1">
            <a:off x="6172200" y="33528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010400" y="48768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Max</a:t>
            </a:r>
            <a:endParaRPr lang="en-US" sz="140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562600" y="3048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No insurance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257800" y="3810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562600" y="3962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5532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400800" y="4876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257800" y="4267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P’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55626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 flipV="1">
            <a:off x="6629400" y="3200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239000" y="3124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Coinsurance of 50%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68580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705600" y="48768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</a:t>
            </a:r>
            <a:r>
              <a:rPr lang="en-US" sz="1400" baseline="-25000"/>
              <a:t>1</a:t>
            </a:r>
            <a:r>
              <a:rPr lang="en-US" sz="1400"/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Insurance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7899" y="1600200"/>
            <a:ext cx="65482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2192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insurance companies: the first pays 60% of claim, the second pays 60% of the residual claim.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6019800"/>
            <a:ext cx="4704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Moral Hazard is exacerbated, from here to there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257800" y="5638800"/>
            <a:ext cx="3810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H="1" flipV="1">
            <a:off x="6096003" y="5638800"/>
            <a:ext cx="437226" cy="565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Market Context: Insurance Cost Sharing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1470391"/>
            <a:ext cx="5276850" cy="470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010694" y="36187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9436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1828800"/>
            <a:ext cx="259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</a:t>
            </a:r>
            <a:r>
              <a:rPr lang="en-US" sz="2400" b="1" dirty="0" smtClean="0"/>
              <a:t>elastic supply</a:t>
            </a:r>
            <a:r>
              <a:rPr lang="en-US" sz="2400" dirty="0" smtClean="0"/>
              <a:t>, insurance: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Increases the market price for medical services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Increases the quantity demanded for medical services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2192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Market for Health Care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for 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fundamental trade-off: Insurance versus higher medical care prices</a:t>
            </a:r>
          </a:p>
          <a:p>
            <a:r>
              <a:rPr lang="en-US" dirty="0" smtClean="0"/>
              <a:t>Since WWII, the real health expenditures have increased 700%. 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Researchers have estimated that </a:t>
            </a:r>
            <a:r>
              <a:rPr lang="en-US" b="1" dirty="0" smtClean="0"/>
              <a:t>10-50%</a:t>
            </a:r>
            <a:r>
              <a:rPr lang="en-US" dirty="0" smtClean="0"/>
              <a:t> of the increase is due to the spread of insurance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but also note that high health status decreases </a:t>
            </a:r>
            <a:r>
              <a:rPr lang="en-US" dirty="0" smtClean="0"/>
              <a:t>demand</a:t>
            </a:r>
            <a:endParaRPr lang="en-US" dirty="0" smtClean="0"/>
          </a:p>
          <a:p>
            <a:pPr lvl="1">
              <a:spcBef>
                <a:spcPct val="50000"/>
              </a:spcBef>
            </a:pPr>
            <a:r>
              <a:rPr lang="en-US" dirty="0" smtClean="0">
                <a:sym typeface="Wingdings" pitchFamily="2" charset="2"/>
              </a:rPr>
              <a:t>10% had private insurance in 1940, nearly 80% by 2000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In addition, income </a:t>
            </a:r>
            <a:r>
              <a:rPr lang="en-US" dirty="0" smtClean="0"/>
              <a:t>tripled over the period, but still only accounts for roughly an additional 10% of the increased health costs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40 percent of the increase is caused by other things than income and insurance.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dirty="0" smtClean="0"/>
              <a:t>RAND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r>
              <a:rPr lang="en-US" dirty="0" smtClean="0"/>
              <a:t>Purpose: To investigate consumer responsiveness to the price of medical care</a:t>
            </a:r>
          </a:p>
          <a:p>
            <a:r>
              <a:rPr lang="en-US" dirty="0" smtClean="0"/>
              <a:t>Time period: 1974-1977</a:t>
            </a:r>
          </a:p>
          <a:p>
            <a:r>
              <a:rPr lang="en-US" dirty="0" smtClean="0"/>
              <a:t>Design: Randomly assign participants to insurance plans with different coinsurance rates</a:t>
            </a:r>
          </a:p>
          <a:p>
            <a:pPr lvl="1"/>
            <a:r>
              <a:rPr lang="en-US" sz="2400" dirty="0" smtClean="0"/>
              <a:t>Random assignment avoids people selecting into a plan based on their projected health needs</a:t>
            </a:r>
          </a:p>
          <a:p>
            <a:pPr lvl="1"/>
            <a:r>
              <a:rPr lang="en-US" sz="2400" dirty="0" smtClean="0"/>
              <a:t>Those assigned to plans with higher coinsurance rates were given supplementary income to compensate</a:t>
            </a:r>
          </a:p>
          <a:p>
            <a:pPr lvl="1"/>
            <a:r>
              <a:rPr lang="en-US" sz="2400" dirty="0" smtClean="0"/>
              <a:t>Coinsurance rates were 0, 25, 50, and 95 percent</a:t>
            </a: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 Study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543800" cy="500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 Study </a:t>
            </a:r>
            <a:r>
              <a:rPr lang="en-US" smtClean="0"/>
              <a:t>- Findings(3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Ambulatory </a:t>
            </a:r>
            <a:r>
              <a:rPr lang="en-US" sz="2400" b="1" dirty="0" smtClean="0"/>
              <a:t>care: </a:t>
            </a:r>
            <a:r>
              <a:rPr lang="en-US" sz="2400" dirty="0" smtClean="0"/>
              <a:t>usage sensitive to coinsurance rates across the board</a:t>
            </a:r>
          </a:p>
          <a:p>
            <a:r>
              <a:rPr lang="en-US" sz="2400" b="1" dirty="0" smtClean="0"/>
              <a:t>Hospital care: </a:t>
            </a:r>
            <a:r>
              <a:rPr lang="en-US" sz="2400" dirty="0" smtClean="0"/>
              <a:t>most sensitive going from 0 to 25 percent coinsurance.  </a:t>
            </a:r>
            <a:endParaRPr lang="en-US" sz="2400" dirty="0" smtClean="0"/>
          </a:p>
          <a:p>
            <a:pPr lvl="1"/>
            <a:r>
              <a:rPr lang="en-US" sz="2000" dirty="0" smtClean="0"/>
              <a:t>Once coinsurance rates are higher, demand is insensitive. </a:t>
            </a:r>
          </a:p>
          <a:p>
            <a:pPr lvl="1"/>
            <a:r>
              <a:rPr lang="en-US" sz="2000" dirty="0" smtClean="0"/>
              <a:t>Possibly </a:t>
            </a:r>
            <a:r>
              <a:rPr lang="en-US" sz="2000" dirty="0" smtClean="0"/>
              <a:t>because care became “catastrophic” </a:t>
            </a:r>
            <a:r>
              <a:rPr lang="en-US" sz="2000" dirty="0" smtClean="0"/>
              <a:t>and became free </a:t>
            </a:r>
            <a:r>
              <a:rPr lang="en-US" sz="2000" dirty="0" smtClean="0"/>
              <a:t>care quickly</a:t>
            </a:r>
          </a:p>
          <a:p>
            <a:r>
              <a:rPr lang="en-US" sz="2400" b="1" dirty="0" smtClean="0"/>
              <a:t>Medical expenditures: </a:t>
            </a:r>
            <a:r>
              <a:rPr lang="en-US" sz="2400" dirty="0" smtClean="0"/>
              <a:t>decreased as a function of the coinsurance rate</a:t>
            </a:r>
          </a:p>
          <a:p>
            <a:r>
              <a:rPr lang="en-US" sz="2400" b="1" dirty="0" smtClean="0"/>
              <a:t>Income: </a:t>
            </a:r>
            <a:r>
              <a:rPr lang="en-US" sz="2400" dirty="0" smtClean="0"/>
              <a:t>high income groups less responsive to </a:t>
            </a:r>
            <a:r>
              <a:rPr lang="en-US" sz="2400" dirty="0" smtClean="0"/>
              <a:t>price</a:t>
            </a:r>
            <a:endParaRPr lang="en-US" sz="2400" dirty="0" smtClean="0"/>
          </a:p>
          <a:p>
            <a:pPr lvl="1"/>
            <a:r>
              <a:rPr lang="en-US" sz="2000" dirty="0" smtClean="0"/>
              <a:t>possibly reflecting the fact that time costs are more important for higher </a:t>
            </a:r>
            <a:r>
              <a:rPr lang="en-US" sz="2000" dirty="0" smtClean="0"/>
              <a:t>incomes (an not the cost of the HC service), </a:t>
            </a:r>
            <a:r>
              <a:rPr lang="en-US" sz="2000" dirty="0" smtClean="0"/>
              <a:t>or that </a:t>
            </a:r>
          </a:p>
          <a:p>
            <a:pPr lvl="1"/>
            <a:r>
              <a:rPr lang="en-US" sz="2000" dirty="0" smtClean="0"/>
              <a:t>the share of a person’s budget spent on medical care decreases as income increases (care is a normal good, not a superior good)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and Self-Protection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Reduction of financial loss due to uncertain event</a:t>
            </a:r>
          </a:p>
          <a:p>
            <a:r>
              <a:rPr lang="en-US" dirty="0" smtClean="0"/>
              <a:t>Self-Protection</a:t>
            </a:r>
          </a:p>
          <a:p>
            <a:pPr lvl="1"/>
            <a:r>
              <a:rPr lang="en-US" dirty="0" smtClean="0"/>
              <a:t>Reduction of probability of financial loss occurring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Insurance?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100 individuals</a:t>
            </a:r>
          </a:p>
          <a:p>
            <a:pPr lvl="1"/>
            <a:r>
              <a:rPr lang="en-US" dirty="0" smtClean="0"/>
              <a:t>Once a year one of them gets sick and has to pay $2,000</a:t>
            </a:r>
          </a:p>
          <a:p>
            <a:pPr lvl="1"/>
            <a:r>
              <a:rPr lang="en-US" dirty="0" smtClean="0"/>
              <a:t>Incidence of illness is random</a:t>
            </a:r>
          </a:p>
          <a:p>
            <a:pPr lvl="1"/>
            <a:r>
              <a:rPr lang="en-US" dirty="0" smtClean="0"/>
              <a:t>Club members decide to collect $20 each and put it into a “firm” that manages the money and pays the sick person the $2,000</a:t>
            </a:r>
          </a:p>
          <a:p>
            <a:r>
              <a:rPr lang="en-US" dirty="0" smtClean="0"/>
              <a:t>Reduction of financial losses due to accidental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Insurance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health care is paid not directly by individuals, but indirectly through insurance plans.</a:t>
            </a:r>
          </a:p>
          <a:p>
            <a:r>
              <a:rPr lang="en-US" sz="2400" dirty="0" smtClean="0"/>
              <a:t>Insurance coverage is paid by premiums or taxes.</a:t>
            </a:r>
          </a:p>
          <a:p>
            <a:r>
              <a:rPr lang="en-US" sz="2400" dirty="0" smtClean="0"/>
              <a:t>For any one person, health care expenses are uncertain.  Some people may never get seriously ill whereas others will.  Catastrophic events can ruin a person or a family if insurance were not there.</a:t>
            </a:r>
          </a:p>
          <a:p>
            <a:r>
              <a:rPr lang="en-US" sz="2400" dirty="0" smtClean="0"/>
              <a:t>Imagine a club where the probability of getting ill is the same for everyone.  If you do get sick, it costs $10,000 to recover.  Since everyone has the chance of getting ill, people pool risk and pay small amounts to cover catastrophic events.</a:t>
            </a:r>
          </a:p>
          <a:p>
            <a:r>
              <a:rPr lang="en-US" sz="2400" dirty="0" smtClean="0"/>
              <a:t>Explains why the federal government helps out in catastrophes.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55BB-A4D4-4A74-B78F-C07CB6ACED3F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Insurance 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number of individuals (large pool)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are independently exposed to risk (no epidemics, no domino effects,…)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Losses covered should be definite in time, place, and amount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chance of loss should be measurable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Loss should be accidental (independent of individual behavior)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vs. Private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dirty="0" smtClean="0"/>
              <a:t>Social Insurance</a:t>
            </a:r>
          </a:p>
          <a:p>
            <a:pPr lvl="1"/>
            <a:r>
              <a:rPr lang="en-US" dirty="0" smtClean="0"/>
              <a:t>Provided by the government and financed in part by taxes</a:t>
            </a:r>
          </a:p>
          <a:p>
            <a:pPr lvl="1"/>
            <a:r>
              <a:rPr lang="en-US" dirty="0" smtClean="0"/>
              <a:t>Social security, Medicare and Medicaid</a:t>
            </a:r>
          </a:p>
          <a:p>
            <a:pPr lvl="2"/>
            <a:r>
              <a:rPr lang="en-US" dirty="0" smtClean="0"/>
              <a:t>Premiums are heavily subsidized</a:t>
            </a:r>
          </a:p>
          <a:p>
            <a:pPr lvl="2"/>
            <a:r>
              <a:rPr lang="en-US" dirty="0" smtClean="0"/>
              <a:t>Participation depends on eligibility rules (age/income)</a:t>
            </a:r>
          </a:p>
          <a:p>
            <a:r>
              <a:rPr lang="en-US" dirty="0" smtClean="0"/>
              <a:t>Private Insurance</a:t>
            </a:r>
          </a:p>
          <a:p>
            <a:pPr lvl="1"/>
            <a:r>
              <a:rPr lang="en-US" dirty="0" smtClean="0"/>
              <a:t>Provided in markets by insurance companies</a:t>
            </a:r>
          </a:p>
          <a:p>
            <a:pPr lvl="1">
              <a:buFontTx/>
              <a:buNone/>
            </a:pPr>
            <a:r>
              <a:rPr lang="en-US" dirty="0" smtClean="0"/>
              <a:t>We concentrate on the private market first.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b="1" dirty="0" smtClean="0"/>
              <a:t>Coinsurance rate: </a:t>
            </a:r>
            <a:r>
              <a:rPr lang="en-US" sz="2000" dirty="0" smtClean="0"/>
              <a:t>a percentage of the full market price that patients pay for medical services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b="1" dirty="0" smtClean="0"/>
              <a:t>Copayment:</a:t>
            </a:r>
            <a:r>
              <a:rPr lang="en-US" sz="2000" dirty="0" smtClean="0"/>
              <a:t> fixed amount paid per prescription or treatment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000" b="1" dirty="0" smtClean="0"/>
              <a:t>Deductible: </a:t>
            </a:r>
            <a:r>
              <a:rPr lang="en-US" sz="2000" dirty="0" smtClean="0"/>
              <a:t>amount above which insurance payments start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/>
              <a:t>Out-of-Pocket Expenses = (1) + (2) +(3) </a:t>
            </a:r>
            <a:br>
              <a:rPr lang="en-US" sz="2000" b="1" dirty="0" smtClean="0"/>
            </a:br>
            <a:r>
              <a:rPr lang="en-US" sz="2000" dirty="0" smtClean="0"/>
              <a:t>the absolute amount the patient pays for medical services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/>
              <a:t>Premium: </a:t>
            </a:r>
            <a:r>
              <a:rPr lang="en-US" sz="2000" dirty="0" smtClean="0"/>
              <a:t>price of insurance</a:t>
            </a:r>
            <a:endParaRPr lang="en-US" sz="2000" b="1" dirty="0" smtClean="0"/>
          </a:p>
          <a:p>
            <a:r>
              <a:rPr lang="en-US" sz="2000" b="1" dirty="0" smtClean="0"/>
              <a:t>Exclusions: </a:t>
            </a:r>
            <a:r>
              <a:rPr lang="en-US" sz="2000" dirty="0" smtClean="0"/>
              <a:t>services not covered</a:t>
            </a:r>
          </a:p>
          <a:p>
            <a:r>
              <a:rPr lang="en-US" sz="2000" b="1" dirty="0" smtClean="0"/>
              <a:t>Limitations:</a:t>
            </a:r>
            <a:r>
              <a:rPr lang="en-US" sz="2000" dirty="0" smtClean="0"/>
              <a:t> maximum coverage</a:t>
            </a:r>
          </a:p>
          <a:p>
            <a:r>
              <a:rPr lang="en-US" sz="2000" b="1" dirty="0" smtClean="0"/>
              <a:t>Pre-Existing Conditions: </a:t>
            </a:r>
            <a:r>
              <a:rPr lang="en-US" sz="2000" dirty="0" smtClean="0"/>
              <a:t>not covered if condition existed prior to buying insurance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Moral Hazard and Adverse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Moral hazard</a:t>
            </a:r>
            <a:r>
              <a:rPr lang="en-US" dirty="0" smtClean="0"/>
              <a:t> ↔</a:t>
            </a:r>
            <a:r>
              <a:rPr lang="en-US" b="1" dirty="0" smtClean="0"/>
              <a:t>Hidden Action</a:t>
            </a:r>
          </a:p>
          <a:p>
            <a:pPr lvl="1"/>
            <a:r>
              <a:rPr lang="en-US" dirty="0" smtClean="0"/>
              <a:t>More precisely, moral hazard occurs when an insured party takes an unobserved action in response to a contractual arrangement </a:t>
            </a:r>
          </a:p>
          <a:p>
            <a:pPr lvl="2"/>
            <a:r>
              <a:rPr lang="en-US" dirty="0" smtClean="0"/>
              <a:t>e.g. less careful driving after signing car </a:t>
            </a:r>
            <a:r>
              <a:rPr lang="en-US" dirty="0" smtClean="0"/>
              <a:t>insurance,</a:t>
            </a:r>
          </a:p>
          <a:p>
            <a:pPr lvl="2"/>
            <a:r>
              <a:rPr lang="en-US" dirty="0" smtClean="0"/>
              <a:t>demand </a:t>
            </a:r>
            <a:r>
              <a:rPr lang="en-US" dirty="0" smtClean="0"/>
              <a:t>more health care after signing health insurance contract</a:t>
            </a:r>
          </a:p>
          <a:p>
            <a:r>
              <a:rPr lang="en-US" b="1" dirty="0" smtClean="0"/>
              <a:t>Adverse Selection </a:t>
            </a:r>
            <a:r>
              <a:rPr lang="en-US" dirty="0" smtClean="0"/>
              <a:t>↔</a:t>
            </a:r>
            <a:r>
              <a:rPr lang="en-US" b="1" dirty="0" smtClean="0"/>
              <a:t>Hidden Information</a:t>
            </a:r>
            <a:endParaRPr lang="en-US" dirty="0" smtClean="0"/>
          </a:p>
          <a:p>
            <a:pPr lvl="1"/>
            <a:r>
              <a:rPr lang="en-US" dirty="0" smtClean="0"/>
              <a:t>Seller has information about quality of good, but buyer cannot distinguish between high and low quality </a:t>
            </a:r>
          </a:p>
          <a:p>
            <a:pPr lvl="2"/>
            <a:r>
              <a:rPr lang="en-US" dirty="0" smtClean="0"/>
              <a:t>e.g. insurance company does not know whether you are a good or bad </a:t>
            </a:r>
            <a:r>
              <a:rPr lang="en-US" dirty="0" smtClean="0"/>
              <a:t>driver</a:t>
            </a:r>
          </a:p>
          <a:p>
            <a:pPr lvl="2"/>
            <a:r>
              <a:rPr lang="en-US" dirty="0" smtClean="0"/>
              <a:t>Buyer of used car does not know the quality of the car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for Care and Moral Hazard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3/11/2010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753350" cy="489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4800600" y="47244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00800" y="56388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1166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Health Economics</vt:lpstr>
      <vt:lpstr>Insurance and Self-Protection</vt:lpstr>
      <vt:lpstr>What is Insurance?</vt:lpstr>
      <vt:lpstr>How does Insurance Work?</vt:lpstr>
      <vt:lpstr>Ideal Insurance Arrangement</vt:lpstr>
      <vt:lpstr>Social vs. Private Insurance</vt:lpstr>
      <vt:lpstr>Insurance Terminology</vt:lpstr>
      <vt:lpstr>Moral Hazard and Adverse Selection</vt:lpstr>
      <vt:lpstr>Demand for Care and Moral Hazard</vt:lpstr>
      <vt:lpstr>Health Care Demand with Insurance Coinsurance</vt:lpstr>
      <vt:lpstr>Effect of Insurance on Health Care Demand: Summary</vt:lpstr>
      <vt:lpstr>How Does this Effect Change with Steepness?</vt:lpstr>
      <vt:lpstr>Secondary Insurance</vt:lpstr>
      <vt:lpstr>Market Context: Insurance Cost Sharing</vt:lpstr>
      <vt:lpstr>Market for Health Care</vt:lpstr>
      <vt:lpstr>RAND Study</vt:lpstr>
      <vt:lpstr>RAND Study (2)</vt:lpstr>
      <vt:lpstr>RAND Study - Findings(3)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JJ</cp:lastModifiedBy>
  <cp:revision>68</cp:revision>
  <dcterms:created xsi:type="dcterms:W3CDTF">2008-06-10T19:10:40Z</dcterms:created>
  <dcterms:modified xsi:type="dcterms:W3CDTF">2010-03-11T15:30:31Z</dcterms:modified>
</cp:coreProperties>
</file>