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6" r:id="rId4"/>
    <p:sldId id="278" r:id="rId5"/>
    <p:sldId id="275" r:id="rId6"/>
    <p:sldId id="279" r:id="rId7"/>
    <p:sldId id="277"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A4DA2-F103-48EE-A01B-06B9652BA9C9}" type="datetimeFigureOut">
              <a:rPr lang="en-US" smtClean="0"/>
              <a:pPr/>
              <a:t>4/20/2011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A4DA2-F103-48EE-A01B-06B9652BA9C9}" type="datetimeFigureOut">
              <a:rPr lang="en-US" smtClean="0"/>
              <a:pPr/>
              <a:t>4/20/2011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A4DA2-F103-48EE-A01B-06B9652BA9C9}" type="datetimeFigureOut">
              <a:rPr lang="en-US" smtClean="0"/>
              <a:pPr/>
              <a:t>4/20/2011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A4DA2-F103-48EE-A01B-06B9652BA9C9}" type="datetimeFigureOut">
              <a:rPr lang="en-US" smtClean="0"/>
              <a:pPr/>
              <a:t>4/20/2011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A4DA2-F103-48EE-A01B-06B9652BA9C9}" type="datetimeFigureOut">
              <a:rPr lang="en-US" smtClean="0"/>
              <a:pPr/>
              <a:t>4/20/2011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A4DA2-F103-48EE-A01B-06B9652BA9C9}" type="datetimeFigureOut">
              <a:rPr lang="en-US" smtClean="0"/>
              <a:pPr/>
              <a:t>4/20/2011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A4DA2-F103-48EE-A01B-06B9652BA9C9}" type="datetimeFigureOut">
              <a:rPr lang="en-US" smtClean="0"/>
              <a:pPr/>
              <a:t>4/20/2011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A4DA2-F103-48EE-A01B-06B9652BA9C9}" type="datetimeFigureOut">
              <a:rPr lang="en-US" smtClean="0"/>
              <a:pPr/>
              <a:t>4/20/2011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A4DA2-F103-48EE-A01B-06B9652BA9C9}" type="datetimeFigureOut">
              <a:rPr lang="en-US" smtClean="0"/>
              <a:pPr/>
              <a:t>4/20/2011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A4DA2-F103-48EE-A01B-06B9652BA9C9}" type="datetimeFigureOut">
              <a:rPr lang="en-US" smtClean="0"/>
              <a:pPr/>
              <a:t>4/20/2011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A4DA2-F103-48EE-A01B-06B9652BA9C9}" type="datetimeFigureOut">
              <a:rPr lang="en-US" smtClean="0"/>
              <a:pPr/>
              <a:t>4/20/2011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F1FFD-FBB6-4BB4-B9F4-99E7F2B32D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A4DA2-F103-48EE-A01B-06B9652BA9C9}" type="datetimeFigureOut">
              <a:rPr lang="en-US" smtClean="0"/>
              <a:pPr/>
              <a:t>4/20/2011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1FFD-FBB6-4BB4-B9F4-99E7F2B32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Maryland Health Care Reform </a:t>
            </a:r>
            <a:br>
              <a:rPr lang="en-US" dirty="0" smtClean="0"/>
            </a:br>
            <a:r>
              <a:rPr lang="en-US" dirty="0" smtClean="0"/>
              <a:t>2010</a:t>
            </a:r>
            <a:endParaRPr lang="en-US" dirty="0"/>
          </a:p>
        </p:txBody>
      </p:sp>
      <p:sp>
        <p:nvSpPr>
          <p:cNvPr id="3" name="Subtitle 2"/>
          <p:cNvSpPr>
            <a:spLocks noGrp="1"/>
          </p:cNvSpPr>
          <p:nvPr>
            <p:ph type="subTitle" idx="1"/>
          </p:nvPr>
        </p:nvSpPr>
        <p:spPr/>
        <p:txBody>
          <a:bodyPr>
            <a:normAutofit/>
          </a:bodyPr>
          <a:lstStyle/>
          <a:p>
            <a:r>
              <a:rPr lang="en-US" sz="1600" dirty="0"/>
              <a:t>http://</a:t>
            </a:r>
            <a:r>
              <a:rPr lang="en-US" sz="1600" dirty="0" smtClean="0"/>
              <a:t>www.dhmh.state.md.us/pressreleases/2010/ltgov031510.html</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Act – Stimulus Bill</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r>
              <a:rPr lang="en-US" dirty="0" smtClean="0"/>
              <a:t>The </a:t>
            </a:r>
            <a:r>
              <a:rPr lang="en-US" dirty="0" smtClean="0"/>
              <a:t>Maryland Health Care Commission will receive $9,313,924 for</a:t>
            </a:r>
          </a:p>
          <a:p>
            <a:pPr lvl="1"/>
            <a:r>
              <a:rPr lang="en-US" dirty="0" smtClean="0"/>
              <a:t>health information exchange and </a:t>
            </a:r>
          </a:p>
          <a:p>
            <a:pPr lvl="1"/>
            <a:r>
              <a:rPr lang="en-US" dirty="0" smtClean="0"/>
              <a:t>advance health information technology</a:t>
            </a:r>
          </a:p>
          <a:p>
            <a:r>
              <a:rPr lang="en-US" dirty="0" smtClean="0"/>
              <a:t>The funds (American Recovery and Reinvest Act) are part of a $2 billion effort to </a:t>
            </a:r>
          </a:p>
          <a:p>
            <a:pPr lvl="1"/>
            <a:r>
              <a:rPr lang="en-US" dirty="0" smtClean="0"/>
              <a:t>achieve widespread meaningful use of health IT and </a:t>
            </a:r>
          </a:p>
          <a:p>
            <a:pPr lvl="1"/>
            <a:r>
              <a:rPr lang="en-US" dirty="0" smtClean="0"/>
              <a:t>provide use of an electronic health record by every citizen by 2014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Act – Stimulus Bill</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A non-profit organization, Chesapeake Regional Information System for our Patients (CRISP), was selected to develop the state's health information exchange </a:t>
            </a:r>
          </a:p>
          <a:p>
            <a:r>
              <a:rPr lang="en-US" dirty="0" smtClean="0"/>
              <a:t>It was awarded $10 million from the State's unique hospital all-payer rate setting system as initial funding for the project</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Act – Stimulus Bill</a:t>
            </a: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Used together with electronic health records, the exchange will help </a:t>
            </a:r>
          </a:p>
          <a:p>
            <a:pPr lvl="1"/>
            <a:r>
              <a:rPr lang="en-US" dirty="0" smtClean="0"/>
              <a:t>improve treatment, </a:t>
            </a:r>
          </a:p>
          <a:p>
            <a:pPr lvl="1"/>
            <a:r>
              <a:rPr lang="en-US" dirty="0" smtClean="0"/>
              <a:t>prevent errors, and </a:t>
            </a:r>
          </a:p>
          <a:p>
            <a:pPr lvl="1"/>
            <a:r>
              <a:rPr lang="en-US" dirty="0" smtClean="0"/>
              <a:t>reduce health care costs</a:t>
            </a:r>
          </a:p>
          <a:p>
            <a:r>
              <a:rPr lang="en-US" dirty="0" smtClean="0"/>
              <a:t>Lt. Governor Brown leads the O'Malley-Brown administration efforts on health care and is currently championing two pieces of legislation </a:t>
            </a:r>
          </a:p>
          <a:p>
            <a:pPr lvl="1"/>
            <a:r>
              <a:rPr lang="en-US" dirty="0" smtClean="0"/>
              <a:t>the Maryland False Health Claims Act of 2010 and </a:t>
            </a:r>
          </a:p>
          <a:p>
            <a:pPr lvl="1"/>
            <a:r>
              <a:rPr lang="en-US" dirty="0" smtClean="0"/>
              <a:t>the Patient Centered Medical Home bill</a:t>
            </a:r>
          </a:p>
          <a:p>
            <a:r>
              <a:rPr lang="en-US" dirty="0" smtClean="0"/>
              <a:t>Goal: lower costs, improve the quality of care and protect taxpayers from Medicaid </a:t>
            </a:r>
            <a:r>
              <a:rPr lang="en-US" dirty="0" smtClean="0"/>
              <a:t>fraud</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Health care bill and Maryland</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US" sz="1300" dirty="0" smtClean="0"/>
              <a:t>http://www.publicbroadcasting.net/wypr/news.newsmain/article/0/1/1627233/WYPR.News.in.Maryland./Local.Reactions.Vary.on.Health.Care.Reform</a:t>
            </a:r>
          </a:p>
          <a:p>
            <a:r>
              <a:rPr lang="en-US" dirty="0" smtClean="0"/>
              <a:t>PRO: John </a:t>
            </a:r>
            <a:r>
              <a:rPr lang="en-US" dirty="0" err="1" smtClean="0"/>
              <a:t>Colmers</a:t>
            </a:r>
            <a:r>
              <a:rPr lang="en-US" dirty="0" smtClean="0"/>
              <a:t>, the secretary of Health and Mental Hygiene:</a:t>
            </a:r>
          </a:p>
          <a:p>
            <a:pPr lvl="1"/>
            <a:r>
              <a:rPr lang="en-US" dirty="0" smtClean="0"/>
              <a:t>Incl. the bill, MD will cover close to 95 percent of the population </a:t>
            </a:r>
          </a:p>
          <a:p>
            <a:pPr lvl="1"/>
            <a:r>
              <a:rPr lang="en-US" dirty="0" smtClean="0"/>
              <a:t>600,000 additional Marylanders through both the public and the private sector, beginning in 2014</a:t>
            </a:r>
          </a:p>
          <a:p>
            <a:pPr lvl="1"/>
            <a:r>
              <a:rPr lang="en-US" dirty="0" smtClean="0"/>
              <a:t>It will save the state money because for the first 10 years the federal government picks up 100 </a:t>
            </a:r>
            <a:r>
              <a:rPr lang="en-US" dirty="0" smtClean="0"/>
              <a:t>% </a:t>
            </a:r>
            <a:r>
              <a:rPr lang="en-US" dirty="0" smtClean="0"/>
              <a:t>of Medicare costs (did he mean Medicaid??)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care bill and Maryland</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smtClean="0"/>
              <a:t>AGAINST: Senator Andy Harris, a Baltimore County Republican, warned that the newly insured may run out of </a:t>
            </a:r>
            <a:r>
              <a:rPr lang="en-US" dirty="0" smtClean="0"/>
              <a:t>doctors</a:t>
            </a:r>
            <a:endParaRPr lang="en-US" dirty="0" smtClean="0"/>
          </a:p>
          <a:p>
            <a:pPr lvl="1"/>
            <a:r>
              <a:rPr lang="en-US" dirty="0" smtClean="0"/>
              <a:t>It’s going to drive practitioners out of practice, it’s going to stop new practitioners entering the field</a:t>
            </a:r>
          </a:p>
          <a:p>
            <a:pPr lvl="1"/>
            <a:r>
              <a:rPr lang="en-US" dirty="0" smtClean="0"/>
              <a:t>the government is going to dial back reimbursement and </a:t>
            </a:r>
          </a:p>
          <a:p>
            <a:pPr lvl="1"/>
            <a:r>
              <a:rPr lang="en-US" dirty="0" smtClean="0"/>
              <a:t>its going to begin rationing care</a:t>
            </a:r>
          </a:p>
          <a:p>
            <a:pPr lvl="1"/>
            <a:r>
              <a:rPr lang="en-US" dirty="0" smtClean="0"/>
              <a:t>Even worse, he said, it forces Americans to buy a product.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Health care bill: Maryland</a:t>
            </a:r>
            <a:endParaRPr lang="en-US" sz="4800" dirty="0"/>
          </a:p>
        </p:txBody>
      </p:sp>
      <p:sp>
        <p:nvSpPr>
          <p:cNvPr id="3" name="Content Placeholder 2"/>
          <p:cNvSpPr>
            <a:spLocks noGrp="1"/>
          </p:cNvSpPr>
          <p:nvPr>
            <p:ph idx="1"/>
          </p:nvPr>
        </p:nvSpPr>
        <p:spPr>
          <a:xfrm>
            <a:off x="457200" y="1524000"/>
            <a:ext cx="8229600" cy="5029200"/>
          </a:xfrm>
        </p:spPr>
        <p:txBody>
          <a:bodyPr>
            <a:normAutofit lnSpcReduction="10000"/>
          </a:bodyPr>
          <a:lstStyle/>
          <a:p>
            <a:r>
              <a:rPr lang="en-US" dirty="0" smtClean="0"/>
              <a:t>“It </a:t>
            </a:r>
            <a:r>
              <a:rPr lang="en-US" dirty="0" smtClean="0"/>
              <a:t>may not be </a:t>
            </a:r>
            <a:r>
              <a:rPr lang="en-US" dirty="0" smtClean="0"/>
              <a:t>communism </a:t>
            </a:r>
            <a:r>
              <a:rPr lang="en-US" dirty="0" smtClean="0"/>
              <a:t>but it is a step toward socialized medicine</a:t>
            </a:r>
            <a:r>
              <a:rPr lang="en-US" dirty="0" smtClean="0"/>
              <a:t>.”</a:t>
            </a:r>
            <a:endParaRPr lang="en-US" dirty="0" smtClean="0"/>
          </a:p>
          <a:p>
            <a:r>
              <a:rPr lang="en-US" dirty="0" smtClean="0"/>
              <a:t>Yet Rex </a:t>
            </a:r>
            <a:r>
              <a:rPr lang="en-US" dirty="0" err="1" smtClean="0"/>
              <a:t>Crowdy</a:t>
            </a:r>
            <a:r>
              <a:rPr lang="en-US" dirty="0" smtClean="0"/>
              <a:t>, executive director of the Maryland Health Care Commission, argued that requiring people to buy insurance will help drive down </a:t>
            </a:r>
            <a:r>
              <a:rPr lang="en-US" dirty="0" smtClean="0"/>
              <a:t>premiums </a:t>
            </a:r>
          </a:p>
          <a:p>
            <a:r>
              <a:rPr lang="en-US" dirty="0" smtClean="0"/>
              <a:t>"</a:t>
            </a:r>
            <a:r>
              <a:rPr lang="en-US" dirty="0" smtClean="0"/>
              <a:t>Everybody's </a:t>
            </a:r>
            <a:r>
              <a:rPr lang="en-US" dirty="0" err="1" smtClean="0"/>
              <a:t>gotta</a:t>
            </a:r>
            <a:r>
              <a:rPr lang="en-US" dirty="0" smtClean="0"/>
              <a:t> be in the pool so that the healthy people help pay for the sick people, that’s the way insurance works....“ (diminish adverse selection)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care bill: Maryland</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Governor Martin O'Malley: the increase in the number of people who are insured will drive down hospital </a:t>
            </a:r>
            <a:r>
              <a:rPr lang="en-US" dirty="0" smtClean="0"/>
              <a:t>rates</a:t>
            </a:r>
            <a:endParaRPr lang="en-US" dirty="0" smtClean="0"/>
          </a:p>
          <a:p>
            <a:r>
              <a:rPr lang="en-US" dirty="0" smtClean="0"/>
              <a:t>In Maryland, no one gets turned away from a hospital, and the cost of caring for those who can't pay gets rolled into the bills of those who can.</a:t>
            </a:r>
          </a:p>
          <a:p>
            <a:r>
              <a:rPr lang="en-US" dirty="0" smtClean="0"/>
              <a:t>He </a:t>
            </a:r>
            <a:r>
              <a:rPr lang="en-US" dirty="0" smtClean="0"/>
              <a:t>conceded that voting for the bill may be disastrous at the polls in November, but he said it's the gamble you take when you do something you believe is important for the country.</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516</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Maryland Health Care Reform  2010</vt:lpstr>
      <vt:lpstr>Recovery Act – Stimulus Bill</vt:lpstr>
      <vt:lpstr>Recovery Act – Stimulus Bill</vt:lpstr>
      <vt:lpstr>Recovery Act – Stimulus Bill</vt:lpstr>
      <vt:lpstr>Health care bill and Maryland</vt:lpstr>
      <vt:lpstr>Health care bill and Maryland</vt:lpstr>
      <vt:lpstr>Health care bill: Maryland</vt:lpstr>
      <vt:lpstr>Health care bill: Maryland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Health Care Reform 2010</dc:title>
  <dc:creator>JJ</dc:creator>
  <cp:lastModifiedBy>jjung</cp:lastModifiedBy>
  <cp:revision>39</cp:revision>
  <dcterms:created xsi:type="dcterms:W3CDTF">2010-03-23T04:02:45Z</dcterms:created>
  <dcterms:modified xsi:type="dcterms:W3CDTF">2011-04-20T21:33:36Z</dcterms:modified>
</cp:coreProperties>
</file>