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329" r:id="rId2"/>
    <p:sldId id="330" r:id="rId3"/>
    <p:sldId id="331" r:id="rId4"/>
    <p:sldId id="336" r:id="rId5"/>
    <p:sldId id="333" r:id="rId6"/>
    <p:sldId id="337" r:id="rId7"/>
    <p:sldId id="340" r:id="rId8"/>
    <p:sldId id="338" r:id="rId9"/>
    <p:sldId id="339" r:id="rId1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34" autoAdjust="0"/>
  </p:normalViewPr>
  <p:slideViewPr>
    <p:cSldViewPr>
      <p:cViewPr>
        <p:scale>
          <a:sx n="66" d="100"/>
          <a:sy n="66" d="100"/>
        </p:scale>
        <p:origin x="-1662" y="-16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34"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34" charset="0"/>
              </a:defRPr>
            </a:lvl1pPr>
          </a:lstStyle>
          <a:p>
            <a:pPr>
              <a:defRPr/>
            </a:pPr>
            <a:fld id="{811E213F-4A7D-41EB-ABFF-2AD86FFEED9A}" type="datetimeFigureOut">
              <a:rPr lang="en-US"/>
              <a:pPr>
                <a:defRPr/>
              </a:pPr>
              <a:t>11/25/2014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34"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34" charset="0"/>
              </a:defRPr>
            </a:lvl1pPr>
          </a:lstStyle>
          <a:p>
            <a:pPr>
              <a:defRPr/>
            </a:pPr>
            <a:fld id="{AFCAAC04-D950-4376-AA92-91938EA64041}" type="slidenum">
              <a:rPr lang="en-US"/>
              <a:pPr>
                <a:defRPr/>
              </a:pPr>
              <a:t>‹#›</a:t>
            </a:fld>
            <a:endParaRPr lang="en-US"/>
          </a:p>
        </p:txBody>
      </p:sp>
    </p:spTree>
    <p:extLst>
      <p:ext uri="{BB962C8B-B14F-4D97-AF65-F5344CB8AC3E}">
        <p14:creationId xmlns:p14="http://schemas.microsoft.com/office/powerpoint/2010/main" val="410562729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FCAAC04-D950-4376-AA92-91938EA64041}" type="slidenum">
              <a:rPr lang="en-US"/>
              <a:pPr>
                <a:defRPr/>
              </a:pPr>
              <a:t>1</a:t>
            </a:fld>
            <a:endParaRPr lang="en-US"/>
          </a:p>
        </p:txBody>
      </p:sp>
    </p:spTree>
    <p:extLst>
      <p:ext uri="{BB962C8B-B14F-4D97-AF65-F5344CB8AC3E}">
        <p14:creationId xmlns:p14="http://schemas.microsoft.com/office/powerpoint/2010/main" val="2067606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Children young for their grade compared to their fellow students are more likely to be diagnosed because of their lower maturity.  In reality, it is an age issue and not a mental health issue.</a:t>
            </a:r>
          </a:p>
          <a:p>
            <a:r>
              <a:rPr lang="en-US"/>
              <a:t>If you have a child who just turned 5 and another who is almost 6 years old, there's an age difference of 20%.</a:t>
            </a:r>
          </a:p>
        </p:txBody>
      </p:sp>
      <p:sp>
        <p:nvSpPr>
          <p:cNvPr id="4" name="Slide Number Placeholder 3"/>
          <p:cNvSpPr>
            <a:spLocks noGrp="1"/>
          </p:cNvSpPr>
          <p:nvPr>
            <p:ph type="sldNum" sz="quarter" idx="10"/>
          </p:nvPr>
        </p:nvSpPr>
        <p:spPr/>
        <p:txBody>
          <a:bodyPr/>
          <a:lstStyle/>
          <a:p>
            <a:pPr>
              <a:defRPr/>
            </a:pPr>
            <a:fld id="{AFCAAC04-D950-4376-AA92-91938EA64041}" type="slidenum">
              <a:rPr lang="en-US"/>
              <a:pPr>
                <a:defRPr/>
              </a:pPr>
              <a:t>2</a:t>
            </a:fld>
            <a:endParaRPr lang="en-US"/>
          </a:p>
        </p:txBody>
      </p:sp>
    </p:spTree>
    <p:extLst>
      <p:ext uri="{BB962C8B-B14F-4D97-AF65-F5344CB8AC3E}">
        <p14:creationId xmlns:p14="http://schemas.microsoft.com/office/powerpoint/2010/main" val="3102556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a 500% increase from the late 1980s to the early 2000s. Many diagnosis are made by pediatrician or family physician, without any mental health specialist involvement. Teachers often mention the likelihood of ADHD</a:t>
            </a:r>
          </a:p>
        </p:txBody>
      </p:sp>
      <p:sp>
        <p:nvSpPr>
          <p:cNvPr id="4" name="Slide Number Placeholder 3"/>
          <p:cNvSpPr>
            <a:spLocks noGrp="1"/>
          </p:cNvSpPr>
          <p:nvPr>
            <p:ph type="sldNum" sz="quarter" idx="10"/>
          </p:nvPr>
        </p:nvSpPr>
        <p:spPr/>
        <p:txBody>
          <a:bodyPr/>
          <a:lstStyle/>
          <a:p>
            <a:pPr>
              <a:defRPr/>
            </a:pPr>
            <a:fld id="{AFCAAC04-D950-4376-AA92-91938EA64041}" type="slidenum">
              <a:rPr lang="en-US"/>
              <a:pPr>
                <a:defRPr/>
              </a:pPr>
              <a:t>3</a:t>
            </a:fld>
            <a:endParaRPr lang="en-US"/>
          </a:p>
        </p:txBody>
      </p:sp>
    </p:spTree>
    <p:extLst>
      <p:ext uri="{BB962C8B-B14F-4D97-AF65-F5344CB8AC3E}">
        <p14:creationId xmlns:p14="http://schemas.microsoft.com/office/powerpoint/2010/main" val="1080913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FCAAC04-D950-4376-AA92-91938EA64041}" type="slidenum">
              <a:rPr lang="en-US"/>
              <a:pPr>
                <a:defRPr/>
              </a:pPr>
              <a:t>4</a:t>
            </a:fld>
            <a:endParaRPr lang="en-US"/>
          </a:p>
        </p:txBody>
      </p:sp>
    </p:spTree>
    <p:extLst>
      <p:ext uri="{BB962C8B-B14F-4D97-AF65-F5344CB8AC3E}">
        <p14:creationId xmlns:p14="http://schemas.microsoft.com/office/powerpoint/2010/main" val="4067518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FCAAC04-D950-4376-AA92-91938EA64041}" type="slidenum">
              <a:rPr lang="en-US"/>
              <a:pPr>
                <a:defRPr/>
              </a:pPr>
              <a:t>5</a:t>
            </a:fld>
            <a:endParaRPr lang="en-US"/>
          </a:p>
        </p:txBody>
      </p:sp>
    </p:spTree>
    <p:extLst>
      <p:ext uri="{BB962C8B-B14F-4D97-AF65-F5344CB8AC3E}">
        <p14:creationId xmlns:p14="http://schemas.microsoft.com/office/powerpoint/2010/main" val="598390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NHIS includes any child regardless of insurance type or uninsured.  MEPS and the private insurance prescription drug claims data set show children that use prescription stimulants to treat ADHD.  NHIS measures diagnosis of ADHD.</a:t>
            </a:r>
          </a:p>
        </p:txBody>
      </p:sp>
      <p:sp>
        <p:nvSpPr>
          <p:cNvPr id="4" name="Slide Number Placeholder 3"/>
          <p:cNvSpPr>
            <a:spLocks noGrp="1"/>
          </p:cNvSpPr>
          <p:nvPr>
            <p:ph type="sldNum" sz="quarter" idx="10"/>
          </p:nvPr>
        </p:nvSpPr>
        <p:spPr/>
        <p:txBody>
          <a:bodyPr/>
          <a:lstStyle/>
          <a:p>
            <a:pPr>
              <a:defRPr/>
            </a:pPr>
            <a:fld id="{AFCAAC04-D950-4376-AA92-91938EA64041}" type="slidenum">
              <a:rPr lang="en-US"/>
              <a:pPr>
                <a:defRPr/>
              </a:pPr>
              <a:t>6</a:t>
            </a:fld>
            <a:endParaRPr lang="en-US"/>
          </a:p>
        </p:txBody>
      </p:sp>
    </p:spTree>
    <p:extLst>
      <p:ext uri="{BB962C8B-B14F-4D97-AF65-F5344CB8AC3E}">
        <p14:creationId xmlns:p14="http://schemas.microsoft.com/office/powerpoint/2010/main" val="27276793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FCAAC04-D950-4376-AA92-91938EA64041}" type="slidenum">
              <a:rPr lang="en-US"/>
              <a:pPr>
                <a:defRPr/>
              </a:pPr>
              <a:t>7</a:t>
            </a:fld>
            <a:endParaRPr lang="en-US"/>
          </a:p>
        </p:txBody>
      </p:sp>
    </p:spTree>
    <p:extLst>
      <p:ext uri="{BB962C8B-B14F-4D97-AF65-F5344CB8AC3E}">
        <p14:creationId xmlns:p14="http://schemas.microsoft.com/office/powerpoint/2010/main" val="1751254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FCAAC04-D950-4376-AA92-91938EA64041}" type="slidenum">
              <a:rPr lang="en-US"/>
              <a:pPr>
                <a:defRPr/>
              </a:pPr>
              <a:t>8</a:t>
            </a:fld>
            <a:endParaRPr lang="en-US"/>
          </a:p>
        </p:txBody>
      </p:sp>
    </p:spTree>
    <p:extLst>
      <p:ext uri="{BB962C8B-B14F-4D97-AF65-F5344CB8AC3E}">
        <p14:creationId xmlns:p14="http://schemas.microsoft.com/office/powerpoint/2010/main" val="821080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"relative age is a more important determinant of ADHD diagnosis in comparison to treatment."</a:t>
            </a:r>
          </a:p>
        </p:txBody>
      </p:sp>
      <p:sp>
        <p:nvSpPr>
          <p:cNvPr id="4" name="Slide Number Placeholder 3"/>
          <p:cNvSpPr>
            <a:spLocks noGrp="1"/>
          </p:cNvSpPr>
          <p:nvPr>
            <p:ph type="sldNum" sz="quarter" idx="10"/>
          </p:nvPr>
        </p:nvSpPr>
        <p:spPr/>
        <p:txBody>
          <a:bodyPr/>
          <a:lstStyle/>
          <a:p>
            <a:pPr>
              <a:defRPr/>
            </a:pPr>
            <a:fld id="{AFCAAC04-D950-4376-AA92-91938EA64041}" type="slidenum">
              <a:rPr lang="en-US"/>
              <a:pPr>
                <a:defRPr/>
              </a:pPr>
              <a:t>9</a:t>
            </a:fld>
            <a:endParaRPr lang="en-US"/>
          </a:p>
        </p:txBody>
      </p:sp>
    </p:spTree>
    <p:extLst>
      <p:ext uri="{BB962C8B-B14F-4D97-AF65-F5344CB8AC3E}">
        <p14:creationId xmlns:p14="http://schemas.microsoft.com/office/powerpoint/2010/main" val="2705918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dirty="0"/>
              <a:t>Click to edit Master title style</a:t>
            </a:r>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Edit Master subtitle style</a:t>
            </a:r>
          </a:p>
        </p:txBody>
      </p:sp>
      <p:sp>
        <p:nvSpPr>
          <p:cNvPr id="4" name="Date Placeholder 3"/>
          <p:cNvSpPr>
            <a:spLocks noGrp="1"/>
          </p:cNvSpPr>
          <p:nvPr>
            <p:ph type="dt" sz="half" idx="10"/>
          </p:nvPr>
        </p:nvSpPr>
        <p:spPr/>
        <p:txBody>
          <a:bodyPr/>
          <a:lstStyle>
            <a:lvl1pPr algn="l">
              <a:defRPr/>
            </a:lvl1pPr>
          </a:lstStyle>
          <a:p>
            <a:pPr>
              <a:defRPr/>
            </a:pPr>
            <a:fld id="{C4F3FC2C-F18A-4F87-992E-26A530A55D09}" type="datetimeFigureOut">
              <a:rPr lang="en-US"/>
              <a:pPr>
                <a:defRPr/>
              </a:pPr>
              <a:t>11/25/2014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8A27AF3-6319-4685-8ED4-F501580083FF}" type="slidenum">
              <a:rPr lang="en-US"/>
              <a:pPr>
                <a:defRPr/>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1123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defRPr/>
            </a:pPr>
            <a:fld id="{1D58B407-70AD-4600-9787-F92814421EEB}" type="datetimeFigureOut">
              <a:rPr lang="en-US"/>
              <a:pPr>
                <a:defRPr/>
              </a:pPr>
              <a:t>11/25/2014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B3D5957-495F-44C3-9BA5-C1E754C52530}" type="slidenum">
              <a:rPr lang="en-US"/>
              <a:pPr>
                <a:defRPr/>
              </a:pPr>
              <a:t>‹#›</a:t>
            </a:fld>
            <a:endParaRPr lang="en-US"/>
          </a:p>
        </p:txBody>
      </p:sp>
    </p:spTree>
    <p:extLst>
      <p:ext uri="{BB962C8B-B14F-4D97-AF65-F5344CB8AC3E}">
        <p14:creationId xmlns:p14="http://schemas.microsoft.com/office/powerpoint/2010/main" val="1716551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dirty="0"/>
              <a:t>Click to edit Master title style</a:t>
            </a:r>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defRPr/>
            </a:pPr>
            <a:fld id="{CE402ED2-4679-4595-9332-19DC238141B4}" type="datetimeFigureOut">
              <a:rPr lang="en-US"/>
              <a:pPr>
                <a:defRPr/>
              </a:pPr>
              <a:t>11/25/2014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E8D606A-ADBB-4D72-9473-8ABBD4B2CC19}" type="slidenum">
              <a:rPr lang="en-US"/>
              <a:pPr>
                <a:defRPr/>
              </a:pPr>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912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defRPr/>
            </a:pPr>
            <a:fld id="{8B082AD1-990B-4373-9CE3-725C9928AB4C}" type="datetimeFigureOut">
              <a:rPr lang="en-US"/>
              <a:pPr>
                <a:defRPr/>
              </a:pPr>
              <a:t>11/25/2014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7F20E0-0AB2-4B75-9959-FEFE72E16F71}" type="slidenum">
              <a:rPr lang="en-US"/>
              <a:pPr>
                <a:defRPr/>
              </a:pPr>
              <a:t>‹#›</a:t>
            </a:fld>
            <a:endParaRPr lang="en-US"/>
          </a:p>
        </p:txBody>
      </p:sp>
    </p:spTree>
    <p:extLst>
      <p:ext uri="{BB962C8B-B14F-4D97-AF65-F5344CB8AC3E}">
        <p14:creationId xmlns:p14="http://schemas.microsoft.com/office/powerpoint/2010/main" val="2878624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dirty="0"/>
              <a:t>Click to edit Master title style</a:t>
            </a:r>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4" name="Date Placeholder 3"/>
          <p:cNvSpPr>
            <a:spLocks noGrp="1"/>
          </p:cNvSpPr>
          <p:nvPr>
            <p:ph type="dt" sz="half" idx="10"/>
          </p:nvPr>
        </p:nvSpPr>
        <p:spPr/>
        <p:txBody>
          <a:bodyPr/>
          <a:lstStyle/>
          <a:p>
            <a:pPr>
              <a:defRPr/>
            </a:pPr>
            <a:fld id="{82FBEBD0-800D-40D6-8D1A-620006947F9B}" type="datetimeFigureOut">
              <a:rPr lang="en-US"/>
              <a:pPr>
                <a:defRPr/>
              </a:pPr>
              <a:t>11/25/2014</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5CA5B0B-1373-48FF-877C-2F1B29E241D3}" type="slidenum">
              <a:rPr lang="en-US"/>
              <a:pPr>
                <a:defRPr/>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986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dirty="0"/>
              <a:t>Click to edit Master title style</a:t>
            </a:r>
          </a:p>
        </p:txBody>
      </p:sp>
      <p:sp>
        <p:nvSpPr>
          <p:cNvPr id="3" name="Content Placeholder 2"/>
          <p:cNvSpPr>
            <a:spLocks noGrp="1"/>
          </p:cNvSpPr>
          <p:nvPr>
            <p:ph sz="half" idx="1"/>
          </p:nvPr>
        </p:nvSpPr>
        <p:spPr>
          <a:xfrm>
            <a:off x="768096" y="2286000"/>
            <a:ext cx="356616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491990" y="2286000"/>
            <a:ext cx="3566160" cy="402336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pPr>
              <a:defRPr/>
            </a:pPr>
            <a:fld id="{ED766772-395A-4A7A-AEC9-D532484D9D53}" type="datetimeFigureOut">
              <a:rPr lang="en-US"/>
              <a:pPr>
                <a:defRPr/>
              </a:pPr>
              <a:t>11/25/2014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73DA6DE-D456-4138-9BE8-344B9B647B51}" type="slidenum">
              <a:rPr lang="en-US"/>
              <a:pPr>
                <a:defRPr/>
              </a:pPr>
              <a:t>‹#›</a:t>
            </a:fld>
            <a:endParaRPr lang="en-US"/>
          </a:p>
        </p:txBody>
      </p:sp>
    </p:spTree>
    <p:extLst>
      <p:ext uri="{BB962C8B-B14F-4D97-AF65-F5344CB8AC3E}">
        <p14:creationId xmlns:p14="http://schemas.microsoft.com/office/powerpoint/2010/main" val="4098412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dirty="0"/>
              <a:t>Click to edit Master title style</a:t>
            </a:r>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pPr>
              <a:defRPr/>
            </a:pPr>
            <a:fld id="{60EF6602-BCB6-48B8-8D22-66831E014EBC}" type="datetimeFigureOut">
              <a:rPr lang="en-US"/>
              <a:pPr>
                <a:defRPr/>
              </a:pPr>
              <a:t>11/25/2014</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4DCE100F-82C7-48F1-9ABD-D578972A41F1}" type="slidenum">
              <a:rPr lang="en-US"/>
              <a:pPr>
                <a:defRPr/>
              </a:pPr>
              <a:t>‹#›</a:t>
            </a:fld>
            <a:endParaRPr lang="en-US"/>
          </a:p>
        </p:txBody>
      </p:sp>
    </p:spTree>
    <p:extLst>
      <p:ext uri="{BB962C8B-B14F-4D97-AF65-F5344CB8AC3E}">
        <p14:creationId xmlns:p14="http://schemas.microsoft.com/office/powerpoint/2010/main" val="262498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pPr>
              <a:defRPr/>
            </a:pPr>
            <a:fld id="{035A5B30-FF9E-4CAB-9DCC-DEBB85C843F9}" type="datetimeFigureOut">
              <a:rPr lang="en-US"/>
              <a:pPr>
                <a:defRPr/>
              </a:pPr>
              <a:t>11/25/2014</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5ADF94FB-3A9D-4413-B018-89E170024837}" type="slidenum">
              <a:rPr lang="en-US"/>
              <a:pPr>
                <a:defRPr/>
              </a:pPr>
              <a:t>‹#›</a:t>
            </a:fld>
            <a:endParaRPr lang="en-US"/>
          </a:p>
        </p:txBody>
      </p:sp>
    </p:spTree>
    <p:extLst>
      <p:ext uri="{BB962C8B-B14F-4D97-AF65-F5344CB8AC3E}">
        <p14:creationId xmlns:p14="http://schemas.microsoft.com/office/powerpoint/2010/main" val="24646384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A7B0230-B638-4858-926A-E0BAB8E2C2F8}" type="datetimeFigureOut">
              <a:rPr lang="en-US"/>
              <a:pPr>
                <a:defRPr/>
              </a:pPr>
              <a:t>11/25/2014</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E37ED337-9C5A-4517-9711-8C69505EC02C}" type="slidenum">
              <a:rPr lang="en-US"/>
              <a:pPr>
                <a:defRPr/>
              </a:pPr>
              <a:t>‹#›</a:t>
            </a:fld>
            <a:endParaRPr lang="en-US"/>
          </a:p>
        </p:txBody>
      </p:sp>
    </p:spTree>
    <p:extLst>
      <p:ext uri="{BB962C8B-B14F-4D97-AF65-F5344CB8AC3E}">
        <p14:creationId xmlns:p14="http://schemas.microsoft.com/office/powerpoint/2010/main" val="625777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dirty="0"/>
              <a:t>Click to edit Master title style</a:t>
            </a:r>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5" name="Date Placeholder 4"/>
          <p:cNvSpPr>
            <a:spLocks noGrp="1"/>
          </p:cNvSpPr>
          <p:nvPr>
            <p:ph type="dt" sz="half" idx="10"/>
          </p:nvPr>
        </p:nvSpPr>
        <p:spPr/>
        <p:txBody>
          <a:bodyPr/>
          <a:lstStyle/>
          <a:p>
            <a:pPr>
              <a:defRPr/>
            </a:pPr>
            <a:fld id="{9CD8BEFA-1287-44D6-AECC-C4DA99C601A8}" type="datetimeFigureOut">
              <a:rPr lang="en-US"/>
              <a:pPr>
                <a:defRPr/>
              </a:pPr>
              <a:t>11/25/2014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9DC0C49-0FD1-4F86-80DD-1BDA9F634B86}" type="slidenum">
              <a:rPr lang="en-US"/>
              <a:pPr>
                <a:defRPr/>
              </a:pPr>
              <a:t>‹#›</a:t>
            </a:fld>
            <a:endParaRPr lang="en-US"/>
          </a:p>
        </p:txBody>
      </p:sp>
    </p:spTree>
    <p:extLst>
      <p:ext uri="{BB962C8B-B14F-4D97-AF65-F5344CB8AC3E}">
        <p14:creationId xmlns:p14="http://schemas.microsoft.com/office/powerpoint/2010/main" val="308746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dirty="0"/>
              <a:t>Click to edit Master title style</a:t>
            </a:r>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Edit Master text styles</a:t>
            </a:r>
          </a:p>
        </p:txBody>
      </p:sp>
      <p:sp>
        <p:nvSpPr>
          <p:cNvPr id="5" name="Date Placeholder 4"/>
          <p:cNvSpPr>
            <a:spLocks noGrp="1"/>
          </p:cNvSpPr>
          <p:nvPr>
            <p:ph type="dt" sz="half" idx="10"/>
          </p:nvPr>
        </p:nvSpPr>
        <p:spPr/>
        <p:txBody>
          <a:bodyPr/>
          <a:lstStyle/>
          <a:p>
            <a:pPr>
              <a:defRPr/>
            </a:pPr>
            <a:fld id="{A9747817-8316-4B13-87C8-72DFFC53A0B2}" type="datetimeFigureOut">
              <a:rPr lang="en-US"/>
              <a:pPr>
                <a:defRPr/>
              </a:pPr>
              <a:t>11/25/2014</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3633D13-21BB-46DB-B488-3ACF3E529BD7}" type="slidenum">
              <a:rPr lang="en-US"/>
              <a:pPr>
                <a:defRPr/>
              </a:pPr>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7600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AE873EE3-E829-4551-BC54-BC01DB40456A}" type="datetimeFigureOut">
              <a:rPr lang="en-US"/>
              <a:pPr>
                <a:defRPr/>
              </a:pPr>
              <a:t>11/25/2014</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pPr>
              <a:defRPr/>
            </a:pPr>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fld id="{24E63CD4-919B-42B9-AB0C-BF9CE578BECF}" type="slidenum">
              <a:rPr lang="en-US"/>
              <a:pPr>
                <a:defRPr/>
              </a:pPr>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1112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457200"/>
            <a:ext cx="5205412" cy="5858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0375" y="2072335"/>
            <a:ext cx="3449375" cy="1446550"/>
          </a:xfrm>
          <a:prstGeom prst="rect">
            <a:avLst/>
          </a:prstGeom>
          <a:noFill/>
        </p:spPr>
        <p:txBody>
          <a:bodyPr wrap="square" rtlCol="0">
            <a:spAutoFit/>
          </a:bodyPr>
          <a:lstStyle/>
          <a:p>
            <a:r>
              <a:rPr lang="en-US" sz="4400" dirty="0"/>
              <a:t>Misdiagnosis of ADHD</a:t>
            </a:r>
          </a:p>
        </p:txBody>
      </p:sp>
      <p:sp>
        <p:nvSpPr>
          <p:cNvPr id="6" name="TextBox 5"/>
          <p:cNvSpPr txBox="1"/>
          <p:nvPr/>
        </p:nvSpPr>
        <p:spPr>
          <a:xfrm>
            <a:off x="304800" y="228600"/>
            <a:ext cx="4267200" cy="369332"/>
          </a:xfrm>
          <a:prstGeom prst="rect">
            <a:avLst/>
          </a:prstGeom>
          <a:noFill/>
        </p:spPr>
        <p:txBody>
          <a:bodyPr wrap="square" rtlCol="0">
            <a:spAutoFit/>
          </a:bodyPr>
          <a:lstStyle/>
          <a:p>
            <a:r>
              <a:rPr lang="en-US"/>
              <a:t>Fall 2014</a:t>
            </a:r>
            <a:r>
              <a:rPr lang="en-US" dirty="0"/>
              <a:t>: Econ 339 Final Presentation</a:t>
            </a:r>
          </a:p>
        </p:txBody>
      </p:sp>
      <p:sp>
        <p:nvSpPr>
          <p:cNvPr id="7" name="TextBox 6"/>
          <p:cNvSpPr txBox="1"/>
          <p:nvPr/>
        </p:nvSpPr>
        <p:spPr>
          <a:xfrm>
            <a:off x="593675" y="919939"/>
            <a:ext cx="2904067" cy="646331"/>
          </a:xfrm>
          <a:prstGeom prst="rect">
            <a:avLst/>
          </a:prstGeom>
          <a:noFill/>
        </p:spPr>
        <p:txBody>
          <a:bodyPr wrap="square" rtlCol="0">
            <a:spAutoFit/>
          </a:bodyPr>
          <a:lstStyle/>
          <a:p>
            <a:r>
              <a:rPr lang="en-US" dirty="0"/>
              <a:t>Catherine Engelbach</a:t>
            </a:r>
          </a:p>
          <a:p>
            <a:r>
              <a:rPr lang="en-US" dirty="0"/>
              <a:t>November 25, 2014</a:t>
            </a:r>
          </a:p>
        </p:txBody>
      </p:sp>
      <p:sp>
        <p:nvSpPr>
          <p:cNvPr id="8" name="TextBox 7"/>
          <p:cNvSpPr txBox="1"/>
          <p:nvPr/>
        </p:nvSpPr>
        <p:spPr>
          <a:xfrm>
            <a:off x="96173" y="5085981"/>
            <a:ext cx="3315039" cy="1600438"/>
          </a:xfrm>
          <a:prstGeom prst="rect">
            <a:avLst/>
          </a:prstGeom>
          <a:noFill/>
        </p:spPr>
        <p:txBody>
          <a:bodyPr wrap="square" rtlCol="0">
            <a:spAutoFit/>
          </a:bodyPr>
          <a:lstStyle/>
          <a:p>
            <a:r>
              <a:rPr lang="en-US" sz="1400" dirty="0"/>
              <a:t>Reference: </a:t>
            </a:r>
            <a:r>
              <a:rPr lang="en-US" sz="1400" dirty="0">
                <a:solidFill>
                  <a:srgbClr val="000000"/>
                </a:solidFill>
                <a:latin typeface="Helvetica" charset="0"/>
                <a:cs typeface="Helvetica" charset="0"/>
              </a:rPr>
              <a:t>Evans, W., Morrill, M., &amp; Parente, S. (2010). Measuring inappropriate medical diagnosis and treatment in survey data: The case of ADHD among school-age children. </a:t>
            </a:r>
            <a:r>
              <a:rPr lang="en-US" sz="1400" i="1" dirty="0">
                <a:solidFill>
                  <a:srgbClr val="000000"/>
                </a:solidFill>
                <a:latin typeface="Helvetica" charset="0"/>
                <a:cs typeface="Helvetica" charset="0"/>
              </a:rPr>
              <a:t>Journal Of Health Economics</a:t>
            </a:r>
            <a:r>
              <a:rPr lang="en-US" sz="1400" dirty="0">
                <a:solidFill>
                  <a:srgbClr val="000000"/>
                </a:solidFill>
                <a:latin typeface="Helvetica" charset="0"/>
                <a:cs typeface="Helvetica" charset="0"/>
              </a:rPr>
              <a:t>, </a:t>
            </a:r>
            <a:r>
              <a:rPr lang="en-US" sz="1400" i="1" dirty="0">
                <a:solidFill>
                  <a:srgbClr val="000000"/>
                </a:solidFill>
                <a:latin typeface="Helvetica" charset="0"/>
                <a:cs typeface="Helvetica" charset="0"/>
              </a:rPr>
              <a:t>29</a:t>
            </a:r>
            <a:r>
              <a:rPr lang="en-US" sz="1400" dirty="0">
                <a:solidFill>
                  <a:srgbClr val="000000"/>
                </a:solidFill>
                <a:latin typeface="Helvetica" charset="0"/>
                <a:cs typeface="Helvetica" charset="0"/>
              </a:rPr>
              <a:t>(5), 657-673.</a:t>
            </a:r>
            <a:endParaRPr lang="en-US" dirty="0"/>
          </a:p>
        </p:txBody>
      </p:sp>
      <p:sp>
        <p:nvSpPr>
          <p:cNvPr id="9" name="TextBox 8"/>
          <p:cNvSpPr txBox="1"/>
          <p:nvPr/>
        </p:nvSpPr>
        <p:spPr>
          <a:xfrm>
            <a:off x="6949721" y="6324600"/>
            <a:ext cx="1737079" cy="369332"/>
          </a:xfrm>
          <a:prstGeom prst="rect">
            <a:avLst/>
          </a:prstGeom>
          <a:noFill/>
        </p:spPr>
        <p:txBody>
          <a:bodyPr wrap="none" rtlCol="0">
            <a:spAutoFit/>
          </a:bodyPr>
          <a:lstStyle/>
          <a:p>
            <a:r>
              <a:rPr lang="en-US" dirty="0" smtClean="0"/>
              <a:t>Total:_________</a:t>
            </a:r>
            <a:endParaRPr lang="en-US" dirty="0"/>
          </a:p>
        </p:txBody>
      </p:sp>
    </p:spTree>
    <p:extLst>
      <p:ext uri="{BB962C8B-B14F-4D97-AF65-F5344CB8AC3E}">
        <p14:creationId xmlns:p14="http://schemas.microsoft.com/office/powerpoint/2010/main" val="1219691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Questions investigated</a:t>
            </a:r>
          </a:p>
        </p:txBody>
      </p:sp>
      <p:sp>
        <p:nvSpPr>
          <p:cNvPr id="3" name="Content Placeholder 2"/>
          <p:cNvSpPr>
            <a:spLocks noGrp="1"/>
          </p:cNvSpPr>
          <p:nvPr>
            <p:ph idx="1"/>
          </p:nvPr>
        </p:nvSpPr>
        <p:spPr/>
        <p:txBody>
          <a:bodyPr/>
          <a:lstStyle/>
          <a:p>
            <a:r>
              <a:rPr lang="en-US" sz="2800"/>
              <a:t>Is ADHD over-diagnosed in school-age children?</a:t>
            </a:r>
          </a:p>
          <a:p>
            <a:r>
              <a:rPr lang="en-US" sz="2800"/>
              <a:t>Are younger children in the classrooms more likely to be diagnosed?</a:t>
            </a:r>
          </a:p>
          <a:p>
            <a:r>
              <a:rPr lang="en-US" sz="2800"/>
              <a:t>Are prescription medications used to treat ADHD wrongly/over prescribed?</a:t>
            </a:r>
          </a:p>
          <a:p>
            <a:r>
              <a:rPr lang="en-US" sz="2800"/>
              <a:t>Is age a factor?</a:t>
            </a:r>
          </a:p>
        </p:txBody>
      </p:sp>
    </p:spTree>
    <p:extLst>
      <p:ext uri="{BB962C8B-B14F-4D97-AF65-F5344CB8AC3E}">
        <p14:creationId xmlns:p14="http://schemas.microsoft.com/office/powerpoint/2010/main" val="833599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ADHD overview</a:t>
            </a:r>
          </a:p>
        </p:txBody>
      </p:sp>
      <p:sp>
        <p:nvSpPr>
          <p:cNvPr id="3" name="Content Placeholder 2"/>
          <p:cNvSpPr>
            <a:spLocks noGrp="1"/>
          </p:cNvSpPr>
          <p:nvPr>
            <p:ph idx="1"/>
          </p:nvPr>
        </p:nvSpPr>
        <p:spPr/>
        <p:txBody>
          <a:bodyPr/>
          <a:lstStyle/>
          <a:p>
            <a:r>
              <a:rPr lang="en-US" sz="2400"/>
              <a:t>ADHD stands for attention-deficit/hyperactivity disorder.</a:t>
            </a:r>
          </a:p>
          <a:p>
            <a:r>
              <a:rPr lang="en-US" sz="2400"/>
              <a:t>It is "a neurological condition characterized by delayed brain development"</a:t>
            </a:r>
          </a:p>
          <a:p>
            <a:r>
              <a:rPr lang="en-US" sz="2400"/>
              <a:t>Inattention, hyperactivity, and impulsivity are behaviors associated with ADHD.</a:t>
            </a:r>
          </a:p>
          <a:p>
            <a:r>
              <a:rPr lang="en-US" sz="2400"/>
              <a:t>5-10% of children ages 6-18 have been diagnosed with ADHD in the United States.</a:t>
            </a:r>
          </a:p>
          <a:p>
            <a:r>
              <a:rPr lang="en-US" sz="2400"/>
              <a:t>Difficult to diagnose, mental health specialists should be consulted.</a:t>
            </a:r>
          </a:p>
        </p:txBody>
      </p:sp>
    </p:spTree>
    <p:extLst>
      <p:ext uri="{BB962C8B-B14F-4D97-AF65-F5344CB8AC3E}">
        <p14:creationId xmlns:p14="http://schemas.microsoft.com/office/powerpoint/2010/main" val="1046169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does it matter?</a:t>
            </a:r>
          </a:p>
        </p:txBody>
      </p:sp>
      <p:sp>
        <p:nvSpPr>
          <p:cNvPr id="3" name="Content Placeholder 2"/>
          <p:cNvSpPr>
            <a:spLocks noGrp="1"/>
          </p:cNvSpPr>
          <p:nvPr>
            <p:ph idx="1"/>
          </p:nvPr>
        </p:nvSpPr>
        <p:spPr/>
        <p:txBody>
          <a:bodyPr/>
          <a:lstStyle/>
          <a:p>
            <a:r>
              <a:rPr lang="en-US" sz="2400"/>
              <a:t>Proper diagnosis is important because children with ADHD have greater risk of:</a:t>
            </a:r>
          </a:p>
          <a:p>
            <a:pPr lvl="1"/>
            <a:r>
              <a:rPr lang="en-US" sz="2000"/>
              <a:t>learning disabilities</a:t>
            </a:r>
          </a:p>
          <a:p>
            <a:pPr lvl="1"/>
            <a:r>
              <a:rPr lang="en-US" sz="2000"/>
              <a:t>repeating a grade and failing test scores</a:t>
            </a:r>
          </a:p>
          <a:p>
            <a:pPr lvl="1"/>
            <a:r>
              <a:rPr lang="en-US" sz="2000"/>
              <a:t>dropping out</a:t>
            </a:r>
          </a:p>
          <a:p>
            <a:pPr lvl="1"/>
            <a:r>
              <a:rPr lang="en-US" sz="2000"/>
              <a:t>illegal drug use</a:t>
            </a:r>
          </a:p>
          <a:p>
            <a:pPr lvl="1"/>
            <a:r>
              <a:rPr lang="en-US" sz="2000"/>
              <a:t>car accidents</a:t>
            </a:r>
          </a:p>
          <a:p>
            <a:pPr lvl="1"/>
            <a:r>
              <a:rPr lang="en-US" sz="2000"/>
              <a:t>suffering from other psychiatric conditions</a:t>
            </a:r>
          </a:p>
          <a:p>
            <a:r>
              <a:rPr lang="en-US" sz="2400"/>
              <a:t>Stimulants used for treatment have side effects, and possibly long-term effects from long-term use.</a:t>
            </a:r>
          </a:p>
        </p:txBody>
      </p:sp>
    </p:spTree>
    <p:extLst>
      <p:ext uri="{BB962C8B-B14F-4D97-AF65-F5344CB8AC3E}">
        <p14:creationId xmlns:p14="http://schemas.microsoft.com/office/powerpoint/2010/main" val="2161330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Treatment</a:t>
            </a:r>
          </a:p>
        </p:txBody>
      </p:sp>
      <p:sp>
        <p:nvSpPr>
          <p:cNvPr id="3" name="Content Placeholder 2"/>
          <p:cNvSpPr>
            <a:spLocks noGrp="1"/>
          </p:cNvSpPr>
          <p:nvPr>
            <p:ph idx="1"/>
          </p:nvPr>
        </p:nvSpPr>
        <p:spPr/>
        <p:txBody>
          <a:bodyPr/>
          <a:lstStyle/>
          <a:p>
            <a:r>
              <a:rPr lang="en-US" sz="2400"/>
              <a:t>The treatment focused on for ADHD in this case study was prescription stimulant medication.</a:t>
            </a:r>
          </a:p>
          <a:p>
            <a:r>
              <a:rPr lang="en-US" sz="2400"/>
              <a:t>Stimulants do not treat the underlying disorder or provide a cure for ADHD.</a:t>
            </a:r>
          </a:p>
          <a:p>
            <a:r>
              <a:rPr lang="en-US" sz="2400"/>
              <a:t>In 2003, about 55% of children diagnosed with ADHD were taking stimulants.</a:t>
            </a:r>
          </a:p>
        </p:txBody>
      </p:sp>
    </p:spTree>
    <p:extLst>
      <p:ext uri="{BB962C8B-B14F-4D97-AF65-F5344CB8AC3E}">
        <p14:creationId xmlns:p14="http://schemas.microsoft.com/office/powerpoint/2010/main" val="145428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4014" y="575109"/>
            <a:ext cx="7290054" cy="1499616"/>
          </a:xfrm>
        </p:spPr>
        <p:txBody>
          <a:bodyPr/>
          <a:lstStyle/>
          <a:p>
            <a:r>
              <a:rPr lang="en-US"/>
              <a:t>Data</a:t>
            </a:r>
          </a:p>
        </p:txBody>
      </p:sp>
      <p:sp>
        <p:nvSpPr>
          <p:cNvPr id="3" name="Content Placeholder 2"/>
          <p:cNvSpPr>
            <a:spLocks noGrp="1"/>
          </p:cNvSpPr>
          <p:nvPr>
            <p:ph idx="1"/>
          </p:nvPr>
        </p:nvSpPr>
        <p:spPr>
          <a:xfrm>
            <a:off x="726241" y="1897826"/>
            <a:ext cx="7523799" cy="4598011"/>
          </a:xfrm>
        </p:spPr>
        <p:txBody>
          <a:bodyPr>
            <a:normAutofit/>
          </a:bodyPr>
          <a:lstStyle/>
          <a:p>
            <a:pPr marL="0" indent="0">
              <a:buNone/>
            </a:pPr>
            <a:r>
              <a:rPr lang="en-US" sz="2400">
                <a:latin typeface="Tw Cen MT" charset="0"/>
              </a:rPr>
              <a:t>Three data sources were used: </a:t>
            </a:r>
          </a:p>
          <a:p>
            <a:pPr marL="459486" lvl="1" indent="-285750"/>
            <a:r>
              <a:rPr lang="en-US" sz="2000">
                <a:latin typeface="Tw Cen MT" charset="0"/>
              </a:rPr>
              <a:t>the National Health Interview Survey (NHIS), 1997-2006</a:t>
            </a:r>
          </a:p>
          <a:p>
            <a:pPr marL="642366" lvl="2" indent="-285750"/>
            <a:r>
              <a:rPr lang="en-US" sz="2000">
                <a:latin typeface="Tw Cen MT" charset="0"/>
              </a:rPr>
              <a:t>35,343 children</a:t>
            </a:r>
          </a:p>
          <a:p>
            <a:pPr marL="459486" lvl="1" indent="-285750"/>
            <a:r>
              <a:rPr lang="en-US" sz="2000">
                <a:latin typeface="Tw Cen MT" charset="0"/>
              </a:rPr>
              <a:t>the Medical Expenditures Panel Survey (MEPS), 1996-2006</a:t>
            </a:r>
          </a:p>
          <a:p>
            <a:pPr marL="642366" lvl="2" indent="-285750"/>
            <a:r>
              <a:rPr lang="en-US" sz="2000">
                <a:latin typeface="Tw Cen MT" charset="0"/>
              </a:rPr>
              <a:t>18,559 children</a:t>
            </a:r>
          </a:p>
          <a:p>
            <a:pPr marL="459486" lvl="1" indent="-285750"/>
            <a:r>
              <a:rPr lang="en-US" sz="2000">
                <a:latin typeface="Tw Cen MT" charset="0"/>
              </a:rPr>
              <a:t>a private insurance prescription drug claims data set, 2003-06</a:t>
            </a:r>
          </a:p>
          <a:p>
            <a:pPr marL="642366" lvl="2" indent="-285750"/>
            <a:r>
              <a:rPr lang="en-US" sz="2000">
                <a:latin typeface="Tw Cen MT" charset="0"/>
              </a:rPr>
              <a:t>22,371 children</a:t>
            </a:r>
          </a:p>
          <a:p>
            <a:pPr marL="173736" lvl="1" indent="0">
              <a:buNone/>
            </a:pPr>
            <a:endParaRPr lang="en-US">
              <a:latin typeface="Tw Cen MT" charset="0"/>
            </a:endParaRPr>
          </a:p>
          <a:p>
            <a:pPr marL="0" indent="0">
              <a:buNone/>
            </a:pPr>
            <a:r>
              <a:rPr lang="en-US" sz="2400">
                <a:latin typeface="Tw Cen MT" charset="0"/>
              </a:rPr>
              <a:t>Criteria included: </a:t>
            </a:r>
          </a:p>
          <a:p>
            <a:pPr lvl="2"/>
            <a:r>
              <a:rPr lang="en-US" sz="2000">
                <a:latin typeface="Tw Cen MT" charset="0"/>
              </a:rPr>
              <a:t>Ages 7-17, children must be enrolled in school</a:t>
            </a:r>
          </a:p>
          <a:p>
            <a:pPr lvl="2"/>
            <a:r>
              <a:rPr lang="en-US" sz="2000">
                <a:latin typeface="Tw Cen MT" charset="0"/>
              </a:rPr>
              <a:t>Data only used from states with current kindergarten age cutoff date </a:t>
            </a:r>
          </a:p>
          <a:p>
            <a:pPr lvl="2"/>
            <a:r>
              <a:rPr lang="en-US" sz="2000">
                <a:latin typeface="Tw Cen MT" charset="0"/>
              </a:rPr>
              <a:t>Child's birth date was within 120 days of cutoff date.</a:t>
            </a:r>
          </a:p>
          <a:p>
            <a:pPr marL="0" indent="0">
              <a:buNone/>
            </a:pPr>
            <a:endParaRPr lang="en-US"/>
          </a:p>
        </p:txBody>
      </p:sp>
    </p:spTree>
    <p:extLst>
      <p:ext uri="{BB962C8B-B14F-4D97-AF65-F5344CB8AC3E}">
        <p14:creationId xmlns:p14="http://schemas.microsoft.com/office/powerpoint/2010/main" val="726777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Shot 2014-11-25 at 7.46.24 AM.png"/>
          <p:cNvPicPr>
            <a:picLocks noGrp="1" noChangeAspect="1"/>
          </p:cNvPicPr>
          <p:nvPr>
            <p:ph idx="1"/>
          </p:nvPr>
        </p:nvPicPr>
        <p:blipFill>
          <a:blip r:embed="rId3"/>
          <a:stretch>
            <a:fillRect/>
          </a:stretch>
        </p:blipFill>
        <p:spPr>
          <a:xfrm>
            <a:off x="1132543" y="46769"/>
            <a:ext cx="6671337" cy="6742194"/>
          </a:xfrm>
        </p:spPr>
      </p:pic>
    </p:spTree>
    <p:extLst>
      <p:ext uri="{BB962C8B-B14F-4D97-AF65-F5344CB8AC3E}">
        <p14:creationId xmlns:p14="http://schemas.microsoft.com/office/powerpoint/2010/main" val="1863321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Results</a:t>
            </a:r>
          </a:p>
        </p:txBody>
      </p:sp>
      <p:sp>
        <p:nvSpPr>
          <p:cNvPr id="3" name="Content Placeholder 2"/>
          <p:cNvSpPr>
            <a:spLocks noGrp="1"/>
          </p:cNvSpPr>
          <p:nvPr>
            <p:ph idx="1"/>
          </p:nvPr>
        </p:nvSpPr>
        <p:spPr>
          <a:xfrm>
            <a:off x="588499" y="2286000"/>
            <a:ext cx="7469651" cy="4022725"/>
          </a:xfrm>
        </p:spPr>
        <p:txBody>
          <a:bodyPr/>
          <a:lstStyle/>
          <a:p>
            <a:r>
              <a:rPr lang="en-US" sz="2400"/>
              <a:t>In NHIS, younger children had a 9.7% diagnosis rate compared with 7.6% for those born after the cutoff date.</a:t>
            </a:r>
          </a:p>
          <a:p>
            <a:r>
              <a:rPr lang="en-US" sz="2400"/>
              <a:t>MEPS data found a 0.5% difference of stimulant usage between children born before and after the cutoff date.</a:t>
            </a:r>
          </a:p>
          <a:p>
            <a:r>
              <a:rPr lang="en-US" sz="2400"/>
              <a:t>The private claims data found stimulant use to be 6.5% in younger children and 5.2% in older children.</a:t>
            </a:r>
          </a:p>
        </p:txBody>
      </p:sp>
    </p:spTree>
    <p:extLst>
      <p:ext uri="{BB962C8B-B14F-4D97-AF65-F5344CB8AC3E}">
        <p14:creationId xmlns:p14="http://schemas.microsoft.com/office/powerpoint/2010/main" val="4264665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8350" y="503238"/>
            <a:ext cx="7523800" cy="5949486"/>
          </a:xfrm>
        </p:spPr>
        <p:txBody>
          <a:bodyPr/>
          <a:lstStyle/>
          <a:p>
            <a:r>
              <a:rPr lang="en-US" sz="2400"/>
              <a:t>"Being born after the cutoff, and therefore being relatively old for grade, is associated with an 13-27% lower risk of ADHD treatment and a 24% lower risk of ADHD diagnosis."</a:t>
            </a:r>
          </a:p>
          <a:p>
            <a:r>
              <a:rPr lang="en-US" sz="2400"/>
              <a:t>Being young for your grade nearly doubles the chance of being diagnosed with or treated for ADHD</a:t>
            </a:r>
          </a:p>
          <a:p>
            <a:r>
              <a:rPr lang="en-US" sz="2400"/>
              <a:t>It is more likely to be wrongly diagnosed with ADHD than to be wrongly treated for ADHD</a:t>
            </a:r>
          </a:p>
          <a:p>
            <a:r>
              <a:rPr lang="en-US" sz="2400"/>
              <a:t>13% of boys have been diagnosed, 5% of girls</a:t>
            </a:r>
          </a:p>
          <a:p>
            <a:r>
              <a:rPr lang="en-US" sz="2400"/>
              <a:t>Highest among white, non-Hispanic children.</a:t>
            </a:r>
          </a:p>
          <a:p>
            <a:r>
              <a:rPr lang="en-US" sz="2400"/>
              <a:t>1.1 million children received an inappropriate diagnosis, and over 800,000 received stimulant medication due to relative maturity.</a:t>
            </a:r>
          </a:p>
        </p:txBody>
      </p:sp>
    </p:spTree>
    <p:extLst>
      <p:ext uri="{BB962C8B-B14F-4D97-AF65-F5344CB8AC3E}">
        <p14:creationId xmlns:p14="http://schemas.microsoft.com/office/powerpoint/2010/main" val="1351503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xmlns=""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4995</TotalTime>
  <Words>603</Words>
  <Application>Microsoft Office PowerPoint</Application>
  <PresentationFormat>On-screen Show (4:3)</PresentationFormat>
  <Paragraphs>67</Paragraphs>
  <Slides>9</Slides>
  <Notes>9</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Integral</vt:lpstr>
      <vt:lpstr>PowerPoint Presentation</vt:lpstr>
      <vt:lpstr>Questions investigated</vt:lpstr>
      <vt:lpstr>ADHD overview</vt:lpstr>
      <vt:lpstr>Why does it matter?</vt:lpstr>
      <vt:lpstr>Treatment</vt:lpstr>
      <vt:lpstr>Data</vt:lpstr>
      <vt:lpstr>PowerPoint Presentation</vt:lpstr>
      <vt:lpstr>Results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 Rights Movement and Black’s Motor Vehicle death rate</dc:title>
  <dc:creator>chao</dc:creator>
  <cp:lastModifiedBy>Jung, Juergen</cp:lastModifiedBy>
  <cp:revision>323</cp:revision>
  <dcterms:created xsi:type="dcterms:W3CDTF">2007-11-05T19:25:40Z</dcterms:created>
  <dcterms:modified xsi:type="dcterms:W3CDTF">2014-11-25T13:59:54Z</dcterms:modified>
</cp:coreProperties>
</file>