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7" r:id="rId2"/>
    <p:sldId id="258" r:id="rId3"/>
    <p:sldId id="259" r:id="rId4"/>
    <p:sldId id="265" r:id="rId5"/>
    <p:sldId id="262" r:id="rId6"/>
    <p:sldId id="261" r:id="rId7"/>
    <p:sldId id="263" r:id="rId8"/>
    <p:sldId id="264" r:id="rId9"/>
    <p:sldId id="267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013ADF-51EC-4E52-AA3F-FF96832B0855}">
          <p14:sldIdLst>
            <p14:sldId id="257"/>
            <p14:sldId id="258"/>
            <p14:sldId id="259"/>
            <p14:sldId id="265"/>
            <p14:sldId id="262"/>
            <p14:sldId id="261"/>
            <p14:sldId id="263"/>
            <p14:sldId id="264"/>
            <p14:sldId id="267"/>
          </p14:sldIdLst>
        </p14:section>
        <p14:section name="Untitled Section" id="{4DFBABE7-166B-4C16-ABDB-4BF70A0E189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Distribution</a:t>
            </a:r>
            <a:r>
              <a:rPr lang="en-US" baseline="0" dirty="0" smtClean="0"/>
              <a:t> of Child Health Status by wave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MCS 3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Poor</c:v>
                </c:pt>
                <c:pt idx="1">
                  <c:v>Fair</c:v>
                </c:pt>
                <c:pt idx="2">
                  <c:v>Good</c:v>
                </c:pt>
                <c:pt idx="3">
                  <c:v>Very Good</c:v>
                </c:pt>
                <c:pt idx="4">
                  <c:v>Exellent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12</c:v>
                </c:pt>
                <c:pt idx="2">
                  <c:v>25</c:v>
                </c:pt>
                <c:pt idx="3">
                  <c:v>35</c:v>
                </c:pt>
                <c:pt idx="4">
                  <c:v>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MCS 4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Poor</c:v>
                </c:pt>
                <c:pt idx="1">
                  <c:v>Fair</c:v>
                </c:pt>
                <c:pt idx="2">
                  <c:v>Good</c:v>
                </c:pt>
                <c:pt idx="3">
                  <c:v>Very Good</c:v>
                </c:pt>
                <c:pt idx="4">
                  <c:v>Exellent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9</c:v>
                </c:pt>
                <c:pt idx="2">
                  <c:v>21</c:v>
                </c:pt>
                <c:pt idx="3">
                  <c:v>32</c:v>
                </c:pt>
                <c:pt idx="4">
                  <c:v>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8034952"/>
        <c:axId val="118035344"/>
      </c:barChart>
      <c:dateAx>
        <c:axId val="118034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8035344"/>
        <c:crosses val="autoZero"/>
        <c:auto val="0"/>
        <c:lblOffset val="100"/>
        <c:baseTimeUnit val="days"/>
      </c:dateAx>
      <c:valAx>
        <c:axId val="118035344"/>
        <c:scaling>
          <c:orientation val="minMax"/>
          <c:max val="6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Percentage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803495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Child Status- by income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Lowest 25%</c:v>
                </c:pt>
                <c:pt idx="1">
                  <c:v>25-50%</c:v>
                </c:pt>
                <c:pt idx="2">
                  <c:v>50-75%</c:v>
                </c:pt>
                <c:pt idx="3">
                  <c:v>Highest 25%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4.8</c:v>
                </c:pt>
                <c:pt idx="2">
                  <c:v>5.8</c:v>
                </c:pt>
                <c:pt idx="3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Lowest 25%</c:v>
                </c:pt>
                <c:pt idx="1">
                  <c:v>25-50%</c:v>
                </c:pt>
                <c:pt idx="2">
                  <c:v>50-75%</c:v>
                </c:pt>
                <c:pt idx="3">
                  <c:v>Highest 25%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2.8</c:v>
                </c:pt>
                <c:pt idx="1">
                  <c:v>2.8</c:v>
                </c:pt>
                <c:pt idx="2">
                  <c:v>2.8</c:v>
                </c:pt>
                <c:pt idx="3">
                  <c:v>2.7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Lowest 25%</c:v>
                </c:pt>
                <c:pt idx="1">
                  <c:v>25-50%</c:v>
                </c:pt>
                <c:pt idx="2">
                  <c:v>50-75%</c:v>
                </c:pt>
                <c:pt idx="3">
                  <c:v>Highest 25%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1.4</c:v>
                </c:pt>
                <c:pt idx="3">
                  <c:v>1.3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Fair/poor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Lowest 25%</c:v>
                </c:pt>
                <c:pt idx="1">
                  <c:v>25-50%</c:v>
                </c:pt>
                <c:pt idx="2">
                  <c:v>50-75%</c:v>
                </c:pt>
                <c:pt idx="3">
                  <c:v>Highest 25%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0.8</c:v>
                </c:pt>
                <c:pt idx="2">
                  <c:v>0.7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18176"/>
        <c:axId val="197519744"/>
      </c:barChart>
      <c:catAx>
        <c:axId val="19751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19744"/>
        <c:crosses val="autoZero"/>
        <c:auto val="1"/>
        <c:lblAlgn val="ctr"/>
        <c:lblOffset val="100"/>
        <c:noMultiLvlLbl val="0"/>
      </c:catAx>
      <c:valAx>
        <c:axId val="19751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1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780DD1A-B8C2-410E-8809-4256C922C5D6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2399EDF-BBB8-47C9-9C6B-1E2133239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9EDF-BBB8-47C9-9C6B-1E21332391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6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4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78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7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04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75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0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0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82331-F10E-4664-808C-2085EFED0F8C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1B52-5A05-4E8C-8FAC-475CA8CFB5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18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2209800"/>
            <a:ext cx="3280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causal effect of family income on child health in the UK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 2014: Econ 339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Helene M. </a:t>
            </a:r>
            <a:r>
              <a:rPr lang="en-US" dirty="0" err="1" smtClean="0"/>
              <a:t>Ouedraogo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Tuesday 11/25/2014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4419601"/>
            <a:ext cx="3132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Daniel </a:t>
            </a:r>
            <a:r>
              <a:rPr lang="en-US" dirty="0" err="1" smtClean="0"/>
              <a:t>Kuehnle</a:t>
            </a:r>
            <a:r>
              <a:rPr lang="en-US" dirty="0" smtClean="0"/>
              <a:t> (2014) </a:t>
            </a:r>
            <a:r>
              <a:rPr lang="en-US" b="1" dirty="0" smtClean="0"/>
              <a:t>The causal effect of family income on child health in the UK</a:t>
            </a:r>
          </a:p>
          <a:p>
            <a:r>
              <a:rPr lang="en-US" i="1" dirty="0" smtClean="0"/>
              <a:t>Journal of Health Economics</a:t>
            </a:r>
            <a:r>
              <a:rPr lang="en-US" dirty="0" smtClean="0"/>
              <a:t>, </a:t>
            </a:r>
            <a:r>
              <a:rPr lang="en-US" dirty="0" err="1" smtClean="0"/>
              <a:t>vol</a:t>
            </a:r>
            <a:r>
              <a:rPr lang="en-US" dirty="0" smtClean="0"/>
              <a:t> 36, Pages 137-150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4128">
        <p14:doors dir="vert"/>
      </p:transition>
    </mc:Choice>
    <mc:Fallback>
      <p:transition spd="slow" advTm="41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 causal effect of family income on child health in the UK </a:t>
            </a:r>
            <a:endParaRPr lang="en-US" b="1" dirty="0" smtClean="0"/>
          </a:p>
          <a:p>
            <a:pPr>
              <a:buNone/>
            </a:pPr>
            <a:r>
              <a:rPr lang="en-US" sz="2400" b="1" dirty="0"/>
              <a:t>British data from the Millennium Cohort </a:t>
            </a:r>
            <a:r>
              <a:rPr lang="en-US" sz="2400" b="1" dirty="0" smtClean="0"/>
              <a:t>Study</a:t>
            </a:r>
          </a:p>
          <a:p>
            <a:pPr>
              <a:buNone/>
            </a:pPr>
            <a:r>
              <a:rPr lang="en-US" sz="2000" b="1" dirty="0" smtClean="0"/>
              <a:t>(</a:t>
            </a:r>
            <a:r>
              <a:rPr lang="en-US" sz="1900" dirty="0"/>
              <a:t>study representative of all children born in the UK between 2000 and 2001</a:t>
            </a:r>
            <a:r>
              <a:rPr lang="en-US" sz="1900" b="1" dirty="0" smtClean="0"/>
              <a:t>)</a:t>
            </a:r>
            <a:endParaRPr lang="en-US" sz="1900" b="1" dirty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Variables and Data</a:t>
            </a:r>
            <a:endParaRPr lang="en-US" sz="2400" b="1" dirty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Instrumental variables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Conclusion</a:t>
            </a:r>
            <a:endParaRPr lang="en-US" sz="2400" b="1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1" cy="1066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Variables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300" b="1" dirty="0" smtClean="0"/>
              <a:t>Income</a:t>
            </a:r>
            <a:r>
              <a:rPr lang="en-US" sz="2300" dirty="0" smtClean="0"/>
              <a:t> -</a:t>
            </a:r>
            <a:r>
              <a:rPr lang="en-US" sz="2300" dirty="0"/>
              <a:t>sources after deductions (e.g., tax, national </a:t>
            </a:r>
            <a:r>
              <a:rPr lang="en-US" sz="2300" dirty="0" smtClean="0"/>
              <a:t>insurance)</a:t>
            </a:r>
          </a:p>
          <a:p>
            <a:pPr fontAlgn="base">
              <a:buNone/>
            </a:pPr>
            <a:r>
              <a:rPr lang="en-US" sz="2300" b="1" dirty="0" smtClean="0"/>
              <a:t>	Child health </a:t>
            </a:r>
            <a:r>
              <a:rPr lang="en-US" sz="2300" dirty="0" smtClean="0"/>
              <a:t>(</a:t>
            </a:r>
            <a:r>
              <a:rPr lang="en-US" sz="2300" dirty="0"/>
              <a:t>1 = poor, 2 = fair, 3 = good, 4 = very good, 5 = excellent</a:t>
            </a:r>
            <a:r>
              <a:rPr lang="en-US" sz="2300" dirty="0" smtClean="0"/>
              <a:t>.</a:t>
            </a:r>
            <a:r>
              <a:rPr lang="en-US" sz="2300" dirty="0"/>
              <a:t> </a:t>
            </a:r>
            <a:r>
              <a:rPr lang="en-US" sz="2300" dirty="0" smtClean="0"/>
              <a:t>)</a:t>
            </a:r>
            <a:endParaRPr lang="en-US" sz="2300" dirty="0"/>
          </a:p>
          <a:p>
            <a:pPr>
              <a:buNone/>
            </a:pPr>
            <a:r>
              <a:rPr lang="en-US" sz="2300" b="1" dirty="0" smtClean="0"/>
              <a:t>	Base </a:t>
            </a:r>
            <a:r>
              <a:rPr lang="en-US" sz="2300" b="1" dirty="0"/>
              <a:t>case </a:t>
            </a:r>
            <a:r>
              <a:rPr lang="en-US" sz="2300" b="1" dirty="0" smtClean="0"/>
              <a:t>specification 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H</a:t>
            </a:r>
            <a:r>
              <a:rPr lang="en-US" sz="2300" dirty="0" smtClean="0"/>
              <a:t>ousehold size</a:t>
            </a:r>
            <a:endParaRPr lang="en-US" sz="2300" dirty="0"/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Parental health and education</a:t>
            </a:r>
            <a:endParaRPr lang="en-US" sz="2300" dirty="0"/>
          </a:p>
          <a:p>
            <a:pPr>
              <a:buNone/>
            </a:pPr>
            <a:r>
              <a:rPr lang="en-US" sz="2300" b="1" dirty="0"/>
              <a:t>	</a:t>
            </a:r>
            <a:r>
              <a:rPr lang="en-US" sz="2300" b="1" dirty="0" smtClean="0"/>
              <a:t> Transmission mechanisms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 smtClean="0"/>
              <a:t>Housing</a:t>
            </a:r>
            <a:endParaRPr lang="en-US" sz="2300" dirty="0"/>
          </a:p>
          <a:p>
            <a:pPr>
              <a:buFont typeface="Wingdings" pitchFamily="2" charset="2"/>
              <a:buChar char="Ø"/>
            </a:pPr>
            <a:r>
              <a:rPr lang="en-US" sz="2300" dirty="0" err="1"/>
              <a:t>Foetal</a:t>
            </a:r>
            <a:r>
              <a:rPr lang="en-US" sz="2300" dirty="0"/>
              <a:t>-origins hypothesis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Nutrition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Parental smoking</a:t>
            </a:r>
          </a:p>
          <a:p>
            <a:pPr>
              <a:buFont typeface="Wingdings" pitchFamily="2" charset="2"/>
              <a:buChar char="Ø"/>
            </a:pPr>
            <a:r>
              <a:rPr lang="en-US" sz="2300" dirty="0"/>
              <a:t>Medications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403107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Instrumental variables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External </a:t>
            </a:r>
            <a:r>
              <a:rPr lang="en-US" sz="2800" b="1" dirty="0"/>
              <a:t>information 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/>
              <a:t>British Office for National Statistics (ONS</a:t>
            </a:r>
            <a:r>
              <a:rPr lang="en-US" sz="2800" b="1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lagged </a:t>
            </a:r>
            <a:r>
              <a:rPr lang="en-US" sz="2400" dirty="0" smtClean="0"/>
              <a:t>L</a:t>
            </a:r>
            <a:r>
              <a:rPr lang="en-US" sz="2400" b="0" dirty="0" smtClean="0"/>
              <a:t>ocal unemployment rate (by one year)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400" dirty="0"/>
              <a:t>A</a:t>
            </a:r>
            <a:r>
              <a:rPr lang="en-US" sz="2400" b="0" dirty="0" smtClean="0"/>
              <a:t>verage local unemployment rate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400" b="0" dirty="0" smtClean="0"/>
              <a:t>Business growth rate and regional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400" dirty="0" smtClean="0"/>
              <a:t>A</a:t>
            </a:r>
            <a:r>
              <a:rPr lang="en-US" sz="2400" b="0" dirty="0" smtClean="0"/>
              <a:t>verage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760288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Unclear </a:t>
            </a:r>
            <a:r>
              <a:rPr lang="en-US" dirty="0"/>
              <a:t>u</a:t>
            </a:r>
            <a:r>
              <a:rPr lang="en-US" dirty="0" smtClean="0"/>
              <a:t>nobserved variables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Instrumental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Income has a causal effect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</a:t>
            </a:r>
            <a:r>
              <a:rPr lang="en-US" dirty="0" smtClean="0"/>
              <a:t>ausal </a:t>
            </a:r>
            <a:r>
              <a:rPr lang="en-US" dirty="0"/>
              <a:t>effect of family income on child health in the </a:t>
            </a:r>
            <a:r>
              <a:rPr lang="en-US" dirty="0" smtClean="0"/>
              <a:t>UK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Internal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External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Effects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07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278</TotalTime>
  <Words>121</Words>
  <Application>Microsoft Office PowerPoint</Application>
  <PresentationFormat>On-screen Show (4:3)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Wingdings</vt:lpstr>
      <vt:lpstr>Damask</vt:lpstr>
      <vt:lpstr>PowerPoint Presentation</vt:lpstr>
      <vt:lpstr>Introduction</vt:lpstr>
      <vt:lpstr> Variables </vt:lpstr>
      <vt:lpstr>Data</vt:lpstr>
      <vt:lpstr>Instrumental variables </vt:lpstr>
      <vt:lpstr>Data</vt:lpstr>
      <vt:lpstr>Results</vt:lpstr>
      <vt:lpstr>Conclusion</vt:lpstr>
      <vt:lpstr>Thank You</vt:lpstr>
    </vt:vector>
  </TitlesOfParts>
  <Company>Five Star Quality Care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MOuedraogo</dc:creator>
  <cp:lastModifiedBy>Ouedraogo, Helene</cp:lastModifiedBy>
  <cp:revision>29</cp:revision>
  <cp:lastPrinted>2014-11-25T13:51:25Z</cp:lastPrinted>
  <dcterms:created xsi:type="dcterms:W3CDTF">2014-11-24T00:58:19Z</dcterms:created>
  <dcterms:modified xsi:type="dcterms:W3CDTF">2014-11-25T14:07:41Z</dcterms:modified>
</cp:coreProperties>
</file>