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0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8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0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4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7C20-D463-40C5-8537-04BFAAECE75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CC9D-27BB-40FD-9F3C-FD3DD664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.proxy-tu.researchport.umd.edu/science/article/pii/S0167629614000691#tblfn0020" TargetMode="External"/><Relationship Id="rId2" Type="http://schemas.openxmlformats.org/officeDocument/2006/relationships/hyperlink" Target="http://www.sciencedirect.com.proxy-tu.researchport.umd.edu/science/article/pii/S0167629614000691#tblfn0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.proxy-tu.researchport.umd.edu/science/article/pii/S0167629614000691#tblfn00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.proxy-tu.researchport.umd.edu/science/article/pii/S0167629614000691#tblfn0030" TargetMode="External"/><Relationship Id="rId2" Type="http://schemas.openxmlformats.org/officeDocument/2006/relationships/hyperlink" Target="http://www.sciencedirect.com.proxy-tu.researchport.umd.edu/science/article/pii/S0167629614000691#tblfn00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.proxy-tu.researchport.umd.edu/science/article/pii/S0167629614000691#tblfn002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.proxy-tu.researchport.umd.edu/science/article/pii/S0167629614000691#tblfn00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0" y="0"/>
            <a:ext cx="5782614" cy="65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</a:t>
            </a:r>
            <a:r>
              <a:rPr lang="en-US" dirty="0" smtClean="0"/>
              <a:t>2014: </a:t>
            </a:r>
            <a:r>
              <a:rPr lang="en-US" dirty="0" smtClean="0"/>
              <a:t>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William Ridgely</a:t>
            </a:r>
            <a:endParaRPr lang="en-US" dirty="0" smtClean="0"/>
          </a:p>
          <a:p>
            <a:r>
              <a:rPr lang="en-US" dirty="0" smtClean="0"/>
              <a:t>November 25,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133" y="4067816"/>
            <a:ext cx="313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smtClean="0"/>
              <a:t>Rosales-Rueda 2014, Family investment responses to childhood health conditions:</a:t>
            </a:r>
          </a:p>
          <a:p>
            <a:r>
              <a:rPr lang="en-US" dirty="0" err="1" smtClean="0"/>
              <a:t>Intrafamily</a:t>
            </a:r>
            <a:r>
              <a:rPr lang="en-US" dirty="0" smtClean="0"/>
              <a:t> allocation of resources, </a:t>
            </a:r>
            <a:r>
              <a:rPr lang="en-US" i="1" dirty="0" smtClean="0"/>
              <a:t>Journal of Health Economics</a:t>
            </a:r>
            <a:r>
              <a:rPr lang="en-US" dirty="0" smtClean="0"/>
              <a:t>, 37, </a:t>
            </a:r>
            <a:r>
              <a:rPr lang="en-US" dirty="0" err="1" smtClean="0"/>
              <a:t>pg</a:t>
            </a:r>
            <a:r>
              <a:rPr lang="en-US" dirty="0" smtClean="0"/>
              <a:t> 41-57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488668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918952"/>
            <a:ext cx="4524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Family Investment Responses to Childhood </a:t>
            </a:r>
            <a:r>
              <a:rPr lang="en-US" sz="2400" b="1" dirty="0"/>
              <a:t>H</a:t>
            </a:r>
            <a:r>
              <a:rPr lang="en-US" sz="2400" b="1" dirty="0" smtClean="0"/>
              <a:t>ealth Conditions:</a:t>
            </a:r>
          </a:p>
          <a:p>
            <a:r>
              <a:rPr lang="en-US" sz="2400" b="1" dirty="0" err="1" smtClean="0"/>
              <a:t>Intrafamily</a:t>
            </a:r>
            <a:r>
              <a:rPr lang="en-US" sz="2400" b="1" dirty="0" smtClean="0"/>
              <a:t> Allocation of 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17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400" dirty="0" smtClean="0"/>
              <a:t>Health is </a:t>
            </a:r>
            <a:r>
              <a:rPr lang="en-US" sz="2400" dirty="0"/>
              <a:t>a type of human capital </a:t>
            </a:r>
            <a:r>
              <a:rPr lang="en-US" sz="2400" dirty="0" smtClean="0"/>
              <a:t>and a </a:t>
            </a:r>
            <a:r>
              <a:rPr lang="en-US" sz="2400" dirty="0"/>
              <a:t>contributor </a:t>
            </a:r>
            <a:r>
              <a:rPr lang="en-US" sz="2400" dirty="0" smtClean="0"/>
              <a:t>to other </a:t>
            </a:r>
            <a:r>
              <a:rPr lang="en-US" sz="2400" dirty="0"/>
              <a:t>forms of human capital (Becker, </a:t>
            </a:r>
            <a:r>
              <a:rPr lang="en-US" sz="2400" dirty="0" smtClean="0"/>
              <a:t>2007)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Importance </a:t>
            </a:r>
            <a:r>
              <a:rPr lang="en-US" sz="2400" dirty="0"/>
              <a:t>of early childhood </a:t>
            </a:r>
            <a:r>
              <a:rPr lang="en-US" sz="2400" dirty="0" smtClean="0"/>
              <a:t>experiences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Poor health in childhood leads to poor adult outcomes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3638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Purpose: to </a:t>
            </a:r>
            <a:r>
              <a:rPr lang="en-US" sz="2400" dirty="0"/>
              <a:t>understand how families choose </a:t>
            </a:r>
            <a:r>
              <a:rPr lang="en-US" sz="2400" dirty="0" smtClean="0"/>
              <a:t>to invest in response </a:t>
            </a:r>
            <a:r>
              <a:rPr lang="en-US" sz="2400" dirty="0"/>
              <a:t>to the onset of a </a:t>
            </a:r>
            <a:r>
              <a:rPr lang="en-US" sz="2400" dirty="0" smtClean="0"/>
              <a:t>child’s health condition.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Becker and </a:t>
            </a:r>
            <a:r>
              <a:rPr lang="en-US" sz="2400" dirty="0" smtClean="0"/>
              <a:t>Tomes (1976)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Reinforcement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Behrman et al. (1982)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Compensation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Data </a:t>
            </a:r>
            <a:r>
              <a:rPr lang="en-US" sz="2400" dirty="0"/>
              <a:t>from the CNLSY79</a:t>
            </a:r>
          </a:p>
        </p:txBody>
      </p:sp>
    </p:spTree>
    <p:extLst>
      <p:ext uri="{BB962C8B-B14F-4D97-AF65-F5344CB8AC3E}">
        <p14:creationId xmlns:p14="http://schemas.microsoft.com/office/powerpoint/2010/main" val="78440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Measuring family investments: HOME instrument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Cognitive stimulation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Emotional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Mental vs. Physical Disabilities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Errors in reporting </a:t>
            </a:r>
          </a:p>
          <a:p>
            <a:pPr marL="201168" lvl="1" indent="0">
              <a:buNone/>
            </a:pPr>
            <a:endParaRPr lang="en-US" sz="1600" dirty="0" smtClean="0"/>
          </a:p>
          <a:p>
            <a:pPr marL="201168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953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334771"/>
              </p:ext>
            </p:extLst>
          </p:nvPr>
        </p:nvGraphicFramePr>
        <p:xfrm>
          <a:off x="5378005" y="2026324"/>
          <a:ext cx="6666317" cy="4168412"/>
        </p:xfrm>
        <a:graphic>
          <a:graphicData uri="http://schemas.openxmlformats.org/drawingml/2006/table">
            <a:tbl>
              <a:tblPr/>
              <a:tblGrid>
                <a:gridCol w="952331"/>
                <a:gridCol w="952331"/>
                <a:gridCol w="952331"/>
                <a:gridCol w="952331"/>
                <a:gridCol w="952331"/>
                <a:gridCol w="952331"/>
                <a:gridCol w="952331"/>
              </a:tblGrid>
              <a:tr h="252630">
                <a:tc>
                  <a:txBody>
                    <a:bodyPr/>
                    <a:lstStyle/>
                    <a:p>
                      <a:pPr algn="l" fontAlgn="t"/>
                      <a:endParaRPr lang="en-US" sz="1200" b="0" dirty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OLS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Family fixed effects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(1)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(2)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(3)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(4)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(5)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(6)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</a:tr>
              <a:tr h="252630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200" b="0" i="1">
                          <a:effectLst/>
                        </a:rPr>
                        <a:t>Panel A: Total HOME score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Ever ill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−0.048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−0.050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−0.015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−0.061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3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−0.052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3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−0.044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(0.031)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(0.027)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(0.021)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(0.018)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(0.018)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(0.017)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1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Number of observations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27,602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Families (</a:t>
                      </a:r>
                      <a:r>
                        <a:rPr lang="en-US" sz="1200" b="0" i="1">
                          <a:effectLst/>
                        </a:rPr>
                        <a:t>N</a:t>
                      </a:r>
                      <a:r>
                        <a:rPr lang="en-US" sz="1200" b="0">
                          <a:effectLst/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3007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200" b="0" i="1">
                          <a:effectLst/>
                        </a:rPr>
                        <a:t>Panel B: Cognitive stimulation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Ever ill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−0.023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−0.025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0.0010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−0.054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3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−0.042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−0.037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(0.030)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(0.027)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(0.023)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(0.018)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(0.018)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(0.018)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1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Number of observations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26,245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Families (</a:t>
                      </a:r>
                      <a:r>
                        <a:rPr lang="en-US" sz="1200" b="0" i="1">
                          <a:effectLst/>
                        </a:rPr>
                        <a:t>N</a:t>
                      </a:r>
                      <a:r>
                        <a:rPr lang="en-US" sz="1200" b="0">
                          <a:effectLst/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2979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200" b="0" i="1">
                          <a:effectLst/>
                        </a:rPr>
                        <a:t>Panel C: Emotional support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Ever ill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−0.063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−0.063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−0.027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−0.049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−0.046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−0.037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630">
                <a:tc>
                  <a:txBody>
                    <a:bodyPr/>
                    <a:lstStyle/>
                    <a:p>
                      <a:pPr algn="l" fontAlgn="t"/>
                      <a:endParaRPr lang="en-US" sz="1200" b="0">
                        <a:effectLst/>
                      </a:endParaRP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(0.028)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(0.027)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(0.022)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(0.020)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(0.021)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(0.020)</a:t>
                      </a:r>
                    </a:p>
                  </a:txBody>
                  <a:tcPr marL="60950" marR="60950" marT="30475" marB="30475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306" y="3451538"/>
            <a:ext cx="484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Effect of any health condition on parental investments: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73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73489"/>
              </p:ext>
            </p:extLst>
          </p:nvPr>
        </p:nvGraphicFramePr>
        <p:xfrm>
          <a:off x="4301543" y="1737360"/>
          <a:ext cx="7456862" cy="4617421"/>
        </p:xfrm>
        <a:graphic>
          <a:graphicData uri="http://schemas.openxmlformats.org/drawingml/2006/table">
            <a:tbl>
              <a:tblPr/>
              <a:tblGrid>
                <a:gridCol w="1065266"/>
                <a:gridCol w="1065266"/>
                <a:gridCol w="1065266"/>
                <a:gridCol w="1065266"/>
                <a:gridCol w="1065266"/>
                <a:gridCol w="1065266"/>
                <a:gridCol w="1065266"/>
              </a:tblGrid>
              <a:tr h="365909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/>
                      </a:r>
                      <a:br>
                        <a:rPr lang="en-US" sz="1100" b="0" dirty="0">
                          <a:effectLst/>
                        </a:rPr>
                      </a:br>
                      <a:r>
                        <a:rPr lang="en-US" sz="1100" b="0" dirty="0">
                          <a:effectLst/>
                        </a:rPr>
                        <a:t>OLS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Family fixed effects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endParaRPr lang="en-US" sz="1100" b="0" dirty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(1)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(2)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(3)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(4)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(5)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(6)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B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</a:tr>
              <a:tr h="202682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100" b="0" i="1" dirty="0">
                          <a:effectLst/>
                        </a:rPr>
                        <a:t>Panel A: Total HOME score</a:t>
                      </a:r>
                      <a:endParaRPr lang="en-US" sz="1100" b="0" dirty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Ever a mental cond.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−0.39</a:t>
                      </a:r>
                      <a:r>
                        <a:rPr lang="en-US" sz="1100" b="0" u="none" strike="noStrike" baseline="30000" dirty="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100" b="0" dirty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−0.33</a:t>
                      </a:r>
                      <a:r>
                        <a:rPr lang="en-US" sz="1050" b="0" u="none" strike="noStrike" baseline="30000" dirty="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 dirty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−0.24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−0.19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−0.17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−0.16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(0.056)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(0.050)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(0.041)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(0.036)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(0.036)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(0.035)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Ever a physical cond.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0.034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0.036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0.062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3"/>
                        </a:rPr>
                        <a:t>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−0.016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−0.0093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−0.0038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(0.036)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(0.032)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(0.025)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(0.021)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(0.021)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(0.020)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Number of observations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27,075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Families (</a:t>
                      </a:r>
                      <a:r>
                        <a:rPr lang="en-US" sz="1100" b="0" i="1">
                          <a:effectLst/>
                        </a:rPr>
                        <a:t>N</a:t>
                      </a:r>
                      <a:r>
                        <a:rPr lang="en-US" sz="1100" b="0">
                          <a:effectLst/>
                        </a:rPr>
                        <a:t>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3007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682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100" b="0" i="1">
                          <a:effectLst/>
                        </a:rPr>
                        <a:t>Panel B: Cognitive stimulation</a:t>
                      </a:r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Ever a mental cond.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−0.38</a:t>
                      </a:r>
                      <a:r>
                        <a:rPr lang="en-US" sz="11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−0.32</a:t>
                      </a:r>
                      <a:r>
                        <a:rPr lang="en-US" sz="1050" b="0" u="none" strike="noStrike" baseline="30000" dirty="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 dirty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−0.24</a:t>
                      </a:r>
                      <a:r>
                        <a:rPr lang="en-US" sz="1050" b="0" u="none" strike="noStrike" baseline="30000" dirty="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 dirty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−0.18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−0.16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−0.15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(0.054)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(0.051)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(0.047)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(0.037)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(0.038)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(0.037)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Ever a physical cond.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0.060</a:t>
                      </a:r>
                      <a:r>
                        <a:rPr lang="en-US" sz="11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</a:t>
                      </a:r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0.061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4"/>
                        </a:rPr>
                        <a:t>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0.078</a:t>
                      </a:r>
                      <a:r>
                        <a:rPr lang="en-US" sz="105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05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−0.012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−0.0038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−0.0014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endParaRPr lang="en-US" sz="1100" b="0">
                        <a:effectLst/>
                      </a:endParaRP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(0.035)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(0.032)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(0.027)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(0.022)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(0.021)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effectLst/>
                        </a:rPr>
                        <a:t>(0.021)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Number of observations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25,751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Families (</a:t>
                      </a:r>
                      <a:r>
                        <a:rPr lang="en-US" sz="1100" b="0" i="1">
                          <a:effectLst/>
                        </a:rPr>
                        <a:t>N</a:t>
                      </a:r>
                      <a:r>
                        <a:rPr lang="en-US" sz="1100" b="0">
                          <a:effectLst/>
                        </a:rPr>
                        <a:t>)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2979</a:t>
                      </a:r>
                    </a:p>
                  </a:txBody>
                  <a:tcPr marL="44206" marR="44206" marT="22103" marB="22103"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4248" y="3374265"/>
            <a:ext cx="323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Effect of Physical vs. Mental Disabilities: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16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44502"/>
              </p:ext>
            </p:extLst>
          </p:nvPr>
        </p:nvGraphicFramePr>
        <p:xfrm>
          <a:off x="4636395" y="2009103"/>
          <a:ext cx="6931092" cy="2919489"/>
        </p:xfrm>
        <a:graphic>
          <a:graphicData uri="http://schemas.openxmlformats.org/drawingml/2006/table">
            <a:tbl>
              <a:tblPr/>
              <a:tblGrid>
                <a:gridCol w="990156"/>
                <a:gridCol w="990156"/>
                <a:gridCol w="990156"/>
                <a:gridCol w="990156"/>
                <a:gridCol w="990156"/>
                <a:gridCol w="990156"/>
                <a:gridCol w="990156"/>
              </a:tblGrid>
              <a:tr h="276292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200" b="0" i="1" dirty="0">
                          <a:effectLst/>
                        </a:rPr>
                        <a:t>Panel C: Emotional support</a:t>
                      </a:r>
                      <a:endParaRPr lang="en-US" sz="1200" b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Ever a mental cond.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−0.27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−0.22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−0.14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−0.13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−0.12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−0.11</a:t>
                      </a:r>
                      <a:r>
                        <a:rPr lang="en-US" sz="1200" b="0" u="none" strike="noStrike" baseline="30000">
                          <a:solidFill>
                            <a:srgbClr val="316C9D"/>
                          </a:solidFill>
                          <a:effectLst/>
                          <a:hlinkClick r:id="rId2"/>
                        </a:rPr>
                        <a:t>***</a:t>
                      </a:r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92">
                <a:tc>
                  <a:txBody>
                    <a:bodyPr/>
                    <a:lstStyle/>
                    <a:p>
                      <a:pPr algn="l" fontAlgn="t"/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(0.055)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(0.051)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(0.041)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(0.040)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(0.040)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(0.039)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0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Ever a physical cond.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−0.0074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−0.0049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0.023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−0.015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−0.013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−0.0042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92">
                <a:tc>
                  <a:txBody>
                    <a:bodyPr/>
                    <a:lstStyle/>
                    <a:p>
                      <a:pPr algn="l" fontAlgn="t"/>
                      <a:endParaRPr lang="en-US" sz="12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(0.033)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(0.031)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(0.025)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(0.024)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(0.024)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(0.024)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Number of observations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24,404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2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Families (</a:t>
                      </a:r>
                      <a:r>
                        <a:rPr lang="en-US" sz="1200" b="0" i="1">
                          <a:effectLst/>
                        </a:rPr>
                        <a:t>N</a:t>
                      </a:r>
                      <a:r>
                        <a:rPr lang="en-US" sz="1200" b="0"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2974</a:t>
                      </a:r>
                    </a:p>
                  </a:txBody>
                  <a:tcPr>
                    <a:lnL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7280" y="3400023"/>
            <a:ext cx="307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Effect of Physical vs. Mental Disabilities: </a:t>
            </a:r>
          </a:p>
        </p:txBody>
      </p:sp>
    </p:spTree>
    <p:extLst>
      <p:ext uri="{BB962C8B-B14F-4D97-AF65-F5344CB8AC3E}">
        <p14:creationId xmlns:p14="http://schemas.microsoft.com/office/powerpoint/2010/main" val="34547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Reinforcement behavior:</a:t>
            </a:r>
            <a:r>
              <a:rPr lang="en-US" sz="2400" dirty="0" smtClean="0"/>
              <a:t> parents </a:t>
            </a:r>
            <a:r>
              <a:rPr lang="en-US" sz="2400" dirty="0"/>
              <a:t>invest less </a:t>
            </a:r>
            <a:r>
              <a:rPr lang="en-US" sz="2400" dirty="0" smtClean="0"/>
              <a:t>in children </a:t>
            </a:r>
            <a:r>
              <a:rPr lang="en-US" sz="2400" dirty="0"/>
              <a:t>with </a:t>
            </a:r>
            <a:r>
              <a:rPr lang="en-US" sz="2400" dirty="0" smtClean="0"/>
              <a:t>health </a:t>
            </a:r>
            <a:r>
              <a:rPr lang="en-US" sz="2400" dirty="0"/>
              <a:t>conditions, which </a:t>
            </a:r>
            <a:r>
              <a:rPr lang="en-US" sz="2400" dirty="0" smtClean="0"/>
              <a:t>suggests they adopt a </a:t>
            </a:r>
            <a:r>
              <a:rPr lang="en-US" sz="2400" dirty="0"/>
              <a:t>reinforcing strategy and are </a:t>
            </a:r>
            <a:r>
              <a:rPr lang="en-US" sz="2400" dirty="0" smtClean="0"/>
              <a:t>motivated </a:t>
            </a:r>
            <a:r>
              <a:rPr lang="en-US" sz="2400" dirty="0"/>
              <a:t>by efficiency </a:t>
            </a:r>
            <a:r>
              <a:rPr lang="en-US" sz="2400" dirty="0" smtClean="0"/>
              <a:t>concerns.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Type of Condition: </a:t>
            </a:r>
            <a:r>
              <a:rPr lang="en-US" sz="2400" dirty="0" smtClean="0"/>
              <a:t>children with mental conditions are invested in less while children with physical conditions see no statistically significant change.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4494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686</Words>
  <Application>Microsoft Office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Retrospect</vt:lpstr>
      <vt:lpstr>Office Theme</vt:lpstr>
      <vt:lpstr>PowerPoint Presentation</vt:lpstr>
      <vt:lpstr>Introduction</vt:lpstr>
      <vt:lpstr>Background of Study </vt:lpstr>
      <vt:lpstr>The Study</vt:lpstr>
      <vt:lpstr>Results 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Ridgely</dc:creator>
  <cp:lastModifiedBy>Will Ridgely</cp:lastModifiedBy>
  <cp:revision>11</cp:revision>
  <dcterms:created xsi:type="dcterms:W3CDTF">2014-11-25T11:12:05Z</dcterms:created>
  <dcterms:modified xsi:type="dcterms:W3CDTF">2014-11-25T12:53:47Z</dcterms:modified>
</cp:coreProperties>
</file>