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1"/>
  </p:notesMasterIdLst>
  <p:handoutMasterIdLst>
    <p:handoutMasterId r:id="rId12"/>
  </p:handoutMasterIdLst>
  <p:sldIdLst>
    <p:sldId id="262" r:id="rId3"/>
    <p:sldId id="257" r:id="rId4"/>
    <p:sldId id="258" r:id="rId5"/>
    <p:sldId id="263" r:id="rId6"/>
    <p:sldId id="261" r:id="rId7"/>
    <p:sldId id="259" r:id="rId8"/>
    <p:sldId id="260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orient="horz" pos="1008"/>
        <p:guide orient="horz" pos="3888"/>
        <p:guide orient="horz" pos="864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6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Advocates of DTCA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Increase disease awareness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Inform patients of treatment options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Opponents of DTCA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Overstate prevalence of health conditions</a:t>
          </a:r>
          <a:endParaRPr lang="en-US" dirty="0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Only give partial drug information</a:t>
          </a:r>
          <a:endParaRPr lang="en-US" dirty="0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984ED8D3-7EF4-40B5-B88E-AFB9185AFB27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Encourage patient-physician conversations</a:t>
          </a:r>
          <a:endParaRPr lang="en-US" dirty="0"/>
        </a:p>
      </dgm:t>
    </dgm:pt>
    <dgm:pt modelId="{F0DF2186-136A-4356-96AB-F04F341F06DA}" type="parTrans" cxnId="{371FAAC5-9386-4387-A555-72A8D6C31B41}">
      <dgm:prSet/>
      <dgm:spPr/>
      <dgm:t>
        <a:bodyPr/>
        <a:lstStyle/>
        <a:p>
          <a:endParaRPr lang="en-US"/>
        </a:p>
      </dgm:t>
    </dgm:pt>
    <dgm:pt modelId="{9FFF26F4-3D88-4D46-A216-A1D31CC20FC5}" type="sibTrans" cxnId="{371FAAC5-9386-4387-A555-72A8D6C31B41}">
      <dgm:prSet/>
      <dgm:spPr/>
      <dgm:t>
        <a:bodyPr/>
        <a:lstStyle/>
        <a:p>
          <a:endParaRPr lang="en-US"/>
        </a:p>
      </dgm:t>
    </dgm:pt>
    <dgm:pt modelId="{08D1950E-0AB3-4AD1-A223-F44EBCD3683E}">
      <dgm:prSet phldrT="[Text]"/>
      <dgm:spPr/>
      <dgm:t>
        <a:bodyPr/>
        <a:lstStyle/>
        <a:p>
          <a:r>
            <a:rPr lang="en-US" dirty="0" smtClean="0"/>
            <a:t>Risks of drugs not fully disclosed</a:t>
          </a:r>
          <a:endParaRPr lang="en-US" dirty="0"/>
        </a:p>
      </dgm:t>
    </dgm:pt>
    <dgm:pt modelId="{A4F93BEE-CB4C-4D43-901F-30CA3060C8C2}" type="parTrans" cxnId="{ED1A00A0-7C86-427F-BFB9-A83D7448A883}">
      <dgm:prSet/>
      <dgm:spPr/>
      <dgm:t>
        <a:bodyPr/>
        <a:lstStyle/>
        <a:p>
          <a:endParaRPr lang="en-US"/>
        </a:p>
      </dgm:t>
    </dgm:pt>
    <dgm:pt modelId="{5C73B03E-DC3B-466D-AA87-76F6C4004BE3}" type="sibTrans" cxnId="{ED1A00A0-7C86-427F-BFB9-A83D7448A883}">
      <dgm:prSet/>
      <dgm:spPr/>
      <dgm:t>
        <a:bodyPr/>
        <a:lstStyle/>
        <a:p>
          <a:endParaRPr lang="en-US"/>
        </a:p>
      </dgm:t>
    </dgm:pt>
    <dgm:pt modelId="{6B0EDCE5-DBD6-4852-94E5-9F83D52F1BFA}">
      <dgm:prSet phldrT="[Text]"/>
      <dgm:spPr/>
      <dgm:t>
        <a:bodyPr/>
        <a:lstStyle/>
        <a:p>
          <a:r>
            <a:rPr lang="en-US" dirty="0" smtClean="0"/>
            <a:t>Pressure physicians to prescribe new &amp; expensive drugs with marginal benefits, increasing healthcare costs</a:t>
          </a:r>
          <a:endParaRPr lang="en-US" dirty="0"/>
        </a:p>
      </dgm:t>
    </dgm:pt>
    <dgm:pt modelId="{73959B52-8B26-4FAE-96E2-CAEC18A2E67E}" type="parTrans" cxnId="{D725DA92-5DD3-4CD6-9807-9049BB5BE75D}">
      <dgm:prSet/>
      <dgm:spPr/>
      <dgm:t>
        <a:bodyPr/>
        <a:lstStyle/>
        <a:p>
          <a:endParaRPr lang="en-US"/>
        </a:p>
      </dgm:t>
    </dgm:pt>
    <dgm:pt modelId="{1839AB7C-0A09-4178-88D4-9D6F9FF45D09}" type="sibTrans" cxnId="{D725DA92-5DD3-4CD6-9807-9049BB5BE75D}">
      <dgm:prSet/>
      <dgm:spPr/>
      <dgm:t>
        <a:bodyPr/>
        <a:lstStyle/>
        <a:p>
          <a:endParaRPr lang="en-US"/>
        </a:p>
      </dgm:t>
    </dgm:pt>
    <dgm:pt modelId="{50D78B3B-CACF-4177-B668-70BDA13BDD8B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Increase care for under-diagnosed and under-treated conditions</a:t>
          </a:r>
          <a:endParaRPr lang="en-US" dirty="0"/>
        </a:p>
      </dgm:t>
    </dgm:pt>
    <dgm:pt modelId="{E24C4F3D-DC05-4EFD-B41C-43524D96DBFB}" type="parTrans" cxnId="{E6CEE9A6-FF82-40E7-ABEF-E06CAC7A8C65}">
      <dgm:prSet/>
      <dgm:spPr/>
      <dgm:t>
        <a:bodyPr/>
        <a:lstStyle/>
        <a:p>
          <a:endParaRPr lang="en-US"/>
        </a:p>
      </dgm:t>
    </dgm:pt>
    <dgm:pt modelId="{698B1AFD-4F1E-4255-B112-52AB9024B3DB}" type="sibTrans" cxnId="{E6CEE9A6-FF82-40E7-ABEF-E06CAC7A8C65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74922F1-7266-4681-AD4F-1C618A5FFF23}" type="pres">
      <dgm:prSet presAssocID="{4DF9FE7B-F642-4898-A360-D4E3814E1A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1EEBBE2-729F-4D85-8CAE-C2B30FF126D2}" type="pres">
      <dgm:prSet presAssocID="{3929B1E1-4BC4-4C73-ABE8-27CEF96A365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BDFA4-DC50-4C78-BCB6-6A97557D15AE}" type="presOf" srcId="{4DF9FE7B-F642-4898-A360-D4E3814E1A3D}" destId="{7E290D25-335D-4339-A8E8-B036E46B5EB5}" srcOrd="0" destOrd="0" presId="urn:microsoft.com/office/officeart/2005/8/layout/list1"/>
    <dgm:cxn modelId="{ED1A00A0-7C86-427F-BFB9-A83D7448A883}" srcId="{3929B1E1-4BC4-4C73-ABE8-27CEF96A3652}" destId="{08D1950E-0AB3-4AD1-A223-F44EBCD3683E}" srcOrd="2" destOrd="0" parTransId="{A4F93BEE-CB4C-4D43-901F-30CA3060C8C2}" sibTransId="{5C73B03E-DC3B-466D-AA87-76F6C4004BE3}"/>
    <dgm:cxn modelId="{018BF54A-528B-43B1-81D2-397C1F3E269B}" type="presOf" srcId="{4DF9FE7B-F642-4898-A360-D4E3814E1A3D}" destId="{674922F1-7266-4681-AD4F-1C618A5FFF23}" srcOrd="1" destOrd="0" presId="urn:microsoft.com/office/officeart/2005/8/layout/list1"/>
    <dgm:cxn modelId="{35E51344-8990-43B9-992C-B097ADD30CDD}" type="presOf" srcId="{3929B1E1-4BC4-4C73-ABE8-27CEF96A3652}" destId="{21EEBBE2-729F-4D85-8CAE-C2B30FF126D2}" srcOrd="1" destOrd="0" presId="urn:microsoft.com/office/officeart/2005/8/layout/list1"/>
    <dgm:cxn modelId="{B55EF6ED-D0ED-4B02-AE70-CC6896EBE5C2}" type="presOf" srcId="{6B0EDCE5-DBD6-4852-94E5-9F83D52F1BFA}" destId="{5282638F-EFF2-4770-BB1A-21455422E45D}" srcOrd="0" destOrd="3" presId="urn:microsoft.com/office/officeart/2005/8/layout/list1"/>
    <dgm:cxn modelId="{EFDAA789-DB27-4EB1-8A06-F0A793A25997}" type="presOf" srcId="{0791135C-9DAB-47F6-BE9C-A3E56A2DDA50}" destId="{5282638F-EFF2-4770-BB1A-21455422E45D}" srcOrd="0" destOrd="1" presId="urn:microsoft.com/office/officeart/2005/8/layout/list1"/>
    <dgm:cxn modelId="{0101D9EB-A160-48FE-A159-C61A17FA229A}" type="presOf" srcId="{50D78B3B-CACF-4177-B668-70BDA13BDD8B}" destId="{80259B02-529C-422B-91BE-D70198BA9F6C}" srcOrd="0" destOrd="3" presId="urn:microsoft.com/office/officeart/2005/8/layout/list1"/>
    <dgm:cxn modelId="{F0845B7D-AB8D-48F2-901D-9DB5785551D3}" type="presOf" srcId="{EFF2750D-B4B3-474C-8B62-8B638DC31F7E}" destId="{80259B02-529C-422B-91BE-D70198BA9F6C}" srcOrd="0" destOrd="0" presId="urn:microsoft.com/office/officeart/2005/8/layout/list1"/>
    <dgm:cxn modelId="{90F8B53E-3B1F-4E27-9229-4ACC24AF9C3E}" type="presOf" srcId="{984ED8D3-7EF4-40B5-B88E-AFB9185AFB27}" destId="{80259B02-529C-422B-91BE-D70198BA9F6C}" srcOrd="0" destOrd="2" presId="urn:microsoft.com/office/officeart/2005/8/layout/list1"/>
    <dgm:cxn modelId="{371FAAC5-9386-4387-A555-72A8D6C31B41}" srcId="{4DF9FE7B-F642-4898-A360-D4E3814E1A3D}" destId="{984ED8D3-7EF4-40B5-B88E-AFB9185AFB27}" srcOrd="2" destOrd="0" parTransId="{F0DF2186-136A-4356-96AB-F04F341F06DA}" sibTransId="{9FFF26F4-3D88-4D46-A216-A1D31CC20FC5}"/>
    <dgm:cxn modelId="{E7DB19B0-6F3B-41F4-87B4-C0FDD68080D8}" type="presOf" srcId="{08D1950E-0AB3-4AD1-A223-F44EBCD3683E}" destId="{5282638F-EFF2-4770-BB1A-21455422E45D}" srcOrd="0" destOrd="2" presId="urn:microsoft.com/office/officeart/2005/8/layout/list1"/>
    <dgm:cxn modelId="{E6CEE9A6-FF82-40E7-ABEF-E06CAC7A8C65}" srcId="{4DF9FE7B-F642-4898-A360-D4E3814E1A3D}" destId="{50D78B3B-CACF-4177-B668-70BDA13BDD8B}" srcOrd="3" destOrd="0" parTransId="{E24C4F3D-DC05-4EFD-B41C-43524D96DBFB}" sibTransId="{698B1AFD-4F1E-4255-B112-52AB9024B3DB}"/>
    <dgm:cxn modelId="{F327B1E4-1DEF-4944-9B7B-0D4B210D709B}" type="presOf" srcId="{3F442EA2-39BA-4C9A-AD59-755D4917D532}" destId="{E6A445EE-D086-4B01-B491-D67950A5A065}" srcOrd="0" destOrd="0" presId="urn:microsoft.com/office/officeart/2005/8/layout/list1"/>
    <dgm:cxn modelId="{E285B570-A936-4A7A-BA62-C7467521231B}" type="presOf" srcId="{3929B1E1-4BC4-4C73-ABE8-27CEF96A3652}" destId="{D0037F0D-DB9A-4BA4-97B4-D939B26E14DA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937D19ED-A384-4A38-8FCF-5DE84408C161}" type="presOf" srcId="{99E0600D-9954-43F4-8926-13B8777FAAA1}" destId="{5282638F-EFF2-4770-BB1A-21455422E45D}" srcOrd="0" destOrd="0" presId="urn:microsoft.com/office/officeart/2005/8/layout/list1"/>
    <dgm:cxn modelId="{D725DA92-5DD3-4CD6-9807-9049BB5BE75D}" srcId="{3929B1E1-4BC4-4C73-ABE8-27CEF96A3652}" destId="{6B0EDCE5-DBD6-4852-94E5-9F83D52F1BFA}" srcOrd="3" destOrd="0" parTransId="{73959B52-8B26-4FAE-96E2-CAEC18A2E67E}" sibTransId="{1839AB7C-0A09-4178-88D4-9D6F9FF45D09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CF691AD2-C90E-4941-8C04-594750DB4D55}" type="presOf" srcId="{789CD6DB-3A68-4A41-90BD-4F0CBB3617D1}" destId="{80259B02-529C-422B-91BE-D70198BA9F6C}" srcOrd="0" destOrd="1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5C9B1AC-5A87-4668-B02D-82E3A7B3DE32}" type="presParOf" srcId="{E6A445EE-D086-4B01-B491-D67950A5A065}" destId="{6D3A9625-D3EB-4CA1-AB05-34452283708A}" srcOrd="0" destOrd="0" presId="urn:microsoft.com/office/officeart/2005/8/layout/list1"/>
    <dgm:cxn modelId="{0BC5A9A0-4F1E-47F7-9633-5DB4606195A3}" type="presParOf" srcId="{6D3A9625-D3EB-4CA1-AB05-34452283708A}" destId="{7E290D25-335D-4339-A8E8-B036E46B5EB5}" srcOrd="0" destOrd="0" presId="urn:microsoft.com/office/officeart/2005/8/layout/list1"/>
    <dgm:cxn modelId="{A5CF6AF8-B27D-4252-8C00-D45C5CA66C33}" type="presParOf" srcId="{6D3A9625-D3EB-4CA1-AB05-34452283708A}" destId="{674922F1-7266-4681-AD4F-1C618A5FFF23}" srcOrd="1" destOrd="0" presId="urn:microsoft.com/office/officeart/2005/8/layout/list1"/>
    <dgm:cxn modelId="{53BC635B-B66B-4BB6-B67B-5E308E6DBB8D}" type="presParOf" srcId="{E6A445EE-D086-4B01-B491-D67950A5A065}" destId="{96C29850-0672-4B77-B5DE-2E1563038631}" srcOrd="1" destOrd="0" presId="urn:microsoft.com/office/officeart/2005/8/layout/list1"/>
    <dgm:cxn modelId="{95DA9A8E-E307-40CE-8345-1BA865FF3808}" type="presParOf" srcId="{E6A445EE-D086-4B01-B491-D67950A5A065}" destId="{80259B02-529C-422B-91BE-D70198BA9F6C}" srcOrd="2" destOrd="0" presId="urn:microsoft.com/office/officeart/2005/8/layout/list1"/>
    <dgm:cxn modelId="{9A391751-1CCB-4059-942E-743D33194855}" type="presParOf" srcId="{E6A445EE-D086-4B01-B491-D67950A5A065}" destId="{E53EFB4E-D3DB-42E1-82AC-148F7D29254F}" srcOrd="3" destOrd="0" presId="urn:microsoft.com/office/officeart/2005/8/layout/list1"/>
    <dgm:cxn modelId="{2C863F8C-313B-4956-93D2-7FCD89C736AB}" type="presParOf" srcId="{E6A445EE-D086-4B01-B491-D67950A5A065}" destId="{07AC1C38-F728-4390-9C76-57A49ED97DBB}" srcOrd="4" destOrd="0" presId="urn:microsoft.com/office/officeart/2005/8/layout/list1"/>
    <dgm:cxn modelId="{4411D49A-18D1-42F6-8D11-5A3F7F2C55D6}" type="presParOf" srcId="{07AC1C38-F728-4390-9C76-57A49ED97DBB}" destId="{D0037F0D-DB9A-4BA4-97B4-D939B26E14DA}" srcOrd="0" destOrd="0" presId="urn:microsoft.com/office/officeart/2005/8/layout/list1"/>
    <dgm:cxn modelId="{C913ED4B-5AB4-4497-A8B7-45000178B74A}" type="presParOf" srcId="{07AC1C38-F728-4390-9C76-57A49ED97DBB}" destId="{21EEBBE2-729F-4D85-8CAE-C2B30FF126D2}" srcOrd="1" destOrd="0" presId="urn:microsoft.com/office/officeart/2005/8/layout/list1"/>
    <dgm:cxn modelId="{1F12AF40-6796-4B49-A65B-1323D4DD25E1}" type="presParOf" srcId="{E6A445EE-D086-4B01-B491-D67950A5A065}" destId="{AACB3FAF-C320-430D-84D4-71BA6D1761D1}" srcOrd="5" destOrd="0" presId="urn:microsoft.com/office/officeart/2005/8/layout/list1"/>
    <dgm:cxn modelId="{AE66D236-6310-4110-907D-22C916DED3A3}" type="presParOf" srcId="{E6A445EE-D086-4B01-B491-D67950A5A065}" destId="{5282638F-EFF2-4770-BB1A-21455422E4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564675"/>
          <a:ext cx="861060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437388" rIns="66827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Increase disease awareness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Inform patients of treatment options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Encourage patient-physician conversations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Increase care for under-diagnosed and under-treated conditions</a:t>
          </a:r>
          <a:endParaRPr lang="en-US" sz="2100" kern="1200" dirty="0"/>
        </a:p>
      </dsp:txBody>
      <dsp:txXfrm>
        <a:off x="0" y="564675"/>
        <a:ext cx="8610600" cy="1918350"/>
      </dsp:txXfrm>
    </dsp:sp>
    <dsp:sp modelId="{674922F1-7266-4681-AD4F-1C618A5FFF23}">
      <dsp:nvSpPr>
        <dsp:cNvPr id="0" name=""/>
        <dsp:cNvSpPr/>
      </dsp:nvSpPr>
      <dsp:spPr>
        <a:xfrm>
          <a:off x="430530" y="254715"/>
          <a:ext cx="6027420" cy="61992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Advocates of DTCA</a:t>
          </a:r>
          <a:endParaRPr lang="en-US" sz="2100" kern="1200" dirty="0"/>
        </a:p>
      </dsp:txBody>
      <dsp:txXfrm>
        <a:off x="460792" y="284977"/>
        <a:ext cx="5966896" cy="559396"/>
      </dsp:txXfrm>
    </dsp:sp>
    <dsp:sp modelId="{5282638F-EFF2-4770-BB1A-21455422E45D}">
      <dsp:nvSpPr>
        <dsp:cNvPr id="0" name=""/>
        <dsp:cNvSpPr/>
      </dsp:nvSpPr>
      <dsp:spPr>
        <a:xfrm>
          <a:off x="0" y="2906385"/>
          <a:ext cx="861060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437388" rIns="66827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Only give partial drug information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Overstate prevalence of health conditions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Risks of drugs not fully disclosed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Pressure physicians to prescribe new &amp; expensive drugs with marginal benefits, increasing healthcare costs</a:t>
          </a:r>
          <a:endParaRPr lang="en-US" sz="2100" kern="1200" dirty="0"/>
        </a:p>
      </dsp:txBody>
      <dsp:txXfrm>
        <a:off x="0" y="2906385"/>
        <a:ext cx="8610600" cy="2249100"/>
      </dsp:txXfrm>
    </dsp:sp>
    <dsp:sp modelId="{21EEBBE2-729F-4D85-8CAE-C2B30FF126D2}">
      <dsp:nvSpPr>
        <dsp:cNvPr id="0" name=""/>
        <dsp:cNvSpPr/>
      </dsp:nvSpPr>
      <dsp:spPr>
        <a:xfrm>
          <a:off x="430530" y="2596425"/>
          <a:ext cx="6027420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Opponents of DTCA</a:t>
          </a:r>
          <a:endParaRPr lang="en-US" sz="2100" kern="1200" dirty="0"/>
        </a:p>
      </dsp:txBody>
      <dsp:txXfrm>
        <a:off x="460792" y="2626687"/>
        <a:ext cx="59668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BE6BF-C811-45BB-8BA9-22EFF2B83FFA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5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4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41C5-B5F2-469F-BA25-292CFCDAF6E0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5FE-5443-4629-8A1C-6F6EA57CBD60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486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9362CC-4597-4E8E-AFE5-237B3DA1FF07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19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F63988-78D4-46C4-B808-1786C6A42859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454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54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82C1EE-CCC0-4F27-8918-BF938AC1419F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4328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496" y="1600200"/>
            <a:ext cx="4572000" cy="4572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84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A0C48B-9D86-4C33-9BD3-2929B1D74E3D}" type="datetime1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4328" y="2514600"/>
            <a:ext cx="4572000" cy="365556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28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6615" y="2514706"/>
            <a:ext cx="4572000" cy="36574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6615" y="1499616"/>
            <a:ext cx="4572000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96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7B711C-F9D6-42CE-B848-D107B7756573}" type="datetime1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79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</p:spPr>
        <p:txBody>
          <a:bodyPr/>
          <a:lstStyle/>
          <a:p>
            <a:fld id="{4C1EAC44-87EE-4E25-9BCB-D1B8F4FDD9D1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8E44B9-3FFE-4574-9630-3E5A6F960186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63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F492-7803-4716-B969-A5873965FF8A}" type="datetime1">
              <a:rPr lang="en-US" smtClean="0"/>
              <a:t>11/24/2014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4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FD004168-AADC-4457-9784-543656FEE4FC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885691" y="0"/>
            <a:ext cx="304721" cy="6858000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803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413" y="1600200"/>
            <a:ext cx="94728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3413" y="177800"/>
            <a:ext cx="9472824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199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5720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013" y="1959702"/>
            <a:ext cx="457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Impact of Direct-to-Consumer Television and Magazine Advertising on Antidepressant Use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17612" y="26404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2013: Econ 339 Final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546" y="1066801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Catherine </a:t>
            </a:r>
            <a:r>
              <a:rPr lang="en-US" dirty="0" err="1" smtClean="0"/>
              <a:t>Menking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12/2/2014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9011" y="4757086"/>
            <a:ext cx="3886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Avery, R. J., Eisenberg, M. D., &amp; Simon, K. I. </a:t>
            </a:r>
            <a:r>
              <a:rPr lang="en-US" dirty="0" smtClean="0"/>
              <a:t> (2012), </a:t>
            </a:r>
            <a:r>
              <a:rPr lang="en-US" dirty="0"/>
              <a:t>The Impact of Direct-to-Consumer Television and Magazine Advertising on Antidepressant Use</a:t>
            </a:r>
            <a:r>
              <a:rPr lang="en-US" dirty="0" smtClean="0"/>
              <a:t>, </a:t>
            </a:r>
            <a:r>
              <a:rPr lang="en-US" i="1" dirty="0" smtClean="0"/>
              <a:t>Journal of Health Economics</a:t>
            </a:r>
            <a:r>
              <a:rPr lang="en-US" dirty="0" smtClean="0"/>
              <a:t>, </a:t>
            </a:r>
            <a:r>
              <a:rPr lang="en-US" dirty="0"/>
              <a:t>vol</a:t>
            </a:r>
            <a:r>
              <a:rPr lang="en-US" dirty="0" smtClean="0"/>
              <a:t>. 31, p.705-718.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2134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</a:p>
        </p:txBody>
      </p:sp>
    </p:spTree>
    <p:extLst>
      <p:ext uri="{BB962C8B-B14F-4D97-AF65-F5344CB8AC3E}">
        <p14:creationId xmlns:p14="http://schemas.microsoft.com/office/powerpoint/2010/main" val="8566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Impact of Direct-to-Consumer Television and Magazine Advertising on Antidepressant Use</a:t>
            </a:r>
          </a:p>
        </p:txBody>
      </p:sp>
    </p:spTree>
    <p:extLst>
      <p:ext uri="{BB962C8B-B14F-4D97-AF65-F5344CB8AC3E}">
        <p14:creationId xmlns:p14="http://schemas.microsoft.com/office/powerpoint/2010/main" val="6675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United States and New Zealand currently allow DTCA for pharmaceuticals</a:t>
            </a:r>
          </a:p>
          <a:p>
            <a:pPr lvl="1"/>
            <a:r>
              <a:rPr lang="en-US" dirty="0" smtClean="0"/>
              <a:t>New Zealand considered banning this practice in 2006</a:t>
            </a:r>
          </a:p>
          <a:p>
            <a:pPr lvl="1"/>
            <a:r>
              <a:rPr lang="en-US" dirty="0" smtClean="0"/>
              <a:t>Canada and the European Union have considered DTCA</a:t>
            </a:r>
          </a:p>
          <a:p>
            <a:endParaRPr lang="en-US" dirty="0" smtClean="0"/>
          </a:p>
          <a:p>
            <a:r>
              <a:rPr lang="en-US" dirty="0" smtClean="0"/>
              <a:t>Started in the 1980s, regulated by Food and Drug Administration (FDA)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FDA regulations modified in 1997, resulted in 296.4% increase in pharmaceutical DTCA spending between 1997-2005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Direct-to-Consumer Advertising (DTCA)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largest drug class in the US </a:t>
            </a:r>
          </a:p>
          <a:p>
            <a:endParaRPr lang="en-US" dirty="0" smtClean="0"/>
          </a:p>
          <a:p>
            <a:r>
              <a:rPr lang="en-US" dirty="0" smtClean="0"/>
              <a:t>Depression affects approximately 15 million adults in the US  during any given year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 estimated 50-66% of individuals with depression receive no treatment, 15% of those affected eventually commit suicide</a:t>
            </a:r>
          </a:p>
          <a:p>
            <a:endParaRPr lang="en-US" dirty="0"/>
          </a:p>
          <a:p>
            <a:r>
              <a:rPr lang="en-US" dirty="0" smtClean="0"/>
              <a:t>Depression costs employers $51 billion in lost productivity from absenteeism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Antidepressants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5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title="SmartArt samp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0371045"/>
              </p:ext>
            </p:extLst>
          </p:nvPr>
        </p:nvGraphicFramePr>
        <p:xfrm>
          <a:off x="3198812" y="1295400"/>
          <a:ext cx="8610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3" y="177801"/>
            <a:ext cx="9448799" cy="965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Opposing Views on Pharmaceutical DTCA. . 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06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Evaluate whether DTCA exposure affects use of these medications</a:t>
            </a:r>
          </a:p>
          <a:p>
            <a:endParaRPr lang="en-US" dirty="0"/>
          </a:p>
          <a:p>
            <a:r>
              <a:rPr lang="en-US" dirty="0" smtClean="0"/>
              <a:t>Test if communication medium (television vs. magazine) impacts effect</a:t>
            </a:r>
          </a:p>
          <a:p>
            <a:endParaRPr lang="en-US" dirty="0"/>
          </a:p>
          <a:p>
            <a:r>
              <a:rPr lang="en-US" dirty="0" smtClean="0"/>
              <a:t>Different impact on males vs. females?</a:t>
            </a:r>
          </a:p>
          <a:p>
            <a:endParaRPr lang="en-US" dirty="0"/>
          </a:p>
          <a:p>
            <a:r>
              <a:rPr lang="en-US" dirty="0" smtClean="0"/>
              <a:t>Does depression severity (mild-severe) influence DTCA impact?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5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1293812" y="5486400"/>
            <a:ext cx="96012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Low or High Exposure determined as above or below the mean</a:t>
            </a:r>
            <a:endParaRPr lang="en-US" dirty="0" smtClean="0"/>
          </a:p>
          <a:p>
            <a:r>
              <a:rPr lang="en-US" dirty="0" smtClean="0"/>
              <a:t>*Value not statistically significant</a:t>
            </a:r>
            <a:endParaRPr lang="en-US" dirty="0" smtClean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9343419"/>
              </p:ext>
            </p:extLst>
          </p:nvPr>
        </p:nvGraphicFramePr>
        <p:xfrm>
          <a:off x="1745006" y="2170057"/>
          <a:ext cx="8769005" cy="293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01"/>
                <a:gridCol w="1753801"/>
                <a:gridCol w="1753801"/>
                <a:gridCol w="1753801"/>
                <a:gridCol w="1753801"/>
              </a:tblGrid>
              <a:tr h="14196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Advertising Medium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Television</a:t>
                      </a:r>
                    </a:p>
                    <a:p>
                      <a:pPr algn="ctr"/>
                      <a:r>
                        <a:rPr lang="en-US" dirty="0" smtClean="0"/>
                        <a:t>(Low Exposure)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Television</a:t>
                      </a:r>
                    </a:p>
                    <a:p>
                      <a:pPr algn="ctr"/>
                      <a:r>
                        <a:rPr lang="en-US" dirty="0" smtClean="0"/>
                        <a:t>(High Exposure)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Magazine</a:t>
                      </a:r>
                    </a:p>
                    <a:p>
                      <a:pPr algn="ctr"/>
                      <a:r>
                        <a:rPr lang="en-US" dirty="0" smtClean="0"/>
                        <a:t>(Low Exposure)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Magazine</a:t>
                      </a:r>
                    </a:p>
                    <a:p>
                      <a:pPr algn="ctr"/>
                      <a:r>
                        <a:rPr lang="en-US" dirty="0" smtClean="0"/>
                        <a:t>(High Exposure)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87578" marR="87578" anchor="ctr"/>
                </a:tc>
              </a:tr>
              <a:tr h="505244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+5.6%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+8.6%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+5.4%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+4.9%</a:t>
                      </a:r>
                      <a:endParaRPr lang="en-US" dirty="0"/>
                    </a:p>
                  </a:txBody>
                  <a:tcPr marL="87578" marR="87578" anchor="ctr"/>
                </a:tc>
              </a:tr>
              <a:tr h="505244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+7.6%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+10.3%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-1.1%*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+0.5%*</a:t>
                      </a:r>
                      <a:endParaRPr lang="en-US" dirty="0"/>
                    </a:p>
                  </a:txBody>
                  <a:tcPr marL="87578" marR="87578" anchor="ctr"/>
                </a:tc>
              </a:tr>
              <a:tr h="505244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+6.2%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+10.1%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+3.6%</a:t>
                      </a:r>
                      <a:endParaRPr lang="en-US" dirty="0"/>
                    </a:p>
                  </a:txBody>
                  <a:tcPr marL="87578" marR="875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+3.0%</a:t>
                      </a:r>
                      <a:endParaRPr lang="en-US" dirty="0"/>
                    </a:p>
                  </a:txBody>
                  <a:tcPr marL="87578" marR="87578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6612" y="39598"/>
            <a:ext cx="9472612" cy="12398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103312" y="1279435"/>
            <a:ext cx="998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Effect of DTCA Exposure on Antidepressant Use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37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DTCA (low or high) resulted in 3%-10% increase in antidepressant use</a:t>
            </a:r>
          </a:p>
          <a:p>
            <a:endParaRPr lang="en-US" dirty="0" smtClean="0"/>
          </a:p>
          <a:p>
            <a:r>
              <a:rPr lang="en-US" dirty="0" smtClean="0"/>
              <a:t>Effects slightly more prevalent for women (magazine effects not statistically significant for men)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Television DTCA had greater impact than Magazine DTCA</a:t>
            </a:r>
          </a:p>
          <a:p>
            <a:endParaRPr lang="en-US" dirty="0"/>
          </a:p>
          <a:p>
            <a:r>
              <a:rPr lang="en-US" dirty="0" smtClean="0"/>
              <a:t>Individuals with more severe symptoms had more significant effects from DTCA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rmacy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harmacy design template" id="{31B17BDC-8AFF-47FE-B8AB-2C77A3BDA084}" vid="{8178D3CA-D80E-49E3-B1D5-0DCCF7151C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06AF52-9C9F-455C-9927-CBCF255C78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Pharmacy design slides</Template>
  <TotalTime>0</TotalTime>
  <Words>439</Words>
  <Application>Microsoft Office PowerPoint</Application>
  <PresentationFormat>Custom</PresentationFormat>
  <Paragraphs>92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Euphemia</vt:lpstr>
      <vt:lpstr>Franklin Gothic Book</vt:lpstr>
      <vt:lpstr>Pharmacy design template</vt:lpstr>
      <vt:lpstr>PowerPoint Presentation</vt:lpstr>
      <vt:lpstr>The Impact of Direct-to-Consumer Television and Magazine Advertising on Antidepressant Use</vt:lpstr>
      <vt:lpstr>Direct-to-Consumer Advertising (DTCA)</vt:lpstr>
      <vt:lpstr>Antidepressants</vt:lpstr>
      <vt:lpstr>Opposing Views on Pharmaceutical DTCA. . . </vt:lpstr>
      <vt:lpstr>Study Objectives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2014-11-24T20:02:57Z</dcterms:created>
  <dcterms:modified xsi:type="dcterms:W3CDTF">2014-11-25T04:07:30Z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TC034605379991</vt:lpwstr>
  </property>
</Properties>
</file>