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handoutMasterIdLst>
    <p:handoutMasterId r:id="rId9"/>
  </p:handoutMasterIdLst>
  <p:sldIdLst>
    <p:sldId id="257" r:id="rId2"/>
    <p:sldId id="256" r:id="rId3"/>
    <p:sldId id="258" r:id="rId4"/>
    <p:sldId id="259" r:id="rId5"/>
    <p:sldId id="260" r:id="rId6"/>
    <p:sldId id="262" r:id="rId7"/>
    <p:sldId id="265" r:id="rId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92" autoAdjust="0"/>
  </p:normalViewPr>
  <p:slideViewPr>
    <p:cSldViewPr snapToGrid="0" snapToObjects="1">
      <p:cViewPr>
        <p:scale>
          <a:sx n="56" d="100"/>
          <a:sy n="56" d="100"/>
        </p:scale>
        <p:origin x="-1404" y="-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99937-ECE1-41CE-B130-C6B43958B626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D8E21-C4EE-4794-8E48-1F68DC88D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005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1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88B2-15B6-EF4F-B95F-4083462824E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9614-9488-D24B-9224-BA28D4F425E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88B2-15B6-EF4F-B95F-4083462824E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9614-9488-D24B-9224-BA28D4F425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88B2-15B6-EF4F-B95F-4083462824E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9614-9488-D24B-9224-BA28D4F425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88B2-15B6-EF4F-B95F-4083462824E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9614-9488-D24B-9224-BA28D4F425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88B2-15B6-EF4F-B95F-4083462824E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9614-9488-D24B-9224-BA28D4F425E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88B2-15B6-EF4F-B95F-4083462824E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9614-9488-D24B-9224-BA28D4F425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1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1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88B2-15B6-EF4F-B95F-4083462824E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9614-9488-D24B-9224-BA28D4F425E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88B2-15B6-EF4F-B95F-4083462824E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9614-9488-D24B-9224-BA28D4F425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88B2-15B6-EF4F-B95F-4083462824E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9614-9488-D24B-9224-BA28D4F425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88B2-15B6-EF4F-B95F-4083462824E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9614-9488-D24B-9224-BA28D4F425E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2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88B2-15B6-EF4F-B95F-4083462824E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29614-9488-D24B-9224-BA28D4F425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1E988B2-15B6-EF4F-B95F-4083462824E3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BC29614-9488-D24B-9224-BA28D4F425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7201"/>
            <a:ext cx="5205412" cy="585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166" y="2209800"/>
            <a:ext cx="32808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Generic Substitution, </a:t>
            </a:r>
            <a:r>
              <a:rPr lang="en-US" sz="3200" dirty="0"/>
              <a:t>F</a:t>
            </a:r>
            <a:r>
              <a:rPr lang="en-US" sz="3200" dirty="0" smtClean="0"/>
              <a:t>inancial Interest, and Imperfect Agency 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28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Fall 2014: Econ 339 Final Presentation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135" y="1066802"/>
            <a:ext cx="290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Deborah Odagbodo</a:t>
            </a:r>
          </a:p>
          <a:p>
            <a:r>
              <a:rPr lang="en-US" dirty="0" smtClean="0"/>
              <a:t>December 2, 2014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2" y="5317067"/>
            <a:ext cx="31326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M. </a:t>
            </a:r>
            <a:r>
              <a:rPr lang="en-US" sz="1400" dirty="0" err="1" smtClean="0"/>
              <a:t>Rischatsh</a:t>
            </a:r>
            <a:r>
              <a:rPr lang="en-US" sz="1400" dirty="0" smtClean="0"/>
              <a:t>, M. </a:t>
            </a:r>
            <a:r>
              <a:rPr lang="en-US" sz="1400" dirty="0" err="1" smtClean="0"/>
              <a:t>Trottmann</a:t>
            </a:r>
            <a:r>
              <a:rPr lang="en-US" sz="1400" dirty="0" smtClean="0"/>
              <a:t> and P. </a:t>
            </a:r>
            <a:r>
              <a:rPr lang="en-US" sz="1400" dirty="0" err="1" smtClean="0"/>
              <a:t>Zweifel</a:t>
            </a:r>
            <a:r>
              <a:rPr lang="en-US" sz="1400" dirty="0" smtClean="0"/>
              <a:t> (2013) Generic Substitution, Financial Interest, and Imperfect Agency, International Journal Health Care Finance Economics 13:1 115-138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49723" y="6324600"/>
            <a:ext cx="189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Total:_________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1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60361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What is the article about?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54354"/>
            <a:ext cx="7772400" cy="1752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 cap="all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Why does it matter to us?</a:t>
            </a:r>
          </a:p>
        </p:txBody>
      </p:sp>
    </p:spTree>
    <p:extLst>
      <p:ext uri="{BB962C8B-B14F-4D97-AF65-F5344CB8AC3E}">
        <p14:creationId xmlns:p14="http://schemas.microsoft.com/office/powerpoint/2010/main" val="348401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400" dirty="0"/>
              <a:t>Cheaper brand-name drugs are more often replaced by generics than expensive ones. </a:t>
            </a:r>
            <a:r>
              <a:rPr lang="en-US" sz="2200" dirty="0"/>
              <a:t>(Morton-Jones and Pringle, 2009) </a:t>
            </a:r>
          </a:p>
          <a:p>
            <a:pPr lvl="1"/>
            <a:r>
              <a:rPr lang="en-US" dirty="0" smtClean="0"/>
              <a:t>Physicians </a:t>
            </a:r>
            <a:r>
              <a:rPr lang="en-US" dirty="0"/>
              <a:t>take the cost of the drug to their patients into account before prescribing.    </a:t>
            </a:r>
          </a:p>
          <a:p>
            <a:endParaRPr lang="en-US" dirty="0" smtClean="0"/>
          </a:p>
          <a:p>
            <a:r>
              <a:rPr lang="en-US" dirty="0" smtClean="0"/>
              <a:t>Patients perceive generic drugs as less safe and of lesser quality, causing putative loss.</a:t>
            </a:r>
            <a:r>
              <a:rPr lang="en-US" sz="2200" dirty="0" smtClean="0"/>
              <a:t>(</a:t>
            </a:r>
            <a:r>
              <a:rPr lang="en-US" sz="2200" dirty="0" err="1" smtClean="0"/>
              <a:t>Griliches</a:t>
            </a:r>
            <a:r>
              <a:rPr lang="en-US" sz="2200" dirty="0" smtClean="0"/>
              <a:t> and Cockburn, 1994) </a:t>
            </a:r>
            <a:endParaRPr lang="en-US" sz="2200" dirty="0"/>
          </a:p>
          <a:p>
            <a:pPr lvl="1"/>
            <a:r>
              <a:rPr lang="en-US" dirty="0" smtClean="0"/>
              <a:t> Uncertainty about the quality of generic drugs causes physicians to prescribe brand name drugs  </a:t>
            </a:r>
          </a:p>
          <a:p>
            <a:pPr lvl="1"/>
            <a:r>
              <a:rPr lang="en-US" dirty="0" smtClean="0"/>
              <a:t>Physicians must first convince patients of the bioequivalence of generic drugs to brand-name drugs  </a:t>
            </a:r>
          </a:p>
        </p:txBody>
      </p:sp>
    </p:spTree>
    <p:extLst>
      <p:ext uri="{BB962C8B-B14F-4D97-AF65-F5344CB8AC3E}">
        <p14:creationId xmlns:p14="http://schemas.microsoft.com/office/powerpoint/2010/main" val="34342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Article 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hysicians prescribe generic drugs more often brand-name drugs. </a:t>
            </a:r>
          </a:p>
          <a:p>
            <a:pPr lvl="1"/>
            <a:r>
              <a:rPr lang="en-US" dirty="0" smtClean="0"/>
              <a:t>Hypothesis 1: Generics offer a higher income contribution to dispensing physicians  </a:t>
            </a:r>
          </a:p>
          <a:p>
            <a:pPr lvl="1"/>
            <a:r>
              <a:rPr lang="en-US" b="1" dirty="0" smtClean="0"/>
              <a:t>Hypothesis 2: Generics are prescribed more often to patients with higher co-insurance rates. </a:t>
            </a:r>
          </a:p>
          <a:p>
            <a:pPr lvl="1"/>
            <a:r>
              <a:rPr lang="en-US" b="1" dirty="0" smtClean="0"/>
              <a:t>Hypothesis 3: Generics are prescribed more often to patients with lower income. </a:t>
            </a:r>
          </a:p>
          <a:p>
            <a:pPr lvl="1"/>
            <a:r>
              <a:rPr lang="en-US" dirty="0" smtClean="0"/>
              <a:t>Hypothesis 4: Patient’s rate of co-insurance is more influential if the physicians do not dispense. </a:t>
            </a:r>
          </a:p>
          <a:p>
            <a:pPr lvl="1"/>
            <a:r>
              <a:rPr lang="en-US" b="1" dirty="0" smtClean="0"/>
              <a:t>Hypothesis 5: Non-dispensing physicians consider the cost for the insurance company  </a:t>
            </a:r>
          </a:p>
          <a:p>
            <a:pPr lvl="1"/>
            <a:r>
              <a:rPr lang="en-US" dirty="0" smtClean="0"/>
              <a:t>Hypothesis 6: Physicians working in a managed care setting consider the cost of overall care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72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Article Summary Continued </a:t>
            </a:r>
            <a:endParaRPr lang="en-US" sz="3200" dirty="0"/>
          </a:p>
        </p:txBody>
      </p:sp>
      <p:pic>
        <p:nvPicPr>
          <p:cNvPr id="9" name="Content Placeholder 8" descr="Screen Shot 2014-11-25 at 6.00.58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1" r="15851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457200" y="2130552"/>
            <a:ext cx="2305885" cy="4243615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Chemical agents: </a:t>
            </a:r>
          </a:p>
          <a:p>
            <a:pPr marL="0" lvl="1"/>
            <a:r>
              <a:rPr lang="en-US" sz="1400" dirty="0" smtClean="0"/>
              <a:t>- Omeprazole </a:t>
            </a:r>
            <a:r>
              <a:rPr lang="en-US" sz="1400" dirty="0"/>
              <a:t>(treats gastric and duodenal abscesses) </a:t>
            </a:r>
          </a:p>
          <a:p>
            <a:pPr marL="0" lvl="1"/>
            <a:r>
              <a:rPr lang="en-US" sz="1400" dirty="0" smtClean="0"/>
              <a:t>- Amlodipine </a:t>
            </a:r>
            <a:r>
              <a:rPr lang="en-US" sz="1400" dirty="0"/>
              <a:t>(Calcium channel blocker to treat angina</a:t>
            </a:r>
            <a:r>
              <a:rPr lang="en-US" sz="1400" dirty="0" smtClean="0"/>
              <a:t>)</a:t>
            </a:r>
          </a:p>
          <a:p>
            <a:pPr marL="0" lvl="1"/>
            <a:r>
              <a:rPr lang="en-US" sz="1400" dirty="0" smtClean="0"/>
              <a:t>- Ciprofloxacin </a:t>
            </a:r>
            <a:r>
              <a:rPr lang="en-US" sz="1400" dirty="0"/>
              <a:t>( treat bacteria infections)</a:t>
            </a:r>
          </a:p>
          <a:p>
            <a:r>
              <a:rPr lang="en-US" sz="2000" dirty="0"/>
              <a:t>Prescribing </a:t>
            </a:r>
            <a:r>
              <a:rPr lang="en-US" sz="2000" dirty="0" smtClean="0"/>
              <a:t>physicians </a:t>
            </a:r>
            <a:r>
              <a:rPr lang="en-US" sz="2000" dirty="0"/>
              <a:t>anticipated the increase of </a:t>
            </a:r>
            <a:r>
              <a:rPr lang="en-US" sz="2000" dirty="0" smtClean="0"/>
              <a:t>co-</a:t>
            </a:r>
            <a:r>
              <a:rPr lang="en-US" sz="2000" dirty="0"/>
              <a:t>insurance rate for certain brand-name drugs from 10 to 20%</a:t>
            </a:r>
          </a:p>
          <a:p>
            <a:pPr lvl="1">
              <a:buFont typeface="Arial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711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Article Summary Continued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b="1" dirty="0" smtClean="0"/>
              <a:t>Hypothesis 2: </a:t>
            </a:r>
            <a:r>
              <a:rPr lang="en-US" dirty="0" smtClean="0"/>
              <a:t>Generics are prescribed more often to patients with higher co-insurance rates.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Hypothesis 3</a:t>
            </a:r>
            <a:r>
              <a:rPr lang="en-US" dirty="0" smtClean="0"/>
              <a:t>: Generics are prescribed more often to patients with lower income. 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Hypothesis 5: </a:t>
            </a:r>
            <a:r>
              <a:rPr lang="en-US" dirty="0" smtClean="0"/>
              <a:t>Non-dispensing physicians consider the cost for the insurance company 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A positive relationship exist between </a:t>
            </a:r>
            <a:r>
              <a:rPr lang="en-US" sz="2200" dirty="0" smtClean="0"/>
              <a:t>co-payment </a:t>
            </a:r>
            <a:r>
              <a:rPr lang="en-US" sz="2200" dirty="0"/>
              <a:t>and generics substitution  </a:t>
            </a: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Richer patients were prescribed generics less often then lower income patients.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The data is inconclusive, however the high share of generic drugs show that some physicians do act as agent for insurance companies </a:t>
            </a:r>
          </a:p>
        </p:txBody>
      </p:sp>
    </p:spTree>
    <p:extLst>
      <p:ext uri="{BB962C8B-B14F-4D97-AF65-F5344CB8AC3E}">
        <p14:creationId xmlns:p14="http://schemas.microsoft.com/office/powerpoint/2010/main" val="53722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464</TotalTime>
  <Words>396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PowerPoint Presentation</vt:lpstr>
      <vt:lpstr>What is the article about? </vt:lpstr>
      <vt:lpstr>Background Information </vt:lpstr>
      <vt:lpstr>Article Summary </vt:lpstr>
      <vt:lpstr>Article Summary Continued </vt:lpstr>
      <vt:lpstr>Article Summary Continued 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 Odagbodo</dc:creator>
  <cp:lastModifiedBy>Odagbodo, Deborah</cp:lastModifiedBy>
  <cp:revision>13</cp:revision>
  <cp:lastPrinted>2014-11-25T14:00:37Z</cp:lastPrinted>
  <dcterms:created xsi:type="dcterms:W3CDTF">2014-11-25T05:34:16Z</dcterms:created>
  <dcterms:modified xsi:type="dcterms:W3CDTF">2014-11-25T14:13:05Z</dcterms:modified>
</cp:coreProperties>
</file>