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9"/>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22"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C0B290-BF99-4860-8C3C-F429C4C75C36}" type="datetimeFigureOut">
              <a:rPr lang="en-US" smtClean="0"/>
              <a:pPr/>
              <a:t>12/1/2014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B8C8FB-A176-4653-AC12-41B4BC56E97B}" type="slidenum">
              <a:rPr lang="en-US" smtClean="0"/>
              <a:pPr/>
              <a:t>‹#›</a:t>
            </a:fld>
            <a:endParaRPr lang="en-US"/>
          </a:p>
        </p:txBody>
      </p:sp>
    </p:spTree>
    <p:extLst>
      <p:ext uri="{BB962C8B-B14F-4D97-AF65-F5344CB8AC3E}">
        <p14:creationId xmlns:p14="http://schemas.microsoft.com/office/powerpoint/2010/main" xmlns="" val="5256242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29263C0-43E4-4262-A6CE-84A06FDB351A}"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7BF26-3E4B-427F-B15D-4165BB86D2CA}"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263C0-43E4-4262-A6CE-84A06FDB351A}"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263C0-43E4-4262-A6CE-84A06FDB351A}"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263C0-43E4-4262-A6CE-84A06FDB351A}"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29263C0-43E4-4262-A6CE-84A06FDB351A}" type="datetimeFigureOut">
              <a:rPr lang="en-US" smtClean="0"/>
              <a:pPr/>
              <a:t>12/1/2014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8977BF26-3E4B-427F-B15D-4165BB86D2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263C0-43E4-4262-A6CE-84A06FDB351A}"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263C0-43E4-4262-A6CE-84A06FDB351A}"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263C0-43E4-4262-A6CE-84A06FDB351A}"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263C0-43E4-4262-A6CE-84A06FDB351A}"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77BF26-3E4B-427F-B15D-4165BB86D2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9263C0-43E4-4262-A6CE-84A06FDB351A}"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7BF26-3E4B-427F-B15D-4165BB86D2CA}"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29263C0-43E4-4262-A6CE-84A06FDB351A}"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77BF26-3E4B-427F-B15D-4165BB86D2CA}"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29263C0-43E4-4262-A6CE-84A06FDB351A}" type="datetimeFigureOut">
              <a:rPr lang="en-US" smtClean="0"/>
              <a:pPr/>
              <a:t>12/1/2014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977BF26-3E4B-427F-B15D-4165BB86D2C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Financial Hardship and Obesity</a:t>
            </a:r>
            <a:endParaRPr lang="en-US" dirty="0"/>
          </a:p>
        </p:txBody>
      </p:sp>
      <p:sp>
        <p:nvSpPr>
          <p:cNvPr id="3" name="Subtitle 2"/>
          <p:cNvSpPr>
            <a:spLocks noGrp="1"/>
          </p:cNvSpPr>
          <p:nvPr>
            <p:ph type="subTitle" idx="1"/>
          </p:nvPr>
        </p:nvSpPr>
        <p:spPr/>
        <p:txBody>
          <a:bodyPr>
            <a:normAutofit fontScale="92500" lnSpcReduction="10000"/>
          </a:bodyPr>
          <a:lstStyle/>
          <a:p>
            <a:pPr algn="ctr"/>
            <a:r>
              <a:rPr lang="en-US" dirty="0" smtClean="0"/>
              <a:t>Slides by Marcella Henderson</a:t>
            </a:r>
          </a:p>
          <a:p>
            <a:pPr algn="ctr"/>
            <a:r>
              <a:rPr lang="en-US" dirty="0" smtClean="0"/>
              <a:t>Article by Susan </a:t>
            </a:r>
            <a:r>
              <a:rPr lang="en-US" dirty="0" err="1" smtClean="0"/>
              <a:t>Averett</a:t>
            </a:r>
            <a:r>
              <a:rPr lang="en-US" dirty="0" smtClean="0"/>
              <a:t> and Julie Smith</a:t>
            </a:r>
          </a:p>
          <a:p>
            <a:pPr algn="ctr"/>
            <a:r>
              <a:rPr lang="en-US" dirty="0" smtClean="0"/>
              <a:t>11/25/2014</a:t>
            </a:r>
            <a:endParaRPr lang="en-US" dirty="0"/>
          </a:p>
        </p:txBody>
      </p:sp>
    </p:spTree>
    <p:extLst>
      <p:ext uri="{BB962C8B-B14F-4D97-AF65-F5344CB8AC3E}">
        <p14:creationId xmlns:p14="http://schemas.microsoft.com/office/powerpoint/2010/main" xmlns="" val="32596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ctr"/>
            <a:r>
              <a:rPr lang="en-US" dirty="0" smtClean="0"/>
              <a:t>Who said what?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36270" y="2590800"/>
            <a:ext cx="1761797" cy="1295400"/>
          </a:xfrm>
          <a:prstGeom prst="rect">
            <a:avLst/>
          </a:prstGeom>
        </p:spPr>
      </p:pic>
      <p:sp>
        <p:nvSpPr>
          <p:cNvPr id="3" name="Content Placeholder 2"/>
          <p:cNvSpPr>
            <a:spLocks noGrp="1"/>
          </p:cNvSpPr>
          <p:nvPr>
            <p:ph idx="1"/>
          </p:nvPr>
        </p:nvSpPr>
        <p:spPr>
          <a:xfrm>
            <a:off x="457200" y="1295400"/>
            <a:ext cx="8229600" cy="5029200"/>
          </a:xfrm>
        </p:spPr>
        <p:txBody>
          <a:bodyPr>
            <a:normAutofit/>
          </a:bodyPr>
          <a:lstStyle/>
          <a:p>
            <a:r>
              <a:rPr lang="en-US" dirty="0" smtClean="0">
                <a:solidFill>
                  <a:schemeClr val="bg1">
                    <a:lumMod val="95000"/>
                    <a:lumOff val="5000"/>
                  </a:schemeClr>
                </a:solidFill>
              </a:rPr>
              <a:t>“Can you afford to be fat? There’s a link between weight gain and financial drain.  So get ready for some belt tightening because in order to trim your waist you need to trim your </a:t>
            </a:r>
            <a:r>
              <a:rPr lang="en-US" b="1" dirty="0" smtClean="0">
                <a:solidFill>
                  <a:schemeClr val="bg1">
                    <a:lumMod val="95000"/>
                    <a:lumOff val="5000"/>
                  </a:schemeClr>
                </a:solidFill>
              </a:rPr>
              <a:t>debt.”</a:t>
            </a:r>
          </a:p>
          <a:p>
            <a:pPr marL="0" indent="0" algn="ctr">
              <a:buNone/>
            </a:pPr>
            <a:r>
              <a:rPr lang="en-US" dirty="0">
                <a:solidFill>
                  <a:schemeClr val="bg1">
                    <a:lumMod val="95000"/>
                    <a:lumOff val="5000"/>
                  </a:schemeClr>
                </a:solidFill>
              </a:rPr>
              <a:t>	</a:t>
            </a:r>
            <a:r>
              <a:rPr lang="en-US" dirty="0" smtClean="0">
                <a:solidFill>
                  <a:schemeClr val="bg1">
                    <a:lumMod val="95000"/>
                    <a:lumOff val="5000"/>
                  </a:schemeClr>
                </a:solidFill>
              </a:rPr>
              <a:t>		~Dr. Oz</a:t>
            </a:r>
          </a:p>
          <a:p>
            <a:pPr marL="0" indent="0">
              <a:buNone/>
            </a:pPr>
            <a:endParaRPr lang="en-US" dirty="0">
              <a:solidFill>
                <a:schemeClr val="bg1">
                  <a:lumMod val="95000"/>
                  <a:lumOff val="5000"/>
                </a:schemeClr>
              </a:solidFill>
            </a:endParaRPr>
          </a:p>
          <a:p>
            <a:endParaRPr lang="en-US" dirty="0" smtClean="0">
              <a:solidFill>
                <a:schemeClr val="bg1">
                  <a:lumMod val="95000"/>
                  <a:lumOff val="5000"/>
                </a:schemeClr>
              </a:solidFill>
            </a:endParaRPr>
          </a:p>
          <a:p>
            <a:r>
              <a:rPr lang="en-US" dirty="0" smtClean="0">
                <a:solidFill>
                  <a:schemeClr val="bg1">
                    <a:lumMod val="95000"/>
                    <a:lumOff val="5000"/>
                  </a:schemeClr>
                </a:solidFill>
              </a:rPr>
              <a:t>“If you had credit card debt, the next thing I found about them was they were overweight, it was like this burden, created this excess that wanted to make them eat and eat and eat.  So when you’re not doing well with your money it shows up in your health.”</a:t>
            </a:r>
          </a:p>
          <a:p>
            <a:pPr marL="960120" lvl="3" indent="0" algn="ctr">
              <a:buNone/>
            </a:pPr>
            <a:r>
              <a:rPr lang="en-US" dirty="0">
                <a:solidFill>
                  <a:schemeClr val="bg1">
                    <a:lumMod val="95000"/>
                    <a:lumOff val="5000"/>
                  </a:schemeClr>
                </a:solidFill>
              </a:rPr>
              <a:t>	</a:t>
            </a:r>
            <a:r>
              <a:rPr lang="en-US" dirty="0" smtClean="0">
                <a:solidFill>
                  <a:schemeClr val="bg1">
                    <a:lumMod val="95000"/>
                    <a:lumOff val="5000"/>
                  </a:schemeClr>
                </a:solidFill>
              </a:rPr>
              <a:t>	</a:t>
            </a:r>
            <a:r>
              <a:rPr lang="en-US" sz="2400" dirty="0" smtClean="0">
                <a:solidFill>
                  <a:schemeClr val="bg1">
                    <a:lumMod val="95000"/>
                    <a:lumOff val="5000"/>
                  </a:schemeClr>
                </a:solidFill>
              </a:rPr>
              <a:t>~Suze </a:t>
            </a:r>
            <a:r>
              <a:rPr lang="en-US" sz="2400" dirty="0" err="1" smtClean="0">
                <a:solidFill>
                  <a:schemeClr val="bg1">
                    <a:lumMod val="95000"/>
                    <a:lumOff val="5000"/>
                  </a:schemeClr>
                </a:solidFill>
              </a:rPr>
              <a:t>Orman</a:t>
            </a:r>
            <a:endParaRPr lang="en-US" sz="2400" dirty="0">
              <a:solidFill>
                <a:schemeClr val="bg1">
                  <a:lumMod val="95000"/>
                  <a:lumOff val="5000"/>
                </a:schemeClr>
              </a:solidFill>
            </a:endParaRPr>
          </a:p>
        </p:txBody>
      </p:sp>
    </p:spTree>
    <p:extLst>
      <p:ext uri="{BB962C8B-B14F-4D97-AF65-F5344CB8AC3E}">
        <p14:creationId xmlns:p14="http://schemas.microsoft.com/office/powerpoint/2010/main" xmlns="" val="214612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dirty="0" smtClean="0"/>
              <a:t>Why are people overweight?</a:t>
            </a:r>
            <a:endParaRPr lang="en-US" dirty="0"/>
          </a:p>
        </p:txBody>
      </p:sp>
      <p:sp>
        <p:nvSpPr>
          <p:cNvPr id="3" name="Content Placeholder 2"/>
          <p:cNvSpPr>
            <a:spLocks noGrp="1"/>
          </p:cNvSpPr>
          <p:nvPr>
            <p:ph idx="1"/>
          </p:nvPr>
        </p:nvSpPr>
        <p:spPr>
          <a:xfrm>
            <a:off x="457200" y="990600"/>
            <a:ext cx="8229600" cy="5135563"/>
          </a:xfrm>
        </p:spPr>
        <p:txBody>
          <a:bodyPr/>
          <a:lstStyle/>
          <a:p>
            <a:pPr>
              <a:buFont typeface="Wingdings" panose="05000000000000000000" pitchFamily="2" charset="2"/>
              <a:buChar char="v"/>
            </a:pPr>
            <a:r>
              <a:rPr lang="en-US" dirty="0" smtClean="0"/>
              <a:t>Household debt=health status</a:t>
            </a:r>
          </a:p>
          <a:p>
            <a:pPr marL="0" indent="0">
              <a:buNone/>
            </a:pPr>
            <a:endParaRPr lang="en-US" dirty="0" smtClean="0"/>
          </a:p>
          <a:p>
            <a:pPr>
              <a:buFont typeface="Wingdings" panose="05000000000000000000" pitchFamily="2" charset="2"/>
              <a:buChar char="v"/>
            </a:pPr>
            <a:r>
              <a:rPr lang="en-US" dirty="0" smtClean="0"/>
              <a:t>Used data from the National Longitudinal Survey of Adolescent Health.</a:t>
            </a:r>
          </a:p>
          <a:p>
            <a:pPr lvl="2">
              <a:buFont typeface="Wingdings" panose="05000000000000000000" pitchFamily="2" charset="2"/>
              <a:buChar char="ü"/>
            </a:pPr>
            <a:endParaRPr lang="en-US" dirty="0" smtClean="0"/>
          </a:p>
          <a:p>
            <a:pPr lvl="2">
              <a:buFont typeface="Wingdings" panose="05000000000000000000" pitchFamily="2" charset="2"/>
              <a:buChar char="ü"/>
            </a:pPr>
            <a:r>
              <a:rPr lang="en-US" dirty="0" smtClean="0"/>
              <a:t>Experiment:  thousands of men and women</a:t>
            </a:r>
          </a:p>
          <a:p>
            <a:pPr lvl="2">
              <a:buFont typeface="Wingdings" panose="05000000000000000000" pitchFamily="2" charset="2"/>
              <a:buChar char="ü"/>
            </a:pPr>
            <a:r>
              <a:rPr lang="en-US" dirty="0" smtClean="0"/>
              <a:t>Holding credit card debt or having trouble paying bills</a:t>
            </a:r>
          </a:p>
          <a:p>
            <a:pPr lvl="2">
              <a:buFont typeface="Wingdings" panose="05000000000000000000" pitchFamily="2" charset="2"/>
              <a:buChar char="ü"/>
            </a:pPr>
            <a:r>
              <a:rPr lang="en-US" dirty="0" smtClean="0"/>
              <a:t>Outcomes: overweight, obese, and BMI</a:t>
            </a:r>
            <a:endParaRPr lang="en-US" dirty="0"/>
          </a:p>
          <a:p>
            <a:pPr marL="388620" indent="-342900">
              <a:buFont typeface="Wingdings" panose="05000000000000000000" pitchFamily="2" charset="2"/>
              <a:buChar char="v"/>
            </a:pPr>
            <a:endParaRPr lang="en-US" dirty="0" smtClean="0"/>
          </a:p>
          <a:p>
            <a:pPr marL="388620" indent="-342900">
              <a:buFont typeface="Wingdings" panose="05000000000000000000" pitchFamily="2" charset="2"/>
              <a:buChar char="v"/>
            </a:pPr>
            <a:r>
              <a:rPr lang="en-US" dirty="0" smtClean="0"/>
              <a:t>Techniques: Ordinary Least Squares, Propensity Score Matching, Sibling Fixed Effects, and other Variables.</a:t>
            </a:r>
          </a:p>
          <a:p>
            <a:pPr marL="38862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xmlns="" val="3763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3">
                                            <p:txEl>
                                              <p:pRg st="4" end="4"/>
                                            </p:txEl>
                                          </p:spTgt>
                                        </p:tgtEl>
                                        <p:attrNameLst>
                                          <p:attrName>r</p:attrName>
                                        </p:attrNameLst>
                                      </p:cBhvr>
                                    </p:animRot>
                                    <p:animRot by="-240000">
                                      <p:cBhvr>
                                        <p:cTn id="13" dur="200" fill="hold">
                                          <p:stCondLst>
                                            <p:cond delay="200"/>
                                          </p:stCondLst>
                                        </p:cTn>
                                        <p:tgtEl>
                                          <p:spTgt spid="3">
                                            <p:txEl>
                                              <p:pRg st="4" end="4"/>
                                            </p:txEl>
                                          </p:spTgt>
                                        </p:tgtEl>
                                        <p:attrNameLst>
                                          <p:attrName>r</p:attrName>
                                        </p:attrNameLst>
                                      </p:cBhvr>
                                    </p:animRot>
                                    <p:animRot by="240000">
                                      <p:cBhvr>
                                        <p:cTn id="14" dur="200" fill="hold">
                                          <p:stCondLst>
                                            <p:cond delay="400"/>
                                          </p:stCondLst>
                                        </p:cTn>
                                        <p:tgtEl>
                                          <p:spTgt spid="3">
                                            <p:txEl>
                                              <p:pRg st="4" end="4"/>
                                            </p:txEl>
                                          </p:spTgt>
                                        </p:tgtEl>
                                        <p:attrNameLst>
                                          <p:attrName>r</p:attrName>
                                        </p:attrNameLst>
                                      </p:cBhvr>
                                    </p:animRot>
                                    <p:animRot by="-240000">
                                      <p:cBhvr>
                                        <p:cTn id="15" dur="200" fill="hold">
                                          <p:stCondLst>
                                            <p:cond delay="600"/>
                                          </p:stCondLst>
                                        </p:cTn>
                                        <p:tgtEl>
                                          <p:spTgt spid="3">
                                            <p:txEl>
                                              <p:pRg st="4" end="4"/>
                                            </p:txEl>
                                          </p:spTgt>
                                        </p:tgtEl>
                                        <p:attrNameLst>
                                          <p:attrName>r</p:attrName>
                                        </p:attrNameLst>
                                      </p:cBhvr>
                                    </p:animRot>
                                    <p:animRot by="120000">
                                      <p:cBhvr>
                                        <p:cTn id="16" dur="200" fill="hold">
                                          <p:stCondLst>
                                            <p:cond delay="800"/>
                                          </p:stCondLst>
                                        </p:cTn>
                                        <p:tgtEl>
                                          <p:spTgt spid="3">
                                            <p:txEl>
                                              <p:pRg st="4" end="4"/>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5" end="5"/>
                                            </p:txEl>
                                          </p:spTgt>
                                        </p:tgtEl>
                                        <p:attrNameLst>
                                          <p:attrName>r</p:attrName>
                                        </p:attrNameLst>
                                      </p:cBhvr>
                                    </p:animRot>
                                    <p:animRot by="-240000">
                                      <p:cBhvr>
                                        <p:cTn id="19" dur="200" fill="hold">
                                          <p:stCondLst>
                                            <p:cond delay="200"/>
                                          </p:stCondLst>
                                        </p:cTn>
                                        <p:tgtEl>
                                          <p:spTgt spid="3">
                                            <p:txEl>
                                              <p:pRg st="5" end="5"/>
                                            </p:txEl>
                                          </p:spTgt>
                                        </p:tgtEl>
                                        <p:attrNameLst>
                                          <p:attrName>r</p:attrName>
                                        </p:attrNameLst>
                                      </p:cBhvr>
                                    </p:animRot>
                                    <p:animRot by="240000">
                                      <p:cBhvr>
                                        <p:cTn id="20" dur="200" fill="hold">
                                          <p:stCondLst>
                                            <p:cond delay="400"/>
                                          </p:stCondLst>
                                        </p:cTn>
                                        <p:tgtEl>
                                          <p:spTgt spid="3">
                                            <p:txEl>
                                              <p:pRg st="5" end="5"/>
                                            </p:txEl>
                                          </p:spTgt>
                                        </p:tgtEl>
                                        <p:attrNameLst>
                                          <p:attrName>r</p:attrName>
                                        </p:attrNameLst>
                                      </p:cBhvr>
                                    </p:animRot>
                                    <p:animRot by="-240000">
                                      <p:cBhvr>
                                        <p:cTn id="21" dur="200" fill="hold">
                                          <p:stCondLst>
                                            <p:cond delay="600"/>
                                          </p:stCondLst>
                                        </p:cTn>
                                        <p:tgtEl>
                                          <p:spTgt spid="3">
                                            <p:txEl>
                                              <p:pRg st="5" end="5"/>
                                            </p:txEl>
                                          </p:spTgt>
                                        </p:tgtEl>
                                        <p:attrNameLst>
                                          <p:attrName>r</p:attrName>
                                        </p:attrNameLst>
                                      </p:cBhvr>
                                    </p:animRot>
                                    <p:animRot by="120000">
                                      <p:cBhvr>
                                        <p:cTn id="22" dur="200" fill="hold">
                                          <p:stCondLst>
                                            <p:cond delay="800"/>
                                          </p:stCondLst>
                                        </p:cTn>
                                        <p:tgtEl>
                                          <p:spTgt spid="3">
                                            <p:txEl>
                                              <p:pRg st="5" end="5"/>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6" end="6"/>
                                            </p:txEl>
                                          </p:spTgt>
                                        </p:tgtEl>
                                        <p:attrNameLst>
                                          <p:attrName>r</p:attrName>
                                        </p:attrNameLst>
                                      </p:cBhvr>
                                    </p:animRot>
                                    <p:animRot by="-240000">
                                      <p:cBhvr>
                                        <p:cTn id="25" dur="200" fill="hold">
                                          <p:stCondLst>
                                            <p:cond delay="200"/>
                                          </p:stCondLst>
                                        </p:cTn>
                                        <p:tgtEl>
                                          <p:spTgt spid="3">
                                            <p:txEl>
                                              <p:pRg st="6" end="6"/>
                                            </p:txEl>
                                          </p:spTgt>
                                        </p:tgtEl>
                                        <p:attrNameLst>
                                          <p:attrName>r</p:attrName>
                                        </p:attrNameLst>
                                      </p:cBhvr>
                                    </p:animRot>
                                    <p:animRot by="240000">
                                      <p:cBhvr>
                                        <p:cTn id="26" dur="200" fill="hold">
                                          <p:stCondLst>
                                            <p:cond delay="400"/>
                                          </p:stCondLst>
                                        </p:cTn>
                                        <p:tgtEl>
                                          <p:spTgt spid="3">
                                            <p:txEl>
                                              <p:pRg st="6" end="6"/>
                                            </p:txEl>
                                          </p:spTgt>
                                        </p:tgtEl>
                                        <p:attrNameLst>
                                          <p:attrName>r</p:attrName>
                                        </p:attrNameLst>
                                      </p:cBhvr>
                                    </p:animRot>
                                    <p:animRot by="-240000">
                                      <p:cBhvr>
                                        <p:cTn id="27" dur="200" fill="hold">
                                          <p:stCondLst>
                                            <p:cond delay="600"/>
                                          </p:stCondLst>
                                        </p:cTn>
                                        <p:tgtEl>
                                          <p:spTgt spid="3">
                                            <p:txEl>
                                              <p:pRg st="6" end="6"/>
                                            </p:txEl>
                                          </p:spTgt>
                                        </p:tgtEl>
                                        <p:attrNameLst>
                                          <p:attrName>r</p:attrName>
                                        </p:attrNameLst>
                                      </p:cBhvr>
                                    </p:animRot>
                                    <p:animRot by="120000">
                                      <p:cBhvr>
                                        <p:cTn id="28" dur="200" fill="hold">
                                          <p:stCondLst>
                                            <p:cond delay="80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smtClean="0"/>
              <a:t>Why are people overweight?</a:t>
            </a:r>
            <a:endParaRPr lang="en-US" dirty="0"/>
          </a:p>
        </p:txBody>
      </p:sp>
      <p:sp>
        <p:nvSpPr>
          <p:cNvPr id="3" name="Content Placeholder 2"/>
          <p:cNvSpPr>
            <a:spLocks noGrp="1"/>
          </p:cNvSpPr>
          <p:nvPr>
            <p:ph idx="1"/>
          </p:nvPr>
        </p:nvSpPr>
        <p:spPr>
          <a:xfrm>
            <a:off x="457200" y="1219200"/>
            <a:ext cx="8229600" cy="4906963"/>
          </a:xfrm>
        </p:spPr>
        <p:txBody>
          <a:bodyPr/>
          <a:lstStyle/>
          <a:p>
            <a:pPr>
              <a:buFont typeface="Wingdings" panose="05000000000000000000" pitchFamily="2" charset="2"/>
              <a:buChar char="v"/>
            </a:pPr>
            <a:r>
              <a:rPr lang="en-US" dirty="0" smtClean="0"/>
              <a:t>Cutting back on food expenditures</a:t>
            </a:r>
          </a:p>
          <a:p>
            <a:pPr>
              <a:buFont typeface="Wingdings" panose="05000000000000000000" pitchFamily="2" charset="2"/>
              <a:buChar char="v"/>
            </a:pPr>
            <a:r>
              <a:rPr lang="en-US" dirty="0" smtClean="0"/>
              <a:t>Women on food stamps</a:t>
            </a:r>
          </a:p>
          <a:p>
            <a:pPr>
              <a:buFont typeface="Wingdings" panose="05000000000000000000" pitchFamily="2" charset="2"/>
              <a:buChar char="v"/>
            </a:pPr>
            <a:r>
              <a:rPr lang="en-US" dirty="0" smtClean="0"/>
              <a:t>Indebtedness</a:t>
            </a:r>
          </a:p>
          <a:p>
            <a:pPr>
              <a:buFont typeface="Wingdings" panose="05000000000000000000" pitchFamily="2" charset="2"/>
              <a:buChar char="v"/>
            </a:pPr>
            <a:r>
              <a:rPr lang="en-US" dirty="0" smtClean="0"/>
              <a:t>Food insecurity and behavioral biology indicates</a:t>
            </a:r>
          </a:p>
          <a:p>
            <a:pPr marL="0" indent="0">
              <a:buNone/>
            </a:pPr>
            <a:endParaRPr lang="en-US" dirty="0"/>
          </a:p>
          <a:p>
            <a:pPr marL="0" indent="0">
              <a:buNone/>
            </a:pPr>
            <a:r>
              <a:rPr lang="en-US" dirty="0" smtClean="0"/>
              <a:t>But…</a:t>
            </a:r>
          </a:p>
          <a:p>
            <a:pPr marL="0" indent="0">
              <a:buNone/>
            </a:pPr>
            <a:r>
              <a:rPr lang="en-US" dirty="0" smtClean="0">
                <a:solidFill>
                  <a:schemeClr val="tx1"/>
                </a:solidFill>
              </a:rPr>
              <a:t>	 “New consumerism may lead even healthier individuals to consume beyond their financial means.” </a:t>
            </a:r>
            <a:r>
              <a:rPr lang="en-US" sz="1200" dirty="0" err="1" smtClean="0">
                <a:solidFill>
                  <a:schemeClr val="tx1"/>
                </a:solidFill>
              </a:rPr>
              <a:t>Schor</a:t>
            </a:r>
            <a:r>
              <a:rPr lang="en-US" sz="1200" dirty="0" smtClean="0">
                <a:solidFill>
                  <a:schemeClr val="tx1"/>
                </a:solidFill>
              </a:rPr>
              <a:t> (1998)</a:t>
            </a:r>
            <a:endParaRPr lang="en-US" sz="1200" dirty="0">
              <a:solidFill>
                <a:schemeClr val="tx1"/>
              </a:solidFill>
            </a:endParaRPr>
          </a:p>
        </p:txBody>
      </p:sp>
    </p:spTree>
    <p:extLst>
      <p:ext uri="{BB962C8B-B14F-4D97-AF65-F5344CB8AC3E}">
        <p14:creationId xmlns:p14="http://schemas.microsoft.com/office/powerpoint/2010/main" xmlns="" val="4132894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hende1.TOWSONU\AppData\Local\Microsoft\Windows\Temporary Internet Files\Content.IE5\3IOFWOJM\MC900059597[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4777292"/>
            <a:ext cx="1472184" cy="1830629"/>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792162"/>
          </a:xfrm>
        </p:spPr>
        <p:txBody>
          <a:bodyPr/>
          <a:lstStyle/>
          <a:p>
            <a:pPr algn="ctr"/>
            <a:r>
              <a:rPr lang="en-US" dirty="0" smtClean="0"/>
              <a:t>Previous Findings and Results</a:t>
            </a:r>
            <a:endParaRPr lang="en-US" dirty="0"/>
          </a:p>
        </p:txBody>
      </p:sp>
      <p:sp>
        <p:nvSpPr>
          <p:cNvPr id="3" name="Content Placeholder 2"/>
          <p:cNvSpPr>
            <a:spLocks noGrp="1"/>
          </p:cNvSpPr>
          <p:nvPr>
            <p:ph sz="half" idx="1"/>
          </p:nvPr>
        </p:nvSpPr>
        <p:spPr>
          <a:xfrm>
            <a:off x="457200" y="1219200"/>
            <a:ext cx="4038600" cy="4906963"/>
          </a:xfrm>
        </p:spPr>
        <p:txBody>
          <a:bodyPr/>
          <a:lstStyle/>
          <a:p>
            <a:pPr algn="ctr"/>
            <a:r>
              <a:rPr lang="en-US" dirty="0" err="1" smtClean="0">
                <a:solidFill>
                  <a:schemeClr val="tx1"/>
                </a:solidFill>
              </a:rPr>
              <a:t>Drentea</a:t>
            </a:r>
            <a:r>
              <a:rPr lang="en-US" dirty="0" smtClean="0">
                <a:solidFill>
                  <a:schemeClr val="tx1"/>
                </a:solidFill>
              </a:rPr>
              <a:t> and </a:t>
            </a:r>
            <a:r>
              <a:rPr lang="en-US" dirty="0" err="1" smtClean="0">
                <a:solidFill>
                  <a:schemeClr val="tx1"/>
                </a:solidFill>
              </a:rPr>
              <a:t>Lavrakas</a:t>
            </a:r>
            <a:r>
              <a:rPr lang="en-US" dirty="0" smtClean="0">
                <a:solidFill>
                  <a:schemeClr val="tx1"/>
                </a:solidFill>
              </a:rPr>
              <a:t> (2000)</a:t>
            </a:r>
          </a:p>
          <a:p>
            <a:pPr algn="ctr"/>
            <a:r>
              <a:rPr lang="en-US" dirty="0" smtClean="0">
                <a:solidFill>
                  <a:schemeClr val="tx1"/>
                </a:solidFill>
              </a:rPr>
              <a:t>Lyons and </a:t>
            </a:r>
            <a:r>
              <a:rPr lang="en-US" dirty="0" err="1" smtClean="0">
                <a:solidFill>
                  <a:schemeClr val="tx1"/>
                </a:solidFill>
              </a:rPr>
              <a:t>Yilmazer</a:t>
            </a:r>
            <a:r>
              <a:rPr lang="en-US" dirty="0" smtClean="0">
                <a:solidFill>
                  <a:schemeClr val="tx1"/>
                </a:solidFill>
              </a:rPr>
              <a:t> (2005)</a:t>
            </a:r>
          </a:p>
          <a:p>
            <a:pPr algn="ctr"/>
            <a:r>
              <a:rPr lang="en-US" dirty="0" err="1" smtClean="0">
                <a:solidFill>
                  <a:schemeClr val="tx1"/>
                </a:solidFill>
              </a:rPr>
              <a:t>Gafova</a:t>
            </a:r>
            <a:r>
              <a:rPr lang="en-US" dirty="0" smtClean="0">
                <a:solidFill>
                  <a:schemeClr val="tx1"/>
                </a:solidFill>
              </a:rPr>
              <a:t> (2007)</a:t>
            </a:r>
          </a:p>
          <a:p>
            <a:pPr algn="ctr"/>
            <a:r>
              <a:rPr lang="en-US" dirty="0" err="1" smtClean="0">
                <a:solidFill>
                  <a:schemeClr val="tx1"/>
                </a:solidFill>
              </a:rPr>
              <a:t>Keese</a:t>
            </a:r>
            <a:r>
              <a:rPr lang="en-US" dirty="0" smtClean="0">
                <a:solidFill>
                  <a:schemeClr val="tx1"/>
                </a:solidFill>
              </a:rPr>
              <a:t> and Schmitz (2010)</a:t>
            </a:r>
          </a:p>
          <a:p>
            <a:pPr marL="0" indent="0" algn="ctr">
              <a:buNone/>
            </a:pPr>
            <a:endParaRPr lang="en-US" dirty="0" smtClean="0"/>
          </a:p>
          <a:p>
            <a:pPr marL="0" indent="0">
              <a:buNone/>
            </a:pPr>
            <a:endParaRPr lang="en-US" i="1" dirty="0"/>
          </a:p>
        </p:txBody>
      </p:sp>
      <p:pic>
        <p:nvPicPr>
          <p:cNvPr id="1027" name="Picture 3" descr="C:\Users\mhende1.TOWSONU\AppData\Local\Microsoft\Windows\Temporary Internet Files\Content.IE5\IEWFB8SF\MC900030044[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19800" y="4763181"/>
            <a:ext cx="1520647" cy="169804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ontent Placeholder 3"/>
          <p:cNvSpPr>
            <a:spLocks noGrp="1"/>
          </p:cNvSpPr>
          <p:nvPr>
            <p:ph sz="half" idx="2"/>
          </p:nvPr>
        </p:nvSpPr>
        <p:spPr>
          <a:xfrm>
            <a:off x="4648200" y="1143000"/>
            <a:ext cx="4038600" cy="4983163"/>
          </a:xfrm>
        </p:spPr>
        <p:txBody>
          <a:bodyPr/>
          <a:lstStyle/>
          <a:p>
            <a:pPr algn="ctr"/>
            <a:r>
              <a:rPr lang="en-US" dirty="0">
                <a:solidFill>
                  <a:schemeClr val="tx1"/>
                </a:solidFill>
              </a:rPr>
              <a:t>Must account for </a:t>
            </a:r>
            <a:r>
              <a:rPr lang="en-US" dirty="0" err="1" smtClean="0">
                <a:solidFill>
                  <a:schemeClr val="tx1"/>
                </a:solidFill>
              </a:rPr>
              <a:t>unobservables</a:t>
            </a:r>
            <a:endParaRPr lang="en-US" dirty="0">
              <a:solidFill>
                <a:schemeClr val="tx1"/>
              </a:solidFill>
            </a:endParaRPr>
          </a:p>
          <a:p>
            <a:pPr algn="ctr"/>
            <a:r>
              <a:rPr lang="en-US" dirty="0">
                <a:solidFill>
                  <a:schemeClr val="tx1"/>
                </a:solidFill>
              </a:rPr>
              <a:t>Use OLS, PSM, and Sibling FE,</a:t>
            </a:r>
          </a:p>
          <a:p>
            <a:pPr algn="ctr"/>
            <a:r>
              <a:rPr lang="en-US" dirty="0">
                <a:solidFill>
                  <a:schemeClr val="tx1"/>
                </a:solidFill>
              </a:rPr>
              <a:t>Controlled and uncontrolled variables</a:t>
            </a:r>
          </a:p>
          <a:p>
            <a:pPr algn="ctr"/>
            <a:r>
              <a:rPr lang="en-US" dirty="0">
                <a:solidFill>
                  <a:schemeClr val="tx1"/>
                </a:solidFill>
              </a:rPr>
              <a:t>Models and Charts</a:t>
            </a:r>
          </a:p>
          <a:p>
            <a:endParaRPr lang="en-US" dirty="0"/>
          </a:p>
        </p:txBody>
      </p:sp>
    </p:spTree>
    <p:extLst>
      <p:ext uri="{BB962C8B-B14F-4D97-AF65-F5344CB8AC3E}">
        <p14:creationId xmlns:p14="http://schemas.microsoft.com/office/powerpoint/2010/main" xmlns="" val="232106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1000"/>
                                        <p:tgtEl>
                                          <p:spTgt spid="3">
                                            <p:txEl>
                                              <p:pRg st="3" end="3"/>
                                            </p:txEl>
                                          </p:spTgt>
                                        </p:tgtEl>
                                      </p:cBhvr>
                                    </p:animEffect>
                                    <p:anim calcmode="lin" valueType="num">
                                      <p:cBhvr>
                                        <p:cTn id="4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ctr"/>
            <a:r>
              <a:rPr lang="en-US" dirty="0" smtClean="0"/>
              <a:t>The Data and Graphs</a:t>
            </a:r>
            <a:endParaRPr lang="en-US" dirty="0"/>
          </a:p>
        </p:txBody>
      </p:sp>
      <p:sp>
        <p:nvSpPr>
          <p:cNvPr id="3" name="Content Placeholder 2"/>
          <p:cNvSpPr>
            <a:spLocks noGrp="1"/>
          </p:cNvSpPr>
          <p:nvPr>
            <p:ph idx="1"/>
          </p:nvPr>
        </p:nvSpPr>
        <p:spPr>
          <a:xfrm>
            <a:off x="381000" y="1143000"/>
            <a:ext cx="8229600" cy="4983163"/>
          </a:xfrm>
        </p:spPr>
        <p:txBody>
          <a:bodyPr/>
          <a:lstStyle/>
          <a:p>
            <a:pPr algn="ctr">
              <a:buFont typeface="Wingdings" panose="05000000000000000000" pitchFamily="2" charset="2"/>
              <a:buChar char="v"/>
            </a:pPr>
            <a:r>
              <a:rPr lang="en-US" dirty="0" smtClean="0"/>
              <a:t>Credit Card debt OR having trouble paying bills?</a:t>
            </a:r>
          </a:p>
          <a:p>
            <a:pPr algn="ctr">
              <a:buFont typeface="Wingdings" panose="05000000000000000000" pitchFamily="2" charset="2"/>
              <a:buChar char="v"/>
            </a:pPr>
            <a:r>
              <a:rPr lang="en-US" dirty="0" smtClean="0"/>
              <a:t>Questions</a:t>
            </a:r>
          </a:p>
          <a:p>
            <a:pPr algn="ctr">
              <a:buFont typeface="Wingdings" panose="05000000000000000000" pitchFamily="2" charset="2"/>
              <a:buChar char="v"/>
            </a:pPr>
            <a:r>
              <a:rPr lang="en-US" dirty="0" smtClean="0"/>
              <a:t>Waves of robust or frail participants </a:t>
            </a:r>
            <a:endParaRPr lang="en-US" dirty="0"/>
          </a:p>
        </p:txBody>
      </p:sp>
      <p:graphicFrame>
        <p:nvGraphicFramePr>
          <p:cNvPr id="4" name="Table 3"/>
          <p:cNvGraphicFramePr>
            <a:graphicFrameLocks noGrp="1"/>
          </p:cNvGraphicFramePr>
          <p:nvPr/>
        </p:nvGraphicFramePr>
        <p:xfrm>
          <a:off x="1524000" y="3124200"/>
          <a:ext cx="6096000" cy="2354035"/>
        </p:xfrm>
        <a:graphic>
          <a:graphicData uri="http://schemas.openxmlformats.org/drawingml/2006/table">
            <a:tbl>
              <a:tblPr/>
              <a:tblGrid>
                <a:gridCol w="967619"/>
                <a:gridCol w="822476"/>
                <a:gridCol w="1161143"/>
                <a:gridCol w="1185333"/>
                <a:gridCol w="1003905"/>
                <a:gridCol w="955524"/>
              </a:tblGrid>
              <a:tr h="257272">
                <a:tc>
                  <a:txBody>
                    <a:bodyPr/>
                    <a:lstStyle/>
                    <a:p>
                      <a:pPr algn="l" fontAlgn="b"/>
                      <a:r>
                        <a:rPr lang="en-US" sz="1200" b="1" i="0" u="sng" strike="noStrike" dirty="0">
                          <a:solidFill>
                            <a:srgbClr val="000000"/>
                          </a:solidFill>
                          <a:latin typeface="Calibri"/>
                        </a:rPr>
                        <a:t>Men</a:t>
                      </a:r>
                    </a:p>
                  </a:txBody>
                  <a:tcPr marL="9071" marR="9071" marT="907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9071" marR="9071" marT="907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9071" marR="9071" marT="907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9071" marR="9071" marT="907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9071" marR="9071" marT="9071"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9071" marR="9071" marT="9071" marB="0" anchor="b">
                    <a:lnL>
                      <a:noFill/>
                    </a:lnL>
                    <a:lnR>
                      <a:noFill/>
                    </a:lnR>
                    <a:lnT>
                      <a:noFill/>
                    </a:lnT>
                    <a:lnB>
                      <a:noFill/>
                    </a:lnB>
                  </a:tcPr>
                </a:tc>
              </a:tr>
              <a:tr h="514543">
                <a:tc>
                  <a:txBody>
                    <a:bodyPr/>
                    <a:lstStyle/>
                    <a:p>
                      <a:pPr algn="l" fontAlgn="b"/>
                      <a:endParaRPr lang="en-US" sz="1200" b="0" i="0" u="none" strike="noStrike" dirty="0">
                        <a:solidFill>
                          <a:srgbClr val="000000"/>
                        </a:solidFill>
                        <a:latin typeface="Calibri"/>
                      </a:endParaRPr>
                    </a:p>
                  </a:txBody>
                  <a:tcPr marL="9071" marR="9071" marT="9071" marB="0" anchor="b">
                    <a:lnL>
                      <a:noFill/>
                    </a:lnL>
                    <a:lnR>
                      <a:noFill/>
                    </a:lnR>
                    <a:lnT>
                      <a:noFill/>
                    </a:lnT>
                    <a:lnB>
                      <a:noFill/>
                    </a:lnB>
                  </a:tcPr>
                </a:tc>
                <a:tc>
                  <a:txBody>
                    <a:bodyPr/>
                    <a:lstStyle/>
                    <a:p>
                      <a:pPr algn="ctr" fontAlgn="ctr"/>
                      <a:r>
                        <a:rPr lang="en-US" sz="1200" b="1" i="0" u="none" strike="noStrike" dirty="0">
                          <a:solidFill>
                            <a:srgbClr val="000000"/>
                          </a:solidFill>
                          <a:latin typeface="Calibri"/>
                        </a:rPr>
                        <a:t>All Men</a:t>
                      </a:r>
                    </a:p>
                  </a:txBody>
                  <a:tcPr marL="9071" marR="9071" marT="9071" marB="0" anchor="ctr">
                    <a:lnL>
                      <a:noFill/>
                    </a:lnL>
                    <a:lnR>
                      <a:noFill/>
                    </a:lnR>
                    <a:lnT>
                      <a:noFill/>
                    </a:lnT>
                    <a:lnB>
                      <a:noFill/>
                    </a:lnB>
                  </a:tcPr>
                </a:tc>
                <a:tc>
                  <a:txBody>
                    <a:bodyPr/>
                    <a:lstStyle/>
                    <a:p>
                      <a:pPr algn="l" fontAlgn="ctr"/>
                      <a:r>
                        <a:rPr lang="en-US" sz="1200" b="1" i="0" u="none" strike="noStrike">
                          <a:solidFill>
                            <a:srgbClr val="000000"/>
                          </a:solidFill>
                          <a:latin typeface="Calibri"/>
                        </a:rPr>
                        <a:t>No Credit Card Debt</a:t>
                      </a:r>
                    </a:p>
                  </a:txBody>
                  <a:tcPr marL="9071" marR="9071" marT="9071" marB="0" anchor="ctr">
                    <a:lnL>
                      <a:noFill/>
                    </a:lnL>
                    <a:lnR>
                      <a:noFill/>
                    </a:lnR>
                    <a:lnT>
                      <a:noFill/>
                    </a:lnT>
                    <a:lnB>
                      <a:noFill/>
                    </a:lnB>
                  </a:tcPr>
                </a:tc>
                <a:tc>
                  <a:txBody>
                    <a:bodyPr/>
                    <a:lstStyle/>
                    <a:p>
                      <a:pPr algn="ctr" fontAlgn="ctr"/>
                      <a:r>
                        <a:rPr lang="en-US" sz="1200" b="1" i="0" u="none" strike="noStrike">
                          <a:solidFill>
                            <a:srgbClr val="000000"/>
                          </a:solidFill>
                          <a:latin typeface="Calibri"/>
                        </a:rPr>
                        <a:t>Has Credit Card Debt</a:t>
                      </a:r>
                    </a:p>
                  </a:txBody>
                  <a:tcPr marL="9071" marR="9071" marT="9071" marB="0" anchor="ctr">
                    <a:lnL>
                      <a:noFill/>
                    </a:lnL>
                    <a:lnR>
                      <a:noFill/>
                    </a:lnR>
                    <a:lnT>
                      <a:noFill/>
                    </a:lnT>
                    <a:lnB>
                      <a:noFill/>
                    </a:lnB>
                  </a:tcPr>
                </a:tc>
                <a:tc>
                  <a:txBody>
                    <a:bodyPr/>
                    <a:lstStyle/>
                    <a:p>
                      <a:pPr algn="ctr" fontAlgn="b"/>
                      <a:r>
                        <a:rPr lang="en-US" sz="1200" b="1" i="0" u="none" strike="noStrike">
                          <a:solidFill>
                            <a:srgbClr val="000000"/>
                          </a:solidFill>
                          <a:latin typeface="Calibri"/>
                        </a:rPr>
                        <a:t>No Trouble Paying Bills</a:t>
                      </a:r>
                    </a:p>
                  </a:txBody>
                  <a:tcPr marL="9071" marR="9071" marT="9071" marB="0" anchor="b">
                    <a:lnL>
                      <a:noFill/>
                    </a:lnL>
                    <a:lnR>
                      <a:noFill/>
                    </a:lnR>
                    <a:lnT>
                      <a:noFill/>
                    </a:lnT>
                    <a:lnB>
                      <a:noFill/>
                    </a:lnB>
                  </a:tcPr>
                </a:tc>
                <a:tc>
                  <a:txBody>
                    <a:bodyPr/>
                    <a:lstStyle/>
                    <a:p>
                      <a:pPr algn="ctr" fontAlgn="b"/>
                      <a:r>
                        <a:rPr lang="en-US" sz="1200" b="1" i="0" u="none" strike="noStrike">
                          <a:solidFill>
                            <a:srgbClr val="000000"/>
                          </a:solidFill>
                          <a:latin typeface="Calibri"/>
                        </a:rPr>
                        <a:t>Trouble Paying Bills</a:t>
                      </a:r>
                    </a:p>
                  </a:txBody>
                  <a:tcPr marL="9071" marR="9071" marT="9071" marB="0" anchor="b">
                    <a:lnL>
                      <a:noFill/>
                    </a:lnL>
                    <a:lnR>
                      <a:noFill/>
                    </a:lnR>
                    <a:lnT>
                      <a:noFill/>
                    </a:lnT>
                    <a:lnB>
                      <a:noFill/>
                    </a:lnB>
                  </a:tcPr>
                </a:tc>
              </a:tr>
              <a:tr h="321590">
                <a:tc>
                  <a:txBody>
                    <a:bodyPr/>
                    <a:lstStyle/>
                    <a:p>
                      <a:pPr algn="ctr" fontAlgn="b"/>
                      <a:r>
                        <a:rPr lang="en-US" sz="1200" b="1" i="0" u="none" strike="noStrike" dirty="0">
                          <a:solidFill>
                            <a:srgbClr val="000000"/>
                          </a:solidFill>
                          <a:latin typeface="Calibri"/>
                        </a:rPr>
                        <a:t>BMI (STD.)</a:t>
                      </a:r>
                    </a:p>
                  </a:txBody>
                  <a:tcPr marL="9071" marR="9071" marT="9071" marB="0" anchor="b">
                    <a:lnL>
                      <a:noFill/>
                    </a:lnL>
                    <a:lnR>
                      <a:noFill/>
                    </a:lnR>
                    <a:lnT>
                      <a:noFill/>
                    </a:lnT>
                    <a:lnB>
                      <a:noFill/>
                    </a:lnB>
                  </a:tcPr>
                </a:tc>
                <a:tc>
                  <a:txBody>
                    <a:bodyPr/>
                    <a:lstStyle/>
                    <a:p>
                      <a:pPr algn="ctr" fontAlgn="ctr"/>
                      <a:r>
                        <a:rPr lang="en-US" sz="1200" b="0" i="0" u="none" strike="noStrike" dirty="0">
                          <a:solidFill>
                            <a:srgbClr val="000000"/>
                          </a:solidFill>
                          <a:latin typeface="Calibri"/>
                        </a:rPr>
                        <a:t>26.025</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25.869</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26.274</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26.051</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25.963</a:t>
                      </a:r>
                    </a:p>
                  </a:txBody>
                  <a:tcPr marL="9071" marR="9071" marT="9071" marB="0" anchor="ctr">
                    <a:lnL>
                      <a:noFill/>
                    </a:lnL>
                    <a:lnR>
                      <a:noFill/>
                    </a:lnR>
                    <a:lnT>
                      <a:noFill/>
                    </a:lnT>
                    <a:lnB>
                      <a:noFill/>
                    </a:lnB>
                  </a:tcPr>
                </a:tc>
              </a:tr>
              <a:tr h="488816">
                <a:tc>
                  <a:txBody>
                    <a:bodyPr/>
                    <a:lstStyle/>
                    <a:p>
                      <a:pPr algn="ctr" fontAlgn="ctr"/>
                      <a:r>
                        <a:rPr lang="en-US" sz="1200" b="1" i="0" u="none" strike="noStrike">
                          <a:solidFill>
                            <a:srgbClr val="000000"/>
                          </a:solidFill>
                          <a:latin typeface="Calibri"/>
                        </a:rPr>
                        <a:t>Overweight or Obese</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0.515</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0.495</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0.551</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0.531</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0.482</a:t>
                      </a:r>
                    </a:p>
                  </a:txBody>
                  <a:tcPr marL="9071" marR="9071" marT="9071" marB="0" anchor="ctr">
                    <a:lnL>
                      <a:noFill/>
                    </a:lnL>
                    <a:lnR>
                      <a:noFill/>
                    </a:lnR>
                    <a:lnT>
                      <a:noFill/>
                    </a:lnT>
                    <a:lnB>
                      <a:noFill/>
                    </a:lnB>
                  </a:tcPr>
                </a:tc>
              </a:tr>
              <a:tr h="385907">
                <a:tc>
                  <a:txBody>
                    <a:bodyPr/>
                    <a:lstStyle/>
                    <a:p>
                      <a:pPr algn="ctr" fontAlgn="b"/>
                      <a:r>
                        <a:rPr lang="en-US" sz="1200" b="1" i="0" u="none" strike="noStrike">
                          <a:solidFill>
                            <a:srgbClr val="000000"/>
                          </a:solidFill>
                          <a:latin typeface="Calibri"/>
                        </a:rPr>
                        <a:t>Obese</a:t>
                      </a:r>
                    </a:p>
                  </a:txBody>
                  <a:tcPr marL="9071" marR="9071" marT="9071" marB="0" anchor="b">
                    <a:lnL>
                      <a:noFill/>
                    </a:lnL>
                    <a:lnR>
                      <a:noFill/>
                    </a:lnR>
                    <a:lnT>
                      <a:noFill/>
                    </a:lnT>
                    <a:lnB>
                      <a:noFill/>
                    </a:lnB>
                  </a:tcPr>
                </a:tc>
                <a:tc>
                  <a:txBody>
                    <a:bodyPr/>
                    <a:lstStyle/>
                    <a:p>
                      <a:pPr algn="ctr" fontAlgn="ctr"/>
                      <a:r>
                        <a:rPr lang="en-US" sz="1200" b="0" i="0" u="none" strike="noStrike">
                          <a:solidFill>
                            <a:srgbClr val="000000"/>
                          </a:solidFill>
                          <a:latin typeface="Calibri"/>
                        </a:rPr>
                        <a:t>0.182</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0.177</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0.189</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0.181</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0.184</a:t>
                      </a:r>
                    </a:p>
                  </a:txBody>
                  <a:tcPr marL="9071" marR="9071" marT="9071" marB="0" anchor="ctr">
                    <a:lnL>
                      <a:noFill/>
                    </a:lnL>
                    <a:lnR>
                      <a:noFill/>
                    </a:lnR>
                    <a:lnT>
                      <a:noFill/>
                    </a:lnT>
                    <a:lnB>
                      <a:noFill/>
                    </a:lnB>
                  </a:tcPr>
                </a:tc>
              </a:tr>
              <a:tr h="385907">
                <a:tc>
                  <a:txBody>
                    <a:bodyPr/>
                    <a:lstStyle/>
                    <a:p>
                      <a:pPr algn="ctr" fontAlgn="b"/>
                      <a:r>
                        <a:rPr lang="en-US" sz="1200" b="1" i="0" u="none" strike="noStrike">
                          <a:solidFill>
                            <a:srgbClr val="000000"/>
                          </a:solidFill>
                          <a:latin typeface="Calibri"/>
                        </a:rPr>
                        <a:t>N</a:t>
                      </a:r>
                    </a:p>
                  </a:txBody>
                  <a:tcPr marL="9071" marR="9071" marT="9071" marB="0" anchor="b">
                    <a:lnL>
                      <a:noFill/>
                    </a:lnL>
                    <a:lnR>
                      <a:noFill/>
                    </a:lnR>
                    <a:lnT>
                      <a:noFill/>
                    </a:lnT>
                    <a:lnB>
                      <a:noFill/>
                    </a:lnB>
                  </a:tcPr>
                </a:tc>
                <a:tc>
                  <a:txBody>
                    <a:bodyPr/>
                    <a:lstStyle/>
                    <a:p>
                      <a:pPr algn="ctr" fontAlgn="ctr"/>
                      <a:r>
                        <a:rPr lang="en-US" sz="1200" b="0" i="0" u="none" strike="noStrike">
                          <a:solidFill>
                            <a:srgbClr val="000000"/>
                          </a:solidFill>
                          <a:latin typeface="Calibri"/>
                        </a:rPr>
                        <a:t>5985</a:t>
                      </a:r>
                    </a:p>
                  </a:txBody>
                  <a:tcPr marL="9071" marR="9071" marT="9071" marB="0" anchor="ctr">
                    <a:lnL>
                      <a:noFill/>
                    </a:lnL>
                    <a:lnR>
                      <a:noFill/>
                    </a:lnR>
                    <a:lnT>
                      <a:noFill/>
                    </a:lnT>
                    <a:lnB>
                      <a:noFill/>
                    </a:lnB>
                  </a:tcPr>
                </a:tc>
                <a:tc>
                  <a:txBody>
                    <a:bodyPr/>
                    <a:lstStyle/>
                    <a:p>
                      <a:pPr algn="ctr" fontAlgn="ctr"/>
                      <a:r>
                        <a:rPr lang="en-US" sz="1200" b="0" i="0" u="none" strike="noStrike">
                          <a:solidFill>
                            <a:srgbClr val="000000"/>
                          </a:solidFill>
                          <a:latin typeface="Calibri"/>
                        </a:rPr>
                        <a:t>3673</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2312</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4220</a:t>
                      </a:r>
                    </a:p>
                  </a:txBody>
                  <a:tcPr marL="9071" marR="9071" marT="9071" marB="0" anchor="ctr">
                    <a:lnL>
                      <a:noFill/>
                    </a:lnL>
                    <a:lnR>
                      <a:noFill/>
                    </a:lnR>
                    <a:lnT>
                      <a:noFill/>
                    </a:lnT>
                    <a:lnB>
                      <a:noFill/>
                    </a:lnB>
                  </a:tcPr>
                </a:tc>
                <a:tc>
                  <a:txBody>
                    <a:bodyPr/>
                    <a:lstStyle/>
                    <a:p>
                      <a:pPr algn="ctr" fontAlgn="ctr"/>
                      <a:r>
                        <a:rPr lang="en-US" sz="1200" b="0" i="0" u="none" strike="noStrike" dirty="0">
                          <a:solidFill>
                            <a:srgbClr val="000000"/>
                          </a:solidFill>
                          <a:latin typeface="Calibri"/>
                        </a:rPr>
                        <a:t>1765</a:t>
                      </a:r>
                    </a:p>
                  </a:txBody>
                  <a:tcPr marL="9071" marR="9071" marT="9071" marB="0" anchor="ctr">
                    <a:lnL>
                      <a:noFill/>
                    </a:lnL>
                    <a:lnR>
                      <a:noFill/>
                    </a:lnR>
                    <a:lnT>
                      <a:noFill/>
                    </a:lnT>
                    <a:lnB>
                      <a:noFill/>
                    </a:lnB>
                  </a:tcPr>
                </a:tc>
              </a:tr>
            </a:tbl>
          </a:graphicData>
        </a:graphic>
      </p:graphicFrame>
      <p:sp>
        <p:nvSpPr>
          <p:cNvPr id="5" name="TextBox 4"/>
          <p:cNvSpPr txBox="1"/>
          <p:nvPr/>
        </p:nvSpPr>
        <p:spPr>
          <a:xfrm>
            <a:off x="1371600" y="2286000"/>
            <a:ext cx="6553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xmlns="" val="20553936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dirty="0" smtClean="0"/>
              <a:t>Conclusion</a:t>
            </a:r>
            <a:endParaRPr lang="en-US" dirty="0"/>
          </a:p>
        </p:txBody>
      </p:sp>
      <p:pic>
        <p:nvPicPr>
          <p:cNvPr id="2050" name="Picture 2" descr="C:\Users\mhende1.TOWSONU\AppData\Local\Microsoft\Windows\Temporary Internet Files\Content.IE5\PE6K9OFC\MC90044038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90657" y="4377871"/>
            <a:ext cx="2057400" cy="2057400"/>
          </a:xfrm>
          <a:prstGeom prst="rect">
            <a:avLst/>
          </a:prstGeom>
          <a:noFill/>
          <a:effectLst>
            <a:softEdge rad="31750"/>
          </a:effectLst>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457200" y="1143000"/>
            <a:ext cx="8229600" cy="4983163"/>
          </a:xfrm>
        </p:spPr>
        <p:txBody>
          <a:bodyPr/>
          <a:lstStyle/>
          <a:p>
            <a:r>
              <a:rPr lang="en-US" dirty="0" smtClean="0">
                <a:solidFill>
                  <a:schemeClr val="tx1"/>
                </a:solidFill>
              </a:rPr>
              <a:t>Results do not support hypothesis</a:t>
            </a:r>
          </a:p>
          <a:p>
            <a:r>
              <a:rPr lang="en-US" dirty="0" smtClean="0">
                <a:solidFill>
                  <a:schemeClr val="tx1"/>
                </a:solidFill>
              </a:rPr>
              <a:t>OLS and PSM results state there IS a correlation between financial hardship and body weight</a:t>
            </a:r>
          </a:p>
          <a:p>
            <a:r>
              <a:rPr lang="en-US" dirty="0" smtClean="0">
                <a:solidFill>
                  <a:schemeClr val="tx1"/>
                </a:solidFill>
              </a:rPr>
              <a:t>IV results state there is no causal relationship between credit card debt and being overweight or obesity in men and women.</a:t>
            </a:r>
          </a:p>
          <a:p>
            <a:r>
              <a:rPr lang="en-US" dirty="0" smtClean="0">
                <a:solidFill>
                  <a:schemeClr val="tx1"/>
                </a:solidFill>
              </a:rPr>
              <a:t>There IS evidence that having trouble paying bills may be a cause of obesity in women.</a:t>
            </a:r>
          </a:p>
          <a:p>
            <a:pPr marL="0" indent="0">
              <a:buNone/>
            </a:pPr>
            <a:r>
              <a:rPr lang="en-US" dirty="0">
                <a:solidFill>
                  <a:schemeClr val="tx1"/>
                </a:solidFill>
              </a:rPr>
              <a:t>	</a:t>
            </a:r>
            <a:r>
              <a:rPr lang="en-US" dirty="0" smtClean="0">
                <a:solidFill>
                  <a:schemeClr val="tx1"/>
                </a:solidFill>
              </a:rPr>
              <a:t>		QUESTIONS?</a:t>
            </a:r>
          </a:p>
        </p:txBody>
      </p:sp>
      <p:pic>
        <p:nvPicPr>
          <p:cNvPr id="2051" name="Picture 3" descr="C:\Users\mhende1.TOWSONU\AppData\Local\Microsoft\Windows\Temporary Internet Files\Content.IE5\FSQZAZAL\MC900436353[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4724400"/>
            <a:ext cx="17145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8505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atch">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62</TotalTime>
  <Words>316</Words>
  <Application>Microsoft Office PowerPoint</Application>
  <PresentationFormat>On-screen Show (4:3)</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Thatch</vt:lpstr>
      <vt:lpstr>Financial Hardship and Obesity</vt:lpstr>
      <vt:lpstr>Who said what?</vt:lpstr>
      <vt:lpstr>Why are people overweight?</vt:lpstr>
      <vt:lpstr>Why are people overweight?</vt:lpstr>
      <vt:lpstr>Previous Findings and Results</vt:lpstr>
      <vt:lpstr>The Data and Graphs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Hardship and Obesity</dc:title>
  <dc:creator>Henderson, Marcella</dc:creator>
  <cp:lastModifiedBy>Puchungis</cp:lastModifiedBy>
  <cp:revision>7</cp:revision>
  <cp:lastPrinted>2014-11-25T14:47:47Z</cp:lastPrinted>
  <dcterms:created xsi:type="dcterms:W3CDTF">2014-11-25T13:50:56Z</dcterms:created>
  <dcterms:modified xsi:type="dcterms:W3CDTF">2014-12-01T20:30:03Z</dcterms:modified>
</cp:coreProperties>
</file>