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61" r:id="rId2"/>
    <p:sldId id="264" r:id="rId3"/>
    <p:sldId id="260" r:id="rId4"/>
    <p:sldId id="257" r:id="rId5"/>
    <p:sldId id="259" r:id="rId6"/>
    <p:sldId id="258"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p:scale>
          <a:sx n="80" d="100"/>
          <a:sy n="80" d="100"/>
        </p:scale>
        <p:origin x="216"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F8B318-2A90-4CE8-A9B8-02F94877452A}" type="datetimeFigureOut">
              <a:rPr lang="en-US"/>
              <a:pPr/>
              <a:t>11/25/2014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04FBDB-02CD-451B-A50B-04AE512E4D56}" type="slidenum">
              <a:rPr lang="en-US"/>
              <a:pPr/>
              <a:t>‹#›</a:t>
            </a:fld>
            <a:endParaRPr lang="en-US" dirty="0"/>
          </a:p>
        </p:txBody>
      </p:sp>
    </p:spTree>
    <p:extLst>
      <p:ext uri="{BB962C8B-B14F-4D97-AF65-F5344CB8AC3E}">
        <p14:creationId xmlns:p14="http://schemas.microsoft.com/office/powerpoint/2010/main" xmlns="" val="3605087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04FBDB-02CD-451B-A50B-04AE512E4D56}" type="slidenum">
              <a:rPr lang="en-US"/>
              <a:pPr/>
              <a:t>4</a:t>
            </a:fld>
            <a:endParaRPr lang="en-US" dirty="0"/>
          </a:p>
        </p:txBody>
      </p:sp>
    </p:spTree>
    <p:extLst>
      <p:ext uri="{BB962C8B-B14F-4D97-AF65-F5344CB8AC3E}">
        <p14:creationId xmlns:p14="http://schemas.microsoft.com/office/powerpoint/2010/main" xmlns="" val="681555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04FBDB-02CD-451B-A50B-04AE512E4D56}" type="slidenum">
              <a:rPr lang="en-US"/>
              <a:pPr/>
              <a:t>6</a:t>
            </a:fld>
            <a:endParaRPr lang="en-US" dirty="0"/>
          </a:p>
        </p:txBody>
      </p:sp>
    </p:spTree>
    <p:extLst>
      <p:ext uri="{BB962C8B-B14F-4D97-AF65-F5344CB8AC3E}">
        <p14:creationId xmlns:p14="http://schemas.microsoft.com/office/powerpoint/2010/main" xmlns="" val="1943143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transition>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transition>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p:wipe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11/25/2014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11/25/2014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11/25/2014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11/25/2014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11/25/2014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ransition>
    <p:wipe dir="d"/>
  </p:transition>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572000" y="457201"/>
            <a:ext cx="6940549" cy="585890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97555" y="1984169"/>
            <a:ext cx="4374445" cy="2185214"/>
          </a:xfrm>
          <a:prstGeom prst="rect">
            <a:avLst/>
          </a:prstGeom>
          <a:noFill/>
        </p:spPr>
        <p:txBody>
          <a:bodyPr wrap="square" rtlCol="0">
            <a:spAutoFit/>
          </a:bodyPr>
          <a:lstStyle/>
          <a:p>
            <a:r>
              <a:rPr lang="en-US" sz="3400" b="1" i="1" dirty="0" smtClean="0"/>
              <a:t>Long-run labor market and health effects of individual sports activities</a:t>
            </a:r>
            <a:endParaRPr lang="en-US" sz="3400" b="1" i="1" dirty="0"/>
          </a:p>
        </p:txBody>
      </p:sp>
      <p:sp>
        <p:nvSpPr>
          <p:cNvPr id="6" name="TextBox 5"/>
          <p:cNvSpPr txBox="1"/>
          <p:nvPr/>
        </p:nvSpPr>
        <p:spPr>
          <a:xfrm>
            <a:off x="406400" y="228600"/>
            <a:ext cx="5689600" cy="369332"/>
          </a:xfrm>
          <a:prstGeom prst="rect">
            <a:avLst/>
          </a:prstGeom>
          <a:noFill/>
        </p:spPr>
        <p:txBody>
          <a:bodyPr wrap="square" rtlCol="0">
            <a:spAutoFit/>
          </a:bodyPr>
          <a:lstStyle/>
          <a:p>
            <a:r>
              <a:rPr lang="en-US" dirty="0" smtClean="0"/>
              <a:t>Fall 2014: Econ 339 Final Presentation</a:t>
            </a:r>
            <a:endParaRPr lang="en-US" dirty="0"/>
          </a:p>
        </p:txBody>
      </p:sp>
      <p:sp>
        <p:nvSpPr>
          <p:cNvPr id="7" name="TextBox 6"/>
          <p:cNvSpPr txBox="1"/>
          <p:nvPr/>
        </p:nvSpPr>
        <p:spPr>
          <a:xfrm>
            <a:off x="293512" y="1066801"/>
            <a:ext cx="3872089" cy="646331"/>
          </a:xfrm>
          <a:prstGeom prst="rect">
            <a:avLst/>
          </a:prstGeom>
          <a:noFill/>
        </p:spPr>
        <p:txBody>
          <a:bodyPr wrap="square" rtlCol="0">
            <a:spAutoFit/>
          </a:bodyPr>
          <a:lstStyle/>
          <a:p>
            <a:r>
              <a:rPr lang="en-US" dirty="0" smtClean="0"/>
              <a:t>Timothy Szivos</a:t>
            </a:r>
          </a:p>
          <a:p>
            <a:r>
              <a:rPr lang="en-US" dirty="0" smtClean="0"/>
              <a:t>December 2, 2014</a:t>
            </a:r>
            <a:endParaRPr lang="en-US" dirty="0"/>
          </a:p>
        </p:txBody>
      </p:sp>
      <p:sp>
        <p:nvSpPr>
          <p:cNvPr id="8" name="TextBox 7"/>
          <p:cNvSpPr txBox="1"/>
          <p:nvPr/>
        </p:nvSpPr>
        <p:spPr>
          <a:xfrm>
            <a:off x="304801" y="5317067"/>
            <a:ext cx="4176889" cy="1200329"/>
          </a:xfrm>
          <a:prstGeom prst="rect">
            <a:avLst/>
          </a:prstGeom>
          <a:noFill/>
        </p:spPr>
        <p:txBody>
          <a:bodyPr wrap="square" rtlCol="0">
            <a:spAutoFit/>
          </a:bodyPr>
          <a:lstStyle/>
          <a:p>
            <a:r>
              <a:rPr lang="en-US" dirty="0" smtClean="0"/>
              <a:t>Reference: Michael Lechner (2009), Title of presentation, </a:t>
            </a:r>
            <a:r>
              <a:rPr lang="en-US" i="1" dirty="0" smtClean="0"/>
              <a:t>Journal of Health Economics</a:t>
            </a:r>
            <a:r>
              <a:rPr lang="en-US" dirty="0" smtClean="0"/>
              <a:t>, Vol. 28, Issue 4, p.839-54</a:t>
            </a:r>
            <a:endParaRPr lang="en-US" dirty="0"/>
          </a:p>
        </p:txBody>
      </p:sp>
      <p:sp>
        <p:nvSpPr>
          <p:cNvPr id="9" name="TextBox 8"/>
          <p:cNvSpPr txBox="1"/>
          <p:nvPr/>
        </p:nvSpPr>
        <p:spPr>
          <a:xfrm>
            <a:off x="9266296" y="6324600"/>
            <a:ext cx="1818126" cy="369332"/>
          </a:xfrm>
          <a:prstGeom prst="rect">
            <a:avLst/>
          </a:prstGeom>
          <a:noFill/>
        </p:spPr>
        <p:txBody>
          <a:bodyPr wrap="none" rtlCol="0">
            <a:spAutoFit/>
          </a:bodyPr>
          <a:lstStyle/>
          <a:p>
            <a:r>
              <a:rPr lang="en-US" dirty="0" smtClean="0"/>
              <a:t>Total:_________</a:t>
            </a:r>
            <a:endParaRPr lang="en-US" dirty="0"/>
          </a:p>
        </p:txBody>
      </p:sp>
    </p:spTree>
    <p:extLst>
      <p:ext uri="{BB962C8B-B14F-4D97-AF65-F5344CB8AC3E}">
        <p14:creationId xmlns="" xmlns:p14="http://schemas.microsoft.com/office/powerpoint/2010/main" val="1219691928"/>
      </p:ext>
    </p:extLst>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457200"/>
            <a:ext cx="8911687" cy="1280890"/>
          </a:xfrm>
        </p:spPr>
        <p:txBody>
          <a:bodyPr>
            <a:normAutofit/>
          </a:bodyPr>
          <a:lstStyle/>
          <a:p>
            <a:pPr algn="ctr"/>
            <a:r>
              <a:rPr lang="en-US" sz="4400" i="1" dirty="0" smtClean="0">
                <a:latin typeface="Andalus" pitchFamily="18" charset="-78"/>
                <a:cs typeface="Andalus" pitchFamily="18" charset="-78"/>
              </a:rPr>
              <a:t>Introduction</a:t>
            </a:r>
            <a:endParaRPr lang="en-US" sz="4400" i="1" dirty="0">
              <a:latin typeface="Andalus" pitchFamily="18" charset="-78"/>
              <a:cs typeface="Andalus" pitchFamily="18" charset="-78"/>
            </a:endParaRPr>
          </a:p>
        </p:txBody>
      </p:sp>
      <p:sp>
        <p:nvSpPr>
          <p:cNvPr id="3" name="Content Placeholder 2"/>
          <p:cNvSpPr>
            <a:spLocks noGrp="1"/>
          </p:cNvSpPr>
          <p:nvPr>
            <p:ph idx="1"/>
          </p:nvPr>
        </p:nvSpPr>
        <p:spPr>
          <a:xfrm>
            <a:off x="1555668" y="1599212"/>
            <a:ext cx="9452758" cy="4255324"/>
          </a:xfrm>
        </p:spPr>
        <p:txBody>
          <a:bodyPr>
            <a:normAutofit/>
          </a:bodyPr>
          <a:lstStyle/>
          <a:p>
            <a:r>
              <a:rPr lang="en-US" sz="2000" dirty="0" smtClean="0"/>
              <a:t>Known possible effects of individual participation in leisure time sports on individual long-run labor market outcomes.</a:t>
            </a:r>
            <a:endParaRPr lang="en-US" sz="1800" dirty="0" smtClean="0"/>
          </a:p>
          <a:p>
            <a:pPr lvl="1"/>
            <a:r>
              <a:rPr lang="en-US" sz="1800" dirty="0" smtClean="0"/>
              <a:t>Improved health and individual well-being</a:t>
            </a:r>
          </a:p>
          <a:p>
            <a:pPr lvl="1"/>
            <a:r>
              <a:rPr lang="en-US" sz="1800" dirty="0" smtClean="0"/>
              <a:t>Social networking effects</a:t>
            </a:r>
          </a:p>
          <a:p>
            <a:pPr lvl="1"/>
            <a:r>
              <a:rPr lang="en-US" sz="1800" dirty="0" smtClean="0"/>
              <a:t>Signal potential employers that individuals enjoy good health, are motivated</a:t>
            </a:r>
            <a:endParaRPr lang="en-US" sz="2000" dirty="0" smtClean="0"/>
          </a:p>
          <a:p>
            <a:endParaRPr lang="en-US" sz="2000" dirty="0" smtClean="0"/>
          </a:p>
          <a:p>
            <a:r>
              <a:rPr lang="en-US" sz="2000" dirty="0" smtClean="0"/>
              <a:t>Purposes of the research article. </a:t>
            </a:r>
          </a:p>
          <a:p>
            <a:pPr lvl="1"/>
            <a:r>
              <a:rPr lang="en-US" sz="1800" dirty="0" smtClean="0"/>
              <a:t>Learn more about the correlates of sports activities by using data with its wealth of information. </a:t>
            </a:r>
          </a:p>
          <a:p>
            <a:pPr lvl="1"/>
            <a:r>
              <a:rPr lang="en-US" sz="1800" dirty="0" smtClean="0"/>
              <a:t>Uncover the long run effects of participation in sports on labor market success and several other socio-demographic and health variables.</a:t>
            </a:r>
            <a:endParaRPr lang="en-US" sz="1800" dirty="0"/>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Grp="1" noChangeAspect="1" noChangeArrowheads="1"/>
          </p:cNvPicPr>
          <p:nvPr>
            <p:ph idx="1"/>
          </p:nvPr>
        </p:nvPicPr>
        <p:blipFill>
          <a:blip r:embed="rId2"/>
          <a:srcRect/>
          <a:stretch>
            <a:fillRect/>
          </a:stretch>
        </p:blipFill>
        <p:spPr bwMode="auto">
          <a:xfrm>
            <a:off x="2667789" y="1698171"/>
            <a:ext cx="6856422" cy="4488873"/>
          </a:xfrm>
          <a:prstGeom prst="rect">
            <a:avLst/>
          </a:prstGeom>
          <a:noFill/>
          <a:ln w="9525">
            <a:noFill/>
            <a:miter lim="800000"/>
            <a:headEnd/>
            <a:tailEnd/>
          </a:ln>
        </p:spPr>
      </p:pic>
      <p:sp>
        <p:nvSpPr>
          <p:cNvPr id="2" name="Title 1"/>
          <p:cNvSpPr>
            <a:spLocks noGrp="1"/>
          </p:cNvSpPr>
          <p:nvPr>
            <p:ph type="title"/>
          </p:nvPr>
        </p:nvSpPr>
        <p:spPr>
          <a:xfrm>
            <a:off x="1389413" y="457200"/>
            <a:ext cx="9464634" cy="1359725"/>
          </a:xfrm>
        </p:spPr>
        <p:txBody>
          <a:bodyPr>
            <a:noAutofit/>
          </a:bodyPr>
          <a:lstStyle/>
          <a:p>
            <a:pPr algn="ctr"/>
            <a:r>
              <a:rPr lang="en-US" sz="4000" i="1" dirty="0" smtClean="0">
                <a:latin typeface="Andalus" pitchFamily="18" charset="-78"/>
                <a:cs typeface="Andalus" pitchFamily="18" charset="-78"/>
              </a:rPr>
              <a:t>Descriptive statistics and of the selection process into sports activities.</a:t>
            </a:r>
            <a:endParaRPr lang="en-US" sz="4000" i="1" dirty="0">
              <a:latin typeface="Andalus" pitchFamily="18" charset="-78"/>
              <a:cs typeface="Andalus" pitchFamily="18" charset="-78"/>
            </a:endParaRPr>
          </a:p>
        </p:txBody>
      </p:sp>
      <p:sp>
        <p:nvSpPr>
          <p:cNvPr id="4" name="TextBox 3"/>
          <p:cNvSpPr txBox="1"/>
          <p:nvPr/>
        </p:nvSpPr>
        <p:spPr>
          <a:xfrm>
            <a:off x="1886197" y="6255208"/>
            <a:ext cx="8419605" cy="430887"/>
          </a:xfrm>
          <a:prstGeom prst="rect">
            <a:avLst/>
          </a:prstGeom>
          <a:noFill/>
        </p:spPr>
        <p:txBody>
          <a:bodyPr wrap="square" rtlCol="0">
            <a:spAutoFit/>
          </a:bodyPr>
          <a:lstStyle/>
          <a:p>
            <a:r>
              <a:rPr lang="en-US" sz="1100" dirty="0" smtClean="0"/>
              <a:t>The ‘no-sports sample’ consists of individuals with less than monthly participation in sports activities in the year before their decision is analyzed. The sports sample is made up of individuals participating in sports activities more frequently. </a:t>
            </a:r>
            <a:endParaRPr lang="en-US" sz="1100" dirty="0"/>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457200"/>
            <a:ext cx="8911687" cy="1280890"/>
          </a:xfrm>
        </p:spPr>
        <p:txBody>
          <a:bodyPr>
            <a:noAutofit/>
          </a:bodyPr>
          <a:lstStyle/>
          <a:p>
            <a:pPr algn="ctr"/>
            <a:r>
              <a:rPr lang="en-US" sz="4400" i="1" dirty="0" smtClean="0">
                <a:latin typeface="Andalus" pitchFamily="18" charset="-78"/>
                <a:cs typeface="Andalus" pitchFamily="18" charset="-78"/>
              </a:rPr>
              <a:t>Leisure sports effect </a:t>
            </a:r>
            <a:br>
              <a:rPr lang="en-US" sz="4400" i="1" dirty="0" smtClean="0">
                <a:latin typeface="Andalus" pitchFamily="18" charset="-78"/>
                <a:cs typeface="Andalus" pitchFamily="18" charset="-78"/>
              </a:rPr>
            </a:br>
            <a:r>
              <a:rPr lang="en-US" sz="4400" i="1" dirty="0" smtClean="0">
                <a:latin typeface="Andalus" pitchFamily="18" charset="-78"/>
                <a:cs typeface="Andalus" pitchFamily="18" charset="-78"/>
              </a:rPr>
              <a:t>on earnings</a:t>
            </a:r>
            <a:endParaRPr lang="en-US" sz="4400" i="1" dirty="0">
              <a:latin typeface="Andalus" pitchFamily="18" charset="-78"/>
              <a:cs typeface="Andalus" pitchFamily="18" charset="-78"/>
            </a:endParaRPr>
          </a:p>
        </p:txBody>
      </p:sp>
      <p:pic>
        <p:nvPicPr>
          <p:cNvPr id="2050" name="Picture 2"/>
          <p:cNvPicPr>
            <a:picLocks noGrp="1" noChangeAspect="1" noChangeArrowheads="1"/>
          </p:cNvPicPr>
          <p:nvPr>
            <p:ph idx="1"/>
          </p:nvPr>
        </p:nvPicPr>
        <p:blipFill>
          <a:blip r:embed="rId3"/>
          <a:srcRect/>
          <a:stretch>
            <a:fillRect/>
          </a:stretch>
        </p:blipFill>
        <p:spPr bwMode="auto">
          <a:xfrm>
            <a:off x="3356206" y="1828800"/>
            <a:ext cx="5479588" cy="4114800"/>
          </a:xfrm>
          <a:prstGeom prst="rect">
            <a:avLst/>
          </a:prstGeom>
          <a:noFill/>
          <a:ln w="9525">
            <a:noFill/>
            <a:miter lim="800000"/>
            <a:headEnd/>
            <a:tailEnd/>
          </a:ln>
        </p:spPr>
      </p:pic>
      <p:sp>
        <p:nvSpPr>
          <p:cNvPr id="4" name="TextBox 3"/>
          <p:cNvSpPr txBox="1"/>
          <p:nvPr/>
        </p:nvSpPr>
        <p:spPr>
          <a:xfrm>
            <a:off x="2185060" y="6053328"/>
            <a:ext cx="8003969" cy="600164"/>
          </a:xfrm>
          <a:prstGeom prst="rect">
            <a:avLst/>
          </a:prstGeom>
          <a:noFill/>
        </p:spPr>
        <p:txBody>
          <a:bodyPr wrap="square" rtlCol="0">
            <a:spAutoFit/>
          </a:bodyPr>
          <a:lstStyle/>
          <a:p>
            <a:r>
              <a:rPr lang="en-US" sz="1100" dirty="0" smtClean="0"/>
              <a:t>Effect of sports activity on earnings. Monthly gross earnings are measured as gross earnings in the month before the interview. Accumulated average earnings are monthly earnings summed up year by year until the year in question divided by the number of valid interviews up to the respective year.</a:t>
            </a:r>
            <a:endParaRPr lang="en-US" sz="1100" dirty="0"/>
          </a:p>
        </p:txBody>
      </p:sp>
    </p:spTree>
    <p:extLst>
      <p:ext uri="{BB962C8B-B14F-4D97-AF65-F5344CB8AC3E}">
        <p14:creationId xmlns:p14="http://schemas.microsoft.com/office/powerpoint/2010/main" xmlns="" val="1229474551"/>
      </p:ext>
    </p:extLst>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5735" y="457200"/>
            <a:ext cx="8200529" cy="1280890"/>
          </a:xfrm>
        </p:spPr>
        <p:txBody>
          <a:bodyPr>
            <a:noAutofit/>
          </a:bodyPr>
          <a:lstStyle/>
          <a:p>
            <a:pPr algn="ctr"/>
            <a:r>
              <a:rPr lang="en-US" sz="4400" i="1" dirty="0" smtClean="0">
                <a:latin typeface="Andalus" pitchFamily="18" charset="-78"/>
                <a:cs typeface="Andalus" pitchFamily="18" charset="-78"/>
              </a:rPr>
              <a:t>Leisure sports effect </a:t>
            </a:r>
            <a:br>
              <a:rPr lang="en-US" sz="4400" i="1" dirty="0" smtClean="0">
                <a:latin typeface="Andalus" pitchFamily="18" charset="-78"/>
                <a:cs typeface="Andalus" pitchFamily="18" charset="-78"/>
              </a:rPr>
            </a:br>
            <a:r>
              <a:rPr lang="en-US" sz="4400" i="1" dirty="0" smtClean="0">
                <a:latin typeface="Andalus" pitchFamily="18" charset="-78"/>
                <a:cs typeface="Andalus" pitchFamily="18" charset="-78"/>
              </a:rPr>
              <a:t>on employment</a:t>
            </a:r>
            <a:endParaRPr lang="en-US" sz="4400" i="1" dirty="0">
              <a:latin typeface="Andalus" pitchFamily="18" charset="-78"/>
              <a:cs typeface="Andalus" pitchFamily="18" charset="-78"/>
            </a:endParaRPr>
          </a:p>
        </p:txBody>
      </p:sp>
      <p:pic>
        <p:nvPicPr>
          <p:cNvPr id="4" name="Picture 4"/>
          <p:cNvPicPr>
            <a:picLocks noGrp="1" noChangeAspect="1" noChangeArrowheads="1"/>
          </p:cNvPicPr>
          <p:nvPr>
            <p:ph idx="1"/>
          </p:nvPr>
        </p:nvPicPr>
        <p:blipFill>
          <a:blip r:embed="rId2"/>
          <a:srcRect/>
          <a:stretch>
            <a:fillRect/>
          </a:stretch>
        </p:blipFill>
        <p:spPr bwMode="auto">
          <a:xfrm>
            <a:off x="3352193" y="1828800"/>
            <a:ext cx="5487614" cy="4120737"/>
          </a:xfrm>
          <a:prstGeom prst="rect">
            <a:avLst/>
          </a:prstGeom>
          <a:noFill/>
          <a:ln w="9525">
            <a:noFill/>
            <a:miter lim="800000"/>
            <a:headEnd/>
            <a:tailEnd/>
          </a:ln>
        </p:spPr>
      </p:pic>
      <p:sp>
        <p:nvSpPr>
          <p:cNvPr id="5" name="TextBox 4"/>
          <p:cNvSpPr txBox="1"/>
          <p:nvPr/>
        </p:nvSpPr>
        <p:spPr>
          <a:xfrm>
            <a:off x="2622467" y="6053328"/>
            <a:ext cx="6947065" cy="430887"/>
          </a:xfrm>
          <a:prstGeom prst="rect">
            <a:avLst/>
          </a:prstGeom>
          <a:noFill/>
        </p:spPr>
        <p:txBody>
          <a:bodyPr wrap="square" rtlCol="0">
            <a:spAutoFit/>
          </a:bodyPr>
          <a:lstStyle/>
          <a:p>
            <a:r>
              <a:rPr lang="en-US" sz="1100" dirty="0" smtClean="0"/>
              <a:t>Effect of sports on employment status. Effects are changes in the shares of the different employment categories (% points).</a:t>
            </a:r>
            <a:endParaRPr lang="en-US" sz="1100" dirty="0"/>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4494" y="457200"/>
            <a:ext cx="7583012" cy="1280890"/>
          </a:xfrm>
        </p:spPr>
        <p:txBody>
          <a:bodyPr>
            <a:noAutofit/>
          </a:bodyPr>
          <a:lstStyle/>
          <a:p>
            <a:pPr algn="ctr"/>
            <a:r>
              <a:rPr lang="en-US" sz="4400" i="1" dirty="0" smtClean="0">
                <a:latin typeface="Andalus" pitchFamily="18" charset="-78"/>
                <a:cs typeface="Andalus" pitchFamily="18" charset="-78"/>
              </a:rPr>
              <a:t>Leisure sports effect</a:t>
            </a:r>
            <a:br>
              <a:rPr lang="en-US" sz="4400" i="1" dirty="0" smtClean="0">
                <a:latin typeface="Andalus" pitchFamily="18" charset="-78"/>
                <a:cs typeface="Andalus" pitchFamily="18" charset="-78"/>
              </a:rPr>
            </a:br>
            <a:r>
              <a:rPr lang="en-US" sz="4400" i="1" dirty="0" smtClean="0">
                <a:latin typeface="Andalus" pitchFamily="18" charset="-78"/>
                <a:cs typeface="Andalus" pitchFamily="18" charset="-78"/>
              </a:rPr>
              <a:t>on health</a:t>
            </a:r>
            <a:endParaRPr lang="en-US" sz="4400" i="1" dirty="0">
              <a:latin typeface="Andalus" pitchFamily="18" charset="-78"/>
              <a:cs typeface="Andalus" pitchFamily="18" charset="-78"/>
            </a:endParaRPr>
          </a:p>
        </p:txBody>
      </p:sp>
      <p:pic>
        <p:nvPicPr>
          <p:cNvPr id="1026" name="Picture 2"/>
          <p:cNvPicPr>
            <a:picLocks noGrp="1" noChangeAspect="1" noChangeArrowheads="1"/>
          </p:cNvPicPr>
          <p:nvPr>
            <p:ph idx="1"/>
          </p:nvPr>
        </p:nvPicPr>
        <p:blipFill>
          <a:blip r:embed="rId3"/>
          <a:srcRect/>
          <a:stretch>
            <a:fillRect/>
          </a:stretch>
        </p:blipFill>
        <p:spPr bwMode="auto">
          <a:xfrm>
            <a:off x="3355848" y="1828800"/>
            <a:ext cx="5438049" cy="4114800"/>
          </a:xfrm>
          <a:prstGeom prst="rect">
            <a:avLst/>
          </a:prstGeom>
          <a:noFill/>
          <a:ln w="9525">
            <a:noFill/>
            <a:miter lim="800000"/>
            <a:headEnd/>
            <a:tailEnd/>
          </a:ln>
        </p:spPr>
      </p:pic>
      <p:sp>
        <p:nvSpPr>
          <p:cNvPr id="5" name="TextBox 4"/>
          <p:cNvSpPr txBox="1"/>
          <p:nvPr/>
        </p:nvSpPr>
        <p:spPr>
          <a:xfrm>
            <a:off x="2254332" y="6056416"/>
            <a:ext cx="7683335" cy="600164"/>
          </a:xfrm>
          <a:prstGeom prst="rect">
            <a:avLst/>
          </a:prstGeom>
          <a:noFill/>
        </p:spPr>
        <p:txBody>
          <a:bodyPr wrap="square" rtlCol="0">
            <a:spAutoFit/>
          </a:bodyPr>
          <a:lstStyle/>
          <a:p>
            <a:r>
              <a:rPr lang="en-US" sz="1100" dirty="0" smtClean="0"/>
              <a:t>Effects of sports participation on health. All health indicators are defined such that a negative value implies that sports participation led to an improved health situation. The general health measure is only available beginning with period 7.</a:t>
            </a:r>
            <a:endParaRPr lang="en-US" sz="1100" dirty="0"/>
          </a:p>
        </p:txBody>
      </p:sp>
    </p:spTree>
    <p:extLst>
      <p:ext uri="{BB962C8B-B14F-4D97-AF65-F5344CB8AC3E}">
        <p14:creationId xmlns:p14="http://schemas.microsoft.com/office/powerpoint/2010/main" xmlns="" val="2067545229"/>
      </p:ext>
    </p:extLst>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147034" y="457200"/>
            <a:ext cx="5897932" cy="1280890"/>
          </a:xfrm>
        </p:spPr>
        <p:txBody>
          <a:bodyPr>
            <a:noAutofit/>
          </a:bodyPr>
          <a:lstStyle/>
          <a:p>
            <a:pPr algn="ctr"/>
            <a:r>
              <a:rPr lang="en-US" sz="4400" i="1" dirty="0" smtClean="0">
                <a:latin typeface="Andalus" pitchFamily="18" charset="-78"/>
                <a:cs typeface="Andalus" pitchFamily="18" charset="-78"/>
              </a:rPr>
              <a:t>Leisure sports effect</a:t>
            </a:r>
            <a:br>
              <a:rPr lang="en-US" sz="4400" i="1" dirty="0" smtClean="0">
                <a:latin typeface="Andalus" pitchFamily="18" charset="-78"/>
                <a:cs typeface="Andalus" pitchFamily="18" charset="-78"/>
              </a:rPr>
            </a:br>
            <a:r>
              <a:rPr lang="en-US" sz="4400" i="1" dirty="0" smtClean="0">
                <a:latin typeface="Andalus" pitchFamily="18" charset="-78"/>
                <a:cs typeface="Andalus" pitchFamily="18" charset="-78"/>
              </a:rPr>
              <a:t>on satisfaction</a:t>
            </a:r>
            <a:endParaRPr lang="en-US" sz="4400" i="1" dirty="0">
              <a:latin typeface="Andalus" pitchFamily="18" charset="-78"/>
              <a:cs typeface="Andalus" pitchFamily="18" charset="-78"/>
            </a:endParaRPr>
          </a:p>
        </p:txBody>
      </p:sp>
      <p:pic>
        <p:nvPicPr>
          <p:cNvPr id="2050" name="Picture 2"/>
          <p:cNvPicPr>
            <a:picLocks noGrp="1" noChangeAspect="1" noChangeArrowheads="1"/>
          </p:cNvPicPr>
          <p:nvPr>
            <p:ph idx="1"/>
          </p:nvPr>
        </p:nvPicPr>
        <p:blipFill>
          <a:blip r:embed="rId2"/>
          <a:srcRect/>
          <a:stretch>
            <a:fillRect/>
          </a:stretch>
        </p:blipFill>
        <p:spPr bwMode="auto">
          <a:xfrm>
            <a:off x="3355848" y="1828800"/>
            <a:ext cx="5475945" cy="4118676"/>
          </a:xfrm>
          <a:prstGeom prst="rect">
            <a:avLst/>
          </a:prstGeom>
          <a:noFill/>
          <a:ln w="9525">
            <a:noFill/>
            <a:miter lim="800000"/>
            <a:headEnd/>
            <a:tailEnd/>
          </a:ln>
        </p:spPr>
      </p:pic>
      <p:sp>
        <p:nvSpPr>
          <p:cNvPr id="9" name="TextBox 8"/>
          <p:cNvSpPr txBox="1"/>
          <p:nvPr/>
        </p:nvSpPr>
        <p:spPr>
          <a:xfrm>
            <a:off x="2272145" y="6053328"/>
            <a:ext cx="7647709" cy="430887"/>
          </a:xfrm>
          <a:prstGeom prst="rect">
            <a:avLst/>
          </a:prstGeom>
          <a:noFill/>
        </p:spPr>
        <p:txBody>
          <a:bodyPr wrap="square" rtlCol="0">
            <a:spAutoFit/>
          </a:bodyPr>
          <a:lstStyle/>
          <a:p>
            <a:r>
              <a:rPr lang="en-US" sz="1100" dirty="0" smtClean="0"/>
              <a:t>Effects of sports participation on satisfaction with life and health and worries about the economy. </a:t>
            </a:r>
            <a:r>
              <a:rPr lang="en-US" sz="1100" i="1" dirty="0" smtClean="0"/>
              <a:t>Note: Effects of sport participation at least monthly for individuals </a:t>
            </a:r>
            <a:r>
              <a:rPr lang="en-US" sz="1100" dirty="0" smtClean="0"/>
              <a:t>who are active in the decision period.</a:t>
            </a:r>
            <a:endParaRPr lang="en-US" sz="1100" dirty="0"/>
          </a:p>
        </p:txBody>
      </p:sp>
    </p:spTree>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6110" y="457200"/>
            <a:ext cx="4959781" cy="1280890"/>
          </a:xfrm>
        </p:spPr>
        <p:txBody>
          <a:bodyPr>
            <a:normAutofit/>
          </a:bodyPr>
          <a:lstStyle/>
          <a:p>
            <a:pPr algn="ctr"/>
            <a:r>
              <a:rPr lang="en-US" sz="4400" i="1" dirty="0" smtClean="0">
                <a:latin typeface="Andalus" pitchFamily="18" charset="-78"/>
                <a:cs typeface="Andalus" pitchFamily="18" charset="-78"/>
              </a:rPr>
              <a:t>Conclusion</a:t>
            </a:r>
            <a:endParaRPr lang="en-US" sz="4400" i="1" dirty="0">
              <a:latin typeface="Andalus" pitchFamily="18" charset="-78"/>
              <a:cs typeface="Andalus" pitchFamily="18" charset="-78"/>
            </a:endParaRPr>
          </a:p>
        </p:txBody>
      </p:sp>
      <p:sp>
        <p:nvSpPr>
          <p:cNvPr id="3" name="Content Placeholder 2"/>
          <p:cNvSpPr>
            <a:spLocks noGrp="1"/>
          </p:cNvSpPr>
          <p:nvPr>
            <p:ph idx="1"/>
          </p:nvPr>
        </p:nvSpPr>
        <p:spPr>
          <a:xfrm>
            <a:off x="1638300" y="1575459"/>
            <a:ext cx="8915400" cy="4279075"/>
          </a:xfrm>
        </p:spPr>
        <p:txBody>
          <a:bodyPr>
            <a:normAutofit/>
          </a:bodyPr>
          <a:lstStyle/>
          <a:p>
            <a:r>
              <a:rPr lang="en-US" sz="2000" dirty="0" smtClean="0"/>
              <a:t>The analysis of the effects of sports activities on outcomes revealed sizeable labor market effects. </a:t>
            </a:r>
          </a:p>
          <a:p>
            <a:pPr lvl="1"/>
            <a:r>
              <a:rPr lang="en-US" sz="1800" dirty="0" smtClean="0"/>
              <a:t>Active sports increase earnings by approximately 1200 EUR ($1500) a year and 22000 EUR ($30000) over a 16 year span compared to no or very low activities.</a:t>
            </a:r>
          </a:p>
          <a:p>
            <a:pPr lvl="1"/>
            <a:r>
              <a:rPr lang="en-US" sz="1800" dirty="0" smtClean="0"/>
              <a:t>These results translate into returns in the range of 5-10%, which is similar to the magnitude of one addition year of schooling. </a:t>
            </a:r>
          </a:p>
          <a:p>
            <a:pPr lvl="1"/>
            <a:r>
              <a:rPr lang="en-US" sz="1800" dirty="0" smtClean="0"/>
              <a:t>Increased health and improved well-being in general seem to be relevant channels to foster these gains in earnings.</a:t>
            </a:r>
          </a:p>
          <a:p>
            <a:pPr lvl="1"/>
            <a:r>
              <a:rPr lang="en-US" sz="1800" dirty="0" smtClean="0"/>
              <a:t>Women probability of full-time employment increase and unemployment decrease.</a:t>
            </a:r>
            <a:endParaRPr lang="en-US" sz="1800" dirty="0"/>
          </a:p>
        </p:txBody>
      </p:sp>
    </p:spTree>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1068</TotalTime>
  <Words>444</Words>
  <Application>Microsoft Office PowerPoint</Application>
  <PresentationFormat>Custom</PresentationFormat>
  <Paragraphs>33</Paragraphs>
  <Slides>8</Slides>
  <Notes>2</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Wisp</vt:lpstr>
      <vt:lpstr>Slide 1</vt:lpstr>
      <vt:lpstr>Introduction</vt:lpstr>
      <vt:lpstr>Descriptive statistics and of the selection process into sports activities.</vt:lpstr>
      <vt:lpstr>Leisure sports effect  on earnings</vt:lpstr>
      <vt:lpstr>Leisure sports effect  on employment</vt:lpstr>
      <vt:lpstr>Leisure sports effect on health</vt:lpstr>
      <vt:lpstr>Leisure sports effect on satisfaction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Timothy</dc:creator>
  <cp:lastModifiedBy>Timothy</cp:lastModifiedBy>
  <cp:revision>50</cp:revision>
  <dcterms:created xsi:type="dcterms:W3CDTF">2014-09-12T02:13:59Z</dcterms:created>
  <dcterms:modified xsi:type="dcterms:W3CDTF">2014-11-25T19:24:08Z</dcterms:modified>
</cp:coreProperties>
</file>