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277F-741C-304D-80F5-D1266FB1A17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463C-1887-8F4D-8843-C1B77B50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.els-cdn.com.proxy-tu.researchport.umd.edu/S0167629614000812/1-s2.0-S0167629614000812-main.pdf?_tid=b17bed1e-7390-11e4-91aa-00000aacb360&amp;acdnat=1416802781_8f1fd7df57c62e6a0db880742bb7740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nature of surgeon human capital depreciation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Christopher Aprile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188 surgeons</a:t>
            </a:r>
          </a:p>
          <a:p>
            <a:r>
              <a:rPr lang="en-US" dirty="0" smtClean="0"/>
              <a:t>56,315 Coronary artery bypass grafting in Pennsylvania from 2006-2010</a:t>
            </a:r>
          </a:p>
          <a:p>
            <a:r>
              <a:rPr lang="en-US" dirty="0" smtClean="0"/>
              <a:t>Testing how practice interruptions affect worker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6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distance breaks lead to inattentive care in that surgeons tend to miss altogether and therefore fail to address life threatening complications, rather than notice but address them less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1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decline in surgeon human capital, measured by the increase in temporal distance, might impair surgeon productivity, measured by patient outcomes</a:t>
            </a:r>
          </a:p>
          <a:p>
            <a:r>
              <a:rPr lang="en-US" dirty="0" smtClean="0"/>
              <a:t>After long breaks surgeons are less likely to notice small details that can lead to less effective and efficient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tests performed</a:t>
            </a:r>
          </a:p>
          <a:p>
            <a:r>
              <a:rPr lang="en-US" dirty="0" smtClean="0"/>
              <a:t>Test of mortality on specific surgeries vs. General surgery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1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Surgeons Human Capital</a:t>
            </a:r>
          </a:p>
          <a:p>
            <a:pPr lvl="1"/>
            <a:r>
              <a:rPr lang="en-US" sz="1800" dirty="0" smtClean="0"/>
              <a:t>Q(t)= Q</a:t>
            </a:r>
            <a:r>
              <a:rPr lang="en-US" sz="1200" dirty="0" smtClean="0"/>
              <a:t>0</a:t>
            </a:r>
            <a:r>
              <a:rPr lang="en-US" sz="1800" dirty="0" smtClean="0"/>
              <a:t>e^-8t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dirty="0" smtClean="0"/>
              <a:t>Quality is a function of experience </a:t>
            </a:r>
          </a:p>
          <a:p>
            <a:pPr lvl="1"/>
            <a:r>
              <a:rPr lang="en-US" sz="1400" dirty="0" err="1"/>
              <a:t>mi,j,k,y</a:t>
            </a:r>
            <a:r>
              <a:rPr lang="en-US" sz="1400" dirty="0"/>
              <a:t> = ˇ0 + ˇ1 </a:t>
            </a:r>
            <a:r>
              <a:rPr lang="en-US" sz="1400" dirty="0" err="1"/>
              <a:t>ln</a:t>
            </a:r>
            <a:r>
              <a:rPr lang="en-US" sz="1400" dirty="0"/>
              <a:t> (hospital volume)</a:t>
            </a:r>
            <a:r>
              <a:rPr lang="en-US" sz="1400" dirty="0" err="1"/>
              <a:t>i,</a:t>
            </a:r>
            <a:r>
              <a:rPr lang="en-US" sz="1400" dirty="0" err="1" smtClean="0"/>
              <a:t>j</a:t>
            </a:r>
            <a:r>
              <a:rPr lang="en-US" sz="1800" dirty="0" smtClean="0"/>
              <a:t>+ </a:t>
            </a:r>
            <a:r>
              <a:rPr lang="en-US" sz="1800" dirty="0"/>
              <a:t>ˇ2 </a:t>
            </a:r>
            <a:r>
              <a:rPr lang="en-US" sz="1800" dirty="0" err="1"/>
              <a:t>ln</a:t>
            </a:r>
            <a:r>
              <a:rPr lang="en-US" sz="1800" dirty="0"/>
              <a:t> (surgeon volume)</a:t>
            </a:r>
            <a:r>
              <a:rPr lang="en-US" sz="1800" dirty="0" err="1"/>
              <a:t>i,k</a:t>
            </a:r>
            <a:r>
              <a:rPr lang="en-US" sz="1800" dirty="0"/>
              <a:t> + ˇ3 days since last </a:t>
            </a:r>
            <a:r>
              <a:rPr lang="en-US" sz="1800" dirty="0" err="1"/>
              <a:t>procedurei,</a:t>
            </a:r>
            <a:r>
              <a:rPr lang="en-US" sz="1800" dirty="0" err="1" smtClean="0"/>
              <a:t>j</a:t>
            </a:r>
            <a:r>
              <a:rPr lang="en-US" sz="1800" dirty="0" smtClean="0"/>
              <a:t> </a:t>
            </a:r>
            <a:r>
              <a:rPr lang="es-ES_tradnl" sz="1800" dirty="0" smtClean="0"/>
              <a:t>+ </a:t>
            </a:r>
            <a:r>
              <a:rPr lang="es-ES_tradnl" sz="1800" dirty="0"/>
              <a:t>ˇ4Xi + j + </a:t>
            </a:r>
            <a:r>
              <a:rPr lang="es-ES_tradnl" sz="1800" dirty="0" err="1"/>
              <a:t>ϕk</a:t>
            </a:r>
            <a:r>
              <a:rPr lang="es-ES_tradnl" sz="1800" dirty="0"/>
              <a:t> + y + </a:t>
            </a:r>
            <a:r>
              <a:rPr lang="es-ES_tradnl" sz="1800" dirty="0" err="1"/>
              <a:t>εi,j,k,y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312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Number of days since any inpatient procedure</a:t>
            </a:r>
          </a:p>
          <a:p>
            <a:pPr lvl="1"/>
            <a:r>
              <a:rPr lang="en-US" dirty="0" smtClean="0"/>
              <a:t>All Surgeons: 1.99</a:t>
            </a:r>
          </a:p>
          <a:p>
            <a:pPr lvl="1"/>
            <a:r>
              <a:rPr lang="en-US" dirty="0" smtClean="0"/>
              <a:t>High Volume: 1.52</a:t>
            </a:r>
          </a:p>
          <a:p>
            <a:r>
              <a:rPr lang="en-US" dirty="0" smtClean="0"/>
              <a:t>Number of days since last performing CABG</a:t>
            </a:r>
          </a:p>
          <a:p>
            <a:pPr lvl="1"/>
            <a:r>
              <a:rPr lang="en-US" dirty="0" smtClean="0"/>
              <a:t>All Surgeons: 3.96</a:t>
            </a:r>
          </a:p>
          <a:p>
            <a:pPr lvl="1"/>
            <a:r>
              <a:rPr lang="en-US" dirty="0" smtClean="0"/>
              <a:t>High Volume: 2.64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Hockenberry</a:t>
            </a:r>
            <a:r>
              <a:rPr lang="en-US" dirty="0"/>
              <a:t>, J., &amp; </a:t>
            </a:r>
            <a:r>
              <a:rPr lang="en-US" dirty="0" err="1"/>
              <a:t>Helmchen</a:t>
            </a:r>
            <a:r>
              <a:rPr lang="en-US" dirty="0"/>
              <a:t>, L. (2014). The nature of surgeon human capital depreciation. Journal of Health Economics, 37, 70-80. Retrieved from </a:t>
            </a:r>
            <a:r>
              <a:rPr lang="en-US" dirty="0">
                <a:hlinkClick r:id="rId2"/>
              </a:rPr>
              <a:t>http://ac.els-cdn.com.proxy-tu.researchport.umd.edu</a:t>
            </a:r>
            <a:r>
              <a:rPr lang="en-US">
                <a:hlinkClick r:id="rId2"/>
              </a:rPr>
              <a:t>/S0167629614000812/1-s2.0-S0167629614000812-main.pdf?_tid=b17bed1e-7390-11e4-91aa-00000aacb360&amp;acdnat=1416802781_8f1fd7df57c62e6a0db880742bb7740d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301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nature of surgeon human capital depreciation</vt:lpstr>
      <vt:lpstr>Abstract</vt:lpstr>
      <vt:lpstr>Hypothesis </vt:lpstr>
      <vt:lpstr>Framework</vt:lpstr>
      <vt:lpstr>Tests</vt:lpstr>
      <vt:lpstr>Formulas</vt:lpstr>
      <vt:lpstr>Results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nature of surgeon human capital depreciation</dc:title>
  <dc:creator>Ally Aprile</dc:creator>
  <cp:lastModifiedBy>Ally Aprile</cp:lastModifiedBy>
  <cp:revision>3</cp:revision>
  <dcterms:created xsi:type="dcterms:W3CDTF">2014-11-25T05:54:22Z</dcterms:created>
  <dcterms:modified xsi:type="dcterms:W3CDTF">2014-11-25T06:23:40Z</dcterms:modified>
</cp:coreProperties>
</file>