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-22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64CF-981F-F64C-B527-45CA5681C300}" type="datetimeFigureOut">
              <a:rPr lang="en-US" smtClean="0"/>
              <a:t>11/23/14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DA52-FCE9-304E-92C8-9390C39A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2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64CF-981F-F64C-B527-45CA5681C300}" type="datetimeFigureOut">
              <a:rPr lang="en-US" smtClean="0"/>
              <a:t>11/23/14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DA52-FCE9-304E-92C8-9390C39A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02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64CF-981F-F64C-B527-45CA5681C300}" type="datetimeFigureOut">
              <a:rPr lang="en-US" smtClean="0"/>
              <a:t>11/23/14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DA52-FCE9-304E-92C8-9390C39A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0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64CF-981F-F64C-B527-45CA5681C300}" type="datetimeFigureOut">
              <a:rPr lang="en-US" smtClean="0"/>
              <a:t>11/23/14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DA52-FCE9-304E-92C8-9390C39A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77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64CF-981F-F64C-B527-45CA5681C300}" type="datetimeFigureOut">
              <a:rPr lang="en-US" smtClean="0"/>
              <a:t>11/23/14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DA52-FCE9-304E-92C8-9390C39A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7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64CF-981F-F64C-B527-45CA5681C300}" type="datetimeFigureOut">
              <a:rPr lang="en-US" smtClean="0"/>
              <a:t>11/23/14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DA52-FCE9-304E-92C8-9390C39A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49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64CF-981F-F64C-B527-45CA5681C300}" type="datetimeFigureOut">
              <a:rPr lang="en-US" smtClean="0"/>
              <a:t>11/23/14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DA52-FCE9-304E-92C8-9390C39A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09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64CF-981F-F64C-B527-45CA5681C300}" type="datetimeFigureOut">
              <a:rPr lang="en-US" smtClean="0"/>
              <a:t>11/23/14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DA52-FCE9-304E-92C8-9390C39A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75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64CF-981F-F64C-B527-45CA5681C300}" type="datetimeFigureOut">
              <a:rPr lang="en-US" smtClean="0"/>
              <a:t>11/23/14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DA52-FCE9-304E-92C8-9390C39A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86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64CF-981F-F64C-B527-45CA5681C300}" type="datetimeFigureOut">
              <a:rPr lang="en-US" smtClean="0"/>
              <a:t>11/23/14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DA52-FCE9-304E-92C8-9390C39A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69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A64CF-981F-F64C-B527-45CA5681C300}" type="datetimeFigureOut">
              <a:rPr lang="en-US" smtClean="0"/>
              <a:t>11/23/14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DA52-FCE9-304E-92C8-9390C39A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64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A64CF-981F-F64C-B527-45CA5681C300}" type="datetimeFigureOut">
              <a:rPr lang="en-US" smtClean="0"/>
              <a:t>11/23/14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9DA52-FCE9-304E-92C8-9390C39A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90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2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57200"/>
            <a:ext cx="5205412" cy="5858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9699" y="1773121"/>
            <a:ext cx="321310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8000"/>
                </a:solidFill>
              </a:rPr>
              <a:t>“Does liberalizing cannabis laws increase cannabis use?”</a:t>
            </a:r>
            <a:endParaRPr lang="en-US" sz="3200" dirty="0">
              <a:solidFill>
                <a:srgbClr val="008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3048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Fall </a:t>
            </a:r>
            <a:r>
              <a:rPr lang="en-US" dirty="0" smtClean="0"/>
              <a:t>2013: Econ 339 Final Presentation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0133" y="1066800"/>
            <a:ext cx="2904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Stephen Hinder</a:t>
            </a:r>
            <a:endParaRPr lang="en-US" dirty="0" smtClean="0"/>
          </a:p>
          <a:p>
            <a:r>
              <a:rPr lang="en-US" dirty="0" smtClean="0"/>
              <a:t>December 4</a:t>
            </a:r>
            <a:r>
              <a:rPr lang="en-US" baseline="30000" dirty="0" smtClean="0"/>
              <a:t>th</a:t>
            </a:r>
            <a:r>
              <a:rPr lang="en-US" dirty="0" smtClean="0"/>
              <a:t> 2014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0133" y="4066708"/>
            <a:ext cx="31326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Williams, Jenny, and Anne Line </a:t>
            </a:r>
            <a:r>
              <a:rPr lang="en-US" dirty="0" err="1"/>
              <a:t>Bretteville</a:t>
            </a:r>
            <a:r>
              <a:rPr lang="en-US" dirty="0"/>
              <a:t>-Jensen. "Does Liberalizing Cannabis Laws Increase Cannabis Use?" </a:t>
            </a:r>
            <a:r>
              <a:rPr lang="en-US" i="1" dirty="0"/>
              <a:t>Journal of Health Economics</a:t>
            </a:r>
            <a:r>
              <a:rPr lang="en-US" dirty="0"/>
              <a:t> 36.July 2014 (2014): 20-32. Web.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949721" y="6324600"/>
            <a:ext cx="1737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Total:_________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266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4678" y="428227"/>
            <a:ext cx="652093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8000"/>
                </a:solidFill>
              </a:rPr>
              <a:t>An Overview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0168" y="1128337"/>
            <a:ext cx="839759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 smtClean="0"/>
              <a:t>This case study is based in Australia because their model for liberalization and decriminalization is similar to the form used in other countries like the U.S. and U.K.</a:t>
            </a:r>
          </a:p>
          <a:p>
            <a:pPr marL="457200" indent="-457200">
              <a:buFontTx/>
              <a:buChar char="-"/>
            </a:pPr>
            <a:r>
              <a:rPr lang="en-US" sz="2800" dirty="0" smtClean="0"/>
              <a:t>Studies individuals ages 20-40 years old and asks the question “</a:t>
            </a:r>
            <a:r>
              <a:rPr lang="en-US" sz="2800" dirty="0" smtClean="0">
                <a:solidFill>
                  <a:srgbClr val="FF0000"/>
                </a:solidFill>
              </a:rPr>
              <a:t>What age were you when you first used cannabis</a:t>
            </a:r>
            <a:r>
              <a:rPr lang="en-US" sz="2800" dirty="0" smtClean="0"/>
              <a:t>?”</a:t>
            </a:r>
          </a:p>
          <a:p>
            <a:pPr marL="457200" indent="-457200">
              <a:buFontTx/>
              <a:buChar char="-"/>
            </a:pPr>
            <a:r>
              <a:rPr lang="en-US" sz="2800" dirty="0" smtClean="0"/>
              <a:t>The time period that was surveyed was from 1970-2010.</a:t>
            </a:r>
          </a:p>
          <a:p>
            <a:pPr marL="457200" indent="-457200">
              <a:buFontTx/>
              <a:buChar char="-"/>
            </a:pPr>
            <a:r>
              <a:rPr lang="en-US" sz="2800" dirty="0" smtClean="0"/>
              <a:t>Decriminalization laws began being passed in 1970.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52592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1662"/>
            <a:ext cx="8229600" cy="88179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8000"/>
                </a:solidFill>
              </a:rPr>
              <a:t>How does decriminalization affect uptake rates?</a:t>
            </a:r>
            <a:endParaRPr lang="en-US" sz="2800" b="1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3452"/>
            <a:ext cx="8229600" cy="509271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800" dirty="0" smtClean="0">
                <a:solidFill>
                  <a:srgbClr val="FF0000"/>
                </a:solidFill>
              </a:rPr>
              <a:t>Critical Issue: </a:t>
            </a:r>
            <a:r>
              <a:rPr lang="en-US" sz="2800" dirty="0" smtClean="0"/>
              <a:t>Whether the decriminalization of the recreational use of cannabis will increase its use, if so, by whom and by what amount.</a:t>
            </a:r>
          </a:p>
          <a:p>
            <a:pPr>
              <a:buFontTx/>
              <a:buChar char="-"/>
            </a:pPr>
            <a:r>
              <a:rPr lang="en-US" sz="2800" dirty="0" smtClean="0"/>
              <a:t>1 in 10 become dependent users and the likelihood of this happening are greater if users start at a younger age.</a:t>
            </a:r>
          </a:p>
          <a:p>
            <a:pPr>
              <a:buFontTx/>
              <a:buChar char="-"/>
            </a:pPr>
            <a:r>
              <a:rPr lang="en-US" sz="2800" dirty="0" smtClean="0"/>
              <a:t>Two of the groups studied are the </a:t>
            </a:r>
            <a:r>
              <a:rPr lang="en-US" sz="2800" dirty="0" smtClean="0">
                <a:solidFill>
                  <a:srgbClr val="FF0000"/>
                </a:solidFill>
              </a:rPr>
              <a:t>Treatment Sample</a:t>
            </a:r>
            <a:r>
              <a:rPr lang="en-US" sz="2800" dirty="0" smtClean="0"/>
              <a:t> or the states where cannabis has been decriminalized and the </a:t>
            </a:r>
            <a:r>
              <a:rPr lang="en-US" sz="2800" dirty="0" smtClean="0">
                <a:solidFill>
                  <a:srgbClr val="FF0000"/>
                </a:solidFill>
              </a:rPr>
              <a:t>Control Sample </a:t>
            </a:r>
            <a:r>
              <a:rPr lang="en-US" sz="2800" dirty="0" smtClean="0"/>
              <a:t>or the states where cannabis is non-decriminalized.</a:t>
            </a:r>
          </a:p>
          <a:p>
            <a:pPr marL="0" indent="0">
              <a:buNone/>
            </a:pPr>
            <a:endParaRPr lang="en-US" sz="2800" b="1" dirty="0" smtClean="0"/>
          </a:p>
          <a:p>
            <a:pPr>
              <a:buFontTx/>
              <a:buChar char="-"/>
            </a:pPr>
            <a:endParaRPr lang="en-US" sz="2800" b="1" dirty="0"/>
          </a:p>
          <a:p>
            <a:pPr>
              <a:buFontTx/>
              <a:buChar char="-"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93710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3675150"/>
              </p:ext>
            </p:extLst>
          </p:nvPr>
        </p:nvGraphicFramePr>
        <p:xfrm>
          <a:off x="454949" y="135451"/>
          <a:ext cx="8264906" cy="6555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Document" r:id="rId3" imgW="5638800" imgH="7810500" progId="Word.Document.12">
                  <p:embed/>
                </p:oleObj>
              </mc:Choice>
              <mc:Fallback>
                <p:oleObj name="Document" r:id="rId3" imgW="5638800" imgH="7810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4949" y="135451"/>
                        <a:ext cx="8264906" cy="65554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8267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9086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8000"/>
                </a:solidFill>
              </a:rPr>
              <a:t>Uptake of cannabis</a:t>
            </a:r>
            <a:endParaRPr lang="en-US" sz="2800" b="1" dirty="0">
              <a:solidFill>
                <a:srgbClr val="008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104467"/>
            <a:ext cx="8229599" cy="5262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 smtClean="0"/>
              <a:t>Some states in Australia have decriminalized cannabis but there are still some that have not which can affect the data. </a:t>
            </a: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rgbClr val="FF0000"/>
                </a:solidFill>
              </a:rPr>
              <a:t>Hazard Rate: </a:t>
            </a:r>
            <a:r>
              <a:rPr lang="en-US" sz="2800" dirty="0" smtClean="0">
                <a:solidFill>
                  <a:srgbClr val="000000"/>
                </a:solidFill>
              </a:rPr>
              <a:t>This is the transition rate from non-use of cannabis to use for each particular year of age. </a:t>
            </a: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rgbClr val="FF0000"/>
                </a:solidFill>
              </a:rPr>
              <a:t>Survival Function: </a:t>
            </a:r>
            <a:r>
              <a:rPr lang="en-US" sz="2800" dirty="0" smtClean="0"/>
              <a:t>This is the probability of not using cannabis at all until age “T”.</a:t>
            </a:r>
          </a:p>
          <a:p>
            <a:pPr marL="457200" indent="-457200">
              <a:buFontTx/>
              <a:buChar char="-"/>
            </a:pPr>
            <a:r>
              <a:rPr lang="en-US" sz="2800" dirty="0" smtClean="0"/>
              <a:t>These two factors are separated by the treatment and control groups which you can see on the following slide.</a:t>
            </a:r>
          </a:p>
          <a:p>
            <a:endParaRPr lang="en-US" sz="2800" dirty="0" smtClean="0">
              <a:solidFill>
                <a:srgbClr val="FF0000"/>
              </a:solidFill>
            </a:endParaRPr>
          </a:p>
          <a:p>
            <a:pPr marL="457200" indent="-457200">
              <a:buFontTx/>
              <a:buChar char="-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50606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>
            <a:duotone>
              <a:prstClr val="black"/>
              <a:srgbClr val="A8FFB8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9460" y="132706"/>
            <a:ext cx="7013796" cy="65594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8261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duotone>
              <a:prstClr val="black"/>
              <a:srgbClr val="CEFFD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18" y="189577"/>
            <a:ext cx="8644030" cy="547881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435993" y="5820058"/>
            <a:ext cx="84165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- This graph shows the proportion of people who do not currently use that would begin using if legalized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96451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9742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8000"/>
                </a:solidFill>
              </a:rPr>
              <a:t>Summary</a:t>
            </a:r>
            <a:endParaRPr lang="en-US" sz="2800" b="1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97423"/>
            <a:ext cx="8229600" cy="5697082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 sz="2800" dirty="0" smtClean="0"/>
              <a:t>The case study found that in the </a:t>
            </a:r>
            <a:r>
              <a:rPr lang="en-US" sz="2800" dirty="0" smtClean="0">
                <a:solidFill>
                  <a:srgbClr val="FF0000"/>
                </a:solidFill>
              </a:rPr>
              <a:t>Short Run </a:t>
            </a:r>
            <a:r>
              <a:rPr lang="en-US" sz="2800" dirty="0" smtClean="0"/>
              <a:t>(5 years after the decriminalization) those who do start using cannabis tend to do so at and earlier age than normally would have been the case. </a:t>
            </a:r>
          </a:p>
          <a:p>
            <a:pPr>
              <a:buFontTx/>
              <a:buChar char="-"/>
            </a:pPr>
            <a:endParaRPr lang="en-US" sz="2800" dirty="0" smtClean="0"/>
          </a:p>
          <a:p>
            <a:pPr>
              <a:buFontTx/>
              <a:buChar char="-"/>
            </a:pPr>
            <a:r>
              <a:rPr lang="en-US" sz="2800" dirty="0" smtClean="0"/>
              <a:t>In the </a:t>
            </a:r>
            <a:r>
              <a:rPr lang="en-US" sz="2800" dirty="0" smtClean="0">
                <a:solidFill>
                  <a:srgbClr val="FF0000"/>
                </a:solidFill>
              </a:rPr>
              <a:t>Long Run </a:t>
            </a:r>
            <a:r>
              <a:rPr lang="en-US" sz="2800" dirty="0" smtClean="0"/>
              <a:t>(after 5 years of the decriminalization laws being passed) there was no statistically significant change in the uptake rates of people using cannabis at any age. </a:t>
            </a:r>
          </a:p>
          <a:p>
            <a:pPr>
              <a:buFontTx/>
              <a:buChar char="-"/>
            </a:pPr>
            <a:endParaRPr lang="en-US" sz="2800" dirty="0" smtClean="0"/>
          </a:p>
          <a:p>
            <a:pPr>
              <a:buFontTx/>
              <a:buChar char="-"/>
            </a:pPr>
            <a:r>
              <a:rPr lang="en-US" sz="2800" dirty="0"/>
              <a:t>W</a:t>
            </a:r>
            <a:r>
              <a:rPr lang="en-US" sz="2800" dirty="0" smtClean="0"/>
              <a:t>ith the introduction of the decriminalization laws there was a small net increase in the proportion of the population who started using cannabis as well.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11977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1398</TotalTime>
  <Words>430</Words>
  <Application>Microsoft Macintosh PowerPoint</Application>
  <PresentationFormat>On-screen Show (4:3)</PresentationFormat>
  <Paragraphs>28</Paragraphs>
  <Slides>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Microsoft Word Document</vt:lpstr>
      <vt:lpstr>PowerPoint Presentation</vt:lpstr>
      <vt:lpstr>PowerPoint Presentation</vt:lpstr>
      <vt:lpstr>How does decriminalization affect uptake rates?</vt:lpstr>
      <vt:lpstr>PowerPoint Presentation</vt:lpstr>
      <vt:lpstr>Uptake of cannabis</vt:lpstr>
      <vt:lpstr>PowerPoint Presentation</vt:lpstr>
      <vt:lpstr>PowerPoint Presentation</vt:lpstr>
      <vt:lpstr>Summary</vt:lpstr>
    </vt:vector>
  </TitlesOfParts>
  <Company>Salisbury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Hinder</dc:creator>
  <cp:lastModifiedBy>Alex Hinder</cp:lastModifiedBy>
  <cp:revision>13</cp:revision>
  <dcterms:created xsi:type="dcterms:W3CDTF">2014-11-23T20:41:35Z</dcterms:created>
  <dcterms:modified xsi:type="dcterms:W3CDTF">2014-11-24T20:00:31Z</dcterms:modified>
</cp:coreProperties>
</file>