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5" autoAdjust="0"/>
    <p:restoredTop sz="94706" autoAdjust="0"/>
  </p:normalViewPr>
  <p:slideViewPr>
    <p:cSldViewPr snapToGrid="0" snapToObjects="1">
      <p:cViewPr varScale="1">
        <p:scale>
          <a:sx n="85" d="100"/>
          <a:sy n="85" d="100"/>
        </p:scale>
        <p:origin x="-174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1930801-388A-3441-8D28-DB0506A268EA}" type="datetimeFigureOut">
              <a:rPr lang="en-US" smtClean="0"/>
              <a:t>11/25/14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66DB513-BFF8-734F-B5D0-9EE41D7209D8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227" y="465695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623204"/>
            <a:ext cx="39295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solidFill>
                  <a:schemeClr val="tx2"/>
                </a:solidFill>
              </a:rPr>
              <a:t>The </a:t>
            </a:r>
            <a:r>
              <a:rPr lang="en-US" sz="3600" dirty="0" smtClean="0">
                <a:solidFill>
                  <a:schemeClr val="tx2"/>
                </a:solidFill>
              </a:rPr>
              <a:t>Effects Of Pharmacological Treatment For Children With ADHD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133" y="8786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2014: Econ 339 Final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857624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Jazz Morales</a:t>
            </a:r>
            <a:endParaRPr lang="en-US" dirty="0"/>
          </a:p>
          <a:p>
            <a:r>
              <a:rPr lang="en-US" dirty="0" smtClean="0"/>
              <a:t>Thursday, December 4th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133" y="4485526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Reference: </a:t>
            </a:r>
            <a:r>
              <a:rPr lang="en-US" dirty="0" err="1" smtClean="0"/>
              <a:t>Soren</a:t>
            </a:r>
            <a:r>
              <a:rPr lang="en-US" dirty="0" smtClean="0"/>
              <a:t> </a:t>
            </a:r>
            <a:r>
              <a:rPr lang="en-US" dirty="0" err="1" smtClean="0"/>
              <a:t>Dalsgaard</a:t>
            </a:r>
            <a:r>
              <a:rPr lang="en-US" dirty="0" smtClean="0"/>
              <a:t>, Helena Nielsen, Marianne </a:t>
            </a:r>
            <a:r>
              <a:rPr lang="en-US" dirty="0" err="1" smtClean="0"/>
              <a:t>Simonsen</a:t>
            </a:r>
            <a:r>
              <a:rPr lang="en-US" dirty="0" smtClean="0"/>
              <a:t>, 2014, “Consequences of ADHD Use for Children’s Outcomes”, </a:t>
            </a:r>
            <a:r>
              <a:rPr lang="en-US" i="1" dirty="0" smtClean="0"/>
              <a:t>Journal of Health Economics</a:t>
            </a:r>
            <a:r>
              <a:rPr lang="en-US" dirty="0" smtClean="0"/>
              <a:t>, vol.</a:t>
            </a:r>
            <a:r>
              <a:rPr lang="en-US" dirty="0"/>
              <a:t> </a:t>
            </a:r>
            <a:r>
              <a:rPr lang="en-US" dirty="0" smtClean="0"/>
              <a:t>37, p.137-151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47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8471"/>
            <a:ext cx="7772400" cy="1001262"/>
          </a:xfrm>
        </p:spPr>
        <p:txBody>
          <a:bodyPr/>
          <a:lstStyle/>
          <a:p>
            <a:pPr algn="ctr"/>
            <a:r>
              <a:rPr lang="en-US" dirty="0" smtClean="0"/>
              <a:t>What is ADHD?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1294" y="1763059"/>
            <a:ext cx="7336118" cy="4646705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Attention Deficit Hyperactivity </a:t>
            </a:r>
            <a:r>
              <a:rPr lang="en-US" sz="2800" dirty="0" smtClean="0">
                <a:solidFill>
                  <a:schemeClr val="tx1"/>
                </a:solidFill>
              </a:rPr>
              <a:t>Disorder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dirty="0" smtClean="0">
                <a:solidFill>
                  <a:schemeClr val="tx1"/>
                </a:solidFill>
              </a:rPr>
              <a:t>One of the most common, chronic mental health problems among young children. 3-7% of all children are victims</a:t>
            </a:r>
            <a:r>
              <a:rPr lang="en-US" sz="2800" dirty="0" smtClean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/>
              <a:buChar char="•"/>
            </a:pPr>
            <a:endParaRPr lang="en-US" sz="2800" dirty="0" smtClean="0">
              <a:solidFill>
                <a:schemeClr val="tx1"/>
              </a:solidFill>
            </a:endParaRPr>
          </a:p>
          <a:p>
            <a:pPr marL="457200" indent="-457200">
              <a:buFont typeface="Arial"/>
              <a:buChar char="•"/>
            </a:pPr>
            <a:r>
              <a:rPr lang="en-US" sz="2800" b="1" dirty="0" smtClean="0">
                <a:solidFill>
                  <a:schemeClr val="tx1"/>
                </a:solidFill>
              </a:rPr>
              <a:t>Symptoms include</a:t>
            </a:r>
            <a:r>
              <a:rPr lang="en-US" sz="2800" dirty="0" smtClean="0">
                <a:solidFill>
                  <a:schemeClr val="tx1"/>
                </a:solidFill>
              </a:rPr>
              <a:t>: Difficulty staying focused, difficulty controlling behavior and hyperactivity.</a:t>
            </a:r>
          </a:p>
          <a:p>
            <a:pPr marL="457200" indent="-457200">
              <a:buFont typeface="Arial"/>
              <a:buChar char="•"/>
            </a:pPr>
            <a:endParaRPr lang="en-US" dirty="0" smtClean="0"/>
          </a:p>
          <a:p>
            <a:pPr marL="457200" indent="-45720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692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7583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Hypothesis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9294"/>
            <a:ext cx="8229600" cy="42881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These core symptoms </a:t>
            </a:r>
            <a:r>
              <a:rPr lang="en-US" sz="2800" dirty="0" smtClean="0"/>
              <a:t>mentioned previously may </a:t>
            </a:r>
            <a:r>
              <a:rPr lang="en-US" sz="2800" dirty="0" smtClean="0"/>
              <a:t>lead to risky health behaviors</a:t>
            </a:r>
            <a:r>
              <a:rPr lang="en-US" sz="2800" dirty="0" smtClean="0"/>
              <a:t>.</a:t>
            </a:r>
          </a:p>
          <a:p>
            <a:pPr marL="4572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Goals Of This Study:</a:t>
            </a:r>
          </a:p>
          <a:p>
            <a:pPr lvl="1"/>
            <a:r>
              <a:rPr lang="en-US" sz="2600" dirty="0" smtClean="0"/>
              <a:t>Collect data.</a:t>
            </a:r>
          </a:p>
          <a:p>
            <a:pPr lvl="1"/>
            <a:r>
              <a:rPr lang="en-US" sz="2600" dirty="0" smtClean="0"/>
              <a:t>Examine the different types of treatment.</a:t>
            </a:r>
          </a:p>
          <a:p>
            <a:pPr lvl="1"/>
            <a:r>
              <a:rPr lang="en-US" sz="2600" dirty="0" smtClean="0"/>
              <a:t>Correlate the long-term effects of treatment with development into adulthood.</a:t>
            </a:r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7529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26274"/>
            <a:ext cx="7315200" cy="115409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Studies Show Pharmacological </a:t>
            </a:r>
            <a:r>
              <a:rPr lang="en-US" dirty="0" smtClean="0"/>
              <a:t>Treatments Reign </a:t>
            </a:r>
            <a:r>
              <a:rPr lang="en-US" dirty="0" smtClean="0"/>
              <a:t>Supreme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60705"/>
            <a:ext cx="7315200" cy="4153647"/>
          </a:xfrm>
        </p:spPr>
        <p:txBody>
          <a:bodyPr/>
          <a:lstStyle/>
          <a:p>
            <a:r>
              <a:rPr lang="en-US" sz="2800" dirty="0" smtClean="0"/>
              <a:t>Hospital visits and police encounters both decreased</a:t>
            </a:r>
            <a:r>
              <a:rPr lang="en-US" sz="2800" dirty="0" smtClean="0"/>
              <a:t>.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Timing is Key</a:t>
            </a:r>
            <a:r>
              <a:rPr lang="en-US" sz="2800" dirty="0" smtClean="0"/>
              <a:t>!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Difference in parenting and doctor behavior may cause lack of availability…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904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0538"/>
          </a:xfrm>
        </p:spPr>
        <p:txBody>
          <a:bodyPr>
            <a:normAutofit fontScale="90000"/>
          </a:bodyPr>
          <a:lstStyle/>
          <a:p>
            <a:r>
              <a:rPr lang="en-US" sz="3600" dirty="0" smtClean="0"/>
              <a:t>Comparing Hospital Visits Vs. Treatment</a:t>
            </a:r>
            <a:endParaRPr lang="en-US" sz="3600" dirty="0"/>
          </a:p>
        </p:txBody>
      </p:sp>
      <p:pic>
        <p:nvPicPr>
          <p:cNvPr id="5" name="Picture 4" descr="Screen Shot 2014-11-25 at 7.32.5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0765"/>
            <a:ext cx="8343153" cy="455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002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50"/>
            <a:ext cx="8229600" cy="1143000"/>
          </a:xfrm>
        </p:spPr>
        <p:txBody>
          <a:bodyPr/>
          <a:lstStyle/>
          <a:p>
            <a:r>
              <a:rPr lang="en-US" dirty="0" smtClean="0"/>
              <a:t>Propensities To Treat</a:t>
            </a:r>
            <a:endParaRPr lang="en-US" dirty="0"/>
          </a:p>
        </p:txBody>
      </p:sp>
      <p:pic>
        <p:nvPicPr>
          <p:cNvPr id="10" name="Picture 9" descr="Screen Shot 2014-11-25 at 7.36.59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59" y="1417638"/>
            <a:ext cx="8710706" cy="5245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93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48236"/>
            <a:ext cx="7315200" cy="991891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How Does It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27413"/>
            <a:ext cx="7315200" cy="461682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Methylphenidate – Key </a:t>
            </a:r>
            <a:r>
              <a:rPr lang="en-US" sz="2800" dirty="0" smtClean="0"/>
              <a:t>Ingredient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Increases catecholamine levels but blocks dopamine &amp; norepinephrine transporters</a:t>
            </a:r>
            <a:r>
              <a:rPr lang="en-US" sz="2800" dirty="0" smtClean="0"/>
              <a:t>.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Side effects </a:t>
            </a:r>
            <a:r>
              <a:rPr lang="en-US" sz="2800" dirty="0" smtClean="0"/>
              <a:t>exist as </a:t>
            </a:r>
            <a:r>
              <a:rPr lang="en-US" sz="2800" dirty="0" smtClean="0"/>
              <a:t>with any </a:t>
            </a:r>
            <a:r>
              <a:rPr lang="en-US" sz="2800" dirty="0" smtClean="0"/>
              <a:t>medication.</a:t>
            </a:r>
            <a:endParaRPr lang="en-US" sz="2800" dirty="0" smtClean="0"/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Is It Affordable?</a:t>
            </a:r>
          </a:p>
          <a:p>
            <a:r>
              <a:rPr lang="en-US" sz="2800" dirty="0" smtClean="0"/>
              <a:t>Government subsidies.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090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96392"/>
            <a:ext cx="7315200" cy="1154097"/>
          </a:xfrm>
        </p:spPr>
        <p:txBody>
          <a:bodyPr/>
          <a:lstStyle/>
          <a:p>
            <a:r>
              <a:rPr lang="en-US" dirty="0" smtClean="0"/>
              <a:t>In Conclusion…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061882"/>
            <a:ext cx="7315200" cy="4318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ADHD, if untreated can cause cognitive, learning and social problems that can lead to risky health behaviors</a:t>
            </a:r>
            <a:r>
              <a:rPr lang="en-US" sz="2800" dirty="0" smtClean="0"/>
              <a:t>.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Early &amp; proper diagnosis is key! (Diminishing returns.</a:t>
            </a:r>
            <a:r>
              <a:rPr lang="en-US" sz="2800" dirty="0" smtClean="0"/>
              <a:t>)</a:t>
            </a:r>
          </a:p>
          <a:p>
            <a:pPr>
              <a:lnSpc>
                <a:spcPct val="50000"/>
              </a:lnSpc>
            </a:pPr>
            <a:endParaRPr lang="en-US" sz="2800" dirty="0" smtClean="0"/>
          </a:p>
          <a:p>
            <a:r>
              <a:rPr lang="en-US" sz="2800" dirty="0" smtClean="0"/>
              <a:t>Long-term benefits extend beyond the relief of symptoms.</a:t>
            </a:r>
          </a:p>
        </p:txBody>
      </p:sp>
    </p:spTree>
    <p:extLst>
      <p:ext uri="{BB962C8B-B14F-4D97-AF65-F5344CB8AC3E}">
        <p14:creationId xmlns:p14="http://schemas.microsoft.com/office/powerpoint/2010/main" val="1866717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Perspective.thmx</Template>
  <TotalTime>492</TotalTime>
  <Words>267</Words>
  <Application>Microsoft Macintosh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Perspective</vt:lpstr>
      <vt:lpstr>PowerPoint Presentation</vt:lpstr>
      <vt:lpstr>What is ADHD?</vt:lpstr>
      <vt:lpstr>Hypothesis</vt:lpstr>
      <vt:lpstr>Studies Show Pharmacological Treatments Reign Supreme</vt:lpstr>
      <vt:lpstr>Comparing Hospital Visits Vs. Treatment</vt:lpstr>
      <vt:lpstr>Propensities To Treat</vt:lpstr>
      <vt:lpstr>How Does It Work?</vt:lpstr>
      <vt:lpstr>In Conclusion…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Leslie Rankin</dc:creator>
  <cp:lastModifiedBy>Leslie Rankin</cp:lastModifiedBy>
  <cp:revision>32</cp:revision>
  <dcterms:created xsi:type="dcterms:W3CDTF">2014-11-25T05:35:12Z</dcterms:created>
  <dcterms:modified xsi:type="dcterms:W3CDTF">2014-11-25T13:57:37Z</dcterms:modified>
</cp:coreProperties>
</file>