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495DFA34-D921-49C0-BCB7-3237412DACB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63C4740-BE58-4333-AD21-C70D202B4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94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FA34-D921-49C0-BCB7-3237412DACB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740-BE58-4333-AD21-C70D202B4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9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FA34-D921-49C0-BCB7-3237412DACB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740-BE58-4333-AD21-C70D202B4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745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FA34-D921-49C0-BCB7-3237412DACB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740-BE58-4333-AD21-C70D202B4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85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FA34-D921-49C0-BCB7-3237412DACB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740-BE58-4333-AD21-C70D202B4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46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FA34-D921-49C0-BCB7-3237412DACB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740-BE58-4333-AD21-C70D202B4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8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FA34-D921-49C0-BCB7-3237412DACB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740-BE58-4333-AD21-C70D202B4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01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495DFA34-D921-49C0-BCB7-3237412DACB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740-BE58-4333-AD21-C70D202B4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559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495DFA34-D921-49C0-BCB7-3237412DACB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740-BE58-4333-AD21-C70D202B4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17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FA34-D921-49C0-BCB7-3237412DACB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740-BE58-4333-AD21-C70D202B4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7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FA34-D921-49C0-BCB7-3237412DACB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740-BE58-4333-AD21-C70D202B4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73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FA34-D921-49C0-BCB7-3237412DACB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740-BE58-4333-AD21-C70D202B4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9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FA34-D921-49C0-BCB7-3237412DACB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740-BE58-4333-AD21-C70D202B4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6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FA34-D921-49C0-BCB7-3237412DACB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740-BE58-4333-AD21-C70D202B4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98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FA34-D921-49C0-BCB7-3237412DACB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740-BE58-4333-AD21-C70D202B4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FA34-D921-49C0-BCB7-3237412DACB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740-BE58-4333-AD21-C70D202B4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2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FA34-D921-49C0-BCB7-3237412DACB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C4740-BE58-4333-AD21-C70D202B4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2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95DFA34-D921-49C0-BCB7-3237412DACB2}" type="datetimeFigureOut">
              <a:rPr lang="en-US" smtClean="0"/>
              <a:t>11/24/2014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63C4740-BE58-4333-AD21-C70D202B49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5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958" y="1210614"/>
            <a:ext cx="3505199" cy="133224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Final Presentation: Econ 339</a:t>
            </a:r>
            <a:br>
              <a:rPr lang="en-US" dirty="0" smtClean="0"/>
            </a:br>
            <a:r>
              <a:rPr lang="en-US" dirty="0" smtClean="0"/>
              <a:t>Michelle Asamoah</a:t>
            </a:r>
            <a:br>
              <a:rPr lang="en-US" dirty="0" smtClean="0"/>
            </a:br>
            <a:r>
              <a:rPr lang="en-US" dirty="0" smtClean="0"/>
              <a:t>December 4, 2014</a:t>
            </a:r>
            <a:endParaRPr lang="en-US" dirty="0"/>
          </a:p>
        </p:txBody>
      </p:sp>
      <p:pic>
        <p:nvPicPr>
          <p:cNvPr id="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9300" y="180304"/>
            <a:ext cx="5188167" cy="5839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Racial Segregation and Quality of Care Disparity in US Nursing Homes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609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Racial Disparities in Healthcare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are significant racial inequalities or disparities in healthcare in the United States</a:t>
            </a:r>
          </a:p>
          <a:p>
            <a:r>
              <a:rPr lang="en-US" dirty="0" smtClean="0"/>
              <a:t>People of different races are mostly likely to receive care from a different set of providers.</a:t>
            </a:r>
          </a:p>
          <a:p>
            <a:r>
              <a:rPr lang="en-US" dirty="0" smtClean="0"/>
              <a:t>There are many factors that contribute to the racial disparities in health care in the United States</a:t>
            </a:r>
          </a:p>
          <a:p>
            <a:r>
              <a:rPr lang="en-US" dirty="0" smtClean="0"/>
              <a:t>Geographical differences in the quality of providers perpetuate racial disparities in 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49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Nursing Home Segregation and Disparities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 the United States Nursing homes are more segregated than residential neighborhoods.</a:t>
            </a:r>
          </a:p>
          <a:p>
            <a:r>
              <a:rPr lang="en-US" dirty="0" smtClean="0"/>
              <a:t>Most nursing home residents are elderly people who enter the facility after being a patient at a hospital.</a:t>
            </a:r>
          </a:p>
          <a:p>
            <a:r>
              <a:rPr lang="en-US" dirty="0" smtClean="0"/>
              <a:t>Racial segregation and racial disparities often begins when the patient and their loved ones are choosing the nursing home facility.</a:t>
            </a:r>
          </a:p>
        </p:txBody>
      </p:sp>
      <p:pic>
        <p:nvPicPr>
          <p:cNvPr id="1026" name="Picture 2" descr="http://images.sciencedaily.com/2008/04/080416110114-large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13" y="2707533"/>
            <a:ext cx="4824412" cy="320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045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Descriptive statistics of treating nursing home characteristics </a:t>
            </a:r>
            <a:endParaRPr lang="en-US" sz="2800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1854161"/>
              </p:ext>
            </p:extLst>
          </p:nvPr>
        </p:nvGraphicFramePr>
        <p:xfrm>
          <a:off x="1155699" y="2588651"/>
          <a:ext cx="9224673" cy="3412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7975"/>
                <a:gridCol w="2359282"/>
                <a:gridCol w="2367416"/>
              </a:tblGrid>
              <a:tr h="642718"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White</a:t>
                      </a:r>
                      <a:r>
                        <a:rPr lang="en-US" baseline="0" dirty="0" smtClean="0"/>
                        <a:t> Average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Black Average</a:t>
                      </a:r>
                      <a:endParaRPr lang="en-US" dirty="0"/>
                    </a:p>
                  </a:txBody>
                  <a:tcPr/>
                </a:tc>
              </a:tr>
              <a:tr h="367268"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 from Residential Zip Code (in Kilometers)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15.81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13.18</a:t>
                      </a:r>
                      <a:endParaRPr lang="en-US" dirty="0"/>
                    </a:p>
                  </a:txBody>
                  <a:tcPr/>
                </a:tc>
              </a:tr>
              <a:tr h="372369">
                <a:tc>
                  <a:txBody>
                    <a:bodyPr/>
                    <a:lstStyle/>
                    <a:p>
                      <a:r>
                        <a:rPr lang="en-US" dirty="0" smtClean="0"/>
                        <a:t>Distance from Originating</a:t>
                      </a:r>
                      <a:r>
                        <a:rPr lang="en-US" baseline="0" dirty="0" smtClean="0"/>
                        <a:t> Hospital (in Kilometers)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12.30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9.38</a:t>
                      </a:r>
                      <a:endParaRPr lang="en-US" dirty="0"/>
                    </a:p>
                  </a:txBody>
                  <a:tcPr/>
                </a:tc>
              </a:tr>
              <a:tr h="372369">
                <a:tc>
                  <a:txBody>
                    <a:bodyPr/>
                    <a:lstStyle/>
                    <a:p>
                      <a:r>
                        <a:rPr lang="en-US" dirty="0" smtClean="0"/>
                        <a:t>Percent</a:t>
                      </a:r>
                      <a:r>
                        <a:rPr lang="en-US" baseline="0" dirty="0" smtClean="0"/>
                        <a:t> of residents that are black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35.22</a:t>
                      </a:r>
                      <a:endParaRPr lang="en-US" dirty="0"/>
                    </a:p>
                  </a:txBody>
                  <a:tcPr/>
                </a:tc>
              </a:tr>
              <a:tr h="372369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r>
                        <a:rPr lang="en-US" baseline="0" dirty="0" smtClean="0"/>
                        <a:t> of RNs per Bed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.115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.098</a:t>
                      </a:r>
                      <a:endParaRPr lang="en-US" dirty="0"/>
                    </a:p>
                  </a:txBody>
                  <a:tcPr/>
                </a:tc>
              </a:tr>
              <a:tr h="372369">
                <a:tc>
                  <a:txBody>
                    <a:bodyPr/>
                    <a:lstStyle/>
                    <a:p>
                      <a:r>
                        <a:rPr lang="en-US" dirty="0" smtClean="0"/>
                        <a:t>Total Number of Beds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118.41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139.71</a:t>
                      </a:r>
                      <a:endParaRPr lang="en-US" dirty="0"/>
                    </a:p>
                  </a:txBody>
                  <a:tcPr/>
                </a:tc>
              </a:tr>
              <a:tr h="372369">
                <a:tc>
                  <a:txBody>
                    <a:bodyPr/>
                    <a:lstStyle/>
                    <a:p>
                      <a:r>
                        <a:rPr lang="en-US" dirty="0" smtClean="0"/>
                        <a:t>Occupancy 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.86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41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far will they go?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555" y="2603500"/>
            <a:ext cx="5139317" cy="365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04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a high degree of segregation in the nursing home industry and a difference in the quality of care of patients of different races</a:t>
            </a:r>
          </a:p>
          <a:p>
            <a:r>
              <a:rPr lang="en-US" dirty="0" smtClean="0"/>
              <a:t>African Americans from predominately white neighborhoods will travel to a nursing home with more black people and a lower quality of care</a:t>
            </a:r>
          </a:p>
          <a:p>
            <a:r>
              <a:rPr lang="en-US" dirty="0" smtClean="0"/>
              <a:t>Policy interventions is the most effective way to make positive changes to the racial segregation and disparities in quality of care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623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154954" y="3911540"/>
            <a:ext cx="7772769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Rahman, M., &amp; Foster, A. D. (2014). </a:t>
            </a:r>
            <a:r>
              <a:rPr kumimoji="0" lang="en-US" altLang="en-US" sz="14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Racial segregation and quality of care disparity in US nursing homes.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Providence: Journal of Health Economics.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5484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144</TotalTime>
  <Words>301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Wingdings 3</vt:lpstr>
      <vt:lpstr>Ion Boardroom</vt:lpstr>
      <vt:lpstr>Final Presentation: Econ 339 Michelle Asamoah December 4, 2014</vt:lpstr>
      <vt:lpstr>Racial Disparities in Healthcare</vt:lpstr>
      <vt:lpstr>Nursing Home Segregation and Disparities</vt:lpstr>
      <vt:lpstr>Descriptive statistics of treating nursing home characteristics </vt:lpstr>
      <vt:lpstr>How far will they go?</vt:lpstr>
      <vt:lpstr>Conclusion </vt:lpstr>
      <vt:lpstr>Reference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Presentation: Econ 339 Michelle Asamoah December 4, 2014</dc:title>
  <dc:creator>Michelle Asamoah</dc:creator>
  <cp:lastModifiedBy>Michelle Asamoah</cp:lastModifiedBy>
  <cp:revision>13</cp:revision>
  <dcterms:created xsi:type="dcterms:W3CDTF">2014-11-25T04:45:25Z</dcterms:created>
  <dcterms:modified xsi:type="dcterms:W3CDTF">2014-11-25T07:09:46Z</dcterms:modified>
</cp:coreProperties>
</file>