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8" r:id="rId4"/>
    <p:sldId id="257" r:id="rId5"/>
    <p:sldId id="264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66" y="2209800"/>
            <a:ext cx="32808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Mergers and innovation…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Fall </a:t>
            </a:r>
            <a:r>
              <a:rPr lang="en-US" dirty="0" smtClean="0"/>
              <a:t>2013: Econ 339 Final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066800"/>
            <a:ext cx="29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Thomas Martino</a:t>
            </a:r>
          </a:p>
          <a:p>
            <a:r>
              <a:rPr lang="en-US" dirty="0" smtClean="0"/>
              <a:t>Dec 4 2014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5317067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W.S </a:t>
            </a:r>
            <a:r>
              <a:rPr lang="en-US" dirty="0" err="1" smtClean="0"/>
              <a:t>Comanor</a:t>
            </a:r>
            <a:r>
              <a:rPr lang="en-US" dirty="0" smtClean="0"/>
              <a:t>, F.M. Scherer/Journal of Health Economics 32(2013) 106-113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9721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3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Mergers and innovation in the pharmaceutical industry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Tom Martino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1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Pharmaceutical Industry and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Conlicting</a:t>
            </a:r>
            <a:r>
              <a:rPr lang="en-US" dirty="0" smtClean="0"/>
              <a:t> trends confound the pharmaceutical industry”(</a:t>
            </a:r>
            <a:r>
              <a:rPr lang="en-US" dirty="0" err="1" smtClean="0"/>
              <a:t>Comanor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Massive productivity shock</a:t>
            </a:r>
          </a:p>
          <a:p>
            <a:r>
              <a:rPr lang="en-US" dirty="0" smtClean="0"/>
              <a:t>What is the effect of these shocks?</a:t>
            </a:r>
          </a:p>
          <a:p>
            <a:r>
              <a:rPr lang="en-US" dirty="0" smtClean="0"/>
              <a:t>The merger wave</a:t>
            </a:r>
          </a:p>
          <a:p>
            <a:r>
              <a:rPr lang="en-US" dirty="0" smtClean="0"/>
              <a:t>Have these companies started a self defeating strategy?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0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Uncertainties and Parallel Paths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parallel paths?</a:t>
            </a:r>
            <a:endParaRPr lang="en-US" dirty="0"/>
          </a:p>
          <a:p>
            <a:r>
              <a:rPr lang="en-US" dirty="0" smtClean="0"/>
              <a:t>Parallel path strategies depend on two conditions</a:t>
            </a:r>
          </a:p>
          <a:p>
            <a:r>
              <a:rPr lang="en-US" dirty="0" smtClean="0"/>
              <a:t>What are the phases these drugs go through?</a:t>
            </a:r>
          </a:p>
          <a:p>
            <a:r>
              <a:rPr lang="en-US" dirty="0" smtClean="0"/>
              <a:t>How is there uncertainty within these phases?</a:t>
            </a:r>
          </a:p>
        </p:txBody>
      </p:sp>
    </p:spTree>
    <p:extLst>
      <p:ext uri="{BB962C8B-B14F-4D97-AF65-F5344CB8AC3E}">
        <p14:creationId xmlns:p14="http://schemas.microsoft.com/office/powerpoint/2010/main" val="28585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Maximizing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         t</a:t>
            </a:r>
          </a:p>
          <a:p>
            <a:pPr algn="l"/>
            <a:r>
              <a:rPr lang="en-US" dirty="0" smtClean="0"/>
              <a:t>Max∫   HPSNQ(t)e</a:t>
            </a:r>
            <a:r>
              <a:rPr lang="en-US" dirty="0"/>
              <a:t>−</a:t>
            </a:r>
            <a:r>
              <a:rPr lang="en-US" dirty="0" err="1"/>
              <a:t>rtdt</a:t>
            </a:r>
            <a:r>
              <a:rPr lang="en-US" dirty="0"/>
              <a:t>−NC(RD</a:t>
            </a:r>
            <a:r>
              <a:rPr lang="en-US" dirty="0" smtClean="0"/>
              <a:t>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s</a:t>
            </a:r>
            <a:endParaRPr lang="en-US" dirty="0"/>
          </a:p>
        </p:txBody>
      </p:sp>
      <p:pic>
        <p:nvPicPr>
          <p:cNvPr id="1026" name="Picture 2" descr="http://origin-ars.els-cdn.com/content/image/1-s2.0-S0167629612001221-gr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62" y="1460311"/>
            <a:ext cx="4421874" cy="350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Researchers focused on the leading five pharmaceutical companies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Phase II and III</a:t>
            </a:r>
          </a:p>
          <a:p>
            <a:r>
              <a:rPr lang="en-US" dirty="0" smtClean="0"/>
              <a:t>There is an alternative hypothesis that cannot be ruled out</a:t>
            </a:r>
          </a:p>
          <a:p>
            <a:pPr lvl="1"/>
            <a:r>
              <a:rPr lang="en-US" dirty="0" smtClean="0"/>
              <a:t>“Companies fail to appreciate the full merits of parallel paths and/or view parallelism as a form of wasteful ‘duplication’”(</a:t>
            </a:r>
            <a:r>
              <a:rPr lang="en-US" dirty="0" err="1" smtClean="0"/>
              <a:t>Comanor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07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 for the industry?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Society benefits from research and development tend to exceed private benefits </a:t>
            </a:r>
          </a:p>
          <a:p>
            <a:pPr lvl="1"/>
            <a:r>
              <a:rPr lang="en-US" dirty="0" smtClean="0"/>
              <a:t>Rate of Return</a:t>
            </a:r>
          </a:p>
          <a:p>
            <a:r>
              <a:rPr lang="en-US" dirty="0" smtClean="0"/>
              <a:t>Is there a problem in the market?</a:t>
            </a:r>
          </a:p>
          <a:p>
            <a:pPr lvl="1"/>
            <a:r>
              <a:rPr lang="en-US" dirty="0" smtClean="0"/>
              <a:t>Size of companies</a:t>
            </a:r>
          </a:p>
          <a:p>
            <a:pPr lvl="1"/>
            <a:r>
              <a:rPr lang="en-US" dirty="0" smtClean="0"/>
              <a:t>Marketing capabilities</a:t>
            </a:r>
          </a:p>
          <a:p>
            <a:r>
              <a:rPr lang="en-US" dirty="0" smtClean="0"/>
              <a:t>Where are these smaller companies getting there money?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4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Their conclusions were not definitive, but rather speculative</a:t>
            </a:r>
          </a:p>
          <a:p>
            <a:r>
              <a:rPr lang="en-US" dirty="0" smtClean="0"/>
              <a:t>Evidence is there to support parallel paths and uncertainty cause mergers, and vice versa</a:t>
            </a:r>
          </a:p>
          <a:p>
            <a:r>
              <a:rPr lang="en-US" dirty="0" smtClean="0"/>
              <a:t>All in all, recent mergers have contributed to to the decline of pharmaceutical 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5351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174</TotalTime>
  <Words>221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PowerPoint Presentation</vt:lpstr>
      <vt:lpstr>Mergers and innovation in the pharmaceutical industry</vt:lpstr>
      <vt:lpstr>Pharmaceutical Industry and Innovation</vt:lpstr>
      <vt:lpstr>Uncertainties and Parallel Paths </vt:lpstr>
      <vt:lpstr>Profit Maximizing</vt:lpstr>
      <vt:lpstr>The Evidence</vt:lpstr>
      <vt:lpstr>What does this mean for the industry?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Mergers and innovation in the pharmaceutical industry</dc:title>
  <dc:creator>Tom Martino</dc:creator>
  <cp:lastModifiedBy>Martino, Thomas</cp:lastModifiedBy>
  <cp:revision>12</cp:revision>
  <dcterms:created xsi:type="dcterms:W3CDTF">2014-11-25T03:17:36Z</dcterms:created>
  <dcterms:modified xsi:type="dcterms:W3CDTF">2014-11-25T14:05:41Z</dcterms:modified>
</cp:coreProperties>
</file>